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8" r:id="rId2"/>
    <p:sldId id="258" r:id="rId3"/>
    <p:sldId id="259" r:id="rId4"/>
    <p:sldId id="296" r:id="rId5"/>
    <p:sldId id="260" r:id="rId6"/>
    <p:sldId id="261" r:id="rId7"/>
    <p:sldId id="262" r:id="rId8"/>
    <p:sldId id="263" r:id="rId9"/>
    <p:sldId id="289" r:id="rId10"/>
    <p:sldId id="265" r:id="rId11"/>
    <p:sldId id="267" r:id="rId12"/>
    <p:sldId id="268" r:id="rId13"/>
    <p:sldId id="290" r:id="rId14"/>
    <p:sldId id="291" r:id="rId15"/>
    <p:sldId id="292" r:id="rId16"/>
    <p:sldId id="326" r:id="rId17"/>
    <p:sldId id="327" r:id="rId18"/>
    <p:sldId id="328" r:id="rId19"/>
    <p:sldId id="329" r:id="rId20"/>
    <p:sldId id="330" r:id="rId21"/>
    <p:sldId id="293" r:id="rId22"/>
    <p:sldId id="294" r:id="rId23"/>
    <p:sldId id="295" r:id="rId24"/>
    <p:sldId id="298" r:id="rId25"/>
    <p:sldId id="269" r:id="rId26"/>
    <p:sldId id="270" r:id="rId27"/>
    <p:sldId id="271" r:id="rId28"/>
    <p:sldId id="311" r:id="rId29"/>
    <p:sldId id="272" r:id="rId30"/>
    <p:sldId id="299" r:id="rId31"/>
    <p:sldId id="300" r:id="rId32"/>
    <p:sldId id="301" r:id="rId33"/>
    <p:sldId id="276" r:id="rId34"/>
    <p:sldId id="277" r:id="rId35"/>
    <p:sldId id="278" r:id="rId36"/>
    <p:sldId id="302" r:id="rId37"/>
    <p:sldId id="280" r:id="rId38"/>
    <p:sldId id="312" r:id="rId39"/>
    <p:sldId id="313" r:id="rId40"/>
    <p:sldId id="281" r:id="rId41"/>
    <p:sldId id="314" r:id="rId42"/>
    <p:sldId id="282" r:id="rId43"/>
    <p:sldId id="317" r:id="rId44"/>
    <p:sldId id="316" r:id="rId45"/>
    <p:sldId id="318" r:id="rId46"/>
    <p:sldId id="319" r:id="rId47"/>
    <p:sldId id="320" r:id="rId48"/>
    <p:sldId id="321" r:id="rId49"/>
    <p:sldId id="322" r:id="rId50"/>
    <p:sldId id="323" r:id="rId51"/>
    <p:sldId id="324" r:id="rId52"/>
    <p:sldId id="315" r:id="rId53"/>
    <p:sldId id="325" r:id="rId54"/>
    <p:sldId id="283" r:id="rId55"/>
    <p:sldId id="284" r:id="rId56"/>
    <p:sldId id="285" r:id="rId57"/>
    <p:sldId id="286" r:id="rId58"/>
    <p:sldId id="287" r:id="rId59"/>
    <p:sldId id="303" r:id="rId60"/>
    <p:sldId id="304" r:id="rId61"/>
    <p:sldId id="305" r:id="rId62"/>
    <p:sldId id="306" r:id="rId63"/>
    <p:sldId id="309" r:id="rId64"/>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3147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7058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4523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66627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504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9518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501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0026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1765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5286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7067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3954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1954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1D8BD707-D9CF-40AE-B4C6-C98DA3205C09}" type="datetimeFigureOut">
              <a:rPr lang="en-US" smtClean="0"/>
              <a:t>11/4/2019</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979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1D8BD707-D9CF-40AE-B4C6-C98DA3205C09}" type="datetimeFigureOut">
              <a:rPr lang="en-US" smtClean="0"/>
              <a:t>11/4/2019</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41458654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hysics" TargetMode="External"/><Relationship Id="rId2" Type="http://schemas.openxmlformats.org/officeDocument/2006/relationships/hyperlink" Target="https://en.wikipedia.org/wiki/Chemistry" TargetMode="External"/><Relationship Id="rId1" Type="http://schemas.openxmlformats.org/officeDocument/2006/relationships/slideLayout" Target="../slideLayouts/slideLayout2.xml"/><Relationship Id="rId5" Type="http://schemas.openxmlformats.org/officeDocument/2006/relationships/hyperlink" Target="https://en.wikipedia.org/wiki/Chemical_bond" TargetMode="External"/><Relationship Id="rId4" Type="http://schemas.openxmlformats.org/officeDocument/2006/relationships/hyperlink" Target="https://en.wikipedia.org/wiki/At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4A09-7F37-4C82-BECF-CBBBD427E968}"/>
              </a:ext>
            </a:extLst>
          </p:cNvPr>
          <p:cNvSpPr>
            <a:spLocks noGrp="1"/>
          </p:cNvSpPr>
          <p:nvPr>
            <p:ph type="title"/>
          </p:nvPr>
        </p:nvSpPr>
        <p:spPr>
          <a:xfrm>
            <a:off x="381000" y="2971800"/>
            <a:ext cx="8382000" cy="1080938"/>
          </a:xfrm>
        </p:spPr>
        <p:txBody>
          <a:bodyPr/>
          <a:lstStyle/>
          <a:p>
            <a:pPr algn="r"/>
            <a:r>
              <a:rPr lang="en-US" sz="7200" dirty="0">
                <a:latin typeface="Bahnschrift Condensed" panose="020B0502040204020203" pitchFamily="34" charset="0"/>
              </a:rPr>
              <a:t>GRAPH DATA STRUCTURE</a:t>
            </a:r>
          </a:p>
        </p:txBody>
      </p:sp>
    </p:spTree>
    <p:extLst>
      <p:ext uri="{BB962C8B-B14F-4D97-AF65-F5344CB8AC3E}">
        <p14:creationId xmlns:p14="http://schemas.microsoft.com/office/powerpoint/2010/main" val="404960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171FB2C-6DDE-427A-B27B-4F2A86859527}"/>
              </a:ext>
            </a:extLst>
          </p:cNvPr>
          <p:cNvPicPr>
            <a:picLocks noChangeAspect="1"/>
          </p:cNvPicPr>
          <p:nvPr/>
        </p:nvPicPr>
        <p:blipFill>
          <a:blip r:embed="rId2"/>
          <a:stretch>
            <a:fillRect/>
          </a:stretch>
        </p:blipFill>
        <p:spPr>
          <a:xfrm>
            <a:off x="1400380" y="4495801"/>
            <a:ext cx="7543800" cy="2137028"/>
          </a:xfrm>
          <a:prstGeom prst="rect">
            <a:avLst/>
          </a:prstGeom>
          <a:effectLst>
            <a:reflection stA="0" endPos="48000" dist="50800" dir="5400000" sy="-100000" algn="bl" rotWithShape="0"/>
          </a:effectLst>
        </p:spPr>
      </p:pic>
      <p:sp>
        <p:nvSpPr>
          <p:cNvPr id="3" name="object 3"/>
          <p:cNvSpPr txBox="1"/>
          <p:nvPr/>
        </p:nvSpPr>
        <p:spPr>
          <a:xfrm>
            <a:off x="168168" y="2152557"/>
            <a:ext cx="8893805" cy="840615"/>
          </a:xfrm>
          <a:prstGeom prst="rect">
            <a:avLst/>
          </a:prstGeom>
        </p:spPr>
        <p:txBody>
          <a:bodyPr vert="horz" wrap="square" lIns="0" tIns="12065" rIns="0" bIns="0" rtlCol="0">
            <a:spAutoFit/>
          </a:bodyPr>
          <a:lstStyle/>
          <a:p>
            <a:pPr marL="268605" marR="5080" indent="-255904">
              <a:lnSpc>
                <a:spcPct val="100000"/>
              </a:lnSpc>
              <a:spcBef>
                <a:spcPts val="95"/>
              </a:spcBef>
              <a:buClr>
                <a:srgbClr val="9F4DA2"/>
              </a:buClr>
              <a:buFont typeface="Georgia"/>
              <a:buChar char="•"/>
              <a:tabLst>
                <a:tab pos="269240" algn="l"/>
              </a:tabLst>
            </a:pPr>
            <a:r>
              <a:rPr sz="2400" spc="-85" dirty="0">
                <a:latin typeface="Times New Roman" panose="02020603050405020304" pitchFamily="18" charset="0"/>
                <a:cs typeface="Times New Roman" panose="02020603050405020304" pitchFamily="18" charset="0"/>
              </a:rPr>
              <a:t>What </a:t>
            </a:r>
            <a:r>
              <a:rPr sz="2400" spc="-145" dirty="0">
                <a:latin typeface="Times New Roman" panose="02020603050405020304" pitchFamily="18" charset="0"/>
                <a:cs typeface="Times New Roman" panose="02020603050405020304" pitchFamily="18" charset="0"/>
              </a:rPr>
              <a:t>is </a:t>
            </a:r>
            <a:r>
              <a:rPr sz="2400" spc="-35" dirty="0">
                <a:latin typeface="Times New Roman" panose="02020603050405020304" pitchFamily="18" charset="0"/>
                <a:cs typeface="Times New Roman" panose="02020603050405020304" pitchFamily="18" charset="0"/>
              </a:rPr>
              <a:t>the </a:t>
            </a:r>
            <a:r>
              <a:rPr sz="2400" spc="-85" dirty="0">
                <a:latin typeface="Times New Roman" panose="02020603050405020304" pitchFamily="18" charset="0"/>
                <a:cs typeface="Times New Roman" panose="02020603050405020304" pitchFamily="18" charset="0"/>
              </a:rPr>
              <a:t>number </a:t>
            </a:r>
            <a:r>
              <a:rPr sz="2400" spc="-5" dirty="0">
                <a:latin typeface="Times New Roman" panose="02020603050405020304" pitchFamily="18" charset="0"/>
                <a:cs typeface="Times New Roman" panose="02020603050405020304" pitchFamily="18" charset="0"/>
              </a:rPr>
              <a:t>of </a:t>
            </a:r>
            <a:r>
              <a:rPr sz="2400" spc="-200" dirty="0">
                <a:latin typeface="Times New Roman" panose="02020603050405020304" pitchFamily="18" charset="0"/>
                <a:cs typeface="Times New Roman" panose="02020603050405020304" pitchFamily="18" charset="0"/>
              </a:rPr>
              <a:t>edges </a:t>
            </a:r>
            <a:r>
              <a:rPr sz="2400" spc="-35" dirty="0">
                <a:latin typeface="Times New Roman" panose="02020603050405020304" pitchFamily="18" charset="0"/>
                <a:cs typeface="Times New Roman" panose="02020603050405020304" pitchFamily="18" charset="0"/>
              </a:rPr>
              <a:t>in </a:t>
            </a:r>
            <a:r>
              <a:rPr sz="2400" spc="-220" dirty="0">
                <a:latin typeface="Times New Roman" panose="02020603050405020304" pitchFamily="18" charset="0"/>
                <a:cs typeface="Times New Roman" panose="02020603050405020304" pitchFamily="18" charset="0"/>
              </a:rPr>
              <a:t>a</a:t>
            </a:r>
            <a:r>
              <a:rPr sz="2400" spc="-490" dirty="0">
                <a:latin typeface="Times New Roman" panose="02020603050405020304" pitchFamily="18" charset="0"/>
                <a:cs typeface="Times New Roman" panose="02020603050405020304" pitchFamily="18" charset="0"/>
              </a:rPr>
              <a:t> </a:t>
            </a:r>
            <a:r>
              <a:rPr sz="2400" spc="-90" dirty="0">
                <a:latin typeface="Times New Roman" panose="02020603050405020304" pitchFamily="18" charset="0"/>
                <a:cs typeface="Times New Roman" panose="02020603050405020304" pitchFamily="18" charset="0"/>
              </a:rPr>
              <a:t>complete  </a:t>
            </a:r>
            <a:r>
              <a:rPr sz="2400" spc="-75" dirty="0">
                <a:latin typeface="Times New Roman" panose="02020603050405020304" pitchFamily="18" charset="0"/>
                <a:cs typeface="Times New Roman" panose="02020603050405020304" pitchFamily="18" charset="0"/>
              </a:rPr>
              <a:t>directed </a:t>
            </a:r>
            <a:r>
              <a:rPr sz="2400" spc="-135" dirty="0">
                <a:latin typeface="Times New Roman" panose="02020603050405020304" pitchFamily="18" charset="0"/>
                <a:cs typeface="Times New Roman" panose="02020603050405020304" pitchFamily="18" charset="0"/>
              </a:rPr>
              <a:t>graph </a:t>
            </a:r>
            <a:r>
              <a:rPr sz="2400" spc="15" dirty="0">
                <a:latin typeface="Times New Roman" panose="02020603050405020304" pitchFamily="18" charset="0"/>
                <a:cs typeface="Times New Roman" panose="02020603050405020304" pitchFamily="18" charset="0"/>
              </a:rPr>
              <a:t>with </a:t>
            </a:r>
            <a:r>
              <a:rPr sz="2400" spc="-220" dirty="0">
                <a:latin typeface="Times New Roman" panose="02020603050405020304" pitchFamily="18" charset="0"/>
                <a:cs typeface="Times New Roman" panose="02020603050405020304" pitchFamily="18" charset="0"/>
              </a:rPr>
              <a:t>N</a:t>
            </a:r>
            <a:r>
              <a:rPr sz="2400" spc="-380" dirty="0">
                <a:latin typeface="Times New Roman" panose="02020603050405020304" pitchFamily="18" charset="0"/>
                <a:cs typeface="Times New Roman" panose="02020603050405020304" pitchFamily="18" charset="0"/>
              </a:rPr>
              <a:t> </a:t>
            </a:r>
            <a:r>
              <a:rPr sz="2400" spc="-120" dirty="0">
                <a:latin typeface="Times New Roman" panose="02020603050405020304" pitchFamily="18" charset="0"/>
                <a:cs typeface="Times New Roman" panose="02020603050405020304" pitchFamily="18" charset="0"/>
              </a:rPr>
              <a:t>vertices?</a:t>
            </a:r>
            <a:endParaRPr sz="2400" dirty="0">
              <a:latin typeface="Times New Roman" panose="02020603050405020304" pitchFamily="18" charset="0"/>
              <a:cs typeface="Times New Roman" panose="02020603050405020304" pitchFamily="18" charset="0"/>
            </a:endParaRPr>
          </a:p>
          <a:p>
            <a:pPr marL="817244">
              <a:lnSpc>
                <a:spcPct val="100000"/>
              </a:lnSpc>
              <a:spcBef>
                <a:spcPts val="705"/>
              </a:spcBef>
            </a:pPr>
            <a:r>
              <a:rPr sz="2400" i="1" spc="15" dirty="0">
                <a:latin typeface="Times New Roman" panose="02020603050405020304" pitchFamily="18" charset="0"/>
                <a:cs typeface="Times New Roman" panose="02020603050405020304" pitchFamily="18" charset="0"/>
              </a:rPr>
              <a:t>N </a:t>
            </a:r>
            <a:r>
              <a:rPr sz="2400" i="1" spc="310" dirty="0">
                <a:latin typeface="Times New Roman" panose="02020603050405020304" pitchFamily="18" charset="0"/>
                <a:cs typeface="Times New Roman" panose="02020603050405020304" pitchFamily="18" charset="0"/>
              </a:rPr>
              <a:t>*</a:t>
            </a:r>
            <a:r>
              <a:rPr sz="2400" i="1" spc="-385" dirty="0">
                <a:latin typeface="Times New Roman" panose="02020603050405020304" pitchFamily="18" charset="0"/>
                <a:cs typeface="Times New Roman" panose="02020603050405020304" pitchFamily="18" charset="0"/>
              </a:rPr>
              <a:t> </a:t>
            </a:r>
            <a:r>
              <a:rPr sz="2400" i="1" spc="-100" dirty="0">
                <a:latin typeface="Times New Roman" panose="02020603050405020304" pitchFamily="18" charset="0"/>
                <a:cs typeface="Times New Roman" panose="02020603050405020304" pitchFamily="18" charset="0"/>
              </a:rPr>
              <a:t>(N-1)</a:t>
            </a:r>
            <a:endParaRPr sz="2400" dirty="0">
              <a:latin typeface="Times New Roman" panose="02020603050405020304" pitchFamily="18" charset="0"/>
              <a:cs typeface="Times New Roman" panose="02020603050405020304" pitchFamily="18" charset="0"/>
            </a:endParaRPr>
          </a:p>
        </p:txBody>
      </p:sp>
      <p:sp>
        <p:nvSpPr>
          <p:cNvPr id="8" name="object 2">
            <a:extLst>
              <a:ext uri="{FF2B5EF4-FFF2-40B4-BE49-F238E27FC236}">
                <a16:creationId xmlns:a16="http://schemas.microsoft.com/office/drawing/2014/main" id="{1AAD373E-DE65-4F81-BC6A-AF20950F2F67}"/>
              </a:ext>
            </a:extLst>
          </p:cNvPr>
          <p:cNvSpPr txBox="1">
            <a:spLocks/>
          </p:cNvSpPr>
          <p:nvPr/>
        </p:nvSpPr>
        <p:spPr>
          <a:xfrm>
            <a:off x="1331722" y="225171"/>
            <a:ext cx="7524003" cy="1028487"/>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600" spc="-210" dirty="0">
                <a:latin typeface="Bahnschrift Condensed" panose="020B0502040204020203" pitchFamily="34" charset="0"/>
              </a:rPr>
              <a:t>Graph</a:t>
            </a:r>
            <a:r>
              <a:rPr lang="en-US" sz="6600" spc="-265" dirty="0">
                <a:latin typeface="Bahnschrift Condensed" panose="020B0502040204020203" pitchFamily="34" charset="0"/>
              </a:rPr>
              <a:t> </a:t>
            </a:r>
            <a:r>
              <a:rPr lang="en-US" sz="6600" spc="-80" dirty="0">
                <a:latin typeface="Bahnschrift Condensed" panose="020B0502040204020203" pitchFamily="34" charset="0"/>
              </a:rPr>
              <a:t>terminology</a:t>
            </a:r>
          </a:p>
        </p:txBody>
      </p:sp>
      <p:sp>
        <p:nvSpPr>
          <p:cNvPr id="9" name="Rectangle 8">
            <a:extLst>
              <a:ext uri="{FF2B5EF4-FFF2-40B4-BE49-F238E27FC236}">
                <a16:creationId xmlns:a16="http://schemas.microsoft.com/office/drawing/2014/main" id="{7A198BEC-0AE0-4B6A-803C-DC61336F6CFA}"/>
              </a:ext>
            </a:extLst>
          </p:cNvPr>
          <p:cNvSpPr/>
          <p:nvPr/>
        </p:nvSpPr>
        <p:spPr>
          <a:xfrm>
            <a:off x="199820" y="3107241"/>
            <a:ext cx="8862153" cy="156966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graph G is said to be complete if all its nodes are fully connected. That is, there is a path from one node to every other node in the graph. A complete graph has n(n–1)/2 edges, where n is the number of nodes in 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2057400"/>
            <a:ext cx="8906022" cy="2166619"/>
          </a:xfrm>
          <a:prstGeom prst="rect">
            <a:avLst/>
          </a:prstGeom>
        </p:spPr>
        <p:txBody>
          <a:bodyPr vert="horz" wrap="square" lIns="0" tIns="12065" rIns="0" bIns="0" rtlCol="0">
            <a:spAutoFit/>
          </a:bodyPr>
          <a:lstStyle/>
          <a:p>
            <a:pPr algn="just"/>
            <a:r>
              <a:rPr lang="en-US" sz="2800" b="1" i="1" dirty="0">
                <a:latin typeface="Times New Roman" panose="02020603050405020304" pitchFamily="18" charset="0"/>
                <a:cs typeface="Times New Roman" panose="02020603050405020304" pitchFamily="18" charset="0"/>
              </a:rPr>
              <a:t>Labelled graph or weighted graph </a:t>
            </a:r>
            <a:r>
              <a:rPr lang="en-US" sz="2800" dirty="0">
                <a:latin typeface="Times New Roman" panose="02020603050405020304" pitchFamily="18" charset="0"/>
                <a:cs typeface="Times New Roman" panose="02020603050405020304" pitchFamily="18" charset="0"/>
              </a:rPr>
              <a:t>A graph is said to be labelled if every edge in the graph is assigned some data. In a weighted graph, the edges of the graph are assigned some weight or length. The weight of an edge denoted by w(e) is a positive value which indicates the cost of traversing the edge.</a:t>
            </a:r>
            <a:endParaRPr sz="2800" dirty="0">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137A12F2-B9F7-4003-84EB-D0D7BFE91423}"/>
              </a:ext>
            </a:extLst>
          </p:cNvPr>
          <p:cNvSpPr txBox="1">
            <a:spLocks/>
          </p:cNvSpPr>
          <p:nvPr/>
        </p:nvSpPr>
        <p:spPr>
          <a:xfrm>
            <a:off x="1331722" y="225171"/>
            <a:ext cx="7524003" cy="1028487"/>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600" spc="-210" dirty="0">
                <a:latin typeface="Bahnschrift Condensed" panose="020B0502040204020203" pitchFamily="34" charset="0"/>
              </a:rPr>
              <a:t>Graph</a:t>
            </a:r>
            <a:r>
              <a:rPr lang="en-US" sz="6600" spc="-265" dirty="0">
                <a:latin typeface="Bahnschrift Condensed" panose="020B0502040204020203" pitchFamily="34" charset="0"/>
              </a:rPr>
              <a:t> </a:t>
            </a:r>
            <a:r>
              <a:rPr lang="en-US" sz="6600" spc="-80" dirty="0">
                <a:latin typeface="Bahnschrift Condensed" panose="020B0502040204020203" pitchFamily="34" charset="0"/>
              </a:rPr>
              <a:t>terminology</a:t>
            </a:r>
          </a:p>
        </p:txBody>
      </p:sp>
      <p:sp>
        <p:nvSpPr>
          <p:cNvPr id="8" name="Oval 7">
            <a:extLst>
              <a:ext uri="{FF2B5EF4-FFF2-40B4-BE49-F238E27FC236}">
                <a16:creationId xmlns:a16="http://schemas.microsoft.com/office/drawing/2014/main" id="{AA2DAE68-6C88-4984-8EB9-30E518A7A138}"/>
              </a:ext>
            </a:extLst>
          </p:cNvPr>
          <p:cNvSpPr/>
          <p:nvPr/>
        </p:nvSpPr>
        <p:spPr>
          <a:xfrm>
            <a:off x="-45827" y="3768052"/>
            <a:ext cx="2318105" cy="59128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err="1">
                <a:ln w="0"/>
                <a:solidFill>
                  <a:schemeClr val="bg2"/>
                </a:solidFill>
                <a:effectLst>
                  <a:innerShdw blurRad="63500" dist="50800" dir="13500000">
                    <a:srgbClr val="000000">
                      <a:alpha val="50000"/>
                    </a:srgbClr>
                  </a:innerShdw>
                </a:effectLst>
              </a:rPr>
              <a:t>Ahmedbad</a:t>
            </a:r>
            <a:endParaRPr lang="en-US" dirty="0"/>
          </a:p>
        </p:txBody>
      </p:sp>
      <p:sp>
        <p:nvSpPr>
          <p:cNvPr id="9" name="Oval 8">
            <a:extLst>
              <a:ext uri="{FF2B5EF4-FFF2-40B4-BE49-F238E27FC236}">
                <a16:creationId xmlns:a16="http://schemas.microsoft.com/office/drawing/2014/main" id="{1B12524C-2B65-41B3-B3F9-987CB7B7E873}"/>
              </a:ext>
            </a:extLst>
          </p:cNvPr>
          <p:cNvSpPr/>
          <p:nvPr/>
        </p:nvSpPr>
        <p:spPr>
          <a:xfrm>
            <a:off x="1180204" y="5646264"/>
            <a:ext cx="1759770" cy="60702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Mumbai</a:t>
            </a:r>
            <a:endParaRPr lang="en-US" dirty="0"/>
          </a:p>
        </p:txBody>
      </p:sp>
      <p:sp>
        <p:nvSpPr>
          <p:cNvPr id="10" name="Oval 9">
            <a:extLst>
              <a:ext uri="{FF2B5EF4-FFF2-40B4-BE49-F238E27FC236}">
                <a16:creationId xmlns:a16="http://schemas.microsoft.com/office/drawing/2014/main" id="{E182372A-947D-45F0-91F7-AEB6371ADD66}"/>
              </a:ext>
            </a:extLst>
          </p:cNvPr>
          <p:cNvSpPr/>
          <p:nvPr/>
        </p:nvSpPr>
        <p:spPr>
          <a:xfrm>
            <a:off x="5503591" y="4803921"/>
            <a:ext cx="1439545" cy="67818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Raipur</a:t>
            </a:r>
            <a:endParaRPr lang="en-US" dirty="0"/>
          </a:p>
        </p:txBody>
      </p:sp>
      <p:sp>
        <p:nvSpPr>
          <p:cNvPr id="11" name="Oval 10">
            <a:extLst>
              <a:ext uri="{FF2B5EF4-FFF2-40B4-BE49-F238E27FC236}">
                <a16:creationId xmlns:a16="http://schemas.microsoft.com/office/drawing/2014/main" id="{91EB6556-3AB1-4DDA-9D15-F882EB3FC805}"/>
              </a:ext>
            </a:extLst>
          </p:cNvPr>
          <p:cNvSpPr/>
          <p:nvPr/>
        </p:nvSpPr>
        <p:spPr>
          <a:xfrm>
            <a:off x="6585455" y="5798916"/>
            <a:ext cx="1930791" cy="60702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Chennai</a:t>
            </a:r>
            <a:endParaRPr lang="en-US" dirty="0"/>
          </a:p>
        </p:txBody>
      </p:sp>
      <p:cxnSp>
        <p:nvCxnSpPr>
          <p:cNvPr id="12" name="Straight Arrow Connector 11">
            <a:extLst>
              <a:ext uri="{FF2B5EF4-FFF2-40B4-BE49-F238E27FC236}">
                <a16:creationId xmlns:a16="http://schemas.microsoft.com/office/drawing/2014/main" id="{1C0E9FF7-B9F2-4184-97CB-E35816BCBC2C}"/>
              </a:ext>
            </a:extLst>
          </p:cNvPr>
          <p:cNvCxnSpPr>
            <a:cxnSpLocks/>
            <a:endCxn id="8" idx="5"/>
          </p:cNvCxnSpPr>
          <p:nvPr/>
        </p:nvCxnSpPr>
        <p:spPr>
          <a:xfrm flipH="1" flipV="1">
            <a:off x="1932799" y="4272746"/>
            <a:ext cx="4537293" cy="18296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6BA75FD0-9A06-49EC-8305-145B39B1952D}"/>
              </a:ext>
            </a:extLst>
          </p:cNvPr>
          <p:cNvCxnSpPr>
            <a:cxnSpLocks/>
          </p:cNvCxnSpPr>
          <p:nvPr/>
        </p:nvCxnSpPr>
        <p:spPr>
          <a:xfrm>
            <a:off x="7951909" y="4512019"/>
            <a:ext cx="107497" cy="128689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4CD07DF-350E-4B75-B7C4-5FE49B7EC705}"/>
              </a:ext>
            </a:extLst>
          </p:cNvPr>
          <p:cNvCxnSpPr>
            <a:cxnSpLocks/>
          </p:cNvCxnSpPr>
          <p:nvPr/>
        </p:nvCxnSpPr>
        <p:spPr>
          <a:xfrm flipV="1">
            <a:off x="2272278" y="4707158"/>
            <a:ext cx="1173873" cy="842473"/>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5" name="Oval 14">
            <a:extLst>
              <a:ext uri="{FF2B5EF4-FFF2-40B4-BE49-F238E27FC236}">
                <a16:creationId xmlns:a16="http://schemas.microsoft.com/office/drawing/2014/main" id="{515BB20D-C544-47AA-BE46-B6D3D8F90CB8}"/>
              </a:ext>
            </a:extLst>
          </p:cNvPr>
          <p:cNvSpPr/>
          <p:nvPr/>
        </p:nvSpPr>
        <p:spPr>
          <a:xfrm>
            <a:off x="3446151" y="2751437"/>
            <a:ext cx="1125849" cy="55626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Delhi</a:t>
            </a:r>
            <a:endParaRPr lang="en-US" dirty="0"/>
          </a:p>
        </p:txBody>
      </p:sp>
      <p:cxnSp>
        <p:nvCxnSpPr>
          <p:cNvPr id="16" name="Straight Arrow Connector 15">
            <a:extLst>
              <a:ext uri="{FF2B5EF4-FFF2-40B4-BE49-F238E27FC236}">
                <a16:creationId xmlns:a16="http://schemas.microsoft.com/office/drawing/2014/main" id="{F3DCA733-68F4-46B1-9921-FCEC1C63EF5A}"/>
              </a:ext>
            </a:extLst>
          </p:cNvPr>
          <p:cNvCxnSpPr>
            <a:cxnSpLocks/>
            <a:stCxn id="8" idx="7"/>
            <a:endCxn id="15" idx="2"/>
          </p:cNvCxnSpPr>
          <p:nvPr/>
        </p:nvCxnSpPr>
        <p:spPr>
          <a:xfrm flipV="1">
            <a:off x="1932799" y="3029567"/>
            <a:ext cx="1513352" cy="8250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B5F4A574-0808-4532-99F0-A902FDABF37C}"/>
              </a:ext>
            </a:extLst>
          </p:cNvPr>
          <p:cNvCxnSpPr>
            <a:cxnSpLocks/>
          </p:cNvCxnSpPr>
          <p:nvPr/>
        </p:nvCxnSpPr>
        <p:spPr>
          <a:xfrm>
            <a:off x="4182707" y="3325954"/>
            <a:ext cx="76395" cy="90431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DB2351E5-4C10-4781-AD42-1F99717890A9}"/>
              </a:ext>
            </a:extLst>
          </p:cNvPr>
          <p:cNvCxnSpPr>
            <a:cxnSpLocks/>
            <a:endCxn id="15" idx="6"/>
          </p:cNvCxnSpPr>
          <p:nvPr/>
        </p:nvCxnSpPr>
        <p:spPr>
          <a:xfrm flipH="1" flipV="1">
            <a:off x="4572000" y="3029567"/>
            <a:ext cx="2673538" cy="86988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9" name="Oval 18">
            <a:extLst>
              <a:ext uri="{FF2B5EF4-FFF2-40B4-BE49-F238E27FC236}">
                <a16:creationId xmlns:a16="http://schemas.microsoft.com/office/drawing/2014/main" id="{2956232C-9884-4A3A-9D9B-581D23B4663A}"/>
              </a:ext>
            </a:extLst>
          </p:cNvPr>
          <p:cNvSpPr/>
          <p:nvPr/>
        </p:nvSpPr>
        <p:spPr>
          <a:xfrm>
            <a:off x="3420360" y="4235369"/>
            <a:ext cx="1439544" cy="55330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Bhopal</a:t>
            </a:r>
          </a:p>
        </p:txBody>
      </p:sp>
      <p:sp>
        <p:nvSpPr>
          <p:cNvPr id="21" name="Freeform: Shape 20">
            <a:extLst>
              <a:ext uri="{FF2B5EF4-FFF2-40B4-BE49-F238E27FC236}">
                <a16:creationId xmlns:a16="http://schemas.microsoft.com/office/drawing/2014/main" id="{43DCEC73-25C9-434F-B04A-450C0A760441}"/>
              </a:ext>
            </a:extLst>
          </p:cNvPr>
          <p:cNvSpPr/>
          <p:nvPr/>
        </p:nvSpPr>
        <p:spPr>
          <a:xfrm>
            <a:off x="6372665" y="5036214"/>
            <a:ext cx="140677" cy="14088"/>
          </a:xfrm>
          <a:custGeom>
            <a:avLst/>
            <a:gdLst>
              <a:gd name="connsiteX0" fmla="*/ 0 w 140677"/>
              <a:gd name="connsiteY0" fmla="*/ 14088 h 14088"/>
              <a:gd name="connsiteX1" fmla="*/ 140677 w 140677"/>
              <a:gd name="connsiteY1" fmla="*/ 20 h 14088"/>
            </a:gdLst>
            <a:ahLst/>
            <a:cxnLst>
              <a:cxn ang="0">
                <a:pos x="connsiteX0" y="connsiteY0"/>
              </a:cxn>
              <a:cxn ang="0">
                <a:pos x="connsiteX1" y="connsiteY1"/>
              </a:cxn>
            </a:cxnLst>
            <a:rect l="l" t="t" r="r" b="b"/>
            <a:pathLst>
              <a:path w="140677" h="14088">
                <a:moveTo>
                  <a:pt x="0" y="14088"/>
                </a:moveTo>
                <a:cubicBezTo>
                  <a:pt x="121847" y="-1143"/>
                  <a:pt x="74735" y="20"/>
                  <a:pt x="140677" y="20"/>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EA919BF-7D6E-4A14-AECD-8FFE0918B39B}"/>
              </a:ext>
            </a:extLst>
          </p:cNvPr>
          <p:cNvSpPr/>
          <p:nvPr/>
        </p:nvSpPr>
        <p:spPr>
          <a:xfrm>
            <a:off x="6724828" y="3883750"/>
            <a:ext cx="1791417" cy="55330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Kolkata</a:t>
            </a:r>
          </a:p>
        </p:txBody>
      </p:sp>
      <p:cxnSp>
        <p:nvCxnSpPr>
          <p:cNvPr id="33" name="Straight Arrow Connector 32">
            <a:extLst>
              <a:ext uri="{FF2B5EF4-FFF2-40B4-BE49-F238E27FC236}">
                <a16:creationId xmlns:a16="http://schemas.microsoft.com/office/drawing/2014/main" id="{326D4FCB-3570-436F-B850-3F5F42ACA957}"/>
              </a:ext>
            </a:extLst>
          </p:cNvPr>
          <p:cNvCxnSpPr>
            <a:cxnSpLocks/>
          </p:cNvCxnSpPr>
          <p:nvPr/>
        </p:nvCxnSpPr>
        <p:spPr>
          <a:xfrm flipH="1">
            <a:off x="1180204" y="2832935"/>
            <a:ext cx="2327535" cy="838484"/>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37" name="TextBox 36">
            <a:extLst>
              <a:ext uri="{FF2B5EF4-FFF2-40B4-BE49-F238E27FC236}">
                <a16:creationId xmlns:a16="http://schemas.microsoft.com/office/drawing/2014/main" id="{591929F4-64E0-431F-86A0-3B70FDEA2FB9}"/>
              </a:ext>
            </a:extLst>
          </p:cNvPr>
          <p:cNvSpPr txBox="1"/>
          <p:nvPr/>
        </p:nvSpPr>
        <p:spPr>
          <a:xfrm>
            <a:off x="2554000" y="3415287"/>
            <a:ext cx="856903" cy="369332"/>
          </a:xfrm>
          <a:prstGeom prst="rect">
            <a:avLst/>
          </a:prstGeom>
          <a:noFill/>
        </p:spPr>
        <p:txBody>
          <a:bodyPr wrap="square" rtlCol="0">
            <a:spAutoFit/>
          </a:bodyPr>
          <a:lstStyle/>
          <a:p>
            <a:r>
              <a:rPr lang="en-US" dirty="0"/>
              <a:t>300</a:t>
            </a:r>
          </a:p>
        </p:txBody>
      </p:sp>
      <p:sp>
        <p:nvSpPr>
          <p:cNvPr id="38" name="TextBox 37">
            <a:extLst>
              <a:ext uri="{FF2B5EF4-FFF2-40B4-BE49-F238E27FC236}">
                <a16:creationId xmlns:a16="http://schemas.microsoft.com/office/drawing/2014/main" id="{6438CBB6-A30F-4883-8531-B25FFAAA265C}"/>
              </a:ext>
            </a:extLst>
          </p:cNvPr>
          <p:cNvSpPr txBox="1"/>
          <p:nvPr/>
        </p:nvSpPr>
        <p:spPr>
          <a:xfrm>
            <a:off x="1784499" y="2934497"/>
            <a:ext cx="856903" cy="369332"/>
          </a:xfrm>
          <a:prstGeom prst="rect">
            <a:avLst/>
          </a:prstGeom>
          <a:noFill/>
        </p:spPr>
        <p:txBody>
          <a:bodyPr wrap="square" rtlCol="0">
            <a:spAutoFit/>
          </a:bodyPr>
          <a:lstStyle/>
          <a:p>
            <a:r>
              <a:rPr lang="en-US" dirty="0"/>
              <a:t>300</a:t>
            </a:r>
          </a:p>
        </p:txBody>
      </p:sp>
      <p:sp>
        <p:nvSpPr>
          <p:cNvPr id="39" name="TextBox 38">
            <a:extLst>
              <a:ext uri="{FF2B5EF4-FFF2-40B4-BE49-F238E27FC236}">
                <a16:creationId xmlns:a16="http://schemas.microsoft.com/office/drawing/2014/main" id="{FE5B4EE5-5A78-4EDB-81ED-D24F24610FA3}"/>
              </a:ext>
            </a:extLst>
          </p:cNvPr>
          <p:cNvSpPr txBox="1"/>
          <p:nvPr/>
        </p:nvSpPr>
        <p:spPr>
          <a:xfrm>
            <a:off x="6157003" y="3216472"/>
            <a:ext cx="856903" cy="369332"/>
          </a:xfrm>
          <a:prstGeom prst="rect">
            <a:avLst/>
          </a:prstGeom>
          <a:noFill/>
        </p:spPr>
        <p:txBody>
          <a:bodyPr wrap="square" rtlCol="0">
            <a:spAutoFit/>
          </a:bodyPr>
          <a:lstStyle/>
          <a:p>
            <a:r>
              <a:rPr lang="en-US" dirty="0"/>
              <a:t>600</a:t>
            </a:r>
          </a:p>
        </p:txBody>
      </p:sp>
      <p:sp>
        <p:nvSpPr>
          <p:cNvPr id="40" name="TextBox 39">
            <a:extLst>
              <a:ext uri="{FF2B5EF4-FFF2-40B4-BE49-F238E27FC236}">
                <a16:creationId xmlns:a16="http://schemas.microsoft.com/office/drawing/2014/main" id="{B46D8FEE-2A9A-4747-8ABE-92E00B998BAE}"/>
              </a:ext>
            </a:extLst>
          </p:cNvPr>
          <p:cNvSpPr txBox="1"/>
          <p:nvPr/>
        </p:nvSpPr>
        <p:spPr>
          <a:xfrm>
            <a:off x="4172173" y="3496325"/>
            <a:ext cx="856903" cy="369332"/>
          </a:xfrm>
          <a:prstGeom prst="rect">
            <a:avLst/>
          </a:prstGeom>
          <a:noFill/>
        </p:spPr>
        <p:txBody>
          <a:bodyPr wrap="square" rtlCol="0">
            <a:spAutoFit/>
          </a:bodyPr>
          <a:lstStyle/>
          <a:p>
            <a:r>
              <a:rPr lang="en-US" dirty="0"/>
              <a:t>250</a:t>
            </a:r>
          </a:p>
        </p:txBody>
      </p:sp>
      <p:sp>
        <p:nvSpPr>
          <p:cNvPr id="41" name="TextBox 40">
            <a:extLst>
              <a:ext uri="{FF2B5EF4-FFF2-40B4-BE49-F238E27FC236}">
                <a16:creationId xmlns:a16="http://schemas.microsoft.com/office/drawing/2014/main" id="{D0490AF7-6812-4E0B-81A7-6973622D7665}"/>
              </a:ext>
            </a:extLst>
          </p:cNvPr>
          <p:cNvSpPr txBox="1"/>
          <p:nvPr/>
        </p:nvSpPr>
        <p:spPr>
          <a:xfrm>
            <a:off x="4274624" y="5383749"/>
            <a:ext cx="856903" cy="369332"/>
          </a:xfrm>
          <a:prstGeom prst="rect">
            <a:avLst/>
          </a:prstGeom>
          <a:noFill/>
        </p:spPr>
        <p:txBody>
          <a:bodyPr wrap="square" rtlCol="0">
            <a:spAutoFit/>
          </a:bodyPr>
          <a:lstStyle/>
          <a:p>
            <a:r>
              <a:rPr lang="en-US" dirty="0"/>
              <a:t>1200</a:t>
            </a:r>
          </a:p>
        </p:txBody>
      </p:sp>
      <p:sp>
        <p:nvSpPr>
          <p:cNvPr id="42" name="TextBox 41">
            <a:extLst>
              <a:ext uri="{FF2B5EF4-FFF2-40B4-BE49-F238E27FC236}">
                <a16:creationId xmlns:a16="http://schemas.microsoft.com/office/drawing/2014/main" id="{07565DF6-3B7B-42B8-8497-42250E9E4631}"/>
              </a:ext>
            </a:extLst>
          </p:cNvPr>
          <p:cNvSpPr txBox="1"/>
          <p:nvPr/>
        </p:nvSpPr>
        <p:spPr>
          <a:xfrm>
            <a:off x="2152738" y="4958345"/>
            <a:ext cx="856903" cy="369332"/>
          </a:xfrm>
          <a:prstGeom prst="rect">
            <a:avLst/>
          </a:prstGeom>
          <a:noFill/>
        </p:spPr>
        <p:txBody>
          <a:bodyPr wrap="square" rtlCol="0">
            <a:spAutoFit/>
          </a:bodyPr>
          <a:lstStyle/>
          <a:p>
            <a:r>
              <a:rPr lang="en-US" dirty="0"/>
              <a:t>700</a:t>
            </a:r>
          </a:p>
        </p:txBody>
      </p:sp>
      <p:sp>
        <p:nvSpPr>
          <p:cNvPr id="43" name="TextBox 42">
            <a:extLst>
              <a:ext uri="{FF2B5EF4-FFF2-40B4-BE49-F238E27FC236}">
                <a16:creationId xmlns:a16="http://schemas.microsoft.com/office/drawing/2014/main" id="{FE45980A-4435-41A2-ADE8-3252A402971E}"/>
              </a:ext>
            </a:extLst>
          </p:cNvPr>
          <p:cNvSpPr txBox="1"/>
          <p:nvPr/>
        </p:nvSpPr>
        <p:spPr>
          <a:xfrm>
            <a:off x="7995159" y="4773679"/>
            <a:ext cx="856903" cy="369332"/>
          </a:xfrm>
          <a:prstGeom prst="rect">
            <a:avLst/>
          </a:prstGeom>
          <a:noFill/>
        </p:spPr>
        <p:txBody>
          <a:bodyPr wrap="square" rtlCol="0">
            <a:spAutoFit/>
          </a:bodyPr>
          <a:lstStyle/>
          <a:p>
            <a:r>
              <a:rPr lang="en-US" dirty="0"/>
              <a:t>1000</a:t>
            </a:r>
          </a:p>
        </p:txBody>
      </p:sp>
      <p:sp>
        <p:nvSpPr>
          <p:cNvPr id="44" name="TextBox 43">
            <a:extLst>
              <a:ext uri="{FF2B5EF4-FFF2-40B4-BE49-F238E27FC236}">
                <a16:creationId xmlns:a16="http://schemas.microsoft.com/office/drawing/2014/main" id="{FFA763D8-C444-4F48-B432-7142EE62F4F7}"/>
              </a:ext>
            </a:extLst>
          </p:cNvPr>
          <p:cNvSpPr txBox="1"/>
          <p:nvPr/>
        </p:nvSpPr>
        <p:spPr>
          <a:xfrm>
            <a:off x="5227693" y="4430437"/>
            <a:ext cx="856903" cy="369332"/>
          </a:xfrm>
          <a:prstGeom prst="rect">
            <a:avLst/>
          </a:prstGeom>
          <a:noFill/>
        </p:spPr>
        <p:txBody>
          <a:bodyPr wrap="square" rtlCol="0">
            <a:spAutoFit/>
          </a:bodyPr>
          <a:lstStyle/>
          <a:p>
            <a:r>
              <a:rPr lang="en-US" dirty="0"/>
              <a:t>200</a:t>
            </a:r>
          </a:p>
        </p:txBody>
      </p:sp>
      <p:cxnSp>
        <p:nvCxnSpPr>
          <p:cNvPr id="45" name="Straight Arrow Connector 44">
            <a:extLst>
              <a:ext uri="{FF2B5EF4-FFF2-40B4-BE49-F238E27FC236}">
                <a16:creationId xmlns:a16="http://schemas.microsoft.com/office/drawing/2014/main" id="{A23BA026-204B-4E21-8141-F3E308D7B656}"/>
              </a:ext>
            </a:extLst>
          </p:cNvPr>
          <p:cNvCxnSpPr>
            <a:cxnSpLocks/>
            <a:endCxn id="19" idx="6"/>
          </p:cNvCxnSpPr>
          <p:nvPr/>
        </p:nvCxnSpPr>
        <p:spPr>
          <a:xfrm flipH="1" flipV="1">
            <a:off x="4859904" y="4512020"/>
            <a:ext cx="870354" cy="40804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a:extLst>
              <a:ext uri="{FF2B5EF4-FFF2-40B4-BE49-F238E27FC236}">
                <a16:creationId xmlns:a16="http://schemas.microsoft.com/office/drawing/2014/main" id="{D29968D3-639E-411E-B3A2-CCC031A06FF5}"/>
              </a:ext>
            </a:extLst>
          </p:cNvPr>
          <p:cNvCxnSpPr>
            <a:cxnSpLocks/>
          </p:cNvCxnSpPr>
          <p:nvPr/>
        </p:nvCxnSpPr>
        <p:spPr>
          <a:xfrm flipV="1">
            <a:off x="6556003" y="4239534"/>
            <a:ext cx="274093" cy="53324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a:extLst>
              <a:ext uri="{FF2B5EF4-FFF2-40B4-BE49-F238E27FC236}">
                <a16:creationId xmlns:a16="http://schemas.microsoft.com/office/drawing/2014/main" id="{DB6C3B03-679C-4D65-A77A-808B9247E61B}"/>
              </a:ext>
            </a:extLst>
          </p:cNvPr>
          <p:cNvCxnSpPr>
            <a:cxnSpLocks/>
          </p:cNvCxnSpPr>
          <p:nvPr/>
        </p:nvCxnSpPr>
        <p:spPr>
          <a:xfrm>
            <a:off x="6613825" y="5428684"/>
            <a:ext cx="415222" cy="37023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A41A1819-17D0-4E15-9179-D69016E38174}"/>
              </a:ext>
            </a:extLst>
          </p:cNvPr>
          <p:cNvCxnSpPr>
            <a:cxnSpLocks/>
          </p:cNvCxnSpPr>
          <p:nvPr/>
        </p:nvCxnSpPr>
        <p:spPr>
          <a:xfrm flipH="1">
            <a:off x="2789013" y="4872789"/>
            <a:ext cx="1164618" cy="926127"/>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B366C4AD-96AF-406D-9AA6-E8525451993A}"/>
              </a:ext>
            </a:extLst>
          </p:cNvPr>
          <p:cNvCxnSpPr>
            <a:cxnSpLocks/>
          </p:cNvCxnSpPr>
          <p:nvPr/>
        </p:nvCxnSpPr>
        <p:spPr>
          <a:xfrm>
            <a:off x="4446645" y="3224182"/>
            <a:ext cx="2391302" cy="881649"/>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C1ACDE2F-C971-4F07-A8E3-345405555E97}"/>
              </a:ext>
            </a:extLst>
          </p:cNvPr>
          <p:cNvCxnSpPr>
            <a:cxnSpLocks/>
          </p:cNvCxnSpPr>
          <p:nvPr/>
        </p:nvCxnSpPr>
        <p:spPr>
          <a:xfrm>
            <a:off x="7614685" y="4446878"/>
            <a:ext cx="75441" cy="1394715"/>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58" name="TextBox 57">
            <a:extLst>
              <a:ext uri="{FF2B5EF4-FFF2-40B4-BE49-F238E27FC236}">
                <a16:creationId xmlns:a16="http://schemas.microsoft.com/office/drawing/2014/main" id="{8629AB3D-9667-40C2-A81F-8292CBA072F1}"/>
              </a:ext>
            </a:extLst>
          </p:cNvPr>
          <p:cNvSpPr txBox="1"/>
          <p:nvPr/>
        </p:nvSpPr>
        <p:spPr>
          <a:xfrm>
            <a:off x="7134593" y="5050302"/>
            <a:ext cx="856903" cy="369332"/>
          </a:xfrm>
          <a:prstGeom prst="rect">
            <a:avLst/>
          </a:prstGeom>
          <a:noFill/>
        </p:spPr>
        <p:txBody>
          <a:bodyPr wrap="square" rtlCol="0">
            <a:spAutoFit/>
          </a:bodyPr>
          <a:lstStyle/>
          <a:p>
            <a:r>
              <a:rPr lang="en-US" dirty="0"/>
              <a:t>1000</a:t>
            </a:r>
          </a:p>
        </p:txBody>
      </p:sp>
      <p:sp>
        <p:nvSpPr>
          <p:cNvPr id="59" name="TextBox 58">
            <a:extLst>
              <a:ext uri="{FF2B5EF4-FFF2-40B4-BE49-F238E27FC236}">
                <a16:creationId xmlns:a16="http://schemas.microsoft.com/office/drawing/2014/main" id="{DBD6501C-1AAD-4241-8ACC-12246967670A}"/>
              </a:ext>
            </a:extLst>
          </p:cNvPr>
          <p:cNvSpPr txBox="1"/>
          <p:nvPr/>
        </p:nvSpPr>
        <p:spPr>
          <a:xfrm>
            <a:off x="5197901" y="3581349"/>
            <a:ext cx="856903" cy="369332"/>
          </a:xfrm>
          <a:prstGeom prst="rect">
            <a:avLst/>
          </a:prstGeom>
          <a:noFill/>
        </p:spPr>
        <p:txBody>
          <a:bodyPr wrap="square" rtlCol="0">
            <a:spAutoFit/>
          </a:bodyPr>
          <a:lstStyle/>
          <a:p>
            <a:r>
              <a:rPr lang="en-US" dirty="0"/>
              <a:t>600</a:t>
            </a:r>
          </a:p>
        </p:txBody>
      </p:sp>
      <p:sp>
        <p:nvSpPr>
          <p:cNvPr id="60" name="TextBox 59">
            <a:extLst>
              <a:ext uri="{FF2B5EF4-FFF2-40B4-BE49-F238E27FC236}">
                <a16:creationId xmlns:a16="http://schemas.microsoft.com/office/drawing/2014/main" id="{EFC7F088-24D0-482E-8A36-BF1A9D2BF467}"/>
              </a:ext>
            </a:extLst>
          </p:cNvPr>
          <p:cNvSpPr txBox="1"/>
          <p:nvPr/>
        </p:nvSpPr>
        <p:spPr>
          <a:xfrm>
            <a:off x="3154409" y="5364965"/>
            <a:ext cx="856903" cy="369332"/>
          </a:xfrm>
          <a:prstGeom prst="rect">
            <a:avLst/>
          </a:prstGeom>
          <a:noFill/>
        </p:spPr>
        <p:txBody>
          <a:bodyPr wrap="square" rtlCol="0">
            <a:spAutoFit/>
          </a:bodyPr>
          <a:lstStyle/>
          <a:p>
            <a:r>
              <a:rPr lang="en-US" dirty="0"/>
              <a:t>700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9"/>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P spid="9" grpId="0" animBg="1"/>
      <p:bldP spid="10" grpId="0" animBg="1"/>
      <p:bldP spid="11" grpId="0" animBg="1"/>
      <p:bldP spid="15" grpId="0" animBg="1"/>
      <p:bldP spid="19" grpId="0" animBg="1"/>
      <p:bldP spid="21" grpId="0" animBg="1"/>
      <p:bldP spid="26" grpId="0" animBg="1"/>
      <p:bldP spid="37" grpId="0"/>
      <p:bldP spid="38" grpId="0"/>
      <p:bldP spid="39" grpId="0"/>
      <p:bldP spid="40" grpId="0"/>
      <p:bldP spid="41" grpId="0"/>
      <p:bldP spid="42" grpId="0"/>
      <p:bldP spid="43" grpId="0"/>
      <p:bldP spid="44" grpId="0"/>
      <p:bldP spid="58" grpId="0"/>
      <p:bldP spid="59"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300" y="2039125"/>
            <a:ext cx="8915399" cy="4796184"/>
          </a:xfrm>
          <a:prstGeom prst="rect">
            <a:avLst/>
          </a:prstGeom>
        </p:spPr>
        <p:txBody>
          <a:bodyPr vert="horz" wrap="square" lIns="0" tIns="55879" rIns="0" bIns="0" rtlCol="0">
            <a:spAutoFit/>
          </a:bodyPr>
          <a:lstStyle/>
          <a:p>
            <a:pPr algn="just"/>
            <a:r>
              <a:rPr lang="en-US" sz="2800" dirty="0">
                <a:latin typeface="Times New Roman" panose="02020603050405020304" pitchFamily="18" charset="0"/>
                <a:cs typeface="Times New Roman" panose="02020603050405020304" pitchFamily="18" charset="0"/>
              </a:rPr>
              <a:t>There are three common ways of storing graphs in the computer’s memory. They are:</a:t>
            </a:r>
          </a:p>
          <a:p>
            <a:pPr marL="457200" indent="-457200" algn="just">
              <a:buFont typeface="Wingdings" panose="05000000000000000000" pitchFamily="2" charset="2"/>
              <a:buChar char="Ø"/>
            </a:pPr>
            <a:r>
              <a:rPr lang="en-US" sz="2800" i="1" u="sng" dirty="0">
                <a:latin typeface="Times New Roman" panose="02020603050405020304" pitchFamily="18" charset="0"/>
                <a:cs typeface="Times New Roman" panose="02020603050405020304" pitchFamily="18" charset="0"/>
              </a:rPr>
              <a:t>Sequential representation </a:t>
            </a:r>
            <a:r>
              <a:rPr lang="en-US" sz="2800" dirty="0">
                <a:latin typeface="Times New Roman" panose="02020603050405020304" pitchFamily="18" charset="0"/>
                <a:cs typeface="Times New Roman" panose="02020603050405020304" pitchFamily="18" charset="0"/>
              </a:rPr>
              <a:t>by using an adjacency matrix.</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i="1" u="sng" dirty="0">
                <a:latin typeface="Times New Roman" panose="02020603050405020304" pitchFamily="18" charset="0"/>
                <a:cs typeface="Times New Roman" panose="02020603050405020304" pitchFamily="18" charset="0"/>
              </a:rPr>
              <a:t>Linked representation </a:t>
            </a:r>
            <a:r>
              <a:rPr lang="en-US" sz="2800" dirty="0">
                <a:latin typeface="Times New Roman" panose="02020603050405020304" pitchFamily="18" charset="0"/>
                <a:cs typeface="Times New Roman" panose="02020603050405020304" pitchFamily="18" charset="0"/>
              </a:rPr>
              <a:t>by using an adjacency list that stores the </a:t>
            </a:r>
            <a:r>
              <a:rPr lang="en-US" sz="2800" dirty="0" err="1">
                <a:latin typeface="Times New Roman" panose="02020603050405020304" pitchFamily="18" charset="0"/>
                <a:cs typeface="Times New Roman" panose="02020603050405020304" pitchFamily="18" charset="0"/>
              </a:rPr>
              <a:t>neighbours</a:t>
            </a:r>
            <a:r>
              <a:rPr lang="en-US" sz="2800" dirty="0">
                <a:latin typeface="Times New Roman" panose="02020603050405020304" pitchFamily="18" charset="0"/>
                <a:cs typeface="Times New Roman" panose="02020603050405020304" pitchFamily="18" charset="0"/>
              </a:rPr>
              <a:t> of a node using a linked list.</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i="1" u="sng" dirty="0">
                <a:latin typeface="Times New Roman" panose="02020603050405020304" pitchFamily="18" charset="0"/>
                <a:cs typeface="Times New Roman" panose="02020603050405020304" pitchFamily="18" charset="0"/>
              </a:rPr>
              <a:t>Adjacency multi-list </a:t>
            </a:r>
            <a:r>
              <a:rPr lang="en-US" sz="2800" dirty="0">
                <a:latin typeface="Times New Roman" panose="02020603050405020304" pitchFamily="18" charset="0"/>
                <a:cs typeface="Times New Roman" panose="02020603050405020304" pitchFamily="18" charset="0"/>
              </a:rPr>
              <a:t>which is an extension of linked representation.</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we will discuss both these schemes in detail</a:t>
            </a:r>
            <a:endParaRPr sz="2800" dirty="0">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A52462A4-C85C-4976-AB13-7D879E3294D1}"/>
              </a:ext>
            </a:extLst>
          </p:cNvPr>
          <p:cNvSpPr txBox="1">
            <a:spLocks/>
          </p:cNvSpPr>
          <p:nvPr/>
        </p:nvSpPr>
        <p:spPr>
          <a:xfrm>
            <a:off x="1517728" y="457200"/>
            <a:ext cx="7524003" cy="1028487"/>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600" spc="-210" dirty="0">
                <a:latin typeface="Bahnschrift Condensed" panose="020B0502040204020203" pitchFamily="34" charset="0"/>
              </a:rPr>
              <a:t>REPRESENTATION OF GRAPH</a:t>
            </a:r>
            <a:r>
              <a:rPr lang="en-US" sz="6600" spc="-265" dirty="0">
                <a:latin typeface="Bahnschrift Condensed" panose="020B0502040204020203" pitchFamily="34" charset="0"/>
              </a:rPr>
              <a:t> </a:t>
            </a:r>
            <a:endParaRPr lang="en-US" sz="6600" spc="-80" dirty="0">
              <a:latin typeface="Bahnschrift Condensed"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p:cTn id="2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p:cTn id="26"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27"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300" y="2039125"/>
            <a:ext cx="8915399" cy="4057520"/>
          </a:xfrm>
          <a:prstGeom prst="rect">
            <a:avLst/>
          </a:prstGeom>
        </p:spPr>
        <p:txBody>
          <a:bodyPr vert="horz" wrap="square" lIns="0" tIns="55879" rIns="0" bIns="0" rtlCol="0">
            <a:spAutoFit/>
          </a:bodyPr>
          <a:lstStyle/>
          <a:p>
            <a:pPr marL="457200" indent="-457200">
              <a:buFont typeface="Wingdings" panose="05000000000000000000" pitchFamily="2" charset="2"/>
              <a:buChar char="Ø"/>
            </a:pPr>
            <a:r>
              <a:rPr lang="en-US" sz="2800" dirty="0">
                <a:latin typeface="TimesNewRomanPSMT"/>
              </a:rPr>
              <a:t>An adjacency matrix is used to represent which nodes are adjacent to one another.</a:t>
            </a:r>
          </a:p>
          <a:p>
            <a:pPr marL="457200" indent="-457200">
              <a:buFont typeface="Wingdings" panose="05000000000000000000" pitchFamily="2" charset="2"/>
              <a:buChar char="Ø"/>
            </a:pPr>
            <a:r>
              <a:rPr lang="en-US" sz="2800" dirty="0">
                <a:latin typeface="TimesNewRomanPSMT"/>
              </a:rPr>
              <a:t>By </a:t>
            </a:r>
            <a:r>
              <a:rPr lang="en-US" sz="2800" dirty="0" err="1">
                <a:latin typeface="TimesNewRomanPSMT"/>
              </a:rPr>
              <a:t>definition,two</a:t>
            </a:r>
            <a:r>
              <a:rPr lang="en-US" sz="2800" dirty="0">
                <a:latin typeface="TimesNewRomanPSMT"/>
              </a:rPr>
              <a:t> nodes are said to be adjacent if there is an edge connecting them.</a:t>
            </a:r>
          </a:p>
          <a:p>
            <a:pPr marL="457200" indent="-457200">
              <a:buFont typeface="Wingdings" panose="05000000000000000000" pitchFamily="2" charset="2"/>
              <a:buChar char="Ø"/>
            </a:pPr>
            <a:r>
              <a:rPr lang="en-US" sz="2800" dirty="0">
                <a:latin typeface="TimesNewRomanPSMT"/>
              </a:rPr>
              <a:t>In a directed graph </a:t>
            </a:r>
            <a:r>
              <a:rPr lang="en-US" sz="2000" dirty="0">
                <a:latin typeface="Consolas" panose="020B0609020204030204" pitchFamily="49" charset="0"/>
              </a:rPr>
              <a:t>G</a:t>
            </a:r>
            <a:r>
              <a:rPr lang="en-US" sz="2800" dirty="0">
                <a:latin typeface="TimesNewRomanPSMT"/>
              </a:rPr>
              <a:t>, if node </a:t>
            </a:r>
            <a:r>
              <a:rPr lang="en-US" sz="2000" dirty="0">
                <a:latin typeface="Consolas" panose="020B0609020204030204" pitchFamily="49" charset="0"/>
              </a:rPr>
              <a:t>v </a:t>
            </a:r>
            <a:r>
              <a:rPr lang="en-US" sz="2800" dirty="0">
                <a:latin typeface="TimesNewRomanPSMT"/>
              </a:rPr>
              <a:t>is adjacent to node </a:t>
            </a:r>
            <a:r>
              <a:rPr lang="en-US" sz="2000" dirty="0">
                <a:latin typeface="Consolas" panose="020B0609020204030204" pitchFamily="49" charset="0"/>
              </a:rPr>
              <a:t>u</a:t>
            </a:r>
            <a:r>
              <a:rPr lang="en-US" sz="2800" dirty="0">
                <a:latin typeface="TimesNewRomanPSMT"/>
              </a:rPr>
              <a:t>, then there is definitely an edge from </a:t>
            </a:r>
            <a:r>
              <a:rPr lang="en-US" sz="2000" dirty="0">
                <a:latin typeface="Consolas" panose="020B0609020204030204" pitchFamily="49" charset="0"/>
              </a:rPr>
              <a:t>u </a:t>
            </a:r>
            <a:r>
              <a:rPr lang="en-US" sz="2800" dirty="0">
                <a:latin typeface="TimesNewRomanPSMT"/>
              </a:rPr>
              <a:t>to </a:t>
            </a:r>
            <a:r>
              <a:rPr lang="en-US" sz="2000" dirty="0">
                <a:latin typeface="Consolas" panose="020B0609020204030204" pitchFamily="49" charset="0"/>
              </a:rPr>
              <a:t>v</a:t>
            </a:r>
            <a:r>
              <a:rPr lang="en-US" sz="2800" dirty="0">
                <a:latin typeface="TimesNewRomanPSMT"/>
              </a:rPr>
              <a:t>. That is, if </a:t>
            </a:r>
            <a:r>
              <a:rPr lang="en-US" sz="2000" dirty="0">
                <a:latin typeface="Consolas" panose="020B0609020204030204" pitchFamily="49" charset="0"/>
              </a:rPr>
              <a:t>v </a:t>
            </a:r>
            <a:r>
              <a:rPr lang="en-US" sz="2800" dirty="0">
                <a:latin typeface="TimesNewRomanPSMT"/>
              </a:rPr>
              <a:t>is adjacent to </a:t>
            </a:r>
            <a:r>
              <a:rPr lang="en-US" sz="2000" dirty="0">
                <a:latin typeface="Consolas" panose="020B0609020204030204" pitchFamily="49" charset="0"/>
              </a:rPr>
              <a:t>u</a:t>
            </a:r>
            <a:r>
              <a:rPr lang="en-US" sz="2800" dirty="0">
                <a:latin typeface="TimesNewRomanPSMT"/>
              </a:rPr>
              <a:t>, we can get from </a:t>
            </a:r>
            <a:r>
              <a:rPr lang="en-US" sz="2000" dirty="0">
                <a:latin typeface="Consolas" panose="020B0609020204030204" pitchFamily="49" charset="0"/>
              </a:rPr>
              <a:t>u </a:t>
            </a:r>
            <a:r>
              <a:rPr lang="en-US" sz="2800" dirty="0">
                <a:latin typeface="TimesNewRomanPSMT"/>
              </a:rPr>
              <a:t>to </a:t>
            </a:r>
            <a:r>
              <a:rPr lang="en-US" sz="2000" dirty="0">
                <a:latin typeface="Consolas" panose="020B0609020204030204" pitchFamily="49" charset="0"/>
              </a:rPr>
              <a:t>v </a:t>
            </a:r>
            <a:r>
              <a:rPr lang="en-US" sz="2800" dirty="0">
                <a:latin typeface="TimesNewRomanPSMT"/>
              </a:rPr>
              <a:t>by traversing one edge. For any graph </a:t>
            </a:r>
            <a:r>
              <a:rPr lang="en-US" sz="2000" dirty="0">
                <a:latin typeface="Consolas" panose="020B0609020204030204" pitchFamily="49" charset="0"/>
              </a:rPr>
              <a:t>G </a:t>
            </a:r>
            <a:r>
              <a:rPr lang="en-US" sz="2800" dirty="0">
                <a:latin typeface="TimesNewRomanPSMT"/>
              </a:rPr>
              <a:t>having n nodes, the adjacency matrix will have the dimension of </a:t>
            </a:r>
            <a:r>
              <a:rPr lang="en-US" sz="3600" dirty="0">
                <a:latin typeface="Consolas" panose="020B0609020204030204" pitchFamily="49" charset="0"/>
              </a:rPr>
              <a:t>n </a:t>
            </a:r>
            <a:r>
              <a:rPr lang="en-US" sz="3600" dirty="0">
                <a:latin typeface="MT-Symbol"/>
              </a:rPr>
              <a:t> </a:t>
            </a:r>
            <a:r>
              <a:rPr lang="en-US" sz="3600" dirty="0">
                <a:latin typeface="Consolas" panose="020B0609020204030204" pitchFamily="49" charset="0"/>
              </a:rPr>
              <a:t>n</a:t>
            </a:r>
            <a:r>
              <a:rPr lang="en-US" sz="3600" dirty="0">
                <a:latin typeface="TimesNewRomanPSMT"/>
              </a:rPr>
              <a:t>.</a:t>
            </a:r>
            <a:endParaRPr sz="3600" dirty="0">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A52462A4-C85C-4976-AB13-7D879E3294D1}"/>
              </a:ext>
            </a:extLst>
          </p:cNvPr>
          <p:cNvSpPr txBox="1">
            <a:spLocks/>
          </p:cNvSpPr>
          <p:nvPr/>
        </p:nvSpPr>
        <p:spPr>
          <a:xfrm>
            <a:off x="0" y="549533"/>
            <a:ext cx="9041731" cy="936154"/>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000" dirty="0">
                <a:latin typeface="Bahnschrift Condensed" panose="020B0502040204020203" pitchFamily="34" charset="0"/>
              </a:rPr>
              <a:t>ADJACENCY MATRIX </a:t>
            </a:r>
            <a:r>
              <a:rPr lang="en-US" sz="6000" spc="-210" dirty="0">
                <a:latin typeface="Bahnschrift Condensed" panose="020B0502040204020203" pitchFamily="34" charset="0"/>
              </a:rPr>
              <a:t>REPRESENTATION </a:t>
            </a:r>
            <a:r>
              <a:rPr lang="en-US" sz="6000" spc="-265" dirty="0">
                <a:latin typeface="Bahnschrift Condensed" panose="020B0502040204020203" pitchFamily="34" charset="0"/>
              </a:rPr>
              <a:t> </a:t>
            </a:r>
            <a:endParaRPr lang="en-US" sz="6000" spc="-80" dirty="0">
              <a:latin typeface="Bahnschrift Condensed" panose="020B0502040204020203" pitchFamily="34" charset="0"/>
            </a:endParaRPr>
          </a:p>
        </p:txBody>
      </p:sp>
      <p:sp>
        <p:nvSpPr>
          <p:cNvPr id="4" name="Multiplication Sign 3">
            <a:extLst>
              <a:ext uri="{FF2B5EF4-FFF2-40B4-BE49-F238E27FC236}">
                <a16:creationId xmlns:a16="http://schemas.microsoft.com/office/drawing/2014/main" id="{CC1F43F9-89EA-4DE3-B4D7-7FE86FCBFF84}"/>
              </a:ext>
            </a:extLst>
          </p:cNvPr>
          <p:cNvSpPr/>
          <p:nvPr/>
        </p:nvSpPr>
        <p:spPr>
          <a:xfrm>
            <a:off x="5638800" y="5638800"/>
            <a:ext cx="457200" cy="334933"/>
          </a:xfrm>
          <a:prstGeom prst="mathMultiply">
            <a:avLst>
              <a:gd name="adj1" fmla="val 773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568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300" y="2039125"/>
            <a:ext cx="8915399" cy="3380412"/>
          </a:xfrm>
          <a:prstGeom prst="rect">
            <a:avLst/>
          </a:prstGeom>
        </p:spPr>
        <p:txBody>
          <a:bodyPr vert="horz" wrap="square" lIns="0" tIns="55879" rIns="0" bIns="0" rtlCol="0">
            <a:spAutoFit/>
          </a:bodyPr>
          <a:lstStyle/>
          <a:p>
            <a:r>
              <a:rPr lang="en-US" sz="3600" dirty="0">
                <a:latin typeface="TimesNewRomanPSMT"/>
              </a:rPr>
              <a:t>In an adjacency matrix, the rows and columns are labelled by graph vertices.</a:t>
            </a:r>
          </a:p>
          <a:p>
            <a:r>
              <a:rPr lang="en-US" sz="3600" dirty="0">
                <a:latin typeface="TimesNewRomanPSMT"/>
              </a:rPr>
              <a:t> An entry </a:t>
            </a:r>
            <a:r>
              <a:rPr lang="en-US" sz="2800" dirty="0" err="1">
                <a:latin typeface="Consolas" panose="020B0609020204030204" pitchFamily="49" charset="0"/>
              </a:rPr>
              <a:t>a</a:t>
            </a:r>
            <a:r>
              <a:rPr lang="en-US" sz="800" dirty="0" err="1">
                <a:latin typeface="Consolas" panose="020B0609020204030204" pitchFamily="49" charset="0"/>
              </a:rPr>
              <a:t>ij</a:t>
            </a:r>
            <a:r>
              <a:rPr lang="en-US" sz="800" dirty="0">
                <a:latin typeface="Consolas" panose="020B0609020204030204" pitchFamily="49" charset="0"/>
              </a:rPr>
              <a:t> </a:t>
            </a:r>
            <a:r>
              <a:rPr lang="en-US" sz="3600">
                <a:latin typeface="TimesNewRomanPSMT"/>
              </a:rPr>
              <a:t>in the adjacency </a:t>
            </a:r>
            <a:r>
              <a:rPr lang="en-US" sz="3600" dirty="0">
                <a:latin typeface="TimesNewRomanPSMT"/>
              </a:rPr>
              <a:t>matrix will contain 1, if vertices </a:t>
            </a:r>
            <a:r>
              <a:rPr lang="en-US" sz="2800" dirty="0">
                <a:latin typeface="Consolas" panose="020B0609020204030204" pitchFamily="49" charset="0"/>
              </a:rPr>
              <a:t>v</a:t>
            </a:r>
            <a:r>
              <a:rPr lang="en-US" sz="800" dirty="0">
                <a:latin typeface="Consolas" panose="020B0609020204030204" pitchFamily="49" charset="0"/>
              </a:rPr>
              <a:t>i </a:t>
            </a:r>
            <a:r>
              <a:rPr lang="en-US" sz="3600" dirty="0">
                <a:latin typeface="TimesNewRomanPSMT"/>
              </a:rPr>
              <a:t>and </a:t>
            </a:r>
            <a:r>
              <a:rPr lang="en-US" sz="2800" dirty="0" err="1">
                <a:latin typeface="Consolas" panose="020B0609020204030204" pitchFamily="49" charset="0"/>
              </a:rPr>
              <a:t>v</a:t>
            </a:r>
            <a:r>
              <a:rPr lang="en-US" sz="800" dirty="0" err="1">
                <a:latin typeface="Consolas" panose="020B0609020204030204" pitchFamily="49" charset="0"/>
              </a:rPr>
              <a:t>j</a:t>
            </a:r>
            <a:r>
              <a:rPr lang="en-US" sz="800" dirty="0">
                <a:latin typeface="Consolas" panose="020B0609020204030204" pitchFamily="49" charset="0"/>
              </a:rPr>
              <a:t> </a:t>
            </a:r>
            <a:r>
              <a:rPr lang="en-US" sz="3600" dirty="0">
                <a:latin typeface="TimesNewRomanPSMT"/>
              </a:rPr>
              <a:t>are adjacent to each other. However, if the nodes are not adjacent, </a:t>
            </a:r>
            <a:r>
              <a:rPr lang="en-US" sz="2800" dirty="0" err="1">
                <a:latin typeface="Consolas" panose="020B0609020204030204" pitchFamily="49" charset="0"/>
              </a:rPr>
              <a:t>a</a:t>
            </a:r>
            <a:r>
              <a:rPr lang="en-US" sz="800" dirty="0" err="1">
                <a:latin typeface="Consolas" panose="020B0609020204030204" pitchFamily="49" charset="0"/>
              </a:rPr>
              <a:t>ij</a:t>
            </a:r>
            <a:r>
              <a:rPr lang="en-US" sz="800" dirty="0">
                <a:latin typeface="Consolas" panose="020B0609020204030204" pitchFamily="49" charset="0"/>
              </a:rPr>
              <a:t> </a:t>
            </a:r>
            <a:r>
              <a:rPr lang="en-US" sz="3600" dirty="0">
                <a:latin typeface="TimesNewRomanPSMT"/>
              </a:rPr>
              <a:t>will be set to zero</a:t>
            </a:r>
            <a:endParaRPr sz="3600" dirty="0">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A52462A4-C85C-4976-AB13-7D879E3294D1}"/>
              </a:ext>
            </a:extLst>
          </p:cNvPr>
          <p:cNvSpPr txBox="1">
            <a:spLocks/>
          </p:cNvSpPr>
          <p:nvPr/>
        </p:nvSpPr>
        <p:spPr>
          <a:xfrm>
            <a:off x="0" y="549533"/>
            <a:ext cx="9041731" cy="936154"/>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000" dirty="0">
                <a:latin typeface="Bahnschrift Condensed" panose="020B0502040204020203" pitchFamily="34" charset="0"/>
              </a:rPr>
              <a:t>ADJACENCY MATRIX </a:t>
            </a:r>
            <a:r>
              <a:rPr lang="en-US" sz="6000" spc="-210" dirty="0">
                <a:latin typeface="Bahnschrift Condensed" panose="020B0502040204020203" pitchFamily="34" charset="0"/>
              </a:rPr>
              <a:t>REPRESENTATION </a:t>
            </a:r>
            <a:r>
              <a:rPr lang="en-US" sz="6000" spc="-265" dirty="0">
                <a:latin typeface="Bahnschrift Condensed" panose="020B0502040204020203" pitchFamily="34" charset="0"/>
              </a:rPr>
              <a:t> </a:t>
            </a:r>
            <a:endParaRPr lang="en-US" sz="6000" spc="-80" dirty="0">
              <a:latin typeface="Bahnschrift Condensed" panose="020B0502040204020203" pitchFamily="34" charset="0"/>
            </a:endParaRPr>
          </a:p>
        </p:txBody>
      </p:sp>
      <p:pic>
        <p:nvPicPr>
          <p:cNvPr id="4" name="Picture 3">
            <a:extLst>
              <a:ext uri="{FF2B5EF4-FFF2-40B4-BE49-F238E27FC236}">
                <a16:creationId xmlns:a16="http://schemas.microsoft.com/office/drawing/2014/main" id="{DE60E4DF-1445-402A-A34F-CDFD78E4F886}"/>
              </a:ext>
            </a:extLst>
          </p:cNvPr>
          <p:cNvPicPr>
            <a:picLocks noChangeAspect="1"/>
          </p:cNvPicPr>
          <p:nvPr/>
        </p:nvPicPr>
        <p:blipFill rotWithShape="1">
          <a:blip r:embed="rId2"/>
          <a:srcRect l="12305" t="34745" r="64673" b="53212"/>
          <a:stretch/>
        </p:blipFill>
        <p:spPr>
          <a:xfrm>
            <a:off x="2324099" y="5165466"/>
            <a:ext cx="6705600" cy="1387733"/>
          </a:xfrm>
          <a:prstGeom prst="rect">
            <a:avLst/>
          </a:prstGeom>
          <a:ln>
            <a:noFill/>
          </a:ln>
          <a:effectLst>
            <a:softEdge rad="112500"/>
          </a:effectLst>
        </p:spPr>
      </p:pic>
    </p:spTree>
    <p:extLst>
      <p:ext uri="{BB962C8B-B14F-4D97-AF65-F5344CB8AC3E}">
        <p14:creationId xmlns:p14="http://schemas.microsoft.com/office/powerpoint/2010/main" val="378020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7F4B7E-E9F5-442E-82A2-3E18EBEAEC18}"/>
              </a:ext>
            </a:extLst>
          </p:cNvPr>
          <p:cNvPicPr>
            <a:picLocks noChangeAspect="1"/>
          </p:cNvPicPr>
          <p:nvPr/>
        </p:nvPicPr>
        <p:blipFill rotWithShape="1">
          <a:blip r:embed="rId2"/>
          <a:srcRect l="25000" t="33696" r="37500" b="30731"/>
          <a:stretch/>
        </p:blipFill>
        <p:spPr>
          <a:xfrm>
            <a:off x="647700" y="2209800"/>
            <a:ext cx="7848600" cy="4419600"/>
          </a:xfrm>
          <a:prstGeom prst="rect">
            <a:avLst/>
          </a:prstGeom>
          <a:ln>
            <a:noFill/>
          </a:ln>
          <a:effectLst>
            <a:softEdge rad="112500"/>
          </a:effectLst>
        </p:spPr>
      </p:pic>
      <p:sp>
        <p:nvSpPr>
          <p:cNvPr id="7" name="object 2">
            <a:extLst>
              <a:ext uri="{FF2B5EF4-FFF2-40B4-BE49-F238E27FC236}">
                <a16:creationId xmlns:a16="http://schemas.microsoft.com/office/drawing/2014/main" id="{9BCF3C80-E71F-43D0-BB28-B546DA8D8620}"/>
              </a:ext>
            </a:extLst>
          </p:cNvPr>
          <p:cNvSpPr txBox="1">
            <a:spLocks/>
          </p:cNvSpPr>
          <p:nvPr/>
        </p:nvSpPr>
        <p:spPr>
          <a:xfrm>
            <a:off x="0" y="549533"/>
            <a:ext cx="9041731" cy="936154"/>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000" dirty="0">
                <a:latin typeface="Bahnschrift Condensed" panose="020B0502040204020203" pitchFamily="34" charset="0"/>
              </a:rPr>
              <a:t>ADJACENCY MATRIX </a:t>
            </a:r>
            <a:r>
              <a:rPr lang="en-US" sz="6000" spc="-210" dirty="0">
                <a:latin typeface="Bahnschrift Condensed" panose="020B0502040204020203" pitchFamily="34" charset="0"/>
              </a:rPr>
              <a:t>REPRESENTATION </a:t>
            </a:r>
            <a:r>
              <a:rPr lang="en-US" sz="6000" spc="-265" dirty="0">
                <a:latin typeface="Bahnschrift Condensed" panose="020B0502040204020203" pitchFamily="34" charset="0"/>
              </a:rPr>
              <a:t> </a:t>
            </a:r>
            <a:endParaRPr lang="en-US" sz="6000" spc="-80" dirty="0">
              <a:latin typeface="Bahnschrift Condensed" panose="020B0502040204020203" pitchFamily="34" charset="0"/>
            </a:endParaRPr>
          </a:p>
        </p:txBody>
      </p:sp>
    </p:spTree>
    <p:extLst>
      <p:ext uri="{BB962C8B-B14F-4D97-AF65-F5344CB8AC3E}">
        <p14:creationId xmlns:p14="http://schemas.microsoft.com/office/powerpoint/2010/main" val="44368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011D-7D25-4D15-A691-7F8BD44210F5}"/>
              </a:ext>
            </a:extLst>
          </p:cNvPr>
          <p:cNvSpPr>
            <a:spLocks noGrp="1"/>
          </p:cNvSpPr>
          <p:nvPr>
            <p:ph type="title"/>
          </p:nvPr>
        </p:nvSpPr>
        <p:spPr>
          <a:xfrm>
            <a:off x="152400" y="447188"/>
            <a:ext cx="8991600" cy="970450"/>
          </a:xfrm>
        </p:spPr>
        <p:txBody>
          <a:bodyPr/>
          <a:lstStyle/>
          <a:p>
            <a:r>
              <a:rPr lang="en-US" sz="4400" dirty="0">
                <a:latin typeface="Bahnschrift Condensed" panose="020B0502040204020203" pitchFamily="34" charset="0"/>
              </a:rPr>
              <a:t>POWER OF ADJACENCY MATRIX </a:t>
            </a:r>
            <a:r>
              <a:rPr lang="en-US" sz="5400" dirty="0">
                <a:latin typeface="Bahnschrift Condensed" panose="020B0502040204020203" pitchFamily="34" charset="0"/>
              </a:rPr>
              <a:t>(PATH MATRIX)</a:t>
            </a:r>
            <a:endParaRPr lang="en-US" sz="5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B8CFE8-0ADB-4311-A95D-FC1AEE4B5A66}"/>
                  </a:ext>
                </a:extLst>
              </p:cNvPr>
              <p:cNvSpPr>
                <a:spLocks noGrp="1"/>
              </p:cNvSpPr>
              <p:nvPr>
                <p:ph idx="1"/>
              </p:nvPr>
            </p:nvSpPr>
            <p:spPr>
              <a:xfrm>
                <a:off x="76201" y="2133600"/>
                <a:ext cx="9067799" cy="4483313"/>
              </a:xfrm>
            </p:spPr>
            <p:txBody>
              <a:bodyPr>
                <a:no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From adjacency matrix A</a:t>
                </a:r>
                <a:r>
                  <a:rPr lang="en-US" sz="2800" baseline="30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we can conclude that an entry 1 in the </a:t>
                </a:r>
                <a:r>
                  <a:rPr lang="en-US" sz="2800" dirty="0" err="1">
                    <a:latin typeface="Times New Roman" panose="02020603050405020304" pitchFamily="18" charset="0"/>
                    <a:cs typeface="Times New Roman" panose="02020603050405020304" pitchFamily="18" charset="0"/>
                  </a:rPr>
                  <a:t>i</a:t>
                </a:r>
                <a:r>
                  <a:rPr lang="en-US" sz="2800" baseline="30000" dirty="0" err="1">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row and </a:t>
                </a:r>
                <a:r>
                  <a:rPr lang="en-US" sz="2800" dirty="0" err="1">
                    <a:latin typeface="Times New Roman" panose="02020603050405020304" pitchFamily="18" charset="0"/>
                    <a:cs typeface="Times New Roman" panose="02020603050405020304" pitchFamily="18" charset="0"/>
                  </a:rPr>
                  <a:t>j</a:t>
                </a:r>
                <a:r>
                  <a:rPr lang="en-US" sz="2800" baseline="30000" dirty="0" err="1">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column means that there exists a path of length 1 from v</a:t>
                </a:r>
                <a:r>
                  <a:rPr lang="en-US" sz="2800" baseline="-25000" dirty="0">
                    <a:latin typeface="Times New Roman" panose="02020603050405020304" pitchFamily="18" charset="0"/>
                    <a:cs typeface="Times New Roman" panose="02020603050405020304" pitchFamily="18" charset="0"/>
                  </a:rPr>
                  <a:t>i  </a:t>
                </a:r>
                <a:r>
                  <a:rPr lang="en-US" sz="2800" dirty="0">
                    <a:latin typeface="Times New Roman" panose="02020603050405020304" pitchFamily="18" charset="0"/>
                    <a:cs typeface="Times New Roman" panose="02020603050405020304" pitchFamily="18" charset="0"/>
                  </a:rPr>
                  <a:t>to </a:t>
                </a:r>
                <a:r>
                  <a:rPr lang="en-US" sz="2800" dirty="0" err="1">
                    <a:latin typeface="Times New Roman" panose="02020603050405020304" pitchFamily="18" charset="0"/>
                    <a:cs typeface="Times New Roman" panose="02020603050405020304" pitchFamily="18" charset="0"/>
                  </a:rPr>
                  <a:t>v</a:t>
                </a:r>
                <a:r>
                  <a:rPr lang="en-US" sz="2800" baseline="-25000" dirty="0" err="1">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Now consider, A</a:t>
                </a:r>
                <a:r>
                  <a:rPr lang="en-US" sz="2800" baseline="5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a:t>
                </a:r>
                <a:r>
                  <a:rPr lang="en-US" sz="2800" baseline="5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 and A</a:t>
                </a:r>
                <a:r>
                  <a:rPr lang="en-US" sz="2800" baseline="50000" dirty="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Sub>
                  </m:oMath>
                </a14:m>
                <a:r>
                  <a:rPr lang="en-US" sz="2800" dirty="0">
                    <a:latin typeface="Times New Roman" panose="02020603050405020304" pitchFamily="18" charset="0"/>
                    <a:cs typeface="Times New Roman" panose="02020603050405020304" pitchFamily="18" charset="0"/>
                  </a:rPr>
                  <a:t>)</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a:t>
                </a:r>
                <a14:m>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𝑖𝑘</m:t>
                            </m:r>
                          </m:sub>
                        </m:sSub>
                      </m:e>
                    </m:nary>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𝑘𝑗</m:t>
                        </m:r>
                      </m:sub>
                    </m:sSub>
                  </m:oMath>
                </a14:m>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Any entry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𝑖𝑗</m:t>
                        </m:r>
                      </m:sub>
                    </m:sSub>
                    <m:r>
                      <a:rPr lang="en-US" sz="2800" i="1">
                        <a:latin typeface="Cambria Math" panose="02040503050406030204" pitchFamily="18" charset="0"/>
                      </a:rPr>
                      <m:t> </m:t>
                    </m:r>
                  </m:oMath>
                </a14:m>
                <a:r>
                  <a:rPr lang="en-US" sz="2800" dirty="0">
                    <a:latin typeface="Times New Roman" panose="02020603050405020304" pitchFamily="18" charset="0"/>
                    <a:cs typeface="Times New Roman" panose="02020603050405020304" pitchFamily="18" charset="0"/>
                  </a:rPr>
                  <a:t>= 1 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𝑘𝑗</m:t>
                        </m:r>
                      </m:sub>
                    </m:sSub>
                    <m:r>
                      <a:rPr lang="en-US" sz="2800" i="1">
                        <a:latin typeface="Cambria Math" panose="02040503050406030204" pitchFamily="18" charset="0"/>
                      </a:rPr>
                      <m:t> </m:t>
                    </m:r>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𝑖𝑘</m:t>
                        </m:r>
                      </m:sub>
                    </m:sSub>
                    <m:r>
                      <a:rPr lang="en-US" sz="2800" i="1">
                        <a:latin typeface="Cambria Math" panose="02040503050406030204" pitchFamily="18" charset="0"/>
                      </a:rPr>
                      <m:t> </m:t>
                    </m:r>
                  </m:oMath>
                </a14:m>
                <a:r>
                  <a:rPr lang="en-US" sz="2800" dirty="0">
                    <a:latin typeface="Times New Roman" panose="02020603050405020304" pitchFamily="18" charset="0"/>
                    <a:cs typeface="Times New Roman" panose="02020603050405020304" pitchFamily="18" charset="0"/>
                  </a:rPr>
                  <a:t>=1. That is, if there is an edge (vi, </a:t>
                </a:r>
                <a:r>
                  <a:rPr lang="en-US" sz="2800" dirty="0" err="1">
                    <a:latin typeface="Times New Roman" panose="02020603050405020304" pitchFamily="18" charset="0"/>
                    <a:cs typeface="Times New Roman" panose="02020603050405020304" pitchFamily="18" charset="0"/>
                  </a:rPr>
                  <a:t>vk</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vk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vj</a:t>
                </a:r>
                <a:r>
                  <a:rPr lang="en-US" sz="2800" dirty="0">
                    <a:latin typeface="Times New Roman" panose="02020603050405020304" pitchFamily="18" charset="0"/>
                    <a:cs typeface="Times New Roman" panose="02020603050405020304" pitchFamily="18" charset="0"/>
                  </a:rPr>
                  <a:t>), then there is a path from vi to </a:t>
                </a:r>
                <a:r>
                  <a:rPr lang="en-US" sz="2800" dirty="0" err="1">
                    <a:latin typeface="Times New Roman" panose="02020603050405020304" pitchFamily="18" charset="0"/>
                    <a:cs typeface="Times New Roman" panose="02020603050405020304" pitchFamily="18" charset="0"/>
                  </a:rPr>
                  <a:t>vj</a:t>
                </a:r>
                <a:r>
                  <a:rPr lang="en-US" sz="2800" dirty="0">
                    <a:latin typeface="Times New Roman" panose="02020603050405020304" pitchFamily="18" charset="0"/>
                    <a:cs typeface="Times New Roman" panose="02020603050405020304" pitchFamily="18" charset="0"/>
                  </a:rPr>
                  <a:t> of length 2.</a:t>
                </a:r>
              </a:p>
            </p:txBody>
          </p:sp>
        </mc:Choice>
        <mc:Fallback>
          <p:sp>
            <p:nvSpPr>
              <p:cNvPr id="3" name="Content Placeholder 2">
                <a:extLst>
                  <a:ext uri="{FF2B5EF4-FFF2-40B4-BE49-F238E27FC236}">
                    <a16:creationId xmlns:a16="http://schemas.microsoft.com/office/drawing/2014/main" id="{81B8CFE8-0ADB-4311-A95D-FC1AEE4B5A66}"/>
                  </a:ext>
                </a:extLst>
              </p:cNvPr>
              <p:cNvSpPr>
                <a:spLocks noGrp="1" noRot="1" noChangeAspect="1" noMove="1" noResize="1" noEditPoints="1" noAdjustHandles="1" noChangeArrowheads="1" noChangeShapeType="1" noTextEdit="1"/>
              </p:cNvSpPr>
              <p:nvPr>
                <p:ph idx="1"/>
              </p:nvPr>
            </p:nvSpPr>
            <p:spPr>
              <a:xfrm>
                <a:off x="76201" y="2133600"/>
                <a:ext cx="9067799" cy="448331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84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714D-6B09-4E30-9D8C-4FD5A865D20E}"/>
              </a:ext>
            </a:extLst>
          </p:cNvPr>
          <p:cNvSpPr>
            <a:spLocks noGrp="1"/>
          </p:cNvSpPr>
          <p:nvPr>
            <p:ph type="title"/>
          </p:nvPr>
        </p:nvSpPr>
        <p:spPr>
          <a:xfrm>
            <a:off x="809998" y="630690"/>
            <a:ext cx="7524003" cy="970450"/>
          </a:xfrm>
        </p:spPr>
        <p:txBody>
          <a:bodyPr/>
          <a:lstStyle/>
          <a:p>
            <a:pPr algn="r"/>
            <a:r>
              <a:rPr lang="en-US" sz="4800" dirty="0"/>
              <a:t>PATH MATRIX</a:t>
            </a:r>
          </a:p>
        </p:txBody>
      </p:sp>
      <p:sp>
        <p:nvSpPr>
          <p:cNvPr id="3" name="Content Placeholder 2">
            <a:extLst>
              <a:ext uri="{FF2B5EF4-FFF2-40B4-BE49-F238E27FC236}">
                <a16:creationId xmlns:a16="http://schemas.microsoft.com/office/drawing/2014/main" id="{0F4EEA7D-073B-4534-96C7-446FB063EF89}"/>
              </a:ext>
            </a:extLst>
          </p:cNvPr>
          <p:cNvSpPr>
            <a:spLocks noGrp="1"/>
          </p:cNvSpPr>
          <p:nvPr>
            <p:ph idx="1"/>
          </p:nvPr>
        </p:nvSpPr>
        <p:spPr>
          <a:xfrm>
            <a:off x="0" y="1752600"/>
            <a:ext cx="8953500" cy="3962400"/>
          </a:xfrm>
        </p:spPr>
        <p:txBody>
          <a:bodyPr>
            <a:no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Similarly, every entry in the </a:t>
            </a:r>
            <a:r>
              <a:rPr lang="en-US" sz="2800" dirty="0" err="1">
                <a:latin typeface="Times New Roman" panose="02020603050405020304" pitchFamily="18" charset="0"/>
                <a:cs typeface="Times New Roman" panose="02020603050405020304" pitchFamily="18" charset="0"/>
              </a:rPr>
              <a:t>ith</a:t>
            </a:r>
            <a:r>
              <a:rPr lang="en-US" sz="2800" dirty="0">
                <a:latin typeface="Times New Roman" panose="02020603050405020304" pitchFamily="18" charset="0"/>
                <a:cs typeface="Times New Roman" panose="02020603050405020304" pitchFamily="18" charset="0"/>
              </a:rPr>
              <a:t> row and </a:t>
            </a:r>
            <a:r>
              <a:rPr lang="en-US" sz="2800" dirty="0" err="1">
                <a:latin typeface="Times New Roman" panose="02020603050405020304" pitchFamily="18" charset="0"/>
                <a:cs typeface="Times New Roman" panose="02020603050405020304" pitchFamily="18" charset="0"/>
              </a:rPr>
              <a:t>jth</a:t>
            </a:r>
            <a:r>
              <a:rPr lang="en-US" sz="2800" dirty="0">
                <a:latin typeface="Times New Roman" panose="02020603050405020304" pitchFamily="18" charset="0"/>
                <a:cs typeface="Times New Roman" panose="02020603050405020304" pitchFamily="18" charset="0"/>
              </a:rPr>
              <a:t> column of A</a:t>
            </a:r>
            <a:r>
              <a:rPr lang="en-US" sz="2800" baseline="50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 gives the number of paths of length 3 from node vi to </a:t>
            </a:r>
            <a:r>
              <a:rPr lang="en-US" sz="2800" dirty="0" err="1">
                <a:latin typeface="Times New Roman" panose="02020603050405020304" pitchFamily="18" charset="0"/>
                <a:cs typeface="Times New Roman" panose="02020603050405020304" pitchFamily="18" charset="0"/>
              </a:rPr>
              <a:t>vj</a:t>
            </a:r>
            <a:r>
              <a:rPr lang="en-US"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general terms, we can conclude that every entry in the </a:t>
            </a:r>
            <a:r>
              <a:rPr lang="en-US" sz="2800" dirty="0" err="1">
                <a:latin typeface="Times New Roman" panose="02020603050405020304" pitchFamily="18" charset="0"/>
                <a:cs typeface="Times New Roman" panose="02020603050405020304" pitchFamily="18" charset="0"/>
              </a:rPr>
              <a:t>ith</a:t>
            </a:r>
            <a:r>
              <a:rPr lang="en-US" sz="2800" dirty="0">
                <a:latin typeface="Times New Roman" panose="02020603050405020304" pitchFamily="18" charset="0"/>
                <a:cs typeface="Times New Roman" panose="02020603050405020304" pitchFamily="18" charset="0"/>
              </a:rPr>
              <a:t> row and </a:t>
            </a:r>
            <a:r>
              <a:rPr lang="en-US" sz="2800" dirty="0" err="1">
                <a:latin typeface="Times New Roman" panose="02020603050405020304" pitchFamily="18" charset="0"/>
                <a:cs typeface="Times New Roman" panose="02020603050405020304" pitchFamily="18" charset="0"/>
              </a:rPr>
              <a:t>jth</a:t>
            </a:r>
            <a:r>
              <a:rPr lang="en-US" sz="2800" dirty="0">
                <a:latin typeface="Times New Roman" panose="02020603050405020304" pitchFamily="18" charset="0"/>
                <a:cs typeface="Times New Roman" panose="02020603050405020304" pitchFamily="18" charset="0"/>
              </a:rPr>
              <a:t> column of An (where n is the number of nodes in the graph) gives the number of paths of length n from node vi to </a:t>
            </a:r>
            <a:r>
              <a:rPr lang="en-US" sz="2800" dirty="0" err="1">
                <a:latin typeface="Times New Roman" panose="02020603050405020304" pitchFamily="18" charset="0"/>
                <a:cs typeface="Times New Roman" panose="02020603050405020304" pitchFamily="18" charset="0"/>
              </a:rPr>
              <a:t>vj</a:t>
            </a:r>
            <a:r>
              <a:rPr lang="en-US" sz="2800" dirty="0">
                <a:latin typeface="Times New Roman" panose="02020603050405020304" pitchFamily="18" charset="0"/>
                <a:cs typeface="Times New Roman" panose="02020603050405020304" pitchFamily="18" charset="0"/>
              </a:rPr>
              <a:t>. Consider a directed graph.</a:t>
            </a:r>
          </a:p>
          <a:p>
            <a:pPr marL="0" indent="0" algn="just">
              <a:buNone/>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43C1B3-EBC9-4740-92D7-7648A42B4362}"/>
              </a:ext>
            </a:extLst>
          </p:cNvPr>
          <p:cNvPicPr>
            <a:picLocks noChangeAspect="1"/>
          </p:cNvPicPr>
          <p:nvPr/>
        </p:nvPicPr>
        <p:blipFill rotWithShape="1">
          <a:blip r:embed="rId2"/>
          <a:srcRect l="8858" t="26285" r="70833" b="60375"/>
          <a:stretch/>
        </p:blipFill>
        <p:spPr>
          <a:xfrm>
            <a:off x="3962400" y="4866805"/>
            <a:ext cx="4267200" cy="1999310"/>
          </a:xfrm>
          <a:prstGeom prst="rect">
            <a:avLst/>
          </a:prstGeom>
          <a:ln>
            <a:noFill/>
          </a:ln>
          <a:effectLst>
            <a:softEdge rad="112500"/>
          </a:effectLst>
        </p:spPr>
      </p:pic>
    </p:spTree>
    <p:extLst>
      <p:ext uri="{BB962C8B-B14F-4D97-AF65-F5344CB8AC3E}">
        <p14:creationId xmlns:p14="http://schemas.microsoft.com/office/powerpoint/2010/main" val="1218579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9C4E-B30C-4CB3-80EE-EAE94F3B1AF0}"/>
              </a:ext>
            </a:extLst>
          </p:cNvPr>
          <p:cNvSpPr>
            <a:spLocks noGrp="1"/>
          </p:cNvSpPr>
          <p:nvPr>
            <p:ph type="title"/>
          </p:nvPr>
        </p:nvSpPr>
        <p:spPr/>
        <p:txBody>
          <a:bodyPr/>
          <a:lstStyle/>
          <a:p>
            <a:pPr algn="r"/>
            <a:r>
              <a:rPr lang="en-US" dirty="0"/>
              <a:t>PATH MATRIX</a:t>
            </a:r>
          </a:p>
        </p:txBody>
      </p:sp>
      <p:pic>
        <p:nvPicPr>
          <p:cNvPr id="4" name="Picture 3">
            <a:extLst>
              <a:ext uri="{FF2B5EF4-FFF2-40B4-BE49-F238E27FC236}">
                <a16:creationId xmlns:a16="http://schemas.microsoft.com/office/drawing/2014/main" id="{4C446A0D-3D18-4FF3-A1EA-FD4C57CBC1EE}"/>
              </a:ext>
            </a:extLst>
          </p:cNvPr>
          <p:cNvPicPr>
            <a:picLocks noChangeAspect="1"/>
          </p:cNvPicPr>
          <p:nvPr/>
        </p:nvPicPr>
        <p:blipFill rotWithShape="1">
          <a:blip r:embed="rId2"/>
          <a:srcRect l="15000" t="23320" r="49167" b="17391"/>
          <a:stretch/>
        </p:blipFill>
        <p:spPr>
          <a:xfrm>
            <a:off x="533397" y="2595265"/>
            <a:ext cx="7800603" cy="4262735"/>
          </a:xfrm>
          <a:prstGeom prst="rect">
            <a:avLst/>
          </a:prstGeom>
          <a:ln>
            <a:noFill/>
          </a:ln>
          <a:effectLst>
            <a:softEdge rad="112500"/>
          </a:effectLst>
        </p:spPr>
      </p:pic>
      <p:sp>
        <p:nvSpPr>
          <p:cNvPr id="3" name="Rectangle 2">
            <a:extLst>
              <a:ext uri="{FF2B5EF4-FFF2-40B4-BE49-F238E27FC236}">
                <a16:creationId xmlns:a16="http://schemas.microsoft.com/office/drawing/2014/main" id="{742D17B3-A7A4-4BE4-82BC-2A609C2678AB}"/>
              </a:ext>
            </a:extLst>
          </p:cNvPr>
          <p:cNvSpPr/>
          <p:nvPr/>
        </p:nvSpPr>
        <p:spPr>
          <a:xfrm>
            <a:off x="287212" y="2133600"/>
            <a:ext cx="8029203" cy="461665"/>
          </a:xfrm>
          <a:prstGeom prst="rect">
            <a:avLst/>
          </a:prstGeom>
        </p:spPr>
        <p:txBody>
          <a:bodyPr wrap="square">
            <a:sp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Given its adjacency matrix A, let us calculate A</a:t>
            </a:r>
            <a:r>
              <a:rPr lang="en-US" sz="2400" baseline="5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a:t>
            </a:r>
            <a:r>
              <a:rPr lang="en-US" sz="2400" baseline="5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and A</a:t>
            </a:r>
            <a:r>
              <a:rPr lang="en-US" sz="2400" baseline="50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989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ECAC-AAE3-46ED-8DBE-692C50E82BDB}"/>
              </a:ext>
            </a:extLst>
          </p:cNvPr>
          <p:cNvSpPr>
            <a:spLocks noGrp="1"/>
          </p:cNvSpPr>
          <p:nvPr>
            <p:ph type="title"/>
          </p:nvPr>
        </p:nvSpPr>
        <p:spPr/>
        <p:txBody>
          <a:bodyPr/>
          <a:lstStyle/>
          <a:p>
            <a:pPr algn="r"/>
            <a:r>
              <a:rPr lang="en-US" dirty="0"/>
              <a:t>PATH MATRIX</a:t>
            </a:r>
          </a:p>
        </p:txBody>
      </p:sp>
      <p:sp>
        <p:nvSpPr>
          <p:cNvPr id="3" name="Content Placeholder 2">
            <a:extLst>
              <a:ext uri="{FF2B5EF4-FFF2-40B4-BE49-F238E27FC236}">
                <a16:creationId xmlns:a16="http://schemas.microsoft.com/office/drawing/2014/main" id="{4359B597-8757-4597-9F69-A5EB677CD2F2}"/>
              </a:ext>
            </a:extLst>
          </p:cNvPr>
          <p:cNvSpPr>
            <a:spLocks noGrp="1"/>
          </p:cNvSpPr>
          <p:nvPr>
            <p:ph idx="1"/>
          </p:nvPr>
        </p:nvSpPr>
        <p:spPr>
          <a:xfrm>
            <a:off x="0" y="2133600"/>
            <a:ext cx="8839200" cy="3636510"/>
          </a:xfrm>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based on the above calculations, we define matrix B as:</a:t>
            </a:r>
          </a:p>
          <a:p>
            <a:pPr algn="just">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 		B</a:t>
            </a:r>
            <a:r>
              <a:rPr lang="pt-BR" sz="2400" baseline="50000" dirty="0">
                <a:latin typeface="Times New Roman" panose="02020603050405020304" pitchFamily="18" charset="0"/>
                <a:cs typeface="Times New Roman" panose="02020603050405020304" pitchFamily="18" charset="0"/>
              </a:rPr>
              <a:t>r </a:t>
            </a:r>
            <a:r>
              <a:rPr lang="pt-BR" sz="2400" dirty="0">
                <a:latin typeface="Times New Roman" panose="02020603050405020304" pitchFamily="18" charset="0"/>
                <a:cs typeface="Times New Roman" panose="02020603050405020304" pitchFamily="18" charset="0"/>
              </a:rPr>
              <a:t>= A</a:t>
            </a:r>
            <a:r>
              <a:rPr lang="pt-BR" sz="2400" baseline="50000" dirty="0">
                <a:latin typeface="Times New Roman" panose="02020603050405020304" pitchFamily="18" charset="0"/>
                <a:cs typeface="Times New Roman" panose="02020603050405020304" pitchFamily="18" charset="0"/>
              </a:rPr>
              <a:t>1</a:t>
            </a:r>
            <a:r>
              <a:rPr lang="pt-BR" sz="2400" dirty="0">
                <a:latin typeface="Times New Roman" panose="02020603050405020304" pitchFamily="18" charset="0"/>
                <a:cs typeface="Times New Roman" panose="02020603050405020304" pitchFamily="18" charset="0"/>
              </a:rPr>
              <a:t> + A</a:t>
            </a:r>
            <a:r>
              <a:rPr lang="pt-BR" sz="2400" baseline="50000" dirty="0">
                <a:latin typeface="Times New Roman" panose="02020603050405020304" pitchFamily="18" charset="0"/>
                <a:cs typeface="Times New Roman" panose="02020603050405020304" pitchFamily="18" charset="0"/>
              </a:rPr>
              <a:t>2</a:t>
            </a:r>
            <a:r>
              <a:rPr lang="pt-BR" sz="2400" dirty="0">
                <a:latin typeface="Times New Roman" panose="02020603050405020304" pitchFamily="18" charset="0"/>
                <a:cs typeface="Times New Roman" panose="02020603050405020304" pitchFamily="18" charset="0"/>
              </a:rPr>
              <a:t> + A</a:t>
            </a:r>
            <a:r>
              <a:rPr lang="pt-BR" sz="2400" baseline="50000" dirty="0">
                <a:latin typeface="Times New Roman" panose="02020603050405020304" pitchFamily="18" charset="0"/>
                <a:cs typeface="Times New Roman" panose="02020603050405020304" pitchFamily="18" charset="0"/>
              </a:rPr>
              <a:t>3 </a:t>
            </a:r>
            <a:r>
              <a:rPr lang="pt-BR" sz="2400" dirty="0">
                <a:latin typeface="Times New Roman" panose="02020603050405020304" pitchFamily="18" charset="0"/>
                <a:cs typeface="Times New Roman" panose="02020603050405020304" pitchFamily="18" charset="0"/>
              </a:rPr>
              <a:t>+ ... + A</a:t>
            </a:r>
            <a:r>
              <a:rPr lang="pt-BR" sz="2400" baseline="50000" dirty="0">
                <a:latin typeface="Times New Roman" panose="02020603050405020304" pitchFamily="18" charset="0"/>
                <a:cs typeface="Times New Roman" panose="02020603050405020304" pitchFamily="18" charset="0"/>
              </a:rPr>
              <a:t>r</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 entry in the </a:t>
            </a:r>
            <a:r>
              <a:rPr lang="en-US" sz="2400" dirty="0" err="1">
                <a:latin typeface="Times New Roman" panose="02020603050405020304" pitchFamily="18" charset="0"/>
                <a:cs typeface="Times New Roman" panose="02020603050405020304" pitchFamily="18" charset="0"/>
              </a:rPr>
              <a:t>ith</a:t>
            </a:r>
            <a:r>
              <a:rPr lang="en-US" sz="2400" dirty="0">
                <a:latin typeface="Times New Roman" panose="02020603050405020304" pitchFamily="18" charset="0"/>
                <a:cs typeface="Times New Roman" panose="02020603050405020304" pitchFamily="18" charset="0"/>
              </a:rPr>
              <a:t> row and </a:t>
            </a:r>
            <a:r>
              <a:rPr lang="en-US" sz="2400" dirty="0" err="1">
                <a:latin typeface="Times New Roman" panose="02020603050405020304" pitchFamily="18" charset="0"/>
                <a:cs typeface="Times New Roman" panose="02020603050405020304" pitchFamily="18" charset="0"/>
              </a:rPr>
              <a:t>jth</a:t>
            </a:r>
            <a:r>
              <a:rPr lang="en-US" sz="2400" dirty="0">
                <a:latin typeface="Times New Roman" panose="02020603050405020304" pitchFamily="18" charset="0"/>
                <a:cs typeface="Times New Roman" panose="02020603050405020304" pitchFamily="18" charset="0"/>
              </a:rPr>
              <a:t> column of matrix Br gives the number of paths of length r or less than r from vertex vi to </a:t>
            </a:r>
            <a:r>
              <a:rPr lang="en-US" sz="2400" dirty="0" err="1">
                <a:latin typeface="Times New Roman" panose="02020603050405020304" pitchFamily="18" charset="0"/>
                <a:cs typeface="Times New Roman" panose="02020603050405020304" pitchFamily="18" charset="0"/>
              </a:rPr>
              <a:t>vj</a:t>
            </a:r>
            <a:r>
              <a:rPr lang="en-US" sz="2400" dirty="0">
                <a:latin typeface="Times New Roman" panose="02020603050405020304" pitchFamily="18" charset="0"/>
                <a:cs typeface="Times New Roman" panose="02020603050405020304" pitchFamily="18" charset="0"/>
              </a:rPr>
              <a:t>. The main goal to define matrix B is to obtain the path matrix P.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path matrix P can be calculated from B by setting an entry </a:t>
            </a:r>
            <a:r>
              <a:rPr lang="en-US" sz="2400" dirty="0" err="1">
                <a:latin typeface="Times New Roman" panose="02020603050405020304" pitchFamily="18" charset="0"/>
                <a:cs typeface="Times New Roman" panose="02020603050405020304" pitchFamily="18" charset="0"/>
              </a:rPr>
              <a:t>Pij</a:t>
            </a:r>
            <a:r>
              <a:rPr lang="en-US" sz="2400" dirty="0">
                <a:latin typeface="Times New Roman" panose="02020603050405020304" pitchFamily="18" charset="0"/>
                <a:cs typeface="Times New Roman" panose="02020603050405020304" pitchFamily="18" charset="0"/>
              </a:rPr>
              <a:t> = 1, if </a:t>
            </a:r>
            <a:r>
              <a:rPr lang="en-US" sz="2400" dirty="0" err="1">
                <a:latin typeface="Times New Roman" panose="02020603050405020304" pitchFamily="18" charset="0"/>
                <a:cs typeface="Times New Roman" panose="02020603050405020304" pitchFamily="18" charset="0"/>
              </a:rPr>
              <a:t>Bij</a:t>
            </a:r>
            <a:r>
              <a:rPr lang="en-US" sz="2400" dirty="0">
                <a:latin typeface="Times New Roman" panose="02020603050405020304" pitchFamily="18" charset="0"/>
                <a:cs typeface="Times New Roman" panose="02020603050405020304" pitchFamily="18" charset="0"/>
              </a:rPr>
              <a:t> is non-zero and </a:t>
            </a:r>
            <a:r>
              <a:rPr lang="en-US" sz="2400" dirty="0" err="1">
                <a:latin typeface="Times New Roman" panose="02020603050405020304" pitchFamily="18" charset="0"/>
                <a:cs typeface="Times New Roman" panose="02020603050405020304" pitchFamily="18" charset="0"/>
              </a:rPr>
              <a:t>Pij</a:t>
            </a:r>
            <a:r>
              <a:rPr lang="en-US" sz="2400" dirty="0">
                <a:latin typeface="Times New Roman" panose="02020603050405020304" pitchFamily="18" charset="0"/>
                <a:cs typeface="Times New Roman" panose="02020603050405020304" pitchFamily="18" charset="0"/>
              </a:rPr>
              <a:t> = 0, if otherwise.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path matrix is used to show whether there exists a simple path from node vi to </a:t>
            </a:r>
            <a:r>
              <a:rPr lang="en-US" sz="2400" dirty="0" err="1">
                <a:latin typeface="Times New Roman" panose="02020603050405020304" pitchFamily="18" charset="0"/>
                <a:cs typeface="Times New Roman" panose="02020603050405020304" pitchFamily="18" charset="0"/>
              </a:rPr>
              <a:t>vj</a:t>
            </a:r>
            <a:r>
              <a:rPr lang="en-US" sz="2400" dirty="0">
                <a:latin typeface="Times New Roman" panose="02020603050405020304" pitchFamily="18" charset="0"/>
                <a:cs typeface="Times New Roman" panose="02020603050405020304" pitchFamily="18" charset="0"/>
              </a:rPr>
              <a:t> or not.</a:t>
            </a:r>
          </a:p>
        </p:txBody>
      </p:sp>
      <p:pic>
        <p:nvPicPr>
          <p:cNvPr id="4" name="Picture 3">
            <a:extLst>
              <a:ext uri="{FF2B5EF4-FFF2-40B4-BE49-F238E27FC236}">
                <a16:creationId xmlns:a16="http://schemas.microsoft.com/office/drawing/2014/main" id="{41B69C85-64E2-44E9-BA8B-8F5CB7576336}"/>
              </a:ext>
            </a:extLst>
          </p:cNvPr>
          <p:cNvPicPr>
            <a:picLocks noChangeAspect="1"/>
          </p:cNvPicPr>
          <p:nvPr/>
        </p:nvPicPr>
        <p:blipFill rotWithShape="1">
          <a:blip r:embed="rId2"/>
          <a:srcRect l="10833" t="17784" r="61668" b="63340"/>
          <a:stretch/>
        </p:blipFill>
        <p:spPr>
          <a:xfrm>
            <a:off x="3886200" y="5562600"/>
            <a:ext cx="4114800" cy="1331742"/>
          </a:xfrm>
          <a:prstGeom prst="rect">
            <a:avLst/>
          </a:prstGeom>
          <a:ln>
            <a:noFill/>
          </a:ln>
          <a:effectLst>
            <a:softEdge rad="112500"/>
          </a:effectLst>
        </p:spPr>
      </p:pic>
    </p:spTree>
    <p:extLst>
      <p:ext uri="{BB962C8B-B14F-4D97-AF65-F5344CB8AC3E}">
        <p14:creationId xmlns:p14="http://schemas.microsoft.com/office/powerpoint/2010/main" val="156306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0" y="-457200"/>
            <a:ext cx="2667000" cy="2043508"/>
          </a:xfrm>
          <a:prstGeom prst="rect">
            <a:avLst/>
          </a:prstGeom>
        </p:spPr>
        <p:txBody>
          <a:bodyPr vert="horz" wrap="square" lIns="0" tIns="12065" rIns="0" bIns="0" rtlCol="0">
            <a:spAutoFit/>
          </a:bodyPr>
          <a:lstStyle/>
          <a:p>
            <a:pPr marL="12700">
              <a:lnSpc>
                <a:spcPct val="100000"/>
              </a:lnSpc>
              <a:spcBef>
                <a:spcPts val="95"/>
              </a:spcBef>
            </a:pPr>
            <a:r>
              <a:rPr lang="en-US" sz="6600" dirty="0"/>
              <a:t>		</a:t>
            </a:r>
            <a:r>
              <a:rPr lang="en-US" sz="6600" dirty="0">
                <a:latin typeface="Bahnschrift Condensed" panose="020B0502040204020203" pitchFamily="34" charset="0"/>
              </a:rPr>
              <a:t>GRAPH</a:t>
            </a:r>
            <a:r>
              <a:rPr lang="en-US" sz="6600" dirty="0"/>
              <a:t> </a:t>
            </a:r>
            <a:endParaRPr sz="6600" dirty="0"/>
          </a:p>
        </p:txBody>
      </p:sp>
      <p:sp>
        <p:nvSpPr>
          <p:cNvPr id="3" name="object 3"/>
          <p:cNvSpPr txBox="1"/>
          <p:nvPr/>
        </p:nvSpPr>
        <p:spPr>
          <a:xfrm>
            <a:off x="645668" y="2221509"/>
            <a:ext cx="7583932" cy="2372444"/>
          </a:xfrm>
          <a:prstGeom prst="rect">
            <a:avLst/>
          </a:prstGeom>
        </p:spPr>
        <p:txBody>
          <a:bodyPr vert="horz" wrap="square" lIns="0" tIns="50800" rIns="0" bIns="0" rtlCol="0">
            <a:spAutoFit/>
          </a:bodyPr>
          <a:lstStyle/>
          <a:p>
            <a:pPr marL="469901" indent="-457200">
              <a:lnSpc>
                <a:spcPct val="100000"/>
              </a:lnSpc>
              <a:spcBef>
                <a:spcPts val="400"/>
              </a:spcBef>
              <a:buClr>
                <a:srgbClr val="9F4DA2"/>
              </a:buClr>
              <a:buFont typeface="Wingdings" panose="05000000000000000000" pitchFamily="2" charset="2"/>
              <a:buChar char="ü"/>
              <a:tabLst>
                <a:tab pos="269240" algn="l"/>
              </a:tabLst>
            </a:pPr>
            <a:r>
              <a:rPr sz="2800" spc="-45" dirty="0">
                <a:latin typeface="Arial"/>
                <a:cs typeface="Arial"/>
              </a:rPr>
              <a:t>Introduction </a:t>
            </a:r>
            <a:r>
              <a:rPr sz="2800" spc="25" dirty="0">
                <a:latin typeface="Arial"/>
                <a:cs typeface="Arial"/>
              </a:rPr>
              <a:t>to </a:t>
            </a:r>
            <a:r>
              <a:rPr sz="2800" spc="-170" dirty="0">
                <a:latin typeface="Arial"/>
                <a:cs typeface="Arial"/>
              </a:rPr>
              <a:t>Graph </a:t>
            </a:r>
            <a:r>
              <a:rPr sz="2800" spc="-165" dirty="0">
                <a:latin typeface="Arial"/>
                <a:cs typeface="Arial"/>
              </a:rPr>
              <a:t>Data</a:t>
            </a:r>
            <a:r>
              <a:rPr sz="2800" spc="-380" dirty="0">
                <a:latin typeface="Arial"/>
                <a:cs typeface="Arial"/>
              </a:rPr>
              <a:t> </a:t>
            </a:r>
            <a:r>
              <a:rPr sz="2800" spc="-90" dirty="0">
                <a:latin typeface="Arial"/>
                <a:cs typeface="Arial"/>
              </a:rPr>
              <a:t>Structure.</a:t>
            </a:r>
            <a:endParaRPr lang="en-US" sz="2800" spc="-90" dirty="0">
              <a:latin typeface="Arial"/>
              <a:cs typeface="Arial"/>
            </a:endParaRPr>
          </a:p>
          <a:p>
            <a:pPr marL="12701">
              <a:lnSpc>
                <a:spcPct val="100000"/>
              </a:lnSpc>
              <a:spcBef>
                <a:spcPts val="400"/>
              </a:spcBef>
              <a:buClr>
                <a:srgbClr val="9F4DA2"/>
              </a:buClr>
              <a:tabLst>
                <a:tab pos="269240" algn="l"/>
              </a:tabLst>
            </a:pPr>
            <a:endParaRPr sz="2800" dirty="0">
              <a:latin typeface="Arial"/>
              <a:cs typeface="Arial"/>
            </a:endParaRPr>
          </a:p>
          <a:p>
            <a:pPr marL="469901" indent="-457200">
              <a:lnSpc>
                <a:spcPct val="100000"/>
              </a:lnSpc>
              <a:spcBef>
                <a:spcPts val="300"/>
              </a:spcBef>
              <a:buClr>
                <a:srgbClr val="9F4DA2"/>
              </a:buClr>
              <a:buFont typeface="Wingdings" panose="05000000000000000000" pitchFamily="2" charset="2"/>
              <a:buChar char="ü"/>
              <a:tabLst>
                <a:tab pos="269240" algn="l"/>
              </a:tabLst>
            </a:pPr>
            <a:r>
              <a:rPr sz="2800" spc="-105" dirty="0">
                <a:latin typeface="Arial"/>
                <a:cs typeface="Arial"/>
              </a:rPr>
              <a:t>Depth </a:t>
            </a:r>
            <a:r>
              <a:rPr sz="2800" spc="-125" dirty="0">
                <a:latin typeface="Arial"/>
                <a:cs typeface="Arial"/>
              </a:rPr>
              <a:t>First </a:t>
            </a:r>
            <a:r>
              <a:rPr sz="2800" spc="-185" dirty="0">
                <a:latin typeface="Arial"/>
                <a:cs typeface="Arial"/>
              </a:rPr>
              <a:t>Traversal </a:t>
            </a:r>
            <a:r>
              <a:rPr sz="2800" spc="-85" dirty="0">
                <a:latin typeface="Arial"/>
                <a:cs typeface="Arial"/>
              </a:rPr>
              <a:t>In</a:t>
            </a:r>
            <a:r>
              <a:rPr sz="2800" spc="-140" dirty="0">
                <a:latin typeface="Arial"/>
                <a:cs typeface="Arial"/>
              </a:rPr>
              <a:t> </a:t>
            </a:r>
            <a:r>
              <a:rPr sz="2800" spc="-170" dirty="0">
                <a:latin typeface="Arial"/>
                <a:cs typeface="Arial"/>
              </a:rPr>
              <a:t>Graph</a:t>
            </a:r>
            <a:endParaRPr lang="en-US" sz="2800" spc="-170" dirty="0">
              <a:latin typeface="Arial"/>
              <a:cs typeface="Arial"/>
            </a:endParaRPr>
          </a:p>
          <a:p>
            <a:pPr marL="12701">
              <a:lnSpc>
                <a:spcPct val="100000"/>
              </a:lnSpc>
              <a:spcBef>
                <a:spcPts val="300"/>
              </a:spcBef>
              <a:buClr>
                <a:srgbClr val="9F4DA2"/>
              </a:buClr>
              <a:tabLst>
                <a:tab pos="269240" algn="l"/>
              </a:tabLst>
            </a:pPr>
            <a:endParaRPr sz="2800" dirty="0">
              <a:latin typeface="Arial"/>
              <a:cs typeface="Arial"/>
            </a:endParaRPr>
          </a:p>
          <a:p>
            <a:pPr marL="469901" indent="-457200">
              <a:lnSpc>
                <a:spcPct val="100000"/>
              </a:lnSpc>
              <a:spcBef>
                <a:spcPts val="300"/>
              </a:spcBef>
              <a:buClr>
                <a:srgbClr val="9F4DA2"/>
              </a:buClr>
              <a:buFont typeface="Wingdings" panose="05000000000000000000" pitchFamily="2" charset="2"/>
              <a:buChar char="ü"/>
              <a:tabLst>
                <a:tab pos="269240" algn="l"/>
              </a:tabLst>
            </a:pPr>
            <a:r>
              <a:rPr sz="2800" spc="-110" dirty="0">
                <a:latin typeface="Arial"/>
                <a:cs typeface="Arial"/>
              </a:rPr>
              <a:t>Breadth </a:t>
            </a:r>
            <a:r>
              <a:rPr sz="2800" spc="-125" dirty="0">
                <a:latin typeface="Arial"/>
                <a:cs typeface="Arial"/>
              </a:rPr>
              <a:t>First </a:t>
            </a:r>
            <a:r>
              <a:rPr sz="2800" spc="-185" dirty="0">
                <a:latin typeface="Arial"/>
                <a:cs typeface="Arial"/>
              </a:rPr>
              <a:t>Traversal </a:t>
            </a:r>
            <a:r>
              <a:rPr sz="2800" spc="-40" dirty="0">
                <a:latin typeface="Arial"/>
                <a:cs typeface="Arial"/>
              </a:rPr>
              <a:t>in</a:t>
            </a:r>
            <a:r>
              <a:rPr sz="2800" spc="-145" dirty="0">
                <a:latin typeface="Arial"/>
                <a:cs typeface="Arial"/>
              </a:rPr>
              <a:t> </a:t>
            </a:r>
            <a:r>
              <a:rPr sz="2800" spc="-170" dirty="0">
                <a:latin typeface="Arial"/>
                <a:cs typeface="Arial"/>
              </a:rPr>
              <a:t>Graph</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751B-1EEF-4DDE-BE18-FFAEE20F30E2}"/>
              </a:ext>
            </a:extLst>
          </p:cNvPr>
          <p:cNvSpPr>
            <a:spLocks noGrp="1"/>
          </p:cNvSpPr>
          <p:nvPr>
            <p:ph type="title"/>
          </p:nvPr>
        </p:nvSpPr>
        <p:spPr/>
        <p:txBody>
          <a:bodyPr/>
          <a:lstStyle/>
          <a:p>
            <a:pPr algn="r"/>
            <a:r>
              <a:rPr lang="en-US" dirty="0"/>
              <a:t>PATH MATRIX</a:t>
            </a:r>
          </a:p>
        </p:txBody>
      </p:sp>
      <p:pic>
        <p:nvPicPr>
          <p:cNvPr id="4" name="Picture 3">
            <a:extLst>
              <a:ext uri="{FF2B5EF4-FFF2-40B4-BE49-F238E27FC236}">
                <a16:creationId xmlns:a16="http://schemas.microsoft.com/office/drawing/2014/main" id="{B8A80CE2-015A-4CD3-911B-879BA818E56D}"/>
              </a:ext>
            </a:extLst>
          </p:cNvPr>
          <p:cNvPicPr>
            <a:picLocks noChangeAspect="1"/>
          </p:cNvPicPr>
          <p:nvPr/>
        </p:nvPicPr>
        <p:blipFill rotWithShape="1">
          <a:blip r:embed="rId2"/>
          <a:srcRect l="14333" t="41502" r="34000" b="18478"/>
          <a:stretch/>
        </p:blipFill>
        <p:spPr>
          <a:xfrm>
            <a:off x="495300" y="2286000"/>
            <a:ext cx="8153400" cy="3962400"/>
          </a:xfrm>
          <a:prstGeom prst="rect">
            <a:avLst/>
          </a:prstGeom>
          <a:ln>
            <a:noFill/>
          </a:ln>
          <a:effectLst>
            <a:softEdge rad="112500"/>
          </a:effectLst>
        </p:spPr>
      </p:pic>
    </p:spTree>
    <p:extLst>
      <p:ext uri="{BB962C8B-B14F-4D97-AF65-F5344CB8AC3E}">
        <p14:creationId xmlns:p14="http://schemas.microsoft.com/office/powerpoint/2010/main" val="280520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0225A78-981D-48BE-BE1D-1E6922D78D81}"/>
              </a:ext>
            </a:extLst>
          </p:cNvPr>
          <p:cNvSpPr txBox="1">
            <a:spLocks/>
          </p:cNvSpPr>
          <p:nvPr/>
        </p:nvSpPr>
        <p:spPr>
          <a:xfrm>
            <a:off x="0" y="549533"/>
            <a:ext cx="9041731" cy="936154"/>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000" dirty="0">
                <a:latin typeface="Bahnschrift Condensed" panose="020B0502040204020203" pitchFamily="34" charset="0"/>
              </a:rPr>
              <a:t>ADJACENCY LIST </a:t>
            </a:r>
            <a:r>
              <a:rPr lang="en-US" sz="6000" spc="-210" dirty="0">
                <a:latin typeface="Bahnschrift Condensed" panose="020B0502040204020203" pitchFamily="34" charset="0"/>
              </a:rPr>
              <a:t>REPRESENTATION </a:t>
            </a:r>
            <a:r>
              <a:rPr lang="en-US" sz="6000" spc="-265" dirty="0">
                <a:latin typeface="Bahnschrift Condensed" panose="020B0502040204020203" pitchFamily="34" charset="0"/>
              </a:rPr>
              <a:t> </a:t>
            </a:r>
            <a:endParaRPr lang="en-US" sz="6000" spc="-80" dirty="0">
              <a:latin typeface="Bahnschrift Condensed" panose="020B0502040204020203" pitchFamily="34" charset="0"/>
            </a:endParaRPr>
          </a:p>
        </p:txBody>
      </p:sp>
      <p:sp>
        <p:nvSpPr>
          <p:cNvPr id="5" name="Rectangle 4">
            <a:extLst>
              <a:ext uri="{FF2B5EF4-FFF2-40B4-BE49-F238E27FC236}">
                <a16:creationId xmlns:a16="http://schemas.microsoft.com/office/drawing/2014/main" id="{19832068-E9C7-4030-B2D6-DCF8F676032C}"/>
              </a:ext>
            </a:extLst>
          </p:cNvPr>
          <p:cNvSpPr/>
          <p:nvPr/>
        </p:nvSpPr>
        <p:spPr>
          <a:xfrm>
            <a:off x="152400" y="2025908"/>
            <a:ext cx="8889331" cy="4832092"/>
          </a:xfrm>
          <a:prstGeom prst="rect">
            <a:avLst/>
          </a:prstGeom>
        </p:spPr>
        <p:txBody>
          <a:bodyPr wrap="square">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 adjacency list is another way in which graphs can be represented in the computer’s memory.</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structure consists of a list of all nodes in G. Furthermore, every node is in turn linked to its own list that contains the names of all other nodes that are adjacent to it.</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key advantages of using an adjacency list are:</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easy to follow and clearly shows the adjacent nodes of a particular node.</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often used for storing graphs that have a small-to-moderate number of edges.</a:t>
            </a:r>
          </a:p>
        </p:txBody>
      </p:sp>
    </p:spTree>
    <p:extLst>
      <p:ext uri="{BB962C8B-B14F-4D97-AF65-F5344CB8AC3E}">
        <p14:creationId xmlns:p14="http://schemas.microsoft.com/office/powerpoint/2010/main" val="83311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7F61FF-6C27-4EEA-92FF-D99B7F199BF0}"/>
              </a:ext>
            </a:extLst>
          </p:cNvPr>
          <p:cNvSpPr/>
          <p:nvPr/>
        </p:nvSpPr>
        <p:spPr>
          <a:xfrm>
            <a:off x="26963" y="2057400"/>
            <a:ext cx="8839200" cy="2246769"/>
          </a:xfrm>
          <a:prstGeom prst="rect">
            <a:avLst/>
          </a:prstGeom>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Adding new nodes in G is easy and straightforward when G is represented using an adjacency list. Adding new nodes in an adjacency matrix is a difficult task, as the size of the matrix needs to be changed and existing nodes may have to be reordered.</a:t>
            </a:r>
          </a:p>
        </p:txBody>
      </p:sp>
      <p:pic>
        <p:nvPicPr>
          <p:cNvPr id="5" name="Picture 4">
            <a:extLst>
              <a:ext uri="{FF2B5EF4-FFF2-40B4-BE49-F238E27FC236}">
                <a16:creationId xmlns:a16="http://schemas.microsoft.com/office/drawing/2014/main" id="{39279EB3-260F-4D65-B1B4-A4E745EF479C}"/>
              </a:ext>
            </a:extLst>
          </p:cNvPr>
          <p:cNvPicPr>
            <a:picLocks noChangeAspect="1"/>
          </p:cNvPicPr>
          <p:nvPr/>
        </p:nvPicPr>
        <p:blipFill rotWithShape="1">
          <a:blip r:embed="rId2"/>
          <a:srcRect l="10000" t="20356" r="60000" b="64822"/>
          <a:stretch/>
        </p:blipFill>
        <p:spPr>
          <a:xfrm>
            <a:off x="1676400" y="4304169"/>
            <a:ext cx="5257800" cy="2246769"/>
          </a:xfrm>
          <a:prstGeom prst="rect">
            <a:avLst/>
          </a:prstGeom>
          <a:ln>
            <a:noFill/>
          </a:ln>
          <a:effectLst>
            <a:softEdge rad="112500"/>
          </a:effectLst>
        </p:spPr>
      </p:pic>
      <p:sp>
        <p:nvSpPr>
          <p:cNvPr id="6" name="object 2">
            <a:extLst>
              <a:ext uri="{FF2B5EF4-FFF2-40B4-BE49-F238E27FC236}">
                <a16:creationId xmlns:a16="http://schemas.microsoft.com/office/drawing/2014/main" id="{5E075FB3-0391-49A3-AE7E-576109B09D40}"/>
              </a:ext>
            </a:extLst>
          </p:cNvPr>
          <p:cNvSpPr txBox="1">
            <a:spLocks/>
          </p:cNvSpPr>
          <p:nvPr/>
        </p:nvSpPr>
        <p:spPr>
          <a:xfrm>
            <a:off x="0" y="549533"/>
            <a:ext cx="9041731" cy="936154"/>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000" dirty="0">
                <a:latin typeface="Bahnschrift Condensed" panose="020B0502040204020203" pitchFamily="34" charset="0"/>
              </a:rPr>
              <a:t>ADJACENCY LIST </a:t>
            </a:r>
            <a:r>
              <a:rPr lang="en-US" sz="6000" spc="-210" dirty="0">
                <a:latin typeface="Bahnschrift Condensed" panose="020B0502040204020203" pitchFamily="34" charset="0"/>
              </a:rPr>
              <a:t>REPRESENTATION </a:t>
            </a:r>
            <a:r>
              <a:rPr lang="en-US" sz="6000" spc="-265" dirty="0">
                <a:latin typeface="Bahnschrift Condensed" panose="020B0502040204020203" pitchFamily="34" charset="0"/>
              </a:rPr>
              <a:t> </a:t>
            </a:r>
            <a:endParaRPr lang="en-US" sz="6000" spc="-80" dirty="0">
              <a:latin typeface="Bahnschrift Condensed" panose="020B0502040204020203" pitchFamily="34" charset="0"/>
            </a:endParaRPr>
          </a:p>
        </p:txBody>
      </p:sp>
    </p:spTree>
    <p:extLst>
      <p:ext uri="{BB962C8B-B14F-4D97-AF65-F5344CB8AC3E}">
        <p14:creationId xmlns:p14="http://schemas.microsoft.com/office/powerpoint/2010/main" val="294516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9B846B-E948-4704-85F5-365DD76FA9BE}"/>
              </a:ext>
            </a:extLst>
          </p:cNvPr>
          <p:cNvPicPr>
            <a:picLocks noChangeAspect="1"/>
          </p:cNvPicPr>
          <p:nvPr/>
        </p:nvPicPr>
        <p:blipFill rotWithShape="1">
          <a:blip r:embed="rId2"/>
          <a:srcRect l="10000" t="39625" r="60000" b="24803"/>
          <a:stretch/>
        </p:blipFill>
        <p:spPr>
          <a:xfrm>
            <a:off x="914400" y="2438400"/>
            <a:ext cx="6858000" cy="4267200"/>
          </a:xfrm>
          <a:prstGeom prst="rect">
            <a:avLst/>
          </a:prstGeom>
          <a:ln>
            <a:noFill/>
          </a:ln>
          <a:effectLst>
            <a:softEdge rad="112500"/>
          </a:effectLst>
        </p:spPr>
      </p:pic>
      <p:sp>
        <p:nvSpPr>
          <p:cNvPr id="6" name="object 2">
            <a:extLst>
              <a:ext uri="{FF2B5EF4-FFF2-40B4-BE49-F238E27FC236}">
                <a16:creationId xmlns:a16="http://schemas.microsoft.com/office/drawing/2014/main" id="{649A7564-AD3D-427C-A5D1-34E53F622389}"/>
              </a:ext>
            </a:extLst>
          </p:cNvPr>
          <p:cNvSpPr txBox="1">
            <a:spLocks/>
          </p:cNvSpPr>
          <p:nvPr/>
        </p:nvSpPr>
        <p:spPr>
          <a:xfrm>
            <a:off x="0" y="549533"/>
            <a:ext cx="9041731" cy="936154"/>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r">
              <a:spcBef>
                <a:spcPts val="100"/>
              </a:spcBef>
            </a:pPr>
            <a:r>
              <a:rPr lang="en-US" sz="6000" dirty="0">
                <a:latin typeface="Bahnschrift Condensed" panose="020B0502040204020203" pitchFamily="34" charset="0"/>
              </a:rPr>
              <a:t>ADJACENCY LIST </a:t>
            </a:r>
            <a:r>
              <a:rPr lang="en-US" sz="6000" spc="-210" dirty="0">
                <a:latin typeface="Bahnschrift Condensed" panose="020B0502040204020203" pitchFamily="34" charset="0"/>
              </a:rPr>
              <a:t>REPRESENTATION </a:t>
            </a:r>
            <a:r>
              <a:rPr lang="en-US" sz="6000" spc="-265" dirty="0">
                <a:latin typeface="Bahnschrift Condensed" panose="020B0502040204020203" pitchFamily="34" charset="0"/>
              </a:rPr>
              <a:t> </a:t>
            </a:r>
            <a:endParaRPr lang="en-US" sz="6000" spc="-80" dirty="0">
              <a:latin typeface="Bahnschrift Condensed" panose="020B0502040204020203" pitchFamily="34" charset="0"/>
            </a:endParaRPr>
          </a:p>
        </p:txBody>
      </p:sp>
    </p:spTree>
    <p:extLst>
      <p:ext uri="{BB962C8B-B14F-4D97-AF65-F5344CB8AC3E}">
        <p14:creationId xmlns:p14="http://schemas.microsoft.com/office/powerpoint/2010/main" val="279508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8382000" cy="840134"/>
          </a:xfrm>
          <a:prstGeom prst="rect">
            <a:avLst/>
          </a:prstGeom>
        </p:spPr>
        <p:txBody>
          <a:bodyPr vert="horz" wrap="square" lIns="0" tIns="9049" rIns="0" bIns="0" rtlCol="0" anchor="b">
            <a:spAutoFit/>
          </a:bodyPr>
          <a:lstStyle/>
          <a:p>
            <a:pPr marL="9525" algn="r">
              <a:spcBef>
                <a:spcPts val="71"/>
              </a:spcBef>
            </a:pPr>
            <a:r>
              <a:rPr sz="5400" spc="-23" dirty="0">
                <a:latin typeface="Tw Cen MT" panose="020B0602020104020603" pitchFamily="34" charset="0"/>
              </a:rPr>
              <a:t>Graph </a:t>
            </a:r>
            <a:r>
              <a:rPr sz="5400" spc="-49" dirty="0">
                <a:latin typeface="Tw Cen MT" panose="020B0602020104020603" pitchFamily="34" charset="0"/>
              </a:rPr>
              <a:t>Traversal</a:t>
            </a:r>
            <a:r>
              <a:rPr sz="5400" spc="-206" dirty="0">
                <a:latin typeface="Tw Cen MT" panose="020B0602020104020603" pitchFamily="34" charset="0"/>
              </a:rPr>
              <a:t> </a:t>
            </a:r>
            <a:r>
              <a:rPr sz="5400" spc="-8" dirty="0">
                <a:latin typeface="Tw Cen MT" panose="020B0602020104020603" pitchFamily="34" charset="0"/>
              </a:rPr>
              <a:t>Algorithms</a:t>
            </a:r>
            <a:endParaRPr sz="5400" dirty="0">
              <a:latin typeface="Tw Cen MT" panose="020B0602020104020603" pitchFamily="34" charset="0"/>
            </a:endParaRPr>
          </a:p>
        </p:txBody>
      </p:sp>
      <p:sp>
        <p:nvSpPr>
          <p:cNvPr id="3" name="object 3"/>
          <p:cNvSpPr txBox="1"/>
          <p:nvPr/>
        </p:nvSpPr>
        <p:spPr>
          <a:xfrm>
            <a:off x="167640" y="2057400"/>
            <a:ext cx="8976360" cy="4192847"/>
          </a:xfrm>
          <a:prstGeom prst="rect">
            <a:avLst/>
          </a:prstGeom>
        </p:spPr>
        <p:txBody>
          <a:bodyPr vert="horz" wrap="square" lIns="0" tIns="9049" rIns="0" bIns="0" rtlCol="0">
            <a:spAutoFit/>
          </a:bodyPr>
          <a:lstStyle/>
          <a:p>
            <a:pPr marL="180975" marR="4286" indent="-171450">
              <a:lnSpc>
                <a:spcPct val="130000"/>
              </a:lnSpc>
              <a:spcBef>
                <a:spcPts val="71"/>
              </a:spcBef>
              <a:buSzPct val="96774"/>
              <a:buFont typeface="Wingdings"/>
              <a:buChar char=""/>
              <a:tabLst>
                <a:tab pos="272891" algn="l"/>
                <a:tab pos="1253966" algn="l"/>
                <a:tab pos="2608897" algn="l"/>
                <a:tab pos="3639026" algn="l"/>
                <a:tab pos="4769168" algn="l"/>
                <a:tab pos="5286375" algn="l"/>
                <a:tab pos="5912644" algn="l"/>
                <a:tab pos="6864668" algn="l"/>
                <a:tab pos="7318534" algn="l"/>
              </a:tabLst>
            </a:pPr>
            <a:r>
              <a:rPr sz="2800" spc="-8" dirty="0">
                <a:latin typeface="Times New Roman" panose="02020603050405020304" pitchFamily="18" charset="0"/>
                <a:cs typeface="Times New Roman" panose="02020603050405020304" pitchFamily="18" charset="0"/>
              </a:rPr>
              <a:t>Grap</a:t>
            </a:r>
            <a:r>
              <a:rPr sz="2800" spc="-4"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	</a:t>
            </a:r>
            <a:r>
              <a:rPr sz="2800" spc="-4" dirty="0">
                <a:latin typeface="Times New Roman" panose="02020603050405020304" pitchFamily="18" charset="0"/>
                <a:cs typeface="Times New Roman" panose="02020603050405020304" pitchFamily="18" charset="0"/>
              </a:rPr>
              <a:t>traversal</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me</a:t>
            </a:r>
            <a:r>
              <a:rPr sz="2800" dirty="0">
                <a:latin typeface="Times New Roman" panose="02020603050405020304" pitchFamily="18" charset="0"/>
                <a:cs typeface="Times New Roman" panose="02020603050405020304" pitchFamily="18" charset="0"/>
              </a:rPr>
              <a:t>a</a:t>
            </a:r>
            <a:r>
              <a:rPr sz="2800" spc="-8" dirty="0">
                <a:latin typeface="Times New Roman" panose="02020603050405020304" pitchFamily="18" charset="0"/>
                <a:cs typeface="Times New Roman" panose="02020603050405020304" pitchFamily="18" charset="0"/>
              </a:rPr>
              <a:t>n</a:t>
            </a:r>
            <a:r>
              <a:rPr sz="2800" spc="-4"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	</a:t>
            </a:r>
            <a:r>
              <a:rPr sz="2800" spc="-4" dirty="0">
                <a:latin typeface="Times New Roman" panose="02020603050405020304" pitchFamily="18" charset="0"/>
                <a:cs typeface="Times New Roman" panose="02020603050405020304" pitchFamily="18" charset="0"/>
              </a:rPr>
              <a:t>visiting</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al</a:t>
            </a:r>
            <a:r>
              <a:rPr sz="2800" spc="-4" dirty="0">
                <a:latin typeface="Times New Roman" panose="02020603050405020304" pitchFamily="18" charset="0"/>
                <a:cs typeface="Times New Roman" panose="02020603050405020304" pitchFamily="18" charset="0"/>
              </a:rPr>
              <a:t>l</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th</a:t>
            </a:r>
            <a:r>
              <a:rPr sz="2800" spc="-4"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node</a:t>
            </a:r>
            <a:r>
              <a:rPr sz="2800" spc="-4"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o</a:t>
            </a:r>
            <a:r>
              <a:rPr sz="2800" spc="-4" dirty="0">
                <a:latin typeface="Times New Roman" panose="02020603050405020304" pitchFamily="18" charset="0"/>
                <a:cs typeface="Times New Roman" panose="02020603050405020304" pitchFamily="18" charset="0"/>
              </a:rPr>
              <a:t>f</a:t>
            </a:r>
            <a:r>
              <a:rPr sz="2800" dirty="0">
                <a:latin typeface="Times New Roman" panose="02020603050405020304" pitchFamily="18" charset="0"/>
                <a:cs typeface="Times New Roman" panose="02020603050405020304" pitchFamily="18" charset="0"/>
              </a:rPr>
              <a:t>	</a:t>
            </a:r>
            <a:r>
              <a:rPr sz="2800" spc="-4" dirty="0">
                <a:latin typeface="Times New Roman" panose="02020603050405020304" pitchFamily="18" charset="0"/>
                <a:cs typeface="Times New Roman" panose="02020603050405020304" pitchFamily="18" charset="0"/>
              </a:rPr>
              <a:t>t</a:t>
            </a:r>
            <a:r>
              <a:rPr sz="2800" spc="-8" dirty="0">
                <a:latin typeface="Times New Roman" panose="02020603050405020304" pitchFamily="18" charset="0"/>
                <a:cs typeface="Times New Roman" panose="02020603050405020304" pitchFamily="18" charset="0"/>
              </a:rPr>
              <a:t>he  </a:t>
            </a:r>
            <a:r>
              <a:rPr sz="2800" spc="-4" dirty="0">
                <a:latin typeface="Times New Roman" panose="02020603050405020304" pitchFamily="18" charset="0"/>
                <a:cs typeface="Times New Roman" panose="02020603050405020304" pitchFamily="18" charset="0"/>
              </a:rPr>
              <a:t>graph.</a:t>
            </a:r>
            <a:endParaRPr sz="2800" dirty="0">
              <a:latin typeface="Times New Roman" panose="02020603050405020304" pitchFamily="18" charset="0"/>
              <a:cs typeface="Times New Roman" panose="02020603050405020304" pitchFamily="18" charset="0"/>
            </a:endParaRPr>
          </a:p>
          <a:p>
            <a:pPr marL="180975" marR="3810" indent="-171450">
              <a:lnSpc>
                <a:spcPct val="130000"/>
              </a:lnSpc>
              <a:spcBef>
                <a:spcPts val="758"/>
              </a:spcBef>
              <a:buSzPct val="96774"/>
              <a:buFont typeface="Wingdings"/>
              <a:buChar char=""/>
              <a:tabLst>
                <a:tab pos="272891" algn="l"/>
                <a:tab pos="809625" algn="l"/>
                <a:tab pos="1600676" algn="l"/>
                <a:tab pos="2013585" algn="l"/>
                <a:tab pos="2700338" algn="l"/>
                <a:tab pos="3563303" algn="l"/>
                <a:tab pos="4546283" algn="l"/>
                <a:tab pos="5164931" algn="l"/>
                <a:tab pos="6027896" algn="l"/>
                <a:tab pos="6799421" algn="l"/>
              </a:tabLst>
            </a:pPr>
            <a:r>
              <a:rPr sz="2800" spc="-113" dirty="0">
                <a:latin typeface="Times New Roman" panose="02020603050405020304" pitchFamily="18" charset="0"/>
                <a:cs typeface="Times New Roman" panose="02020603050405020304" pitchFamily="18" charset="0"/>
              </a:rPr>
              <a:t>W</a:t>
            </a:r>
            <a:r>
              <a:rPr sz="2800" spc="-4"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wan</a:t>
            </a:r>
            <a:r>
              <a:rPr sz="2800" spc="-4"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t</a:t>
            </a:r>
            <a:r>
              <a:rPr sz="2800" spc="-4"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	</a:t>
            </a:r>
            <a:r>
              <a:rPr sz="2800" spc="-4" dirty="0">
                <a:latin typeface="Times New Roman" panose="02020603050405020304" pitchFamily="18" charset="0"/>
                <a:cs typeface="Times New Roman" panose="02020603050405020304" pitchFamily="18" charset="0"/>
              </a:rPr>
              <a:t>visit</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ever</a:t>
            </a:r>
            <a:r>
              <a:rPr sz="2800" spc="-4" dirty="0">
                <a:latin typeface="Times New Roman" panose="02020603050405020304" pitchFamily="18" charset="0"/>
                <a:cs typeface="Times New Roman" panose="02020603050405020304" pitchFamily="18" charset="0"/>
              </a:rPr>
              <a:t>y</a:t>
            </a:r>
            <a:r>
              <a:rPr sz="2800" dirty="0">
                <a:latin typeface="Times New Roman" panose="02020603050405020304" pitchFamily="18" charset="0"/>
                <a:cs typeface="Times New Roman" panose="02020603050405020304" pitchFamily="18" charset="0"/>
              </a:rPr>
              <a:t>	</a:t>
            </a:r>
            <a:r>
              <a:rPr sz="2800" spc="-4" dirty="0">
                <a:latin typeface="Times New Roman" panose="02020603050405020304" pitchFamily="18" charset="0"/>
                <a:cs typeface="Times New Roman" panose="02020603050405020304" pitchFamily="18" charset="0"/>
              </a:rPr>
              <a:t>vertex</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an</a:t>
            </a:r>
            <a:r>
              <a:rPr sz="2800" spc="-4" dirty="0">
                <a:latin typeface="Times New Roman" panose="02020603050405020304" pitchFamily="18" charset="0"/>
                <a:cs typeface="Times New Roman" panose="02020603050405020304" pitchFamily="18" charset="0"/>
              </a:rPr>
              <a:t>d</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ev</a:t>
            </a:r>
            <a:r>
              <a:rPr sz="280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r</a:t>
            </a:r>
            <a:r>
              <a:rPr sz="2800" spc="-4" dirty="0">
                <a:latin typeface="Times New Roman" panose="02020603050405020304" pitchFamily="18" charset="0"/>
                <a:cs typeface="Times New Roman" panose="02020603050405020304" pitchFamily="18" charset="0"/>
              </a:rPr>
              <a:t>y</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edg</a:t>
            </a:r>
            <a:r>
              <a:rPr sz="2800" spc="-4"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	</a:t>
            </a:r>
            <a:r>
              <a:rPr sz="2800" spc="-8" dirty="0">
                <a:latin typeface="Times New Roman" panose="02020603050405020304" pitchFamily="18" charset="0"/>
                <a:cs typeface="Times New Roman" panose="02020603050405020304" pitchFamily="18" charset="0"/>
              </a:rPr>
              <a:t>exa</a:t>
            </a:r>
            <a:r>
              <a:rPr sz="2800" dirty="0">
                <a:latin typeface="Times New Roman" panose="02020603050405020304" pitchFamily="18" charset="0"/>
                <a:cs typeface="Times New Roman" panose="02020603050405020304" pitchFamily="18" charset="0"/>
              </a:rPr>
              <a:t>c</a:t>
            </a:r>
            <a:r>
              <a:rPr sz="2800" spc="-8" dirty="0">
                <a:latin typeface="Times New Roman" panose="02020603050405020304" pitchFamily="18" charset="0"/>
                <a:cs typeface="Times New Roman" panose="02020603050405020304" pitchFamily="18" charset="0"/>
              </a:rPr>
              <a:t>tly  </a:t>
            </a:r>
            <a:r>
              <a:rPr sz="2800" spc="-4" dirty="0">
                <a:latin typeface="Times New Roman" panose="02020603050405020304" pitchFamily="18" charset="0"/>
                <a:cs typeface="Times New Roman" panose="02020603050405020304" pitchFamily="18" charset="0"/>
              </a:rPr>
              <a:t>once in </a:t>
            </a:r>
            <a:r>
              <a:rPr sz="2800" spc="-8" dirty="0">
                <a:latin typeface="Times New Roman" panose="02020603050405020304" pitchFamily="18" charset="0"/>
                <a:cs typeface="Times New Roman" panose="02020603050405020304" pitchFamily="18" charset="0"/>
              </a:rPr>
              <a:t>some </a:t>
            </a:r>
            <a:r>
              <a:rPr sz="2800" spc="-4" dirty="0">
                <a:latin typeface="Times New Roman" panose="02020603050405020304" pitchFamily="18" charset="0"/>
                <a:cs typeface="Times New Roman" panose="02020603050405020304" pitchFamily="18" charset="0"/>
              </a:rPr>
              <a:t>well-defined</a:t>
            </a:r>
            <a:r>
              <a:rPr sz="2800" spc="41" dirty="0">
                <a:latin typeface="Times New Roman" panose="02020603050405020304" pitchFamily="18" charset="0"/>
                <a:cs typeface="Times New Roman" panose="02020603050405020304" pitchFamily="18" charset="0"/>
              </a:rPr>
              <a:t> </a:t>
            </a:r>
            <a:r>
              <a:rPr sz="2800" spc="-56" dirty="0">
                <a:latin typeface="Times New Roman" panose="02020603050405020304" pitchFamily="18" charset="0"/>
                <a:cs typeface="Times New Roman" panose="02020603050405020304" pitchFamily="18" charset="0"/>
              </a:rPr>
              <a:t>order.</a:t>
            </a:r>
            <a:endParaRPr sz="2800" dirty="0">
              <a:latin typeface="Times New Roman" panose="02020603050405020304" pitchFamily="18" charset="0"/>
              <a:cs typeface="Times New Roman" panose="02020603050405020304" pitchFamily="18" charset="0"/>
            </a:endParaRPr>
          </a:p>
          <a:p>
            <a:pPr marL="180975" indent="-171450">
              <a:spcBef>
                <a:spcPts val="1586"/>
              </a:spcBef>
              <a:buSzPct val="96774"/>
              <a:buFont typeface="Wingdings"/>
              <a:buChar char=""/>
              <a:tabLst>
                <a:tab pos="272891" algn="l"/>
              </a:tabLst>
            </a:pPr>
            <a:r>
              <a:rPr sz="2800" spc="-4" dirty="0">
                <a:latin typeface="Times New Roman" panose="02020603050405020304" pitchFamily="18" charset="0"/>
                <a:cs typeface="Times New Roman" panose="02020603050405020304" pitchFamily="18" charset="0"/>
              </a:rPr>
              <a:t>There </a:t>
            </a:r>
            <a:r>
              <a:rPr sz="2800" spc="-8" dirty="0">
                <a:latin typeface="Times New Roman" panose="02020603050405020304" pitchFamily="18" charset="0"/>
                <a:cs typeface="Times New Roman" panose="02020603050405020304" pitchFamily="18" charset="0"/>
              </a:rPr>
              <a:t>are two</a:t>
            </a:r>
            <a:r>
              <a:rPr sz="2800" spc="-8" dirty="0">
                <a:solidFill>
                  <a:srgbClr val="FF0000"/>
                </a:solidFill>
                <a:latin typeface="Times New Roman" panose="02020603050405020304" pitchFamily="18" charset="0"/>
                <a:cs typeface="Times New Roman" panose="02020603050405020304" pitchFamily="18" charset="0"/>
              </a:rPr>
              <a:t> </a:t>
            </a:r>
            <a:r>
              <a:rPr sz="2800" spc="-4" dirty="0">
                <a:latin typeface="Times New Roman" panose="02020603050405020304" pitchFamily="18" charset="0"/>
                <a:cs typeface="Times New Roman" panose="02020603050405020304" pitchFamily="18" charset="0"/>
              </a:rPr>
              <a:t>primary </a:t>
            </a:r>
            <a:r>
              <a:rPr sz="2800" spc="-8" dirty="0">
                <a:latin typeface="Times New Roman" panose="02020603050405020304" pitchFamily="18" charset="0"/>
                <a:cs typeface="Times New Roman" panose="02020603050405020304" pitchFamily="18" charset="0"/>
              </a:rPr>
              <a:t>traversal</a:t>
            </a:r>
            <a:r>
              <a:rPr sz="2800" spc="26" dirty="0">
                <a:latin typeface="Times New Roman" panose="02020603050405020304" pitchFamily="18" charset="0"/>
                <a:cs typeface="Times New Roman" panose="02020603050405020304" pitchFamily="18" charset="0"/>
              </a:rPr>
              <a:t> </a:t>
            </a:r>
            <a:r>
              <a:rPr sz="2800" spc="-4" dirty="0">
                <a:latin typeface="Times New Roman" panose="02020603050405020304" pitchFamily="18" charset="0"/>
                <a:cs typeface="Times New Roman" panose="02020603050405020304" pitchFamily="18" charset="0"/>
              </a:rPr>
              <a:t>algorithms:</a:t>
            </a:r>
            <a:endParaRPr sz="2800" dirty="0">
              <a:latin typeface="Times New Roman" panose="02020603050405020304" pitchFamily="18" charset="0"/>
              <a:cs typeface="Times New Roman" panose="02020603050405020304" pitchFamily="18" charset="0"/>
            </a:endParaRPr>
          </a:p>
          <a:p>
            <a:pPr marL="743426" lvl="1" indent="-171450">
              <a:spcBef>
                <a:spcPts val="1586"/>
              </a:spcBef>
              <a:buFont typeface="Arial"/>
              <a:buChar char="•"/>
              <a:tabLst>
                <a:tab pos="743902" algn="l"/>
              </a:tabLst>
            </a:pPr>
            <a:r>
              <a:rPr sz="4400" i="1" spc="-4" dirty="0">
                <a:latin typeface="Times New Roman" panose="02020603050405020304" pitchFamily="18" charset="0"/>
                <a:cs typeface="Times New Roman" panose="02020603050405020304" pitchFamily="18" charset="0"/>
              </a:rPr>
              <a:t>Breadth-First Search </a:t>
            </a:r>
            <a:r>
              <a:rPr sz="4400" spc="-8" dirty="0">
                <a:latin typeface="Times New Roman" panose="02020603050405020304" pitchFamily="18" charset="0"/>
                <a:cs typeface="Times New Roman" panose="02020603050405020304" pitchFamily="18" charset="0"/>
              </a:rPr>
              <a:t>(BFS)</a:t>
            </a:r>
            <a:r>
              <a:rPr sz="4400" spc="-11" dirty="0">
                <a:latin typeface="Times New Roman" panose="02020603050405020304" pitchFamily="18" charset="0"/>
                <a:cs typeface="Times New Roman" panose="02020603050405020304" pitchFamily="18" charset="0"/>
              </a:rPr>
              <a:t> </a:t>
            </a:r>
            <a:endParaRPr sz="4400" dirty="0">
              <a:latin typeface="Times New Roman" panose="02020603050405020304" pitchFamily="18" charset="0"/>
              <a:cs typeface="Times New Roman" panose="02020603050405020304" pitchFamily="18" charset="0"/>
            </a:endParaRPr>
          </a:p>
          <a:p>
            <a:pPr marL="743426" lvl="1" indent="-171450">
              <a:spcBef>
                <a:spcPts val="1594"/>
              </a:spcBef>
              <a:buFont typeface="Arial"/>
              <a:buChar char="•"/>
              <a:tabLst>
                <a:tab pos="743902" algn="l"/>
              </a:tabLst>
            </a:pPr>
            <a:r>
              <a:rPr sz="4400" i="1" spc="-4" dirty="0">
                <a:latin typeface="Times New Roman" panose="02020603050405020304" pitchFamily="18" charset="0"/>
                <a:cs typeface="Times New Roman" panose="02020603050405020304" pitchFamily="18" charset="0"/>
              </a:rPr>
              <a:t>Depth-First Search </a:t>
            </a:r>
            <a:r>
              <a:rPr sz="4400" spc="-8" dirty="0">
                <a:latin typeface="Times New Roman" panose="02020603050405020304" pitchFamily="18" charset="0"/>
                <a:cs typeface="Times New Roman" panose="02020603050405020304" pitchFamily="18" charset="0"/>
              </a:rPr>
              <a:t>(DFS).</a:t>
            </a:r>
            <a:endParaRPr sz="4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p:cTn id="11"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1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1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6634" y="685800"/>
            <a:ext cx="7478554" cy="841095"/>
          </a:xfrm>
          <a:prstGeom prst="rect">
            <a:avLst/>
          </a:prstGeom>
        </p:spPr>
        <p:txBody>
          <a:bodyPr vert="horz" wrap="square" lIns="0" tIns="10001" rIns="0" bIns="0" rtlCol="0" anchor="b">
            <a:spAutoFit/>
          </a:bodyPr>
          <a:lstStyle/>
          <a:p>
            <a:pPr marL="9525">
              <a:spcBef>
                <a:spcPts val="79"/>
              </a:spcBef>
            </a:pPr>
            <a:r>
              <a:rPr sz="5400" spc="-4" dirty="0">
                <a:latin typeface="Tw Cen MT" panose="020B0602020104020603" pitchFamily="34" charset="0"/>
              </a:rPr>
              <a:t>DFS/BFS </a:t>
            </a:r>
            <a:r>
              <a:rPr sz="5400" dirty="0">
                <a:latin typeface="Tw Cen MT" panose="020B0602020104020603" pitchFamily="34" charset="0"/>
              </a:rPr>
              <a:t>Search</a:t>
            </a:r>
            <a:r>
              <a:rPr sz="5400" spc="-259" dirty="0">
                <a:latin typeface="Tw Cen MT" panose="020B0602020104020603" pitchFamily="34" charset="0"/>
              </a:rPr>
              <a:t> </a:t>
            </a:r>
            <a:r>
              <a:rPr sz="5400" dirty="0">
                <a:latin typeface="Tw Cen MT" panose="020B0602020104020603" pitchFamily="34" charset="0"/>
              </a:rPr>
              <a:t>Algorithm</a:t>
            </a:r>
          </a:p>
        </p:txBody>
      </p:sp>
      <p:sp>
        <p:nvSpPr>
          <p:cNvPr id="3" name="object 3"/>
          <p:cNvSpPr txBox="1"/>
          <p:nvPr/>
        </p:nvSpPr>
        <p:spPr>
          <a:xfrm>
            <a:off x="228600" y="2133600"/>
            <a:ext cx="8610599" cy="3764011"/>
          </a:xfrm>
          <a:prstGeom prst="rect">
            <a:avLst/>
          </a:prstGeom>
        </p:spPr>
        <p:txBody>
          <a:bodyPr vert="horz" wrap="square" lIns="0" tIns="146209" rIns="0" bIns="0" rtlCol="0">
            <a:spAutoFit/>
          </a:bodyPr>
          <a:lstStyle/>
          <a:p>
            <a:pPr marL="9525">
              <a:spcBef>
                <a:spcPts val="1151"/>
              </a:spcBef>
            </a:pPr>
            <a:r>
              <a:rPr sz="3200" spc="-4" dirty="0">
                <a:latin typeface="Times New Roman" panose="02020603050405020304" pitchFamily="18" charset="0"/>
                <a:cs typeface="Times New Roman" panose="02020603050405020304" pitchFamily="18" charset="0"/>
              </a:rPr>
              <a:t>SEARCH(Node</a:t>
            </a:r>
            <a:r>
              <a:rPr sz="3200" spc="23" dirty="0">
                <a:latin typeface="Times New Roman" panose="02020603050405020304" pitchFamily="18" charset="0"/>
                <a:cs typeface="Times New Roman" panose="02020603050405020304" pitchFamily="18" charset="0"/>
              </a:rPr>
              <a:t> </a:t>
            </a:r>
            <a:r>
              <a:rPr sz="3200" i="1" spc="-8" dirty="0">
                <a:latin typeface="Times New Roman" panose="02020603050405020304" pitchFamily="18" charset="0"/>
                <a:cs typeface="Times New Roman" panose="02020603050405020304" pitchFamily="18" charset="0"/>
              </a:rPr>
              <a:t>n</a:t>
            </a:r>
            <a:r>
              <a:rPr sz="3200" spc="-8"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a:p>
            <a:pPr marL="283845" indent="-283845">
              <a:spcBef>
                <a:spcPts val="1080"/>
              </a:spcBef>
              <a:buAutoNum type="arabicPeriod"/>
              <a:tabLst>
                <a:tab pos="283845" algn="l"/>
              </a:tabLst>
            </a:pPr>
            <a:r>
              <a:rPr sz="3200" spc="-11" dirty="0">
                <a:latin typeface="Times New Roman" panose="02020603050405020304" pitchFamily="18" charset="0"/>
                <a:cs typeface="Times New Roman" panose="02020603050405020304" pitchFamily="18" charset="0"/>
              </a:rPr>
              <a:t>Visit</a:t>
            </a:r>
            <a:r>
              <a:rPr sz="3200" spc="11" dirty="0">
                <a:latin typeface="Times New Roman" panose="02020603050405020304" pitchFamily="18" charset="0"/>
                <a:cs typeface="Times New Roman" panose="02020603050405020304" pitchFamily="18" charset="0"/>
              </a:rPr>
              <a:t> </a:t>
            </a:r>
            <a:r>
              <a:rPr sz="3200" i="1" spc="-4" dirty="0">
                <a:latin typeface="Times New Roman" panose="02020603050405020304" pitchFamily="18" charset="0"/>
                <a:cs typeface="Times New Roman" panose="02020603050405020304" pitchFamily="18" charset="0"/>
              </a:rPr>
              <a:t>n.</a:t>
            </a:r>
            <a:endParaRPr sz="3200" dirty="0">
              <a:latin typeface="Times New Roman" panose="02020603050405020304" pitchFamily="18" charset="0"/>
              <a:cs typeface="Times New Roman" panose="02020603050405020304" pitchFamily="18" charset="0"/>
            </a:endParaRPr>
          </a:p>
          <a:p>
            <a:pPr marL="283369" indent="-273844">
              <a:spcBef>
                <a:spcPts val="1084"/>
              </a:spcBef>
              <a:buAutoNum type="arabicPeriod"/>
              <a:tabLst>
                <a:tab pos="283845" algn="l"/>
              </a:tabLst>
            </a:pPr>
            <a:r>
              <a:rPr sz="3200" dirty="0">
                <a:latin typeface="Times New Roman" panose="02020603050405020304" pitchFamily="18" charset="0"/>
                <a:cs typeface="Times New Roman" panose="02020603050405020304" pitchFamily="18" charset="0"/>
              </a:rPr>
              <a:t>Put </a:t>
            </a:r>
            <a:r>
              <a:rPr sz="3200" i="1" spc="-4" dirty="0">
                <a:latin typeface="Times New Roman" panose="02020603050405020304" pitchFamily="18" charset="0"/>
                <a:cs typeface="Times New Roman" panose="02020603050405020304" pitchFamily="18" charset="0"/>
              </a:rPr>
              <a:t>n'</a:t>
            </a:r>
            <a:r>
              <a:rPr sz="3200" spc="-4" dirty="0">
                <a:latin typeface="Times New Roman" panose="02020603050405020304" pitchFamily="18" charset="0"/>
                <a:cs typeface="Times New Roman" panose="02020603050405020304" pitchFamily="18" charset="0"/>
              </a:rPr>
              <a:t>s children </a:t>
            </a:r>
            <a:r>
              <a:rPr sz="3200" dirty="0">
                <a:latin typeface="Times New Roman" panose="02020603050405020304" pitchFamily="18" charset="0"/>
                <a:cs typeface="Times New Roman" panose="02020603050405020304" pitchFamily="18" charset="0"/>
              </a:rPr>
              <a:t>on a list </a:t>
            </a:r>
            <a:r>
              <a:rPr sz="3200" spc="-4" dirty="0">
                <a:latin typeface="Times New Roman" panose="02020603050405020304" pitchFamily="18" charset="0"/>
                <a:cs typeface="Times New Roman" panose="02020603050405020304" pitchFamily="18" charset="0"/>
              </a:rPr>
              <a:t>(Stack </a:t>
            </a:r>
            <a:r>
              <a:rPr sz="3200" dirty="0">
                <a:latin typeface="Times New Roman" panose="02020603050405020304" pitchFamily="18" charset="0"/>
                <a:cs typeface="Times New Roman" panose="02020603050405020304" pitchFamily="18" charset="0"/>
              </a:rPr>
              <a:t>or</a:t>
            </a:r>
            <a:r>
              <a:rPr sz="3200" spc="8" dirty="0">
                <a:latin typeface="Times New Roman" panose="02020603050405020304" pitchFamily="18" charset="0"/>
                <a:cs typeface="Times New Roman" panose="02020603050405020304" pitchFamily="18" charset="0"/>
              </a:rPr>
              <a:t> </a:t>
            </a:r>
            <a:r>
              <a:rPr sz="3200" spc="-4" dirty="0">
                <a:latin typeface="Times New Roman" panose="02020603050405020304" pitchFamily="18" charset="0"/>
                <a:cs typeface="Times New Roman" panose="02020603050405020304" pitchFamily="18" charset="0"/>
              </a:rPr>
              <a:t>Queue).</a:t>
            </a:r>
            <a:endParaRPr sz="3200" dirty="0">
              <a:latin typeface="Times New Roman" panose="02020603050405020304" pitchFamily="18" charset="0"/>
              <a:cs typeface="Times New Roman" panose="02020603050405020304" pitchFamily="18" charset="0"/>
            </a:endParaRPr>
          </a:p>
          <a:p>
            <a:pPr marL="283845" marR="2053590" indent="-283845">
              <a:lnSpc>
                <a:spcPts val="3240"/>
              </a:lnSpc>
              <a:spcBef>
                <a:spcPts val="285"/>
              </a:spcBef>
              <a:buAutoNum type="arabicPeriod"/>
              <a:tabLst>
                <a:tab pos="283845" algn="l"/>
              </a:tabLst>
            </a:pPr>
            <a:r>
              <a:rPr sz="3200" dirty="0">
                <a:latin typeface="Times New Roman" panose="02020603050405020304" pitchFamily="18" charset="0"/>
                <a:cs typeface="Times New Roman" panose="02020603050405020304" pitchFamily="18" charset="0"/>
              </a:rPr>
              <a:t>For </a:t>
            </a:r>
            <a:r>
              <a:rPr sz="3200" spc="-4" dirty="0">
                <a:latin typeface="Times New Roman" panose="02020603050405020304" pitchFamily="18" charset="0"/>
                <a:cs typeface="Times New Roman" panose="02020603050405020304" pitchFamily="18" charset="0"/>
              </a:rPr>
              <a:t>each child </a:t>
            </a:r>
            <a:r>
              <a:rPr sz="3200" i="1" dirty="0">
                <a:latin typeface="Times New Roman" panose="02020603050405020304" pitchFamily="18" charset="0"/>
                <a:cs typeface="Times New Roman" panose="02020603050405020304" pitchFamily="18" charset="0"/>
              </a:rPr>
              <a:t>c </a:t>
            </a:r>
            <a:r>
              <a:rPr sz="3200" spc="-4" dirty="0">
                <a:latin typeface="Times New Roman" panose="02020603050405020304" pitchFamily="18" charset="0"/>
                <a:cs typeface="Times New Roman" panose="02020603050405020304" pitchFamily="18" charset="0"/>
              </a:rPr>
              <a:t>in </a:t>
            </a:r>
            <a:r>
              <a:rPr sz="3200" dirty="0">
                <a:latin typeface="Times New Roman" panose="02020603050405020304" pitchFamily="18" charset="0"/>
                <a:cs typeface="Times New Roman" panose="02020603050405020304" pitchFamily="18" charset="0"/>
              </a:rPr>
              <a:t>list:  </a:t>
            </a:r>
            <a:r>
              <a:rPr sz="3200" spc="-4" dirty="0">
                <a:latin typeface="Times New Roman" panose="02020603050405020304" pitchFamily="18" charset="0"/>
                <a:cs typeface="Times New Roman" panose="02020603050405020304" pitchFamily="18" charset="0"/>
              </a:rPr>
              <a:t>SEARCH(</a:t>
            </a:r>
            <a:r>
              <a:rPr sz="3200" i="1" spc="-4" dirty="0">
                <a:latin typeface="Times New Roman" panose="02020603050405020304" pitchFamily="18" charset="0"/>
                <a:cs typeface="Times New Roman" panose="02020603050405020304" pitchFamily="18" charset="0"/>
              </a:rPr>
              <a:t>c</a:t>
            </a:r>
            <a:r>
              <a:rPr sz="3200" spc="-4"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a:p>
            <a:pPr marL="180975" indent="-171450">
              <a:spcBef>
                <a:spcPts val="1541"/>
              </a:spcBef>
              <a:buFont typeface="Arial"/>
              <a:buChar char="•"/>
              <a:tabLst>
                <a:tab pos="181451" algn="l"/>
              </a:tabLst>
            </a:pPr>
            <a:r>
              <a:rPr sz="3200" spc="-4" dirty="0">
                <a:latin typeface="Times New Roman" panose="02020603050405020304" pitchFamily="18" charset="0"/>
                <a:cs typeface="Times New Roman" panose="02020603050405020304" pitchFamily="18" charset="0"/>
              </a:rPr>
              <a:t>If we use </a:t>
            </a:r>
            <a:r>
              <a:rPr sz="3200" dirty="0">
                <a:latin typeface="Times New Roman" panose="02020603050405020304" pitchFamily="18" charset="0"/>
                <a:cs typeface="Times New Roman" panose="02020603050405020304" pitchFamily="18" charset="0"/>
              </a:rPr>
              <a:t>a Stack </a:t>
            </a:r>
            <a:r>
              <a:rPr sz="3200" spc="-4" dirty="0">
                <a:latin typeface="Times New Roman" panose="02020603050405020304" pitchFamily="18" charset="0"/>
                <a:cs typeface="Times New Roman" panose="02020603050405020304" pitchFamily="18" charset="0"/>
              </a:rPr>
              <a:t>and </a:t>
            </a:r>
            <a:r>
              <a:rPr sz="3200" dirty="0">
                <a:latin typeface="Times New Roman" panose="02020603050405020304" pitchFamily="18" charset="0"/>
                <a:cs typeface="Times New Roman" panose="02020603050405020304" pitchFamily="18" charset="0"/>
              </a:rPr>
              <a:t>recursive, </a:t>
            </a:r>
            <a:r>
              <a:rPr sz="3200" spc="-4" dirty="0">
                <a:latin typeface="Times New Roman" panose="02020603050405020304" pitchFamily="18" charset="0"/>
                <a:cs typeface="Times New Roman" panose="02020603050405020304" pitchFamily="18" charset="0"/>
              </a:rPr>
              <a:t>we </a:t>
            </a:r>
            <a:r>
              <a:rPr sz="3200" dirty="0">
                <a:latin typeface="Times New Roman" panose="02020603050405020304" pitchFamily="18" charset="0"/>
                <a:cs typeface="Times New Roman" panose="02020603050405020304" pitchFamily="18" charset="0"/>
              </a:rPr>
              <a:t>get</a:t>
            </a:r>
            <a:r>
              <a:rPr sz="3200" spc="-15" dirty="0">
                <a:latin typeface="Times New Roman" panose="02020603050405020304" pitchFamily="18" charset="0"/>
                <a:cs typeface="Times New Roman" panose="02020603050405020304" pitchFamily="18" charset="0"/>
              </a:rPr>
              <a:t> </a:t>
            </a:r>
            <a:r>
              <a:rPr sz="3200" spc="-4" dirty="0">
                <a:latin typeface="Times New Roman" panose="02020603050405020304" pitchFamily="18" charset="0"/>
                <a:cs typeface="Times New Roman" panose="02020603050405020304" pitchFamily="18" charset="0"/>
              </a:rPr>
              <a:t>DFS</a:t>
            </a:r>
            <a:endParaRPr sz="3200" dirty="0">
              <a:latin typeface="Times New Roman" panose="02020603050405020304" pitchFamily="18" charset="0"/>
              <a:cs typeface="Times New Roman" panose="02020603050405020304" pitchFamily="18" charset="0"/>
            </a:endParaRPr>
          </a:p>
          <a:p>
            <a:pPr marL="180975" indent="-171450">
              <a:spcBef>
                <a:spcPts val="1838"/>
              </a:spcBef>
              <a:buFont typeface="Arial"/>
              <a:buChar char="•"/>
              <a:tabLst>
                <a:tab pos="181451" algn="l"/>
              </a:tabLst>
            </a:pPr>
            <a:r>
              <a:rPr sz="3200" spc="-4" dirty="0">
                <a:latin typeface="Times New Roman" panose="02020603050405020304" pitchFamily="18" charset="0"/>
                <a:cs typeface="Times New Roman" panose="02020603050405020304" pitchFamily="18" charset="0"/>
              </a:rPr>
              <a:t>If we use </a:t>
            </a:r>
            <a:r>
              <a:rPr sz="3200" dirty="0">
                <a:latin typeface="Times New Roman" panose="02020603050405020304" pitchFamily="18" charset="0"/>
                <a:cs typeface="Times New Roman" panose="02020603050405020304" pitchFamily="18" charset="0"/>
              </a:rPr>
              <a:t>a </a:t>
            </a:r>
            <a:r>
              <a:rPr sz="3200" spc="-4" dirty="0">
                <a:latin typeface="Times New Roman" panose="02020603050405020304" pitchFamily="18" charset="0"/>
                <a:cs typeface="Times New Roman" panose="02020603050405020304" pitchFamily="18" charset="0"/>
              </a:rPr>
              <a:t>Queue and iterative, we get</a:t>
            </a:r>
            <a:r>
              <a:rPr sz="3200" spc="38"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BFS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p:cTn id="14"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6280" y="791780"/>
            <a:ext cx="7050119" cy="840615"/>
          </a:xfrm>
          <a:prstGeom prst="rect">
            <a:avLst/>
          </a:prstGeom>
        </p:spPr>
        <p:txBody>
          <a:bodyPr vert="horz" wrap="square" lIns="0" tIns="9525" rIns="0" bIns="0" rtlCol="0" anchor="b">
            <a:spAutoFit/>
          </a:bodyPr>
          <a:lstStyle/>
          <a:p>
            <a:pPr marL="9525">
              <a:spcBef>
                <a:spcPts val="75"/>
              </a:spcBef>
            </a:pPr>
            <a:r>
              <a:rPr sz="5400" dirty="0">
                <a:solidFill>
                  <a:schemeClr val="tx1"/>
                </a:solidFill>
                <a:latin typeface="Tw Cen MT" panose="020B0602020104020603" pitchFamily="34" charset="0"/>
              </a:rPr>
              <a:t>BFS-Breadth First</a:t>
            </a:r>
            <a:r>
              <a:rPr sz="5400" spc="-79" dirty="0">
                <a:solidFill>
                  <a:schemeClr val="tx1"/>
                </a:solidFill>
                <a:latin typeface="Tw Cen MT" panose="020B0602020104020603" pitchFamily="34" charset="0"/>
              </a:rPr>
              <a:t> </a:t>
            </a:r>
            <a:r>
              <a:rPr sz="5400" dirty="0">
                <a:solidFill>
                  <a:schemeClr val="tx1"/>
                </a:solidFill>
                <a:latin typeface="Tw Cen MT" panose="020B0602020104020603" pitchFamily="34" charset="0"/>
              </a:rPr>
              <a:t>Search</a:t>
            </a:r>
          </a:p>
        </p:txBody>
      </p:sp>
      <p:sp>
        <p:nvSpPr>
          <p:cNvPr id="3" name="object 3"/>
          <p:cNvSpPr txBox="1"/>
          <p:nvPr/>
        </p:nvSpPr>
        <p:spPr>
          <a:xfrm>
            <a:off x="76200" y="2511240"/>
            <a:ext cx="8839200" cy="3520355"/>
          </a:xfrm>
          <a:prstGeom prst="rect">
            <a:avLst/>
          </a:prstGeom>
        </p:spPr>
        <p:txBody>
          <a:bodyPr vert="horz" wrap="square" lIns="0" tIns="9049" rIns="0" bIns="0" rtlCol="0">
            <a:spAutoFit/>
          </a:bodyPr>
          <a:lstStyle/>
          <a:p>
            <a:pPr marL="327184" indent="-317659">
              <a:spcBef>
                <a:spcPts val="71"/>
              </a:spcBef>
              <a:buFont typeface="Wingdings"/>
              <a:buChar char=""/>
              <a:tabLst>
                <a:tab pos="327660" algn="l"/>
              </a:tabLst>
            </a:pPr>
            <a:r>
              <a:rPr sz="2400" b="1" spc="-4" dirty="0">
                <a:latin typeface="Times New Roman" panose="02020603050405020304" pitchFamily="18" charset="0"/>
                <a:cs typeface="Times New Roman" panose="02020603050405020304" pitchFamily="18" charset="0"/>
              </a:rPr>
              <a:t>Idea: </a:t>
            </a:r>
            <a:r>
              <a:rPr sz="2400" b="1" spc="-11" dirty="0">
                <a:latin typeface="Times New Roman" panose="02020603050405020304" pitchFamily="18" charset="0"/>
                <a:cs typeface="Times New Roman" panose="02020603050405020304" pitchFamily="18" charset="0"/>
              </a:rPr>
              <a:t>Visit </a:t>
            </a:r>
            <a:r>
              <a:rPr sz="2400" b="1" spc="-4" dirty="0">
                <a:latin typeface="Times New Roman" panose="02020603050405020304" pitchFamily="18" charset="0"/>
                <a:cs typeface="Times New Roman" panose="02020603050405020304" pitchFamily="18" charset="0"/>
              </a:rPr>
              <a:t>all children before first</a:t>
            </a:r>
            <a:r>
              <a:rPr sz="2400" b="1" spc="23" dirty="0">
                <a:latin typeface="Times New Roman" panose="02020603050405020304" pitchFamily="18" charset="0"/>
                <a:cs typeface="Times New Roman" panose="02020603050405020304" pitchFamily="18" charset="0"/>
              </a:rPr>
              <a:t> </a:t>
            </a:r>
            <a:r>
              <a:rPr sz="2400" b="1" spc="-8" dirty="0">
                <a:latin typeface="Times New Roman" panose="02020603050405020304" pitchFamily="18" charset="0"/>
                <a:cs typeface="Times New Roman" panose="02020603050405020304" pitchFamily="18" charset="0"/>
              </a:rPr>
              <a:t>grandchild.</a:t>
            </a:r>
            <a:endParaRPr sz="2400" dirty="0">
              <a:latin typeface="Times New Roman" panose="02020603050405020304" pitchFamily="18" charset="0"/>
              <a:cs typeface="Times New Roman" panose="02020603050405020304" pitchFamily="18" charset="0"/>
            </a:endParaRPr>
          </a:p>
          <a:p>
            <a:pPr marL="180975" marR="5715" indent="-171450">
              <a:lnSpc>
                <a:spcPct val="150000"/>
              </a:lnSpc>
              <a:spcBef>
                <a:spcPts val="750"/>
              </a:spcBef>
              <a:buFont typeface="Arial"/>
              <a:buChar char="•"/>
              <a:tabLst>
                <a:tab pos="181451" algn="l"/>
                <a:tab pos="1216343" algn="l"/>
                <a:tab pos="2126456" algn="l"/>
                <a:tab pos="2769870" algn="l"/>
                <a:tab pos="3034189" algn="l"/>
                <a:tab pos="4022884" algn="l"/>
                <a:tab pos="4688205" algn="l"/>
                <a:tab pos="5310188" algn="l"/>
                <a:tab pos="5732144" algn="l"/>
                <a:tab pos="6097905" algn="l"/>
                <a:tab pos="6511766" algn="l"/>
              </a:tabLst>
            </a:pPr>
            <a:r>
              <a:rPr sz="2400" b="1" spc="-41" dirty="0">
                <a:solidFill>
                  <a:srgbClr val="FF0000"/>
                </a:solidFill>
                <a:latin typeface="Times New Roman" panose="02020603050405020304" pitchFamily="18" charset="0"/>
                <a:cs typeface="Times New Roman" panose="02020603050405020304" pitchFamily="18" charset="0"/>
              </a:rPr>
              <a:t>V</a:t>
            </a:r>
            <a:r>
              <a:rPr sz="2400" b="1" spc="-8" dirty="0">
                <a:solidFill>
                  <a:srgbClr val="FF0000"/>
                </a:solidFill>
                <a:latin typeface="Times New Roman" panose="02020603050405020304" pitchFamily="18" charset="0"/>
                <a:cs typeface="Times New Roman" panose="02020603050405020304" pitchFamily="18" charset="0"/>
              </a:rPr>
              <a:t>is</a:t>
            </a:r>
            <a:r>
              <a:rPr sz="2400" b="1" spc="-4" dirty="0">
                <a:solidFill>
                  <a:srgbClr val="FF0000"/>
                </a:solidFill>
                <a:latin typeface="Times New Roman" panose="02020603050405020304" pitchFamily="18" charset="0"/>
                <a:cs typeface="Times New Roman" panose="02020603050405020304" pitchFamily="18" charset="0"/>
              </a:rPr>
              <a:t>i</a:t>
            </a:r>
            <a:r>
              <a:rPr sz="2400" b="1" spc="-8" dirty="0">
                <a:solidFill>
                  <a:srgbClr val="FF0000"/>
                </a:solidFill>
                <a:latin typeface="Times New Roman" panose="02020603050405020304" pitchFamily="18" charset="0"/>
                <a:cs typeface="Times New Roman" panose="02020603050405020304" pitchFamily="18" charset="0"/>
              </a:rPr>
              <a:t>ti</a:t>
            </a:r>
            <a:r>
              <a:rPr sz="2400" b="1" dirty="0">
                <a:solidFill>
                  <a:srgbClr val="FF0000"/>
                </a:solidFill>
                <a:latin typeface="Times New Roman" panose="02020603050405020304" pitchFamily="18" charset="0"/>
                <a:cs typeface="Times New Roman" panose="02020603050405020304" pitchFamily="18" charset="0"/>
              </a:rPr>
              <a:t>n</a:t>
            </a:r>
            <a:r>
              <a:rPr sz="2400" b="1" spc="-4" dirty="0">
                <a:solidFill>
                  <a:srgbClr val="FF0000"/>
                </a:solidFill>
                <a:latin typeface="Times New Roman" panose="02020603050405020304" pitchFamily="18" charset="0"/>
                <a:cs typeface="Times New Roman" panose="02020603050405020304" pitchFamily="18" charset="0"/>
              </a:rPr>
              <a:t>g</a:t>
            </a:r>
            <a:r>
              <a:rPr sz="2400" b="1" dirty="0">
                <a:solidFill>
                  <a:srgbClr val="FF0000"/>
                </a:solidFill>
                <a:latin typeface="Times New Roman" panose="02020603050405020304" pitchFamily="18" charset="0"/>
                <a:cs typeface="Times New Roman" panose="02020603050405020304" pitchFamily="18" charset="0"/>
              </a:rPr>
              <a:t>	</a:t>
            </a:r>
            <a:r>
              <a:rPr sz="2400" b="1" spc="-4" dirty="0">
                <a:solidFill>
                  <a:srgbClr val="FF0000"/>
                </a:solidFill>
                <a:latin typeface="Times New Roman" panose="02020603050405020304" pitchFamily="18" charset="0"/>
                <a:cs typeface="Times New Roman" panose="02020603050405020304" pitchFamily="18" charset="0"/>
              </a:rPr>
              <a:t>orde</a:t>
            </a:r>
            <a:r>
              <a:rPr sz="2400" b="1" spc="4" dirty="0">
                <a:solidFill>
                  <a:srgbClr val="FF0000"/>
                </a:solidFill>
                <a:latin typeface="Times New Roman" panose="02020603050405020304" pitchFamily="18" charset="0"/>
                <a:cs typeface="Times New Roman" panose="02020603050405020304" pitchFamily="18" charset="0"/>
              </a:rPr>
              <a:t>r</a:t>
            </a:r>
            <a:r>
              <a:rPr sz="2400" b="1" spc="-4" dirty="0">
                <a:solidFill>
                  <a:srgbClr val="FF0000"/>
                </a:solidFill>
                <a:latin typeface="Times New Roman" panose="02020603050405020304" pitchFamily="18" charset="0"/>
                <a:cs typeface="Times New Roman" panose="02020603050405020304" pitchFamily="18" charset="0"/>
              </a:rPr>
              <a:t>:</a:t>
            </a:r>
            <a:r>
              <a:rPr sz="2400" b="1" dirty="0">
                <a:solidFill>
                  <a:srgbClr val="FF0000"/>
                </a:solidFill>
                <a:latin typeface="Times New Roman" panose="02020603050405020304" pitchFamily="18" charset="0"/>
                <a:cs typeface="Times New Roman" panose="02020603050405020304" pitchFamily="18" charset="0"/>
              </a:rPr>
              <a:t>	</a:t>
            </a:r>
            <a:r>
              <a:rPr sz="2400" spc="-41" dirty="0">
                <a:latin typeface="Times New Roman" panose="02020603050405020304" pitchFamily="18" charset="0"/>
                <a:cs typeface="Times New Roman" panose="02020603050405020304" pitchFamily="18" charset="0"/>
              </a:rPr>
              <a:t>V</a:t>
            </a:r>
            <a:r>
              <a:rPr sz="2400" spc="-8" dirty="0">
                <a:latin typeface="Times New Roman" panose="02020603050405020304" pitchFamily="18" charset="0"/>
                <a:cs typeface="Times New Roman" panose="02020603050405020304" pitchFamily="18" charset="0"/>
              </a:rPr>
              <a:t>is</a:t>
            </a:r>
            <a:r>
              <a:rPr sz="2400" dirty="0">
                <a:latin typeface="Times New Roman" panose="02020603050405020304" pitchFamily="18" charset="0"/>
                <a:cs typeface="Times New Roman" panose="02020603050405020304" pitchFamily="18" charset="0"/>
              </a:rPr>
              <a:t>i</a:t>
            </a:r>
            <a:r>
              <a:rPr sz="2400" spc="-4"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ve</a:t>
            </a:r>
            <a:r>
              <a:rPr sz="2400" spc="4" dirty="0">
                <a:latin typeface="Times New Roman" panose="02020603050405020304" pitchFamily="18" charset="0"/>
                <a:cs typeface="Times New Roman" panose="02020603050405020304" pitchFamily="18" charset="0"/>
              </a:rPr>
              <a:t>r</a:t>
            </a:r>
            <a:r>
              <a:rPr sz="2400" spc="-4" dirty="0">
                <a:latin typeface="Times New Roman" panose="02020603050405020304" pitchFamily="18" charset="0"/>
                <a:cs typeface="Times New Roman" panose="02020603050405020304" pitchFamily="18" charset="0"/>
              </a:rPr>
              <a:t>t</a:t>
            </a:r>
            <a:r>
              <a:rPr sz="2400" spc="-8" dirty="0">
                <a:latin typeface="Times New Roman" panose="02020603050405020304" pitchFamily="18" charset="0"/>
                <a:cs typeface="Times New Roman" panose="02020603050405020304" pitchFamily="18" charset="0"/>
              </a:rPr>
              <a:t>ex</a:t>
            </a:r>
            <a:r>
              <a:rPr sz="2400" spc="-4"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	</a:t>
            </a:r>
            <a:r>
              <a:rPr sz="2400" spc="-8" dirty="0">
                <a:latin typeface="Times New Roman" panose="02020603050405020304" pitchFamily="18" charset="0"/>
                <a:cs typeface="Times New Roman" panose="02020603050405020304" pitchFamily="18" charset="0"/>
              </a:rPr>
              <a:t>the</a:t>
            </a:r>
            <a:r>
              <a:rPr sz="2400" spc="-4"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vi</a:t>
            </a:r>
            <a:r>
              <a:rPr sz="2400" spc="4" dirty="0">
                <a:latin typeface="Times New Roman" panose="02020603050405020304" pitchFamily="18" charset="0"/>
                <a:cs typeface="Times New Roman" panose="02020603050405020304" pitchFamily="18" charset="0"/>
              </a:rPr>
              <a:t>s</a:t>
            </a:r>
            <a:r>
              <a:rPr sz="2400" spc="-8" dirty="0">
                <a:latin typeface="Times New Roman" panose="02020603050405020304" pitchFamily="18" charset="0"/>
                <a:cs typeface="Times New Roman" panose="02020603050405020304" pitchFamily="18" charset="0"/>
              </a:rPr>
              <a:t>i</a:t>
            </a:r>
            <a:r>
              <a:rPr sz="2400" spc="-4"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	</a:t>
            </a:r>
            <a:r>
              <a:rPr sz="2400" spc="-8" dirty="0">
                <a:latin typeface="Times New Roman" panose="02020603050405020304" pitchFamily="18" charset="0"/>
                <a:cs typeface="Times New Roman" panose="02020603050405020304" pitchFamily="18" charset="0"/>
              </a:rPr>
              <a:t>al</a:t>
            </a:r>
            <a:r>
              <a:rPr sz="2400" spc="-4" dirty="0">
                <a:latin typeface="Times New Roman" panose="02020603050405020304" pitchFamily="18" charset="0"/>
                <a:cs typeface="Times New Roman" panose="02020603050405020304" pitchFamily="18" charset="0"/>
              </a:rPr>
              <a:t>l</a:t>
            </a:r>
            <a:r>
              <a:rPr sz="2400" dirty="0">
                <a:latin typeface="Times New Roman" panose="02020603050405020304" pitchFamily="18" charset="0"/>
                <a:cs typeface="Times New Roman" panose="02020603050405020304" pitchFamily="18" charset="0"/>
              </a:rPr>
              <a:t>	</a:t>
            </a:r>
            <a:r>
              <a:rPr sz="2400" spc="-8" dirty="0">
                <a:latin typeface="Times New Roman" panose="02020603050405020304" pitchFamily="18" charset="0"/>
                <a:cs typeface="Times New Roman" panose="02020603050405020304" pitchFamily="18" charset="0"/>
              </a:rPr>
              <a:t>o</a:t>
            </a:r>
            <a:r>
              <a:rPr sz="2400" spc="-4" dirty="0">
                <a:latin typeface="Times New Roman" panose="02020603050405020304" pitchFamily="18" charset="0"/>
                <a:cs typeface="Times New Roman" panose="02020603050405020304" pitchFamily="18" charset="0"/>
              </a:rPr>
              <a:t>f</a:t>
            </a:r>
            <a:r>
              <a:rPr sz="2400" dirty="0">
                <a:latin typeface="Times New Roman" panose="02020603050405020304" pitchFamily="18" charset="0"/>
                <a:cs typeface="Times New Roman" panose="02020603050405020304" pitchFamily="18" charset="0"/>
              </a:rPr>
              <a:t>	</a:t>
            </a:r>
            <a:r>
              <a:rPr sz="2400" spc="-8" dirty="0">
                <a:latin typeface="Times New Roman" panose="02020603050405020304" pitchFamily="18" charset="0"/>
                <a:cs typeface="Times New Roman" panose="02020603050405020304" pitchFamily="18" charset="0"/>
              </a:rPr>
              <a:t>it</a:t>
            </a:r>
            <a:r>
              <a:rPr sz="2400" spc="-4" dirty="0">
                <a:latin typeface="Times New Roman" panose="02020603050405020304" pitchFamily="18" charset="0"/>
                <a:cs typeface="Times New Roman" panose="02020603050405020304" pitchFamily="18" charset="0"/>
              </a:rPr>
              <a:t>s</a:t>
            </a:r>
            <a:r>
              <a:rPr sz="2400" dirty="0">
                <a:latin typeface="Times New Roman" panose="02020603050405020304" pitchFamily="18" charset="0"/>
                <a:cs typeface="Times New Roman" panose="02020603050405020304" pitchFamily="18" charset="0"/>
              </a:rPr>
              <a:t>	</a:t>
            </a:r>
            <a:r>
              <a:rPr sz="2400" spc="-8" dirty="0">
                <a:latin typeface="Times New Roman" panose="02020603050405020304" pitchFamily="18" charset="0"/>
                <a:cs typeface="Times New Roman" panose="02020603050405020304" pitchFamily="18" charset="0"/>
              </a:rPr>
              <a:t>n</a:t>
            </a:r>
            <a:r>
              <a:rPr sz="2400" spc="-4" dirty="0">
                <a:latin typeface="Times New Roman" panose="02020603050405020304" pitchFamily="18" charset="0"/>
                <a:cs typeface="Times New Roman" panose="02020603050405020304" pitchFamily="18" charset="0"/>
              </a:rPr>
              <a:t>e</a:t>
            </a:r>
            <a:r>
              <a:rPr sz="2400" spc="-8" dirty="0">
                <a:latin typeface="Times New Roman" panose="02020603050405020304" pitchFamily="18" charset="0"/>
                <a:cs typeface="Times New Roman" panose="02020603050405020304" pitchFamily="18" charset="0"/>
              </a:rPr>
              <a:t>ighbo</a:t>
            </a:r>
            <a:r>
              <a:rPr sz="2400" dirty="0">
                <a:latin typeface="Times New Roman" panose="02020603050405020304" pitchFamily="18" charset="0"/>
                <a:cs typeface="Times New Roman" panose="02020603050405020304" pitchFamily="18" charset="0"/>
              </a:rPr>
              <a:t>r</a:t>
            </a:r>
            <a:r>
              <a:rPr sz="2400" spc="-4" dirty="0">
                <a:latin typeface="Times New Roman" panose="02020603050405020304" pitchFamily="18" charset="0"/>
                <a:cs typeface="Times New Roman" panose="02020603050405020304" pitchFamily="18" charset="0"/>
              </a:rPr>
              <a:t>s,  </a:t>
            </a:r>
            <a:r>
              <a:rPr sz="2400" spc="-8" dirty="0">
                <a:latin typeface="Times New Roman" panose="02020603050405020304" pitchFamily="18" charset="0"/>
                <a:cs typeface="Times New Roman" panose="02020603050405020304" pitchFamily="18" charset="0"/>
              </a:rPr>
              <a:t>then visit </a:t>
            </a:r>
            <a:r>
              <a:rPr sz="2400" spc="-4" dirty="0">
                <a:latin typeface="Times New Roman" panose="02020603050405020304" pitchFamily="18" charset="0"/>
                <a:cs typeface="Times New Roman" panose="02020603050405020304" pitchFamily="18" charset="0"/>
              </a:rPr>
              <a:t>all of </a:t>
            </a:r>
            <a:r>
              <a:rPr sz="2400" spc="-8" dirty="0">
                <a:latin typeface="Times New Roman" panose="02020603050405020304" pitchFamily="18" charset="0"/>
                <a:cs typeface="Times New Roman" panose="02020603050405020304" pitchFamily="18" charset="0"/>
              </a:rPr>
              <a:t>the neighbors </a:t>
            </a:r>
            <a:r>
              <a:rPr sz="2400" spc="-4" dirty="0">
                <a:latin typeface="Times New Roman" panose="02020603050405020304" pitchFamily="18" charset="0"/>
                <a:cs typeface="Times New Roman" panose="02020603050405020304" pitchFamily="18" charset="0"/>
              </a:rPr>
              <a:t>of its </a:t>
            </a:r>
            <a:r>
              <a:rPr sz="2400" spc="-8" dirty="0">
                <a:latin typeface="Times New Roman" panose="02020603050405020304" pitchFamily="18" charset="0"/>
                <a:cs typeface="Times New Roman" panose="02020603050405020304" pitchFamily="18" charset="0"/>
              </a:rPr>
              <a:t>neighbors, </a:t>
            </a:r>
            <a:r>
              <a:rPr sz="2400" spc="-4" dirty="0">
                <a:latin typeface="Times New Roman" panose="02020603050405020304" pitchFamily="18" charset="0"/>
                <a:cs typeface="Times New Roman" panose="02020603050405020304" pitchFamily="18" charset="0"/>
              </a:rPr>
              <a:t>. .</a:t>
            </a:r>
            <a:r>
              <a:rPr sz="2400" spc="79"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80975" marR="3810" indent="-171450">
              <a:lnSpc>
                <a:spcPct val="150100"/>
              </a:lnSpc>
              <a:spcBef>
                <a:spcPts val="754"/>
              </a:spcBef>
              <a:buChar char="•"/>
              <a:tabLst>
                <a:tab pos="181451" algn="l"/>
              </a:tabLst>
            </a:pPr>
            <a:r>
              <a:rPr sz="2400" spc="-349" dirty="0">
                <a:latin typeface="Times New Roman" panose="02020603050405020304" pitchFamily="18" charset="0"/>
                <a:cs typeface="Times New Roman" panose="02020603050405020304" pitchFamily="18" charset="0"/>
              </a:rPr>
              <a:t>BFS </a:t>
            </a:r>
            <a:r>
              <a:rPr sz="2400" spc="-113" dirty="0">
                <a:latin typeface="Times New Roman" panose="02020603050405020304" pitchFamily="18" charset="0"/>
                <a:cs typeface="Times New Roman" panose="02020603050405020304" pitchFamily="18" charset="0"/>
              </a:rPr>
              <a:t>is </a:t>
            </a:r>
            <a:r>
              <a:rPr sz="2400" spc="-4" dirty="0">
                <a:latin typeface="Times New Roman" panose="02020603050405020304" pitchFamily="18" charset="0"/>
                <a:cs typeface="Times New Roman" panose="02020603050405020304" pitchFamily="18" charset="0"/>
              </a:rPr>
              <a:t>that </a:t>
            </a:r>
            <a:r>
              <a:rPr sz="2400" spc="-165" dirty="0">
                <a:latin typeface="Times New Roman" panose="02020603050405020304" pitchFamily="18" charset="0"/>
                <a:cs typeface="Times New Roman" panose="02020603050405020304" pitchFamily="18" charset="0"/>
              </a:rPr>
              <a:t>a </a:t>
            </a:r>
            <a:r>
              <a:rPr sz="2400" spc="-349" dirty="0">
                <a:latin typeface="Times New Roman" panose="02020603050405020304" pitchFamily="18" charset="0"/>
                <a:cs typeface="Times New Roman" panose="02020603050405020304" pitchFamily="18" charset="0"/>
              </a:rPr>
              <a:t>BFS </a:t>
            </a:r>
            <a:r>
              <a:rPr sz="2400" spc="-113" dirty="0">
                <a:latin typeface="Times New Roman" panose="02020603050405020304" pitchFamily="18" charset="0"/>
                <a:cs typeface="Times New Roman" panose="02020603050405020304" pitchFamily="18" charset="0"/>
              </a:rPr>
              <a:t>is </a:t>
            </a:r>
            <a:r>
              <a:rPr sz="2400" spc="-86" dirty="0">
                <a:latin typeface="Times New Roman" panose="02020603050405020304" pitchFamily="18" charset="0"/>
                <a:cs typeface="Times New Roman" panose="02020603050405020304" pitchFamily="18" charset="0"/>
              </a:rPr>
              <a:t>best </a:t>
            </a:r>
            <a:r>
              <a:rPr sz="2400" spc="-124" dirty="0">
                <a:latin typeface="Times New Roman" panose="02020603050405020304" pitchFamily="18" charset="0"/>
                <a:cs typeface="Times New Roman" panose="02020603050405020304" pitchFamily="18" charset="0"/>
              </a:rPr>
              <a:t>used </a:t>
            </a:r>
            <a:r>
              <a:rPr sz="2400" spc="-30" dirty="0">
                <a:latin typeface="Times New Roman" panose="02020603050405020304" pitchFamily="18" charset="0"/>
                <a:cs typeface="Times New Roman" panose="02020603050405020304" pitchFamily="18" charset="0"/>
              </a:rPr>
              <a:t>at </a:t>
            </a:r>
            <a:r>
              <a:rPr sz="2400" spc="-45" dirty="0">
                <a:latin typeface="Times New Roman" panose="02020603050405020304" pitchFamily="18" charset="0"/>
                <a:cs typeface="Times New Roman" panose="02020603050405020304" pitchFamily="18" charset="0"/>
              </a:rPr>
              <a:t>finding </a:t>
            </a:r>
            <a:r>
              <a:rPr sz="2400" spc="-26" dirty="0">
                <a:latin typeface="Times New Roman" panose="02020603050405020304" pitchFamily="18" charset="0"/>
                <a:cs typeface="Times New Roman" panose="02020603050405020304" pitchFamily="18" charset="0"/>
              </a:rPr>
              <a:t>the </a:t>
            </a:r>
            <a:r>
              <a:rPr sz="2400" spc="-64" dirty="0">
                <a:latin typeface="Times New Roman" panose="02020603050405020304" pitchFamily="18" charset="0"/>
                <a:cs typeface="Times New Roman" panose="02020603050405020304" pitchFamily="18" charset="0"/>
              </a:rPr>
              <a:t>shortest </a:t>
            </a:r>
            <a:r>
              <a:rPr sz="2400" spc="-86" dirty="0">
                <a:latin typeface="Times New Roman" panose="02020603050405020304" pitchFamily="18" charset="0"/>
                <a:cs typeface="Times New Roman" panose="02020603050405020304" pitchFamily="18" charset="0"/>
              </a:rPr>
              <a:t>paths </a:t>
            </a:r>
            <a:r>
              <a:rPr sz="2400" spc="-26" dirty="0">
                <a:latin typeface="Times New Roman" panose="02020603050405020304" pitchFamily="18" charset="0"/>
                <a:cs typeface="Times New Roman" panose="02020603050405020304" pitchFamily="18" charset="0"/>
              </a:rPr>
              <a:t>in </a:t>
            </a:r>
            <a:r>
              <a:rPr sz="2400" spc="-165" dirty="0">
                <a:latin typeface="Times New Roman" panose="02020603050405020304" pitchFamily="18" charset="0"/>
                <a:cs typeface="Times New Roman" panose="02020603050405020304" pitchFamily="18" charset="0"/>
              </a:rPr>
              <a:t>a </a:t>
            </a:r>
            <a:r>
              <a:rPr sz="2400" spc="-98" dirty="0">
                <a:latin typeface="Times New Roman" panose="02020603050405020304" pitchFamily="18" charset="0"/>
                <a:cs typeface="Times New Roman" panose="02020603050405020304" pitchFamily="18" charset="0"/>
              </a:rPr>
              <a:t>given  </a:t>
            </a:r>
            <a:r>
              <a:rPr sz="2400" spc="-127" dirty="0">
                <a:latin typeface="Times New Roman" panose="02020603050405020304" pitchFamily="18" charset="0"/>
                <a:cs typeface="Times New Roman" panose="02020603050405020304" pitchFamily="18" charset="0"/>
              </a:rPr>
              <a:t>Graph</a:t>
            </a:r>
            <a:endParaRPr sz="2400" dirty="0">
              <a:latin typeface="Times New Roman" panose="02020603050405020304" pitchFamily="18" charset="0"/>
              <a:cs typeface="Times New Roman" panose="02020603050405020304" pitchFamily="18" charset="0"/>
            </a:endParaRPr>
          </a:p>
          <a:p>
            <a:pPr>
              <a:spcBef>
                <a:spcPts val="23"/>
              </a:spcBef>
              <a:buChar char="•"/>
            </a:pPr>
            <a:endParaRPr sz="2400" dirty="0">
              <a:latin typeface="Times New Roman" panose="02020603050405020304" pitchFamily="18" charset="0"/>
              <a:cs typeface="Times New Roman" panose="02020603050405020304" pitchFamily="18" charset="0"/>
            </a:endParaRPr>
          </a:p>
          <a:p>
            <a:pPr marL="180975" indent="-171450">
              <a:buFont typeface="Arial"/>
              <a:buChar char="•"/>
              <a:tabLst>
                <a:tab pos="181451" algn="l"/>
                <a:tab pos="1162526" algn="l"/>
                <a:tab pos="1985010" algn="l"/>
                <a:tab pos="2496978" algn="l"/>
                <a:tab pos="3849053" algn="l"/>
                <a:tab pos="4361498" algn="l"/>
                <a:tab pos="5905976" algn="l"/>
                <a:tab pos="7038499" algn="l"/>
              </a:tabLst>
            </a:pPr>
            <a:r>
              <a:rPr sz="2400" spc="-4" dirty="0">
                <a:latin typeface="Times New Roman" panose="02020603050405020304" pitchFamily="18" charset="0"/>
                <a:cs typeface="Times New Roman" panose="02020603050405020304" pitchFamily="18" charset="0"/>
              </a:rPr>
              <a:t>Needs	flags	or	someway	</a:t>
            </a:r>
            <a:r>
              <a:rPr sz="2400" spc="-8" dirty="0">
                <a:latin typeface="Times New Roman" panose="02020603050405020304" pitchFamily="18" charset="0"/>
                <a:cs typeface="Times New Roman" panose="02020603050405020304" pitchFamily="18" charset="0"/>
              </a:rPr>
              <a:t>to	preventing	</a:t>
            </a:r>
            <a:r>
              <a:rPr sz="2400" spc="-4" dirty="0">
                <a:latin typeface="Times New Roman" panose="02020603050405020304" pitchFamily="18" charset="0"/>
                <a:cs typeface="Times New Roman" panose="02020603050405020304" pitchFamily="18" charset="0"/>
              </a:rPr>
              <a:t>infinite	loops:</a:t>
            </a:r>
            <a:endParaRPr sz="2400" dirty="0">
              <a:latin typeface="Times New Roman" panose="02020603050405020304" pitchFamily="18" charset="0"/>
              <a:cs typeface="Times New Roman" panose="02020603050405020304" pitchFamily="18" charset="0"/>
            </a:endParaRPr>
          </a:p>
          <a:p>
            <a:pPr marL="180975">
              <a:spcBef>
                <a:spcPts val="1260"/>
              </a:spcBef>
            </a:pPr>
            <a:r>
              <a:rPr sz="2400" b="1" spc="-8" dirty="0">
                <a:solidFill>
                  <a:srgbClr val="FF0000"/>
                </a:solidFill>
                <a:latin typeface="Times New Roman" panose="02020603050405020304" pitchFamily="18" charset="0"/>
                <a:cs typeface="Times New Roman" panose="02020603050405020304" pitchFamily="18" charset="0"/>
              </a:rPr>
              <a:t>Weakness</a:t>
            </a: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5202" y="914400"/>
            <a:ext cx="4417696" cy="841095"/>
          </a:xfrm>
          <a:prstGeom prst="rect">
            <a:avLst/>
          </a:prstGeom>
        </p:spPr>
        <p:txBody>
          <a:bodyPr vert="horz" wrap="square" lIns="0" tIns="10001" rIns="0" bIns="0" rtlCol="0" anchor="b">
            <a:spAutoFit/>
          </a:bodyPr>
          <a:lstStyle/>
          <a:p>
            <a:pPr marL="9525">
              <a:spcBef>
                <a:spcPts val="79"/>
              </a:spcBef>
            </a:pPr>
            <a:r>
              <a:rPr sz="5400" spc="-153" dirty="0">
                <a:latin typeface="Tw Cen MT" panose="020B0602020104020603" pitchFamily="34" charset="0"/>
              </a:rPr>
              <a:t>BFS</a:t>
            </a:r>
            <a:r>
              <a:rPr sz="5400" spc="-296" dirty="0">
                <a:latin typeface="Tw Cen MT" panose="020B0602020104020603" pitchFamily="34" charset="0"/>
              </a:rPr>
              <a:t> </a:t>
            </a:r>
            <a:r>
              <a:rPr sz="5400" spc="-150" dirty="0">
                <a:latin typeface="Tw Cen MT" panose="020B0602020104020603" pitchFamily="34" charset="0"/>
              </a:rPr>
              <a:t>Algorithm</a:t>
            </a:r>
          </a:p>
        </p:txBody>
      </p:sp>
      <p:sp>
        <p:nvSpPr>
          <p:cNvPr id="4" name="Rectangle 3">
            <a:extLst>
              <a:ext uri="{FF2B5EF4-FFF2-40B4-BE49-F238E27FC236}">
                <a16:creationId xmlns:a16="http://schemas.microsoft.com/office/drawing/2014/main" id="{22D3DB2D-9E12-454C-B028-A74C1B411A59}"/>
              </a:ext>
            </a:extLst>
          </p:cNvPr>
          <p:cNvSpPr/>
          <p:nvPr/>
        </p:nvSpPr>
        <p:spPr>
          <a:xfrm>
            <a:off x="-31652" y="2057400"/>
            <a:ext cx="9556652" cy="44012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Step 1: SET STATUS = 1 (ready state) for each node in G</a:t>
            </a:r>
          </a:p>
          <a:p>
            <a:r>
              <a:rPr lang="en-US" sz="2800" dirty="0">
                <a:latin typeface="Times New Roman" panose="02020603050405020304" pitchFamily="18" charset="0"/>
                <a:cs typeface="Times New Roman" panose="02020603050405020304" pitchFamily="18" charset="0"/>
              </a:rPr>
              <a:t>Step 2: Enqueue the starting node A and set its STATUS = 2 </a:t>
            </a:r>
          </a:p>
          <a:p>
            <a:r>
              <a:rPr lang="en-US" sz="2800" dirty="0">
                <a:latin typeface="Times New Roman" panose="02020603050405020304" pitchFamily="18" charset="0"/>
                <a:cs typeface="Times New Roman" panose="02020603050405020304" pitchFamily="18" charset="0"/>
              </a:rPr>
              <a:t>(waiting state)</a:t>
            </a:r>
          </a:p>
          <a:p>
            <a:r>
              <a:rPr lang="en-US" sz="2800" dirty="0">
                <a:latin typeface="Times New Roman" panose="02020603050405020304" pitchFamily="18" charset="0"/>
                <a:cs typeface="Times New Roman" panose="02020603050405020304" pitchFamily="18" charset="0"/>
              </a:rPr>
              <a:t>Step 3: Repeat Steps 4 and 5 until QUEUE is empty</a:t>
            </a:r>
          </a:p>
          <a:p>
            <a:r>
              <a:rPr lang="en-US" sz="2800" dirty="0">
                <a:latin typeface="Times New Roman" panose="02020603050405020304" pitchFamily="18" charset="0"/>
                <a:cs typeface="Times New Roman" panose="02020603050405020304" pitchFamily="18" charset="0"/>
              </a:rPr>
              <a:t>Step 4: Dequeue a node N. Process it and set its STATUS = 3</a:t>
            </a:r>
          </a:p>
          <a:p>
            <a:r>
              <a:rPr lang="en-US" sz="2800" dirty="0">
                <a:latin typeface="Times New Roman" panose="02020603050405020304" pitchFamily="18" charset="0"/>
                <a:cs typeface="Times New Roman" panose="02020603050405020304" pitchFamily="18" charset="0"/>
              </a:rPr>
              <a:t>(processed state).</a:t>
            </a:r>
          </a:p>
          <a:p>
            <a:r>
              <a:rPr lang="en-US" sz="2800" dirty="0">
                <a:latin typeface="Times New Roman" panose="02020603050405020304" pitchFamily="18" charset="0"/>
                <a:cs typeface="Times New Roman" panose="02020603050405020304" pitchFamily="18" charset="0"/>
              </a:rPr>
              <a:t>Step 5: Enqueue all the neighbors of N that are in the ready state</a:t>
            </a:r>
          </a:p>
          <a:p>
            <a:r>
              <a:rPr lang="en-US" sz="2800" dirty="0">
                <a:latin typeface="Times New Roman" panose="02020603050405020304" pitchFamily="18" charset="0"/>
                <a:cs typeface="Times New Roman" panose="02020603050405020304" pitchFamily="18" charset="0"/>
              </a:rPr>
              <a:t>(whose STATUS = 1) and set their STATUS = 2 (waiting state)</a:t>
            </a:r>
          </a:p>
          <a:p>
            <a:r>
              <a:rPr lang="en-US" sz="2800" dirty="0">
                <a:latin typeface="Times New Roman" panose="02020603050405020304" pitchFamily="18" charset="0"/>
                <a:cs typeface="Times New Roman" panose="02020603050405020304" pitchFamily="18" charset="0"/>
              </a:rPr>
              <a:t>[END OF LOOP]</a:t>
            </a:r>
          </a:p>
          <a:p>
            <a:r>
              <a:rPr lang="en-US" sz="2800" dirty="0">
                <a:latin typeface="Times New Roman" panose="02020603050405020304" pitchFamily="18" charset="0"/>
                <a:cs typeface="Times New Roman" panose="02020603050405020304" pitchFamily="18" charset="0"/>
              </a:rPr>
              <a:t>Step 6: EXIT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5202" y="914400"/>
            <a:ext cx="4417696" cy="841095"/>
          </a:xfrm>
          <a:prstGeom prst="rect">
            <a:avLst/>
          </a:prstGeom>
        </p:spPr>
        <p:txBody>
          <a:bodyPr vert="horz" wrap="square" lIns="0" tIns="10001" rIns="0" bIns="0" rtlCol="0" anchor="b">
            <a:spAutoFit/>
          </a:bodyPr>
          <a:lstStyle/>
          <a:p>
            <a:pPr marL="9525">
              <a:spcBef>
                <a:spcPts val="79"/>
              </a:spcBef>
            </a:pPr>
            <a:r>
              <a:rPr sz="5400" spc="-153" dirty="0">
                <a:latin typeface="Tw Cen MT" panose="020B0602020104020603" pitchFamily="34" charset="0"/>
              </a:rPr>
              <a:t>BFS</a:t>
            </a:r>
            <a:r>
              <a:rPr sz="5400" spc="-296" dirty="0">
                <a:latin typeface="Tw Cen MT" panose="020B0602020104020603" pitchFamily="34" charset="0"/>
              </a:rPr>
              <a:t> </a:t>
            </a:r>
            <a:r>
              <a:rPr sz="5400" spc="-150" dirty="0">
                <a:latin typeface="Tw Cen MT" panose="020B0602020104020603" pitchFamily="34" charset="0"/>
              </a:rPr>
              <a:t>Algorithm</a:t>
            </a:r>
          </a:p>
        </p:txBody>
      </p:sp>
      <p:sp>
        <p:nvSpPr>
          <p:cNvPr id="3" name="Rectangle 2">
            <a:extLst>
              <a:ext uri="{FF2B5EF4-FFF2-40B4-BE49-F238E27FC236}">
                <a16:creationId xmlns:a16="http://schemas.microsoft.com/office/drawing/2014/main" id="{480CCB1F-A1EA-49F9-9B5F-C0F27E835F04}"/>
              </a:ext>
            </a:extLst>
          </p:cNvPr>
          <p:cNvSpPr/>
          <p:nvPr/>
        </p:nvSpPr>
        <p:spPr>
          <a:xfrm>
            <a:off x="152400" y="1998945"/>
            <a:ext cx="8970498" cy="4832092"/>
          </a:xfrm>
          <a:prstGeom prst="rect">
            <a:avLst/>
          </a:prstGeom>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start examining the node A and then all the </a:t>
            </a:r>
            <a:r>
              <a:rPr lang="en-US" sz="2800" dirty="0" err="1">
                <a:latin typeface="Times New Roman" panose="02020603050405020304" pitchFamily="18" charset="0"/>
                <a:cs typeface="Times New Roman" panose="02020603050405020304" pitchFamily="18" charset="0"/>
              </a:rPr>
              <a:t>neighbours</a:t>
            </a:r>
            <a:r>
              <a:rPr lang="en-US" sz="2800" dirty="0">
                <a:latin typeface="Times New Roman" panose="02020603050405020304" pitchFamily="18" charset="0"/>
                <a:cs typeface="Times New Roman" panose="02020603050405020304" pitchFamily="18" charset="0"/>
              </a:rPr>
              <a:t> of A are examined.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the next step, we examine the </a:t>
            </a:r>
            <a:r>
              <a:rPr lang="en-US" sz="2800" dirty="0" err="1">
                <a:latin typeface="Times New Roman" panose="02020603050405020304" pitchFamily="18" charset="0"/>
                <a:cs typeface="Times New Roman" panose="02020603050405020304" pitchFamily="18" charset="0"/>
              </a:rPr>
              <a:t>neighbours</a:t>
            </a:r>
            <a:r>
              <a:rPr lang="en-US" sz="2800" dirty="0">
                <a:latin typeface="Times New Roman" panose="02020603050405020304" pitchFamily="18" charset="0"/>
                <a:cs typeface="Times New Roman" panose="02020603050405020304" pitchFamily="18" charset="0"/>
              </a:rPr>
              <a:t> of </a:t>
            </a:r>
            <a:r>
              <a:rPr lang="en-US" sz="2800" dirty="0" err="1">
                <a:latin typeface="Times New Roman" panose="02020603050405020304" pitchFamily="18" charset="0"/>
                <a:cs typeface="Times New Roman" panose="02020603050405020304" pitchFamily="18" charset="0"/>
              </a:rPr>
              <a:t>neighbours</a:t>
            </a:r>
            <a:r>
              <a:rPr lang="en-US" sz="2800" dirty="0">
                <a:latin typeface="Times New Roman" panose="02020603050405020304" pitchFamily="18" charset="0"/>
                <a:cs typeface="Times New Roman" panose="02020603050405020304" pitchFamily="18" charset="0"/>
              </a:rPr>
              <a:t> of A, so on and so forth.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means that we need to track the </a:t>
            </a:r>
            <a:r>
              <a:rPr lang="en-US" sz="2800" dirty="0" err="1">
                <a:latin typeface="Times New Roman" panose="02020603050405020304" pitchFamily="18" charset="0"/>
                <a:cs typeface="Times New Roman" panose="02020603050405020304" pitchFamily="18" charset="0"/>
              </a:rPr>
              <a:t>neighbours</a:t>
            </a:r>
            <a:r>
              <a:rPr lang="en-US" sz="2800" dirty="0">
                <a:latin typeface="Times New Roman" panose="02020603050405020304" pitchFamily="18" charset="0"/>
                <a:cs typeface="Times New Roman" panose="02020603050405020304" pitchFamily="18" charset="0"/>
              </a:rPr>
              <a:t> of the node and guarantee that every node in the graph is processed and no node is processed more than once.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is accomplished by using a </a:t>
            </a:r>
            <a:r>
              <a:rPr lang="en-US" sz="2800" b="1" dirty="0">
                <a:latin typeface="Times New Roman" panose="02020603050405020304" pitchFamily="18" charset="0"/>
                <a:cs typeface="Times New Roman" panose="02020603050405020304" pitchFamily="18" charset="0"/>
              </a:rPr>
              <a:t>QUEUE</a:t>
            </a:r>
            <a:r>
              <a:rPr lang="en-US" sz="2800" dirty="0">
                <a:latin typeface="Times New Roman" panose="02020603050405020304" pitchFamily="18" charset="0"/>
                <a:cs typeface="Times New Roman" panose="02020603050405020304" pitchFamily="18" charset="0"/>
              </a:rPr>
              <a:t> that will hold the nodes that are waiting for further processing and a variable STATUS to represent the current state of the node.</a:t>
            </a:r>
          </a:p>
        </p:txBody>
      </p:sp>
    </p:spTree>
    <p:extLst>
      <p:ext uri="{BB962C8B-B14F-4D97-AF65-F5344CB8AC3E}">
        <p14:creationId xmlns:p14="http://schemas.microsoft.com/office/powerpoint/2010/main" val="335465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5000" y="746037"/>
            <a:ext cx="3122296" cy="625652"/>
          </a:xfrm>
          <a:prstGeom prst="rect">
            <a:avLst/>
          </a:prstGeom>
        </p:spPr>
        <p:txBody>
          <a:bodyPr vert="horz" wrap="square" lIns="0" tIns="10001" rIns="0" bIns="0" rtlCol="0" anchor="b">
            <a:spAutoFit/>
          </a:bodyPr>
          <a:lstStyle/>
          <a:p>
            <a:pPr marL="9525">
              <a:spcBef>
                <a:spcPts val="79"/>
              </a:spcBef>
            </a:pPr>
            <a:r>
              <a:rPr b="0" spc="-191" dirty="0">
                <a:latin typeface="Trebuchet MS"/>
              </a:rPr>
              <a:t>Example </a:t>
            </a:r>
            <a:r>
              <a:rPr b="0" spc="-344" dirty="0">
                <a:latin typeface="Trebuchet MS"/>
              </a:rPr>
              <a:t>:</a:t>
            </a:r>
            <a:r>
              <a:rPr b="0" spc="-360" dirty="0">
                <a:latin typeface="Trebuchet MS"/>
              </a:rPr>
              <a:t> </a:t>
            </a:r>
            <a:r>
              <a:rPr b="0" spc="-158" dirty="0">
                <a:latin typeface="Trebuchet MS"/>
              </a:rPr>
              <a:t>BFS</a:t>
            </a:r>
          </a:p>
        </p:txBody>
      </p:sp>
      <p:sp>
        <p:nvSpPr>
          <p:cNvPr id="3" name="object 3"/>
          <p:cNvSpPr/>
          <p:nvPr/>
        </p:nvSpPr>
        <p:spPr>
          <a:xfrm>
            <a:off x="2328292" y="2226563"/>
            <a:ext cx="4487417"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457200"/>
            <a:ext cx="5379720" cy="936154"/>
          </a:xfrm>
          <a:prstGeom prst="rect">
            <a:avLst/>
          </a:prstGeom>
        </p:spPr>
        <p:txBody>
          <a:bodyPr vert="horz" wrap="square" lIns="0" tIns="12700" rIns="0" bIns="0" rtlCol="0">
            <a:spAutoFit/>
          </a:bodyPr>
          <a:lstStyle/>
          <a:p>
            <a:pPr marL="12700" algn="r">
              <a:lnSpc>
                <a:spcPct val="100000"/>
              </a:lnSpc>
              <a:spcBef>
                <a:spcPts val="100"/>
              </a:spcBef>
            </a:pPr>
            <a:r>
              <a:rPr sz="6000" b="1" spc="-195" dirty="0">
                <a:latin typeface="Bahnschrift Condensed" panose="020B0502040204020203" pitchFamily="34" charset="0"/>
              </a:rPr>
              <a:t>Graph </a:t>
            </a:r>
            <a:r>
              <a:rPr sz="6000" b="1" spc="-145" dirty="0">
                <a:latin typeface="Bahnschrift Condensed" panose="020B0502040204020203" pitchFamily="34" charset="0"/>
              </a:rPr>
              <a:t>Data</a:t>
            </a:r>
            <a:r>
              <a:rPr sz="6000" b="1" spc="-400" dirty="0">
                <a:latin typeface="Bahnschrift Condensed" panose="020B0502040204020203" pitchFamily="34" charset="0"/>
              </a:rPr>
              <a:t> </a:t>
            </a:r>
            <a:r>
              <a:rPr sz="6000" b="1" spc="-229" dirty="0">
                <a:latin typeface="Bahnschrift Condensed" panose="020B0502040204020203" pitchFamily="34" charset="0"/>
              </a:rPr>
              <a:t>Structure</a:t>
            </a:r>
          </a:p>
        </p:txBody>
      </p:sp>
      <p:sp>
        <p:nvSpPr>
          <p:cNvPr id="3" name="object 3"/>
          <p:cNvSpPr txBox="1"/>
          <p:nvPr/>
        </p:nvSpPr>
        <p:spPr>
          <a:xfrm>
            <a:off x="381000" y="2260218"/>
            <a:ext cx="8580120" cy="3018134"/>
          </a:xfrm>
          <a:prstGeom prst="rect">
            <a:avLst/>
          </a:prstGeom>
        </p:spPr>
        <p:txBody>
          <a:bodyPr vert="horz" wrap="square" lIns="0" tIns="12065" rIns="0" bIns="0" rtlCol="0">
            <a:spAutoFit/>
          </a:bodyPr>
          <a:lstStyle/>
          <a:p>
            <a:pPr marL="268605" marR="5080" indent="-255904" algn="just">
              <a:lnSpc>
                <a:spcPct val="100000"/>
              </a:lnSpc>
              <a:spcBef>
                <a:spcPts val="95"/>
              </a:spcBef>
              <a:buClr>
                <a:srgbClr val="9F4DA2"/>
              </a:buClr>
              <a:buFont typeface="Georgia"/>
              <a:buChar char="•"/>
              <a:tabLst>
                <a:tab pos="269240" algn="l"/>
              </a:tabLst>
            </a:pPr>
            <a:r>
              <a:rPr sz="2800" spc="-250" dirty="0">
                <a:latin typeface="Times New Roman" panose="02020603050405020304" pitchFamily="18" charset="0"/>
                <a:cs typeface="Times New Roman" panose="02020603050405020304" pitchFamily="18" charset="0"/>
              </a:rPr>
              <a:t>A </a:t>
            </a:r>
            <a:r>
              <a:rPr sz="2800" spc="-165" dirty="0">
                <a:latin typeface="Times New Roman" panose="02020603050405020304" pitchFamily="18" charset="0"/>
                <a:cs typeface="Times New Roman" panose="02020603050405020304" pitchFamily="18" charset="0"/>
              </a:rPr>
              <a:t>Graph </a:t>
            </a:r>
            <a:r>
              <a:rPr sz="2800" spc="-145" dirty="0">
                <a:latin typeface="Times New Roman" panose="02020603050405020304" pitchFamily="18" charset="0"/>
                <a:cs typeface="Times New Roman" panose="02020603050405020304" pitchFamily="18" charset="0"/>
              </a:rPr>
              <a:t>is </a:t>
            </a:r>
            <a:r>
              <a:rPr sz="2800" spc="-220" dirty="0">
                <a:latin typeface="Times New Roman" panose="02020603050405020304" pitchFamily="18" charset="0"/>
                <a:cs typeface="Times New Roman" panose="02020603050405020304" pitchFamily="18" charset="0"/>
              </a:rPr>
              <a:t>a </a:t>
            </a:r>
            <a:r>
              <a:rPr sz="2800" spc="-75" dirty="0">
                <a:latin typeface="Times New Roman" panose="02020603050405020304" pitchFamily="18" charset="0"/>
                <a:cs typeface="Times New Roman" panose="02020603050405020304" pitchFamily="18" charset="0"/>
              </a:rPr>
              <a:t>non-linear </a:t>
            </a:r>
            <a:r>
              <a:rPr sz="2800" spc="-110" dirty="0">
                <a:latin typeface="Times New Roman" panose="02020603050405020304" pitchFamily="18" charset="0"/>
                <a:cs typeface="Times New Roman" panose="02020603050405020304" pitchFamily="18" charset="0"/>
              </a:rPr>
              <a:t>data </a:t>
            </a:r>
            <a:r>
              <a:rPr sz="2800" spc="-65" dirty="0">
                <a:latin typeface="Times New Roman" panose="02020603050405020304" pitchFamily="18" charset="0"/>
                <a:cs typeface="Times New Roman" panose="02020603050405020304" pitchFamily="18" charset="0"/>
              </a:rPr>
              <a:t>structure </a:t>
            </a:r>
            <a:r>
              <a:rPr sz="2800" spc="-120" dirty="0">
                <a:latin typeface="Times New Roman" panose="02020603050405020304" pitchFamily="18" charset="0"/>
                <a:cs typeface="Times New Roman" panose="02020603050405020304" pitchFamily="18" charset="0"/>
              </a:rPr>
              <a:t>consisting </a:t>
            </a:r>
            <a:r>
              <a:rPr sz="2800" spc="-5" dirty="0">
                <a:latin typeface="Times New Roman" panose="02020603050405020304" pitchFamily="18" charset="0"/>
                <a:cs typeface="Times New Roman" panose="02020603050405020304" pitchFamily="18" charset="0"/>
              </a:rPr>
              <a:t>of  </a:t>
            </a:r>
            <a:r>
              <a:rPr sz="2800" spc="-150" dirty="0">
                <a:latin typeface="Times New Roman" panose="02020603050405020304" pitchFamily="18" charset="0"/>
                <a:cs typeface="Times New Roman" panose="02020603050405020304" pitchFamily="18" charset="0"/>
              </a:rPr>
              <a:t>nodes </a:t>
            </a:r>
            <a:r>
              <a:rPr sz="2800" spc="-130" dirty="0">
                <a:latin typeface="Times New Roman" panose="02020603050405020304" pitchFamily="18" charset="0"/>
                <a:cs typeface="Times New Roman" panose="02020603050405020304" pitchFamily="18" charset="0"/>
              </a:rPr>
              <a:t>and </a:t>
            </a:r>
            <a:r>
              <a:rPr sz="2800" spc="-180" dirty="0">
                <a:latin typeface="Times New Roman" panose="02020603050405020304" pitchFamily="18" charset="0"/>
                <a:cs typeface="Times New Roman" panose="02020603050405020304" pitchFamily="18" charset="0"/>
              </a:rPr>
              <a:t>edges. </a:t>
            </a:r>
            <a:endParaRPr lang="en-US" sz="2800" spc="-180" dirty="0">
              <a:latin typeface="Times New Roman" panose="02020603050405020304" pitchFamily="18" charset="0"/>
              <a:cs typeface="Times New Roman" panose="02020603050405020304" pitchFamily="18" charset="0"/>
            </a:endParaRPr>
          </a:p>
          <a:p>
            <a:pPr marL="268605" marR="5080" indent="-255904" algn="just">
              <a:lnSpc>
                <a:spcPct val="100000"/>
              </a:lnSpc>
              <a:spcBef>
                <a:spcPts val="95"/>
              </a:spcBef>
              <a:buClr>
                <a:srgbClr val="9F4DA2"/>
              </a:buClr>
              <a:buFont typeface="Georgia"/>
              <a:buChar char="•"/>
              <a:tabLst>
                <a:tab pos="269240" algn="l"/>
              </a:tabLst>
            </a:pPr>
            <a:r>
              <a:rPr sz="2800" spc="-204" dirty="0">
                <a:latin typeface="Times New Roman" panose="02020603050405020304" pitchFamily="18" charset="0"/>
                <a:cs typeface="Times New Roman" panose="02020603050405020304" pitchFamily="18" charset="0"/>
              </a:rPr>
              <a:t>The </a:t>
            </a:r>
            <a:r>
              <a:rPr sz="2800" spc="-150" dirty="0">
                <a:latin typeface="Times New Roman" panose="02020603050405020304" pitchFamily="18" charset="0"/>
                <a:cs typeface="Times New Roman" panose="02020603050405020304" pitchFamily="18" charset="0"/>
              </a:rPr>
              <a:t>nodes </a:t>
            </a:r>
            <a:r>
              <a:rPr sz="2800" spc="-130" dirty="0">
                <a:latin typeface="Times New Roman" panose="02020603050405020304" pitchFamily="18" charset="0"/>
                <a:cs typeface="Times New Roman" panose="02020603050405020304" pitchFamily="18" charset="0"/>
              </a:rPr>
              <a:t>are </a:t>
            </a:r>
            <a:r>
              <a:rPr sz="2800" spc="-120" dirty="0">
                <a:latin typeface="Times New Roman" panose="02020603050405020304" pitchFamily="18" charset="0"/>
                <a:cs typeface="Times New Roman" panose="02020603050405020304" pitchFamily="18" charset="0"/>
              </a:rPr>
              <a:t>sometimes </a:t>
            </a:r>
            <a:r>
              <a:rPr sz="2800" spc="-150" dirty="0">
                <a:latin typeface="Times New Roman" panose="02020603050405020304" pitchFamily="18" charset="0"/>
                <a:cs typeface="Times New Roman" panose="02020603050405020304" pitchFamily="18" charset="0"/>
              </a:rPr>
              <a:t>also  </a:t>
            </a:r>
            <a:r>
              <a:rPr sz="2800" spc="-75" dirty="0">
                <a:latin typeface="Times New Roman" panose="02020603050405020304" pitchFamily="18" charset="0"/>
                <a:cs typeface="Times New Roman" panose="02020603050405020304" pitchFamily="18" charset="0"/>
              </a:rPr>
              <a:t>referred </a:t>
            </a:r>
            <a:r>
              <a:rPr sz="2800" spc="30" dirty="0">
                <a:latin typeface="Times New Roman" panose="02020603050405020304" pitchFamily="18" charset="0"/>
                <a:cs typeface="Times New Roman" panose="02020603050405020304" pitchFamily="18" charset="0"/>
              </a:rPr>
              <a:t>to </a:t>
            </a:r>
            <a:r>
              <a:rPr sz="2800" spc="-265" dirty="0">
                <a:latin typeface="Times New Roman" panose="02020603050405020304" pitchFamily="18" charset="0"/>
                <a:cs typeface="Times New Roman" panose="02020603050405020304" pitchFamily="18" charset="0"/>
              </a:rPr>
              <a:t>as </a:t>
            </a:r>
            <a:r>
              <a:rPr sz="2800" spc="-105" dirty="0">
                <a:latin typeface="Times New Roman" panose="02020603050405020304" pitchFamily="18" charset="0"/>
                <a:cs typeface="Times New Roman" panose="02020603050405020304" pitchFamily="18" charset="0"/>
              </a:rPr>
              <a:t>vertices </a:t>
            </a:r>
            <a:r>
              <a:rPr sz="2800" spc="-135" dirty="0">
                <a:latin typeface="Times New Roman" panose="02020603050405020304" pitchFamily="18" charset="0"/>
                <a:cs typeface="Times New Roman" panose="02020603050405020304" pitchFamily="18" charset="0"/>
              </a:rPr>
              <a:t>and </a:t>
            </a:r>
            <a:r>
              <a:rPr sz="2800" spc="-35" dirty="0">
                <a:latin typeface="Times New Roman" panose="02020603050405020304" pitchFamily="18" charset="0"/>
                <a:cs typeface="Times New Roman" panose="02020603050405020304" pitchFamily="18" charset="0"/>
              </a:rPr>
              <a:t>the </a:t>
            </a:r>
            <a:r>
              <a:rPr sz="2800" spc="-200" dirty="0">
                <a:latin typeface="Times New Roman" panose="02020603050405020304" pitchFamily="18" charset="0"/>
                <a:cs typeface="Times New Roman" panose="02020603050405020304" pitchFamily="18" charset="0"/>
              </a:rPr>
              <a:t>edges </a:t>
            </a:r>
            <a:r>
              <a:rPr sz="2800" spc="-130" dirty="0">
                <a:latin typeface="Times New Roman" panose="02020603050405020304" pitchFamily="18" charset="0"/>
                <a:cs typeface="Times New Roman" panose="02020603050405020304" pitchFamily="18" charset="0"/>
              </a:rPr>
              <a:t>are </a:t>
            </a:r>
            <a:r>
              <a:rPr sz="2800" spc="-110" dirty="0">
                <a:latin typeface="Times New Roman" panose="02020603050405020304" pitchFamily="18" charset="0"/>
                <a:cs typeface="Times New Roman" panose="02020603050405020304" pitchFamily="18" charset="0"/>
              </a:rPr>
              <a:t>lines </a:t>
            </a:r>
            <a:r>
              <a:rPr sz="2800" spc="-25" dirty="0">
                <a:latin typeface="Times New Roman" panose="02020603050405020304" pitchFamily="18" charset="0"/>
                <a:cs typeface="Times New Roman" panose="02020603050405020304" pitchFamily="18" charset="0"/>
              </a:rPr>
              <a:t>or </a:t>
            </a:r>
            <a:r>
              <a:rPr sz="2800" spc="-185" dirty="0">
                <a:latin typeface="Times New Roman" panose="02020603050405020304" pitchFamily="18" charset="0"/>
                <a:cs typeface="Times New Roman" panose="02020603050405020304" pitchFamily="18" charset="0"/>
              </a:rPr>
              <a:t>arcs  </a:t>
            </a:r>
            <a:r>
              <a:rPr sz="2800" spc="-5" dirty="0">
                <a:latin typeface="Times New Roman" panose="02020603050405020304" pitchFamily="18" charset="0"/>
                <a:cs typeface="Times New Roman" panose="02020603050405020304" pitchFamily="18" charset="0"/>
              </a:rPr>
              <a:t>that </a:t>
            </a:r>
            <a:r>
              <a:rPr sz="2800" spc="-105" dirty="0">
                <a:latin typeface="Times New Roman" panose="02020603050405020304" pitchFamily="18" charset="0"/>
                <a:cs typeface="Times New Roman" panose="02020603050405020304" pitchFamily="18" charset="0"/>
              </a:rPr>
              <a:t>connect </a:t>
            </a:r>
            <a:r>
              <a:rPr sz="2800" spc="-165" dirty="0">
                <a:latin typeface="Times New Roman" panose="02020603050405020304" pitchFamily="18" charset="0"/>
                <a:cs typeface="Times New Roman" panose="02020603050405020304" pitchFamily="18" charset="0"/>
              </a:rPr>
              <a:t>any </a:t>
            </a:r>
            <a:r>
              <a:rPr sz="2800" spc="10" dirty="0">
                <a:latin typeface="Times New Roman" panose="02020603050405020304" pitchFamily="18" charset="0"/>
                <a:cs typeface="Times New Roman" panose="02020603050405020304" pitchFamily="18" charset="0"/>
              </a:rPr>
              <a:t>two </a:t>
            </a:r>
            <a:r>
              <a:rPr sz="2800" spc="-150" dirty="0">
                <a:latin typeface="Times New Roman" panose="02020603050405020304" pitchFamily="18" charset="0"/>
                <a:cs typeface="Times New Roman" panose="02020603050405020304" pitchFamily="18" charset="0"/>
              </a:rPr>
              <a:t>nodes </a:t>
            </a:r>
            <a:r>
              <a:rPr sz="2800" spc="-40" dirty="0">
                <a:latin typeface="Times New Roman" panose="02020603050405020304" pitchFamily="18" charset="0"/>
                <a:cs typeface="Times New Roman" panose="02020603050405020304" pitchFamily="18" charset="0"/>
              </a:rPr>
              <a:t>in </a:t>
            </a:r>
            <a:r>
              <a:rPr sz="2800" spc="-35" dirty="0">
                <a:latin typeface="Times New Roman" panose="02020603050405020304" pitchFamily="18" charset="0"/>
                <a:cs typeface="Times New Roman" panose="02020603050405020304" pitchFamily="18" charset="0"/>
              </a:rPr>
              <a:t>the </a:t>
            </a:r>
            <a:r>
              <a:rPr sz="2800" spc="-125" dirty="0">
                <a:latin typeface="Times New Roman" panose="02020603050405020304" pitchFamily="18" charset="0"/>
                <a:cs typeface="Times New Roman" panose="02020603050405020304" pitchFamily="18" charset="0"/>
              </a:rPr>
              <a:t>graph. </a:t>
            </a:r>
            <a:endParaRPr lang="en-US" sz="2800" spc="-125" dirty="0">
              <a:latin typeface="Times New Roman" panose="02020603050405020304" pitchFamily="18" charset="0"/>
              <a:cs typeface="Times New Roman" panose="02020603050405020304" pitchFamily="18" charset="0"/>
            </a:endParaRPr>
          </a:p>
          <a:p>
            <a:pPr marL="268605" marR="5080" indent="-255904" algn="just">
              <a:lnSpc>
                <a:spcPct val="100000"/>
              </a:lnSpc>
              <a:spcBef>
                <a:spcPts val="95"/>
              </a:spcBef>
              <a:buClr>
                <a:srgbClr val="9F4DA2"/>
              </a:buClr>
              <a:buFont typeface="Georgia"/>
              <a:buChar char="•"/>
              <a:tabLst>
                <a:tab pos="269240" algn="l"/>
              </a:tabLst>
            </a:pPr>
            <a:r>
              <a:rPr sz="2800" spc="-45" dirty="0">
                <a:latin typeface="Times New Roman" panose="02020603050405020304" pitchFamily="18" charset="0"/>
                <a:cs typeface="Times New Roman" panose="02020603050405020304" pitchFamily="18" charset="0"/>
              </a:rPr>
              <a:t>More  </a:t>
            </a:r>
            <a:r>
              <a:rPr sz="2800" spc="-60" dirty="0">
                <a:latin typeface="Times New Roman" panose="02020603050405020304" pitchFamily="18" charset="0"/>
                <a:cs typeface="Times New Roman" panose="02020603050405020304" pitchFamily="18" charset="0"/>
              </a:rPr>
              <a:t>formally </a:t>
            </a:r>
            <a:r>
              <a:rPr sz="2800" spc="-220" dirty="0">
                <a:latin typeface="Times New Roman" panose="02020603050405020304" pitchFamily="18" charset="0"/>
                <a:cs typeface="Times New Roman" panose="02020603050405020304" pitchFamily="18" charset="0"/>
              </a:rPr>
              <a:t>a </a:t>
            </a:r>
            <a:r>
              <a:rPr sz="2800" spc="-170" dirty="0">
                <a:latin typeface="Times New Roman" panose="02020603050405020304" pitchFamily="18" charset="0"/>
                <a:cs typeface="Times New Roman" panose="02020603050405020304" pitchFamily="18" charset="0"/>
              </a:rPr>
              <a:t>Graph </a:t>
            </a:r>
            <a:r>
              <a:rPr sz="2800" spc="-185" dirty="0">
                <a:latin typeface="Times New Roman" panose="02020603050405020304" pitchFamily="18" charset="0"/>
                <a:cs typeface="Times New Roman" panose="02020603050405020304" pitchFamily="18" charset="0"/>
              </a:rPr>
              <a:t>can </a:t>
            </a:r>
            <a:r>
              <a:rPr sz="2800" spc="-130" dirty="0">
                <a:latin typeface="Times New Roman" panose="02020603050405020304" pitchFamily="18" charset="0"/>
                <a:cs typeface="Times New Roman" panose="02020603050405020304" pitchFamily="18" charset="0"/>
              </a:rPr>
              <a:t>be </a:t>
            </a:r>
            <a:r>
              <a:rPr sz="2800" spc="-85" dirty="0">
                <a:latin typeface="Times New Roman" panose="02020603050405020304" pitchFamily="18" charset="0"/>
                <a:cs typeface="Times New Roman" panose="02020603050405020304" pitchFamily="18" charset="0"/>
              </a:rPr>
              <a:t>defined</a:t>
            </a:r>
            <a:r>
              <a:rPr sz="2800" spc="-40" dirty="0">
                <a:latin typeface="Times New Roman" panose="02020603050405020304" pitchFamily="18" charset="0"/>
                <a:cs typeface="Times New Roman" panose="02020603050405020304" pitchFamily="18" charset="0"/>
              </a:rPr>
              <a:t> </a:t>
            </a:r>
            <a:r>
              <a:rPr sz="2800" spc="-190" dirty="0">
                <a:latin typeface="Times New Roman" panose="02020603050405020304" pitchFamily="18" charset="0"/>
                <a:cs typeface="Times New Roman" panose="02020603050405020304" pitchFamily="18" charset="0"/>
              </a:rPr>
              <a:t>as:</a:t>
            </a:r>
            <a:endParaRPr sz="2800" dirty="0">
              <a:latin typeface="Times New Roman" panose="02020603050405020304" pitchFamily="18" charset="0"/>
              <a:cs typeface="Times New Roman" panose="02020603050405020304" pitchFamily="18" charset="0"/>
            </a:endParaRPr>
          </a:p>
          <a:p>
            <a:pPr marL="561340" marR="7620" indent="-247650">
              <a:lnSpc>
                <a:spcPct val="100000"/>
              </a:lnSpc>
              <a:spcBef>
                <a:spcPts val="320"/>
              </a:spcBef>
              <a:tabLst>
                <a:tab pos="561340" algn="l"/>
              </a:tabLst>
            </a:pPr>
            <a:r>
              <a:rPr sz="2600" dirty="0">
                <a:solidFill>
                  <a:srgbClr val="438085"/>
                </a:solidFill>
                <a:latin typeface="Times New Roman" panose="02020603050405020304" pitchFamily="18" charset="0"/>
                <a:cs typeface="Times New Roman" panose="02020603050405020304" pitchFamily="18" charset="0"/>
              </a:rPr>
              <a:t>▫	</a:t>
            </a:r>
            <a:r>
              <a:rPr sz="2600" spc="-229" dirty="0">
                <a:latin typeface="Times New Roman" panose="02020603050405020304" pitchFamily="18" charset="0"/>
                <a:cs typeface="Times New Roman" panose="02020603050405020304" pitchFamily="18" charset="0"/>
              </a:rPr>
              <a:t>A </a:t>
            </a:r>
            <a:r>
              <a:rPr sz="2600" spc="-155" dirty="0">
                <a:latin typeface="Times New Roman" panose="02020603050405020304" pitchFamily="18" charset="0"/>
                <a:cs typeface="Times New Roman" panose="02020603050405020304" pitchFamily="18" charset="0"/>
              </a:rPr>
              <a:t>Graph </a:t>
            </a:r>
            <a:r>
              <a:rPr sz="2600" spc="-140" dirty="0">
                <a:latin typeface="Times New Roman" panose="02020603050405020304" pitchFamily="18" charset="0"/>
                <a:cs typeface="Times New Roman" panose="02020603050405020304" pitchFamily="18" charset="0"/>
              </a:rPr>
              <a:t>consists </a:t>
            </a:r>
            <a:r>
              <a:rPr sz="2600" spc="-10" dirty="0">
                <a:latin typeface="Times New Roman" panose="02020603050405020304" pitchFamily="18" charset="0"/>
                <a:cs typeface="Times New Roman" panose="02020603050405020304" pitchFamily="18" charset="0"/>
              </a:rPr>
              <a:t>of </a:t>
            </a:r>
            <a:r>
              <a:rPr sz="2600" spc="-200" dirty="0">
                <a:latin typeface="Times New Roman" panose="02020603050405020304" pitchFamily="18" charset="0"/>
                <a:cs typeface="Times New Roman" panose="02020603050405020304" pitchFamily="18" charset="0"/>
              </a:rPr>
              <a:t>a </a:t>
            </a:r>
            <a:r>
              <a:rPr sz="2600" spc="-5" dirty="0">
                <a:latin typeface="Times New Roman" panose="02020603050405020304" pitchFamily="18" charset="0"/>
                <a:cs typeface="Times New Roman" panose="02020603050405020304" pitchFamily="18" charset="0"/>
              </a:rPr>
              <a:t>finite </a:t>
            </a:r>
            <a:r>
              <a:rPr sz="2600" spc="-105" dirty="0">
                <a:latin typeface="Times New Roman" panose="02020603050405020304" pitchFamily="18" charset="0"/>
                <a:cs typeface="Times New Roman" panose="02020603050405020304" pitchFamily="18" charset="0"/>
              </a:rPr>
              <a:t>set </a:t>
            </a:r>
            <a:r>
              <a:rPr sz="2600" spc="-10" dirty="0">
                <a:latin typeface="Times New Roman" panose="02020603050405020304" pitchFamily="18" charset="0"/>
                <a:cs typeface="Times New Roman" panose="02020603050405020304" pitchFamily="18" charset="0"/>
              </a:rPr>
              <a:t>of </a:t>
            </a:r>
            <a:r>
              <a:rPr sz="2600" spc="-80" dirty="0">
                <a:latin typeface="Times New Roman" panose="02020603050405020304" pitchFamily="18" charset="0"/>
                <a:cs typeface="Times New Roman" panose="02020603050405020304" pitchFamily="18" charset="0"/>
              </a:rPr>
              <a:t>vertices(or </a:t>
            </a:r>
            <a:r>
              <a:rPr sz="2600" spc="-135" dirty="0">
                <a:latin typeface="Times New Roman" panose="02020603050405020304" pitchFamily="18" charset="0"/>
                <a:cs typeface="Times New Roman" panose="02020603050405020304" pitchFamily="18" charset="0"/>
              </a:rPr>
              <a:t>nodes)  </a:t>
            </a:r>
            <a:r>
              <a:rPr sz="2600" spc="-125" dirty="0">
                <a:latin typeface="Times New Roman" panose="02020603050405020304" pitchFamily="18" charset="0"/>
                <a:cs typeface="Times New Roman" panose="02020603050405020304" pitchFamily="18" charset="0"/>
              </a:rPr>
              <a:t>and </a:t>
            </a:r>
            <a:r>
              <a:rPr sz="2600" spc="-100" dirty="0">
                <a:latin typeface="Times New Roman" panose="02020603050405020304" pitchFamily="18" charset="0"/>
                <a:cs typeface="Times New Roman" panose="02020603050405020304" pitchFamily="18" charset="0"/>
              </a:rPr>
              <a:t>set </a:t>
            </a:r>
            <a:r>
              <a:rPr sz="2600" spc="-5" dirty="0">
                <a:latin typeface="Times New Roman" panose="02020603050405020304" pitchFamily="18" charset="0"/>
                <a:cs typeface="Times New Roman" panose="02020603050405020304" pitchFamily="18" charset="0"/>
              </a:rPr>
              <a:t>of </a:t>
            </a:r>
            <a:r>
              <a:rPr sz="2600" spc="-254" dirty="0">
                <a:latin typeface="Times New Roman" panose="02020603050405020304" pitchFamily="18" charset="0"/>
                <a:cs typeface="Times New Roman" panose="02020603050405020304" pitchFamily="18" charset="0"/>
              </a:rPr>
              <a:t>Edges </a:t>
            </a:r>
            <a:r>
              <a:rPr sz="2600" spc="-70" dirty="0">
                <a:latin typeface="Times New Roman" panose="02020603050405020304" pitchFamily="18" charset="0"/>
                <a:cs typeface="Times New Roman" panose="02020603050405020304" pitchFamily="18" charset="0"/>
              </a:rPr>
              <a:t>which </a:t>
            </a:r>
            <a:r>
              <a:rPr sz="2600" spc="-100" dirty="0">
                <a:latin typeface="Times New Roman" panose="02020603050405020304" pitchFamily="18" charset="0"/>
                <a:cs typeface="Times New Roman" panose="02020603050405020304" pitchFamily="18" charset="0"/>
              </a:rPr>
              <a:t>connect </a:t>
            </a:r>
            <a:r>
              <a:rPr sz="2600" spc="-200" dirty="0">
                <a:latin typeface="Times New Roman" panose="02020603050405020304" pitchFamily="18" charset="0"/>
                <a:cs typeface="Times New Roman" panose="02020603050405020304" pitchFamily="18" charset="0"/>
              </a:rPr>
              <a:t>a </a:t>
            </a:r>
            <a:r>
              <a:rPr sz="2600" spc="-60" dirty="0">
                <a:latin typeface="Times New Roman" panose="02020603050405020304" pitchFamily="18" charset="0"/>
                <a:cs typeface="Times New Roman" panose="02020603050405020304" pitchFamily="18" charset="0"/>
              </a:rPr>
              <a:t>pair </a:t>
            </a:r>
            <a:r>
              <a:rPr sz="2600" spc="-5" dirty="0">
                <a:latin typeface="Times New Roman" panose="02020603050405020304" pitchFamily="18" charset="0"/>
                <a:cs typeface="Times New Roman" panose="02020603050405020304" pitchFamily="18" charset="0"/>
              </a:rPr>
              <a:t>of</a:t>
            </a:r>
            <a:r>
              <a:rPr sz="2600" spc="-380" dirty="0">
                <a:latin typeface="Times New Roman" panose="02020603050405020304" pitchFamily="18" charset="0"/>
                <a:cs typeface="Times New Roman" panose="02020603050405020304" pitchFamily="18" charset="0"/>
              </a:rPr>
              <a:t> </a:t>
            </a:r>
            <a:r>
              <a:rPr sz="2600" spc="-125" dirty="0">
                <a:latin typeface="Times New Roman" panose="02020603050405020304" pitchFamily="18" charset="0"/>
                <a:cs typeface="Times New Roman" panose="02020603050405020304" pitchFamily="18" charset="0"/>
              </a:rPr>
              <a:t>nodes.</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400" y="1226637"/>
            <a:ext cx="2589561" cy="625652"/>
          </a:xfrm>
          <a:prstGeom prst="rect">
            <a:avLst/>
          </a:prstGeom>
        </p:spPr>
        <p:txBody>
          <a:bodyPr vert="horz" wrap="square" lIns="0" tIns="10001" rIns="0" bIns="0" rtlCol="0" anchor="b">
            <a:spAutoFit/>
          </a:bodyPr>
          <a:lstStyle/>
          <a:p>
            <a:pPr marL="9525">
              <a:spcBef>
                <a:spcPts val="79"/>
              </a:spcBef>
            </a:pPr>
            <a:r>
              <a:rPr dirty="0"/>
              <a:t>Con</a:t>
            </a:r>
            <a:r>
              <a:rPr spc="8" dirty="0"/>
              <a:t>t</a:t>
            </a:r>
            <a:r>
              <a:rPr spc="-4" dirty="0"/>
              <a:t>’d…</a:t>
            </a:r>
          </a:p>
        </p:txBody>
      </p:sp>
      <p:sp>
        <p:nvSpPr>
          <p:cNvPr id="3" name="object 3"/>
          <p:cNvSpPr/>
          <p:nvPr/>
        </p:nvSpPr>
        <p:spPr>
          <a:xfrm>
            <a:off x="1837944" y="2226563"/>
            <a:ext cx="5468112"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19800" y="1226637"/>
            <a:ext cx="2437161" cy="625652"/>
          </a:xfrm>
          <a:prstGeom prst="rect">
            <a:avLst/>
          </a:prstGeom>
        </p:spPr>
        <p:txBody>
          <a:bodyPr vert="horz" wrap="square" lIns="0" tIns="10001" rIns="0" bIns="0" rtlCol="0" anchor="b">
            <a:spAutoFit/>
          </a:bodyPr>
          <a:lstStyle/>
          <a:p>
            <a:pPr marL="9525">
              <a:spcBef>
                <a:spcPts val="79"/>
              </a:spcBef>
            </a:pPr>
            <a:r>
              <a:rPr dirty="0"/>
              <a:t>Con</a:t>
            </a:r>
            <a:r>
              <a:rPr spc="8" dirty="0"/>
              <a:t>t</a:t>
            </a:r>
            <a:r>
              <a:rPr spc="-4" dirty="0"/>
              <a:t>’d…</a:t>
            </a:r>
          </a:p>
        </p:txBody>
      </p:sp>
      <p:sp>
        <p:nvSpPr>
          <p:cNvPr id="3" name="object 3"/>
          <p:cNvSpPr/>
          <p:nvPr/>
        </p:nvSpPr>
        <p:spPr>
          <a:xfrm>
            <a:off x="1884808" y="2226563"/>
            <a:ext cx="5374385"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0" y="1226637"/>
            <a:ext cx="2360961" cy="625652"/>
          </a:xfrm>
          <a:prstGeom prst="rect">
            <a:avLst/>
          </a:prstGeom>
        </p:spPr>
        <p:txBody>
          <a:bodyPr vert="horz" wrap="square" lIns="0" tIns="10001" rIns="0" bIns="0" rtlCol="0" anchor="b">
            <a:spAutoFit/>
          </a:bodyPr>
          <a:lstStyle/>
          <a:p>
            <a:pPr marL="9525">
              <a:spcBef>
                <a:spcPts val="79"/>
              </a:spcBef>
            </a:pPr>
            <a:r>
              <a:rPr dirty="0"/>
              <a:t>Con</a:t>
            </a:r>
            <a:r>
              <a:rPr spc="8" dirty="0"/>
              <a:t>t</a:t>
            </a:r>
            <a:r>
              <a:rPr spc="-4" dirty="0"/>
              <a:t>’d…</a:t>
            </a:r>
          </a:p>
        </p:txBody>
      </p:sp>
      <p:sp>
        <p:nvSpPr>
          <p:cNvPr id="3" name="object 3"/>
          <p:cNvSpPr/>
          <p:nvPr/>
        </p:nvSpPr>
        <p:spPr>
          <a:xfrm>
            <a:off x="1867662" y="2226563"/>
            <a:ext cx="5408676"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8800" y="1226637"/>
            <a:ext cx="2818161" cy="625652"/>
          </a:xfrm>
          <a:prstGeom prst="rect">
            <a:avLst/>
          </a:prstGeom>
        </p:spPr>
        <p:txBody>
          <a:bodyPr vert="horz" wrap="square" lIns="0" tIns="10001" rIns="0" bIns="0" rtlCol="0" anchor="b">
            <a:spAutoFit/>
          </a:bodyPr>
          <a:lstStyle/>
          <a:p>
            <a:pPr marL="9525">
              <a:spcBef>
                <a:spcPts val="79"/>
              </a:spcBef>
            </a:pPr>
            <a:r>
              <a:rPr dirty="0"/>
              <a:t>Con</a:t>
            </a:r>
            <a:r>
              <a:rPr spc="8" dirty="0"/>
              <a:t>t</a:t>
            </a:r>
            <a:r>
              <a:rPr spc="-4" dirty="0"/>
              <a:t>’d…</a:t>
            </a:r>
          </a:p>
        </p:txBody>
      </p:sp>
      <p:sp>
        <p:nvSpPr>
          <p:cNvPr id="3" name="object 3"/>
          <p:cNvSpPr/>
          <p:nvPr/>
        </p:nvSpPr>
        <p:spPr>
          <a:xfrm>
            <a:off x="1789938" y="2226563"/>
            <a:ext cx="5564123"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3600" y="1226637"/>
            <a:ext cx="2513361" cy="625652"/>
          </a:xfrm>
          <a:prstGeom prst="rect">
            <a:avLst/>
          </a:prstGeom>
        </p:spPr>
        <p:txBody>
          <a:bodyPr vert="horz" wrap="square" lIns="0" tIns="10001" rIns="0" bIns="0" rtlCol="0" anchor="b">
            <a:spAutoFit/>
          </a:bodyPr>
          <a:lstStyle/>
          <a:p>
            <a:pPr marL="9525">
              <a:spcBef>
                <a:spcPts val="79"/>
              </a:spcBef>
            </a:pPr>
            <a:r>
              <a:rPr dirty="0"/>
              <a:t>Con</a:t>
            </a:r>
            <a:r>
              <a:rPr spc="8" dirty="0"/>
              <a:t>t</a:t>
            </a:r>
            <a:r>
              <a:rPr spc="-4" dirty="0"/>
              <a:t>’d…</a:t>
            </a:r>
          </a:p>
        </p:txBody>
      </p:sp>
      <p:sp>
        <p:nvSpPr>
          <p:cNvPr id="3" name="object 3"/>
          <p:cNvSpPr/>
          <p:nvPr/>
        </p:nvSpPr>
        <p:spPr>
          <a:xfrm>
            <a:off x="1809369" y="2226563"/>
            <a:ext cx="5525262"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1200" y="1226637"/>
            <a:ext cx="2665761" cy="625652"/>
          </a:xfrm>
          <a:prstGeom prst="rect">
            <a:avLst/>
          </a:prstGeom>
        </p:spPr>
        <p:txBody>
          <a:bodyPr vert="horz" wrap="square" lIns="0" tIns="10001" rIns="0" bIns="0" rtlCol="0" anchor="b">
            <a:spAutoFit/>
          </a:bodyPr>
          <a:lstStyle/>
          <a:p>
            <a:pPr marL="9525">
              <a:spcBef>
                <a:spcPts val="79"/>
              </a:spcBef>
            </a:pPr>
            <a:r>
              <a:rPr dirty="0"/>
              <a:t>Con</a:t>
            </a:r>
            <a:r>
              <a:rPr spc="8" dirty="0"/>
              <a:t>t</a:t>
            </a:r>
            <a:r>
              <a:rPr spc="-4" dirty="0"/>
              <a:t>’d…</a:t>
            </a:r>
          </a:p>
        </p:txBody>
      </p:sp>
      <p:sp>
        <p:nvSpPr>
          <p:cNvPr id="3" name="object 3"/>
          <p:cNvSpPr/>
          <p:nvPr/>
        </p:nvSpPr>
        <p:spPr>
          <a:xfrm>
            <a:off x="1743075" y="2226563"/>
            <a:ext cx="5657850"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400" y="1226637"/>
            <a:ext cx="2589561" cy="625652"/>
          </a:xfrm>
          <a:prstGeom prst="rect">
            <a:avLst/>
          </a:prstGeom>
        </p:spPr>
        <p:txBody>
          <a:bodyPr vert="horz" wrap="square" lIns="0" tIns="10001" rIns="0" bIns="0" rtlCol="0" anchor="b">
            <a:spAutoFit/>
          </a:bodyPr>
          <a:lstStyle/>
          <a:p>
            <a:pPr marL="9525">
              <a:spcBef>
                <a:spcPts val="79"/>
              </a:spcBef>
            </a:pPr>
            <a:r>
              <a:rPr dirty="0"/>
              <a:t>Con</a:t>
            </a:r>
            <a:r>
              <a:rPr spc="8" dirty="0"/>
              <a:t>t</a:t>
            </a:r>
            <a:r>
              <a:rPr spc="-4" dirty="0"/>
              <a:t>’d…</a:t>
            </a:r>
          </a:p>
        </p:txBody>
      </p:sp>
      <p:sp>
        <p:nvSpPr>
          <p:cNvPr id="3" name="object 3"/>
          <p:cNvSpPr/>
          <p:nvPr/>
        </p:nvSpPr>
        <p:spPr>
          <a:xfrm>
            <a:off x="1739646" y="2226563"/>
            <a:ext cx="5664707"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3600" y="1226637"/>
            <a:ext cx="2513361" cy="625652"/>
          </a:xfrm>
          <a:prstGeom prst="rect">
            <a:avLst/>
          </a:prstGeom>
        </p:spPr>
        <p:txBody>
          <a:bodyPr vert="horz" wrap="square" lIns="0" tIns="10001" rIns="0" bIns="0" rtlCol="0" anchor="b">
            <a:spAutoFit/>
          </a:bodyPr>
          <a:lstStyle/>
          <a:p>
            <a:pPr marL="9525">
              <a:spcBef>
                <a:spcPts val="79"/>
              </a:spcBef>
            </a:pPr>
            <a:r>
              <a:rPr dirty="0"/>
              <a:t>Con</a:t>
            </a:r>
            <a:r>
              <a:rPr spc="8" dirty="0"/>
              <a:t>t</a:t>
            </a:r>
            <a:r>
              <a:rPr spc="-4" dirty="0"/>
              <a:t>’d…</a:t>
            </a:r>
          </a:p>
        </p:txBody>
      </p:sp>
      <p:sp>
        <p:nvSpPr>
          <p:cNvPr id="3" name="object 3"/>
          <p:cNvSpPr/>
          <p:nvPr/>
        </p:nvSpPr>
        <p:spPr>
          <a:xfrm>
            <a:off x="1834516" y="2226563"/>
            <a:ext cx="5474969"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1F5F-099B-4F55-BD0F-244AC0CAEFD7}"/>
              </a:ext>
            </a:extLst>
          </p:cNvPr>
          <p:cNvSpPr>
            <a:spLocks noGrp="1"/>
          </p:cNvSpPr>
          <p:nvPr>
            <p:ph type="title"/>
          </p:nvPr>
        </p:nvSpPr>
        <p:spPr>
          <a:xfrm>
            <a:off x="1371601" y="838200"/>
            <a:ext cx="7772400" cy="970450"/>
          </a:xfrm>
        </p:spPr>
        <p:txBody>
          <a:bodyPr/>
          <a:lstStyle/>
          <a:p>
            <a:r>
              <a:rPr lang="en-US" sz="5400" dirty="0">
                <a:latin typeface="Tw Cen MT" panose="020B0602020104020603" pitchFamily="34" charset="0"/>
              </a:rPr>
              <a:t>Features of BFS Algorithm</a:t>
            </a:r>
          </a:p>
        </p:txBody>
      </p:sp>
      <p:sp>
        <p:nvSpPr>
          <p:cNvPr id="3" name="Rectangle 2">
            <a:extLst>
              <a:ext uri="{FF2B5EF4-FFF2-40B4-BE49-F238E27FC236}">
                <a16:creationId xmlns:a16="http://schemas.microsoft.com/office/drawing/2014/main" id="{19A31FA2-DB10-443B-B27F-B3E23B9CF233}"/>
              </a:ext>
            </a:extLst>
          </p:cNvPr>
          <p:cNvSpPr/>
          <p:nvPr/>
        </p:nvSpPr>
        <p:spPr>
          <a:xfrm>
            <a:off x="0" y="1964353"/>
            <a:ext cx="9144000" cy="4893647"/>
          </a:xfrm>
          <a:prstGeom prst="rect">
            <a:avLst/>
          </a:prstGeom>
        </p:spPr>
        <p:txBody>
          <a:bodyPr wrap="square">
            <a:spAutoFit/>
          </a:bodyPr>
          <a:lstStyle/>
          <a:p>
            <a:pPr marL="342900" indent="-342900" algn="just">
              <a:buFont typeface="Wingdings" panose="05000000000000000000" pitchFamily="2" charset="2"/>
              <a:buChar char="Ø"/>
            </a:pPr>
            <a:r>
              <a:rPr lang="en-US" sz="2400" b="1" i="1" u="sng" dirty="0">
                <a:solidFill>
                  <a:srgbClr val="FFFF00"/>
                </a:solidFill>
                <a:latin typeface="Times New Roman" panose="02020603050405020304" pitchFamily="18" charset="0"/>
                <a:cs typeface="Times New Roman" panose="02020603050405020304" pitchFamily="18" charset="0"/>
              </a:rPr>
              <a:t>Space complexity </a:t>
            </a:r>
            <a:r>
              <a:rPr lang="en-US" sz="2400" dirty="0">
                <a:latin typeface="Times New Roman" panose="02020603050405020304" pitchFamily="18" charset="0"/>
                <a:cs typeface="Times New Roman" panose="02020603050405020304" pitchFamily="18" charset="0"/>
              </a:rPr>
              <a:t>In the breadth-first search algorithm, all the nodes at a particular level must be saved until their child nodes in the next level have been generated. The space complexity is therefore proportional to the number of nodes at the deepest level of the graph</a:t>
            </a:r>
          </a:p>
          <a:p>
            <a:pPr marL="342900" indent="-342900">
              <a:buFont typeface="Wingdings" panose="05000000000000000000" pitchFamily="2" charset="2"/>
              <a:buChar char="Ø"/>
            </a:pPr>
            <a:r>
              <a:rPr lang="en-US" sz="2400" b="1" i="1" u="sng" dirty="0">
                <a:solidFill>
                  <a:srgbClr val="FFFF00"/>
                </a:solidFill>
                <a:latin typeface="Times New Roman" panose="02020603050405020304" pitchFamily="18" charset="0"/>
                <a:cs typeface="Times New Roman" panose="02020603050405020304" pitchFamily="18" charset="0"/>
              </a:rPr>
              <a:t>Time complexity </a:t>
            </a:r>
            <a:r>
              <a:rPr lang="en-US" sz="2400" dirty="0">
                <a:latin typeface="Times New Roman" panose="02020603050405020304" pitchFamily="18" charset="0"/>
                <a:cs typeface="Times New Roman" panose="02020603050405020304" pitchFamily="18" charset="0"/>
              </a:rPr>
              <a:t>In the worst case, breadth-first search has to traverse through all paths to all possible nodes, thus the time complexity of this algorithm asymptotically approaches O(bd).</a:t>
            </a:r>
          </a:p>
          <a:p>
            <a:pPr marL="342900" indent="-342900" algn="just">
              <a:buFont typeface="Wingdings" panose="05000000000000000000" pitchFamily="2" charset="2"/>
              <a:buChar char="Ø"/>
            </a:pPr>
            <a:r>
              <a:rPr lang="en-US" sz="2400" b="1" i="1" u="sng" dirty="0">
                <a:solidFill>
                  <a:srgbClr val="FFFF00"/>
                </a:solidFill>
                <a:latin typeface="Times New Roman" panose="02020603050405020304" pitchFamily="18" charset="0"/>
                <a:cs typeface="Times New Roman" panose="02020603050405020304" pitchFamily="18" charset="0"/>
              </a:rPr>
              <a:t>Completeness</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Breadth-first search is said to be a complete algorithm because if there is a solution, breadth-first search will find it regardless of the kind of graph.</a:t>
            </a:r>
          </a:p>
          <a:p>
            <a:pPr marL="342900" indent="-342900">
              <a:buFont typeface="Wingdings" panose="05000000000000000000" pitchFamily="2" charset="2"/>
              <a:buChar char="Ø"/>
            </a:pPr>
            <a:r>
              <a:rPr lang="en-US" sz="2400" b="1" i="1" u="sng" dirty="0">
                <a:solidFill>
                  <a:srgbClr val="FFFF00"/>
                </a:solidFill>
                <a:latin typeface="Times New Roman" panose="02020603050405020304" pitchFamily="18" charset="0"/>
                <a:cs typeface="Times New Roman" panose="02020603050405020304" pitchFamily="18" charset="0"/>
              </a:rPr>
              <a:t>Optimality </a:t>
            </a:r>
            <a:r>
              <a:rPr lang="en-US" sz="2400" dirty="0">
                <a:latin typeface="Times New Roman" panose="02020603050405020304" pitchFamily="18" charset="0"/>
                <a:cs typeface="Times New Roman" panose="02020603050405020304" pitchFamily="18" charset="0"/>
              </a:rPr>
              <a:t>Breadth-first search is optimal for a graph that has edges of equal length, since it always returns the result with the fewest edges between the start node and the goal node.</a:t>
            </a:r>
          </a:p>
        </p:txBody>
      </p:sp>
    </p:spTree>
    <p:extLst>
      <p:ext uri="{BB962C8B-B14F-4D97-AF65-F5344CB8AC3E}">
        <p14:creationId xmlns:p14="http://schemas.microsoft.com/office/powerpoint/2010/main" val="206330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2"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3" dur="1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0" presetClass="entr" presetSubtype="0" decel="10000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6"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A84D-D64A-43C8-BA0B-03D323EF22F0}"/>
              </a:ext>
            </a:extLst>
          </p:cNvPr>
          <p:cNvSpPr>
            <a:spLocks noGrp="1"/>
          </p:cNvSpPr>
          <p:nvPr>
            <p:ph type="title"/>
          </p:nvPr>
        </p:nvSpPr>
        <p:spPr>
          <a:xfrm>
            <a:off x="533400" y="750390"/>
            <a:ext cx="8839200" cy="970450"/>
          </a:xfrm>
        </p:spPr>
        <p:txBody>
          <a:bodyPr/>
          <a:lstStyle/>
          <a:p>
            <a:r>
              <a:rPr lang="en-US" sz="5400" dirty="0">
                <a:latin typeface="Tw Cen MT" panose="020B0602020104020603" pitchFamily="34" charset="0"/>
              </a:rPr>
              <a:t>Applications of BFS Algorithm</a:t>
            </a:r>
          </a:p>
        </p:txBody>
      </p:sp>
      <p:sp>
        <p:nvSpPr>
          <p:cNvPr id="3" name="Rectangle 2">
            <a:extLst>
              <a:ext uri="{FF2B5EF4-FFF2-40B4-BE49-F238E27FC236}">
                <a16:creationId xmlns:a16="http://schemas.microsoft.com/office/drawing/2014/main" id="{52BC3C89-78BB-4943-B5B8-CCCD60EE9F13}"/>
              </a:ext>
            </a:extLst>
          </p:cNvPr>
          <p:cNvSpPr/>
          <p:nvPr/>
        </p:nvSpPr>
        <p:spPr>
          <a:xfrm>
            <a:off x="76200" y="2090172"/>
            <a:ext cx="9067800" cy="384720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Breadth-first search can be used to solve many problems such as: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Finding all connected components in a graph G.</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Finding all nodes within an individual connected component.</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Finding the shortest path between two nodes, u and v, of an unweighted graph.</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Finding the shortest path between two nodes, u and v, of a weighted graph.</a:t>
            </a:r>
          </a:p>
        </p:txBody>
      </p:sp>
    </p:spTree>
    <p:extLst>
      <p:ext uri="{BB962C8B-B14F-4D97-AF65-F5344CB8AC3E}">
        <p14:creationId xmlns:p14="http://schemas.microsoft.com/office/powerpoint/2010/main" val="360697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4106E87-CE1D-4797-A07B-3C5F507DC494}"/>
              </a:ext>
            </a:extLst>
          </p:cNvPr>
          <p:cNvSpPr txBox="1">
            <a:spLocks noGrp="1"/>
          </p:cNvSpPr>
          <p:nvPr>
            <p:ph type="title"/>
          </p:nvPr>
        </p:nvSpPr>
        <p:spPr>
          <a:xfrm>
            <a:off x="3048000" y="838200"/>
            <a:ext cx="5943600" cy="843180"/>
          </a:xfrm>
          <a:prstGeom prst="rect">
            <a:avLst/>
          </a:prstGeom>
        </p:spPr>
        <p:txBody>
          <a:bodyPr vert="horz" wrap="square" lIns="0" tIns="12065" rIns="0" bIns="0" rtlCol="0">
            <a:spAutoFit/>
          </a:bodyPr>
          <a:lstStyle/>
          <a:p>
            <a:pPr marL="12700">
              <a:lnSpc>
                <a:spcPct val="100000"/>
              </a:lnSpc>
              <a:spcBef>
                <a:spcPts val="95"/>
              </a:spcBef>
            </a:pPr>
            <a:r>
              <a:rPr lang="en-US" sz="5400" dirty="0"/>
              <a:t>	</a:t>
            </a:r>
            <a:r>
              <a:rPr lang="en-US" sz="5400" dirty="0">
                <a:latin typeface="Bahnschrift Condensed" panose="020B0502040204020203" pitchFamily="34" charset="0"/>
              </a:rPr>
              <a:t>APPLICATION OF GRAPH </a:t>
            </a:r>
            <a:endParaRPr sz="5400" dirty="0">
              <a:latin typeface="Bahnschrift Condensed" panose="020B0502040204020203" pitchFamily="34" charset="0"/>
            </a:endParaRPr>
          </a:p>
        </p:txBody>
      </p:sp>
      <p:sp>
        <p:nvSpPr>
          <p:cNvPr id="5" name="Rectangle 4">
            <a:extLst>
              <a:ext uri="{FF2B5EF4-FFF2-40B4-BE49-F238E27FC236}">
                <a16:creationId xmlns:a16="http://schemas.microsoft.com/office/drawing/2014/main" id="{077507C5-7411-4293-BB3D-0D63632A01EC}"/>
              </a:ext>
            </a:extLst>
          </p:cNvPr>
          <p:cNvSpPr/>
          <p:nvPr/>
        </p:nvSpPr>
        <p:spPr>
          <a:xfrm>
            <a:off x="152400" y="2133600"/>
            <a:ext cx="8839200"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Graphs are used to represent many real-life applications: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Graphs are used to represent networks. The networks may include paths in a city or telephone network or circuit network. </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Graphs are also used in social networks like </a:t>
            </a:r>
            <a:r>
              <a:rPr lang="en-US" sz="2400" dirty="0" err="1">
                <a:latin typeface="Times New Roman" panose="02020603050405020304" pitchFamily="18" charset="0"/>
                <a:cs typeface="Times New Roman" panose="02020603050405020304" pitchFamily="18" charset="0"/>
              </a:rPr>
              <a:t>linkedIn</a:t>
            </a:r>
            <a:r>
              <a:rPr lang="en-US" sz="2400" dirty="0">
                <a:latin typeface="Times New Roman" panose="02020603050405020304" pitchFamily="18" charset="0"/>
                <a:cs typeface="Times New Roman" panose="02020603050405020304" pitchFamily="18" charset="0"/>
              </a:rPr>
              <a:t>, Facebook. For example, in Facebook, each person is represented with a vertex(or node). Each node is a structure and contains information like person id, name, gender and locale. </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Graph theory is also used to study molecules in </a:t>
            </a:r>
            <a:r>
              <a:rPr lang="en-US" sz="2400" dirty="0">
                <a:latin typeface="Times New Roman" panose="02020603050405020304" pitchFamily="18" charset="0"/>
                <a:cs typeface="Times New Roman" panose="02020603050405020304" pitchFamily="18" charset="0"/>
                <a:hlinkClick r:id="rId2" tooltip="Chemistry"/>
              </a:rPr>
              <a:t>chemistry</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3" tooltip="Physics"/>
              </a:rPr>
              <a:t>physics</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chemistry a graph makes a natural model for a molecule, where vertices represent </a:t>
            </a:r>
            <a:r>
              <a:rPr lang="en-US" sz="2400" dirty="0">
                <a:latin typeface="Times New Roman" panose="02020603050405020304" pitchFamily="18" charset="0"/>
                <a:cs typeface="Times New Roman" panose="02020603050405020304" pitchFamily="18" charset="0"/>
                <a:hlinkClick r:id="rId4" tooltip="Atom"/>
              </a:rPr>
              <a:t>atoms</a:t>
            </a:r>
            <a:r>
              <a:rPr lang="en-US" sz="2400" dirty="0">
                <a:latin typeface="Times New Roman" panose="02020603050405020304" pitchFamily="18" charset="0"/>
                <a:cs typeface="Times New Roman" panose="02020603050405020304" pitchFamily="18" charset="0"/>
              </a:rPr>
              <a:t> and edges </a:t>
            </a:r>
            <a:r>
              <a:rPr lang="en-US" sz="2400" dirty="0">
                <a:latin typeface="Times New Roman" panose="02020603050405020304" pitchFamily="18" charset="0"/>
                <a:cs typeface="Times New Roman" panose="02020603050405020304" pitchFamily="18" charset="0"/>
                <a:hlinkClick r:id="rId5" tooltip="Chemical bond"/>
              </a:rPr>
              <a:t>bonds</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2458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0069" y="914400"/>
            <a:ext cx="6857999" cy="841095"/>
          </a:xfrm>
          <a:prstGeom prst="rect">
            <a:avLst/>
          </a:prstGeom>
        </p:spPr>
        <p:txBody>
          <a:bodyPr vert="horz" wrap="square" lIns="0" tIns="10001" rIns="0" bIns="0" rtlCol="0" anchor="b">
            <a:spAutoFit/>
          </a:bodyPr>
          <a:lstStyle/>
          <a:p>
            <a:pPr marL="9525">
              <a:spcBef>
                <a:spcPts val="79"/>
              </a:spcBef>
            </a:pPr>
            <a:r>
              <a:rPr sz="5400" dirty="0">
                <a:latin typeface="Tw Cen MT" panose="020B0602020104020603" pitchFamily="34" charset="0"/>
              </a:rPr>
              <a:t>DFS-Depth First</a:t>
            </a:r>
            <a:r>
              <a:rPr sz="5400" spc="-94" dirty="0">
                <a:latin typeface="Tw Cen MT" panose="020B0602020104020603" pitchFamily="34" charset="0"/>
              </a:rPr>
              <a:t> </a:t>
            </a:r>
            <a:r>
              <a:rPr sz="5400" dirty="0">
                <a:latin typeface="Tw Cen MT" panose="020B0602020104020603" pitchFamily="34" charset="0"/>
              </a:rPr>
              <a:t>Search</a:t>
            </a:r>
          </a:p>
        </p:txBody>
      </p:sp>
      <p:sp>
        <p:nvSpPr>
          <p:cNvPr id="6" name="Rectangle 5">
            <a:extLst>
              <a:ext uri="{FF2B5EF4-FFF2-40B4-BE49-F238E27FC236}">
                <a16:creationId xmlns:a16="http://schemas.microsoft.com/office/drawing/2014/main" id="{E7EBDC29-9B68-4BBD-A67A-848ABFE82111}"/>
              </a:ext>
            </a:extLst>
          </p:cNvPr>
          <p:cNvSpPr/>
          <p:nvPr/>
        </p:nvSpPr>
        <p:spPr>
          <a:xfrm>
            <a:off x="76200" y="1997839"/>
            <a:ext cx="8915400" cy="4401205"/>
          </a:xfrm>
          <a:prstGeom prst="rect">
            <a:avLst/>
          </a:prstGeom>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depth-first search algorithm  progresses by expanding the starting node of G and then going deeper and deeper until the goal node is found, or until a node that has no children is encountered.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 a dead-end is reached, the algorithm backtracks, returning to the most recent node that has not been completely explored.</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this algorithm, edges that lead to a new vertex are called </a:t>
            </a:r>
            <a:r>
              <a:rPr lang="en-US" sz="2800" b="1" i="1" dirty="0">
                <a:latin typeface="Times New Roman" panose="02020603050405020304" pitchFamily="18" charset="0"/>
                <a:cs typeface="Times New Roman" panose="02020603050405020304" pitchFamily="18" charset="0"/>
              </a:rPr>
              <a:t>discovery edges </a:t>
            </a:r>
            <a:r>
              <a:rPr lang="en-US" sz="2800" dirty="0">
                <a:latin typeface="Times New Roman" panose="02020603050405020304" pitchFamily="18" charset="0"/>
                <a:cs typeface="Times New Roman" panose="02020603050405020304" pitchFamily="18" charset="0"/>
              </a:rPr>
              <a:t>and edges that lead to an already visited vertex are called </a:t>
            </a:r>
            <a:r>
              <a:rPr lang="en-US" sz="2800" b="1" i="1" dirty="0">
                <a:latin typeface="Times New Roman" panose="02020603050405020304" pitchFamily="18" charset="0"/>
                <a:cs typeface="Times New Roman" panose="02020603050405020304" pitchFamily="18" charset="0"/>
              </a:rPr>
              <a:t>back edges</a:t>
            </a:r>
            <a:r>
              <a:rPr lang="en-US" sz="28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FB5E32-D425-4571-8020-CD0A8C7960C2}"/>
              </a:ext>
            </a:extLst>
          </p:cNvPr>
          <p:cNvSpPr/>
          <p:nvPr/>
        </p:nvSpPr>
        <p:spPr>
          <a:xfrm>
            <a:off x="76198" y="2025908"/>
            <a:ext cx="9144002" cy="4832092"/>
          </a:xfrm>
          <a:prstGeom prst="rect">
            <a:avLst/>
          </a:prstGeom>
        </p:spPr>
        <p:txBody>
          <a:bodyPr wrap="square">
            <a:spAutoFit/>
          </a:bodyPr>
          <a:lstStyle/>
          <a:p>
            <a:r>
              <a:rPr lang="en-US" sz="2800" dirty="0">
                <a:solidFill>
                  <a:schemeClr val="accent6"/>
                </a:solidFill>
                <a:latin typeface="Times New Roman" panose="02020603050405020304" pitchFamily="18" charset="0"/>
                <a:cs typeface="Times New Roman" panose="02020603050405020304" pitchFamily="18" charset="0"/>
              </a:rPr>
              <a:t>Step 1:</a:t>
            </a:r>
            <a:r>
              <a:rPr lang="en-US" sz="2800" dirty="0">
                <a:latin typeface="Times New Roman" panose="02020603050405020304" pitchFamily="18" charset="0"/>
                <a:cs typeface="Times New Roman" panose="02020603050405020304" pitchFamily="18" charset="0"/>
              </a:rPr>
              <a:t> SET STATUS = 1 (ready state) for each node in G</a:t>
            </a:r>
          </a:p>
          <a:p>
            <a:r>
              <a:rPr lang="en-US" sz="2800" dirty="0">
                <a:solidFill>
                  <a:schemeClr val="accent6"/>
                </a:solidFill>
                <a:latin typeface="Times New Roman" panose="02020603050405020304" pitchFamily="18" charset="0"/>
                <a:cs typeface="Times New Roman" panose="02020603050405020304" pitchFamily="18" charset="0"/>
              </a:rPr>
              <a:t>Step 2: </a:t>
            </a:r>
            <a:r>
              <a:rPr lang="en-US" sz="2800" dirty="0">
                <a:latin typeface="Times New Roman" panose="02020603050405020304" pitchFamily="18" charset="0"/>
                <a:cs typeface="Times New Roman" panose="02020603050405020304" pitchFamily="18" charset="0"/>
              </a:rPr>
              <a:t>Push the starting node A on the stack and set its STATUS = 2 (waiting state)</a:t>
            </a:r>
          </a:p>
          <a:p>
            <a:r>
              <a:rPr lang="en-US" sz="2800" dirty="0">
                <a:solidFill>
                  <a:schemeClr val="accent6"/>
                </a:solidFill>
                <a:latin typeface="Times New Roman" panose="02020603050405020304" pitchFamily="18" charset="0"/>
                <a:cs typeface="Times New Roman" panose="02020603050405020304" pitchFamily="18" charset="0"/>
              </a:rPr>
              <a:t>Step 3: </a:t>
            </a:r>
            <a:r>
              <a:rPr lang="en-US" sz="2800" dirty="0">
                <a:latin typeface="Times New Roman" panose="02020603050405020304" pitchFamily="18" charset="0"/>
                <a:cs typeface="Times New Roman" panose="02020603050405020304" pitchFamily="18" charset="0"/>
              </a:rPr>
              <a:t>Repeat Steps 4 and 5 until STACK is empty</a:t>
            </a:r>
          </a:p>
          <a:p>
            <a:r>
              <a:rPr lang="en-US" sz="2800" dirty="0">
                <a:solidFill>
                  <a:schemeClr val="accent6"/>
                </a:solidFill>
                <a:latin typeface="Times New Roman" panose="02020603050405020304" pitchFamily="18" charset="0"/>
                <a:cs typeface="Times New Roman" panose="02020603050405020304" pitchFamily="18" charset="0"/>
              </a:rPr>
              <a:t>Step 4: </a:t>
            </a:r>
            <a:r>
              <a:rPr lang="en-US" sz="2800" dirty="0">
                <a:latin typeface="Times New Roman" panose="02020603050405020304" pitchFamily="18" charset="0"/>
                <a:cs typeface="Times New Roman" panose="02020603050405020304" pitchFamily="18" charset="0"/>
              </a:rPr>
              <a:t>Pop the top node N. Process it and set its STATUS = 3 (processed state)</a:t>
            </a:r>
          </a:p>
          <a:p>
            <a:r>
              <a:rPr lang="en-US" sz="2800" dirty="0">
                <a:solidFill>
                  <a:schemeClr val="accent6"/>
                </a:solidFill>
                <a:latin typeface="Times New Roman" panose="02020603050405020304" pitchFamily="18" charset="0"/>
                <a:cs typeface="Times New Roman" panose="02020603050405020304" pitchFamily="18" charset="0"/>
              </a:rPr>
              <a:t>Step 5: </a:t>
            </a:r>
            <a:r>
              <a:rPr lang="en-US" sz="2800" dirty="0">
                <a:latin typeface="Times New Roman" panose="02020603050405020304" pitchFamily="18" charset="0"/>
                <a:cs typeface="Times New Roman" panose="02020603050405020304" pitchFamily="18" charset="0"/>
              </a:rPr>
              <a:t>Push on the stack all the </a:t>
            </a:r>
            <a:r>
              <a:rPr lang="en-US" sz="2800" dirty="0" err="1">
                <a:latin typeface="Times New Roman" panose="02020603050405020304" pitchFamily="18" charset="0"/>
                <a:cs typeface="Times New Roman" panose="02020603050405020304" pitchFamily="18" charset="0"/>
              </a:rPr>
              <a:t>neighbours</a:t>
            </a:r>
            <a:r>
              <a:rPr lang="en-US" sz="2800" dirty="0">
                <a:latin typeface="Times New Roman" panose="02020603050405020304" pitchFamily="18" charset="0"/>
                <a:cs typeface="Times New Roman" panose="02020603050405020304" pitchFamily="18" charset="0"/>
              </a:rPr>
              <a:t> of N that are in the ready state (whose STATUS = 1) and set their STATUS = 2 (waiting state)</a:t>
            </a:r>
          </a:p>
          <a:p>
            <a:r>
              <a:rPr lang="en-US" sz="2800" dirty="0">
                <a:latin typeface="Times New Roman" panose="02020603050405020304" pitchFamily="18" charset="0"/>
                <a:cs typeface="Times New Roman" panose="02020603050405020304" pitchFamily="18" charset="0"/>
              </a:rPr>
              <a:t>[END OF LOOP]</a:t>
            </a:r>
          </a:p>
          <a:p>
            <a:r>
              <a:rPr lang="en-US" sz="2800" dirty="0">
                <a:solidFill>
                  <a:schemeClr val="accent6"/>
                </a:solidFill>
                <a:latin typeface="Times New Roman" panose="02020603050405020304" pitchFamily="18" charset="0"/>
                <a:cs typeface="Times New Roman" panose="02020603050405020304" pitchFamily="18" charset="0"/>
              </a:rPr>
              <a:t>Step 6: </a:t>
            </a:r>
            <a:r>
              <a:rPr lang="en-US" sz="2800" dirty="0">
                <a:latin typeface="Times New Roman" panose="02020603050405020304" pitchFamily="18" charset="0"/>
                <a:cs typeface="Times New Roman" panose="02020603050405020304" pitchFamily="18" charset="0"/>
              </a:rPr>
              <a:t>EXIT</a:t>
            </a:r>
          </a:p>
        </p:txBody>
      </p:sp>
      <p:sp>
        <p:nvSpPr>
          <p:cNvPr id="5" name="object 2">
            <a:extLst>
              <a:ext uri="{FF2B5EF4-FFF2-40B4-BE49-F238E27FC236}">
                <a16:creationId xmlns:a16="http://schemas.microsoft.com/office/drawing/2014/main" id="{DBF70C5B-F6B1-4F2E-985F-90960C94A8E5}"/>
              </a:ext>
            </a:extLst>
          </p:cNvPr>
          <p:cNvSpPr txBox="1">
            <a:spLocks noGrp="1"/>
          </p:cNvSpPr>
          <p:nvPr>
            <p:ph type="title"/>
          </p:nvPr>
        </p:nvSpPr>
        <p:spPr>
          <a:xfrm>
            <a:off x="3892060" y="914400"/>
            <a:ext cx="5257802" cy="841095"/>
          </a:xfrm>
          <a:prstGeom prst="rect">
            <a:avLst/>
          </a:prstGeom>
        </p:spPr>
        <p:txBody>
          <a:bodyPr vert="horz" wrap="square" lIns="0" tIns="10001" rIns="0" bIns="0" rtlCol="0" anchor="b">
            <a:spAutoFit/>
          </a:bodyPr>
          <a:lstStyle/>
          <a:p>
            <a:pPr marL="9525">
              <a:spcBef>
                <a:spcPts val="79"/>
              </a:spcBef>
            </a:pPr>
            <a:r>
              <a:rPr sz="5400" dirty="0">
                <a:latin typeface="Tw Cen MT" panose="020B0602020104020603" pitchFamily="34" charset="0"/>
              </a:rPr>
              <a:t>DFS </a:t>
            </a:r>
            <a:r>
              <a:rPr sz="5400" spc="-4" dirty="0">
                <a:latin typeface="Tw Cen MT" panose="020B0602020104020603" pitchFamily="34" charset="0"/>
              </a:rPr>
              <a:t>ALGORITHM</a:t>
            </a:r>
            <a:endParaRPr sz="5400" spc="-68" dirty="0">
              <a:latin typeface="Tw Cen MT" panose="020B0602020104020603" pitchFamily="34" charset="0"/>
            </a:endParaRPr>
          </a:p>
        </p:txBody>
      </p:sp>
    </p:spTree>
    <p:extLst>
      <p:ext uri="{BB962C8B-B14F-4D97-AF65-F5344CB8AC3E}">
        <p14:creationId xmlns:p14="http://schemas.microsoft.com/office/powerpoint/2010/main" val="63461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0" presetClass="entr" presetSubtype="0" decel="10000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p:cTn id="16"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17"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10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24"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25" dur="10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 calcmode="lin" valueType="num">
                                      <p:cBhvr>
                                        <p:cTn id="30" dur="100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31"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32" dur="10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0" presetClass="entr" presetSubtype="0" decel="10000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p:cTn id="37" dur="1000" fill="hold"/>
                                        <p:tgtEl>
                                          <p:spTgt spid="4">
                                            <p:txEl>
                                              <p:pRg st="3" end="3"/>
                                            </p:txEl>
                                          </p:spTgt>
                                        </p:tgtEl>
                                        <p:attrNameLst>
                                          <p:attrName>ppt_w</p:attrName>
                                        </p:attrNameLst>
                                      </p:cBhvr>
                                      <p:tavLst>
                                        <p:tav tm="0">
                                          <p:val>
                                            <p:strVal val="#ppt_w+.3"/>
                                          </p:val>
                                        </p:tav>
                                        <p:tav tm="100000">
                                          <p:val>
                                            <p:strVal val="#ppt_w"/>
                                          </p:val>
                                        </p:tav>
                                      </p:tavLst>
                                    </p:anim>
                                    <p:anim calcmode="lin" valueType="num">
                                      <p:cBhvr>
                                        <p:cTn id="38"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39" dur="1000"/>
                                        <p:tgtEl>
                                          <p:spTgt spid="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0" presetClass="entr" presetSubtype="0" decel="100000"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 calcmode="lin" valueType="num">
                                      <p:cBhvr>
                                        <p:cTn id="44" dur="1000" fill="hold"/>
                                        <p:tgtEl>
                                          <p:spTgt spid="4">
                                            <p:txEl>
                                              <p:pRg st="4" end="4"/>
                                            </p:txEl>
                                          </p:spTgt>
                                        </p:tgtEl>
                                        <p:attrNameLst>
                                          <p:attrName>ppt_w</p:attrName>
                                        </p:attrNameLst>
                                      </p:cBhvr>
                                      <p:tavLst>
                                        <p:tav tm="0">
                                          <p:val>
                                            <p:strVal val="#ppt_w+.3"/>
                                          </p:val>
                                        </p:tav>
                                        <p:tav tm="100000">
                                          <p:val>
                                            <p:strVal val="#ppt_w"/>
                                          </p:val>
                                        </p:tav>
                                      </p:tavLst>
                                    </p:anim>
                                    <p:anim calcmode="lin" valueType="num">
                                      <p:cBhvr>
                                        <p:cTn id="45" dur="1000" fill="hold"/>
                                        <p:tgtEl>
                                          <p:spTgt spid="4">
                                            <p:txEl>
                                              <p:pRg st="4" end="4"/>
                                            </p:txEl>
                                          </p:spTgt>
                                        </p:tgtEl>
                                        <p:attrNameLst>
                                          <p:attrName>ppt_h</p:attrName>
                                        </p:attrNameLst>
                                      </p:cBhvr>
                                      <p:tavLst>
                                        <p:tav tm="0">
                                          <p:val>
                                            <p:strVal val="#ppt_h"/>
                                          </p:val>
                                        </p:tav>
                                        <p:tav tm="100000">
                                          <p:val>
                                            <p:strVal val="#ppt_h"/>
                                          </p:val>
                                        </p:tav>
                                      </p:tavLst>
                                    </p:anim>
                                    <p:animEffect transition="in" filter="fade">
                                      <p:cBhvr>
                                        <p:cTn id="46" dur="1000"/>
                                        <p:tgtEl>
                                          <p:spTgt spid="4">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0" presetClass="entr" presetSubtype="0" decel="10000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anim calcmode="lin" valueType="num">
                                      <p:cBhvr>
                                        <p:cTn id="51" dur="1000" fill="hold"/>
                                        <p:tgtEl>
                                          <p:spTgt spid="4">
                                            <p:txEl>
                                              <p:pRg st="5" end="5"/>
                                            </p:txEl>
                                          </p:spTgt>
                                        </p:tgtEl>
                                        <p:attrNameLst>
                                          <p:attrName>ppt_w</p:attrName>
                                        </p:attrNameLst>
                                      </p:cBhvr>
                                      <p:tavLst>
                                        <p:tav tm="0">
                                          <p:val>
                                            <p:strVal val="#ppt_w+.3"/>
                                          </p:val>
                                        </p:tav>
                                        <p:tav tm="100000">
                                          <p:val>
                                            <p:strVal val="#ppt_w"/>
                                          </p:val>
                                        </p:tav>
                                      </p:tavLst>
                                    </p:anim>
                                    <p:anim calcmode="lin" valueType="num">
                                      <p:cBhvr>
                                        <p:cTn id="52" dur="1000" fill="hold"/>
                                        <p:tgtEl>
                                          <p:spTgt spid="4">
                                            <p:txEl>
                                              <p:pRg st="5" end="5"/>
                                            </p:txEl>
                                          </p:spTgt>
                                        </p:tgtEl>
                                        <p:attrNameLst>
                                          <p:attrName>ppt_h</p:attrName>
                                        </p:attrNameLst>
                                      </p:cBhvr>
                                      <p:tavLst>
                                        <p:tav tm="0">
                                          <p:val>
                                            <p:strVal val="#ppt_h"/>
                                          </p:val>
                                        </p:tav>
                                        <p:tav tm="100000">
                                          <p:val>
                                            <p:strVal val="#ppt_h"/>
                                          </p:val>
                                        </p:tav>
                                      </p:tavLst>
                                    </p:anim>
                                    <p:animEffect transition="in" filter="fade">
                                      <p:cBhvr>
                                        <p:cTn id="53" dur="1000"/>
                                        <p:tgtEl>
                                          <p:spTgt spid="4">
                                            <p:txEl>
                                              <p:pRg st="5" end="5"/>
                                            </p:txEl>
                                          </p:spTgt>
                                        </p:tgtEl>
                                      </p:cBhvr>
                                    </p:animEffect>
                                  </p:childTnLst>
                                </p:cTn>
                              </p:par>
                              <p:par>
                                <p:cTn id="54" presetID="50" presetClass="entr" presetSubtype="0" decel="100000" fill="hold" nodeType="with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 calcmode="lin" valueType="num">
                                      <p:cBhvr>
                                        <p:cTn id="56" dur="1000" fill="hold"/>
                                        <p:tgtEl>
                                          <p:spTgt spid="4">
                                            <p:txEl>
                                              <p:pRg st="6" end="6"/>
                                            </p:txEl>
                                          </p:spTgt>
                                        </p:tgtEl>
                                        <p:attrNameLst>
                                          <p:attrName>ppt_w</p:attrName>
                                        </p:attrNameLst>
                                      </p:cBhvr>
                                      <p:tavLst>
                                        <p:tav tm="0">
                                          <p:val>
                                            <p:strVal val="#ppt_w+.3"/>
                                          </p:val>
                                        </p:tav>
                                        <p:tav tm="100000">
                                          <p:val>
                                            <p:strVal val="#ppt_w"/>
                                          </p:val>
                                        </p:tav>
                                      </p:tavLst>
                                    </p:anim>
                                    <p:anim calcmode="lin" valueType="num">
                                      <p:cBhvr>
                                        <p:cTn id="57" dur="1000" fill="hold"/>
                                        <p:tgtEl>
                                          <p:spTgt spid="4">
                                            <p:txEl>
                                              <p:pRg st="6" end="6"/>
                                            </p:txEl>
                                          </p:spTgt>
                                        </p:tgtEl>
                                        <p:attrNameLst>
                                          <p:attrName>ppt_h</p:attrName>
                                        </p:attrNameLst>
                                      </p:cBhvr>
                                      <p:tavLst>
                                        <p:tav tm="0">
                                          <p:val>
                                            <p:strVal val="#ppt_h"/>
                                          </p:val>
                                        </p:tav>
                                        <p:tav tm="100000">
                                          <p:val>
                                            <p:strVal val="#ppt_h"/>
                                          </p:val>
                                        </p:tav>
                                      </p:tavLst>
                                    </p:anim>
                                    <p:animEffect transition="in" filter="fade">
                                      <p:cBhvr>
                                        <p:cTn id="58"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4" name="Rectangle 3">
            <a:extLst>
              <a:ext uri="{FF2B5EF4-FFF2-40B4-BE49-F238E27FC236}">
                <a16:creationId xmlns:a16="http://schemas.microsoft.com/office/drawing/2014/main" id="{1A7AF2AF-2CE4-46B4-9A9A-D98BEFD1D9D3}"/>
              </a:ext>
            </a:extLst>
          </p:cNvPr>
          <p:cNvSpPr/>
          <p:nvPr/>
        </p:nvSpPr>
        <p:spPr>
          <a:xfrm>
            <a:off x="228600" y="2209800"/>
            <a:ext cx="8586005" cy="1200329"/>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Consider the graph G given.</a:t>
            </a:r>
          </a:p>
          <a:p>
            <a:r>
              <a:rPr lang="en-US" sz="2400" dirty="0">
                <a:latin typeface="Times New Roman" panose="02020603050405020304" pitchFamily="18" charset="0"/>
                <a:cs typeface="Times New Roman" panose="02020603050405020304" pitchFamily="18" charset="0"/>
              </a:rPr>
              <a:t>Suppose we want to print all the nodes that can be reached from the </a:t>
            </a:r>
          </a:p>
          <a:p>
            <a:r>
              <a:rPr lang="en-US" sz="2400" dirty="0">
                <a:latin typeface="Times New Roman" panose="02020603050405020304" pitchFamily="18" charset="0"/>
                <a:cs typeface="Times New Roman" panose="02020603050405020304" pitchFamily="18" charset="0"/>
              </a:rPr>
              <a:t>node H (including H itself).</a:t>
            </a:r>
          </a:p>
        </p:txBody>
      </p:sp>
      <p:pic>
        <p:nvPicPr>
          <p:cNvPr id="6" name="Picture 5">
            <a:extLst>
              <a:ext uri="{FF2B5EF4-FFF2-40B4-BE49-F238E27FC236}">
                <a16:creationId xmlns:a16="http://schemas.microsoft.com/office/drawing/2014/main" id="{0395B7A3-4766-47D0-AEE0-89535EFC35F0}"/>
              </a:ext>
            </a:extLst>
          </p:cNvPr>
          <p:cNvPicPr>
            <a:picLocks noChangeAspect="1"/>
          </p:cNvPicPr>
          <p:nvPr/>
        </p:nvPicPr>
        <p:blipFill rotWithShape="1">
          <a:blip r:embed="rId2"/>
          <a:srcRect l="31666" t="42442" r="42500" b="33696"/>
          <a:stretch/>
        </p:blipFill>
        <p:spPr>
          <a:xfrm>
            <a:off x="685800" y="3476892"/>
            <a:ext cx="7521658" cy="3304907"/>
          </a:xfrm>
          <a:prstGeom prst="rect">
            <a:avLst/>
          </a:prstGeom>
          <a:ln>
            <a:noFill/>
          </a:ln>
          <a:effectLst>
            <a:softEdge rad="112500"/>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2" name="Rectangle 1">
            <a:extLst>
              <a:ext uri="{FF2B5EF4-FFF2-40B4-BE49-F238E27FC236}">
                <a16:creationId xmlns:a16="http://schemas.microsoft.com/office/drawing/2014/main" id="{9D0D0B76-0296-4F4A-B7A6-2D007917900C}"/>
              </a:ext>
            </a:extLst>
          </p:cNvPr>
          <p:cNvSpPr/>
          <p:nvPr/>
        </p:nvSpPr>
        <p:spPr>
          <a:xfrm>
            <a:off x="228600" y="2209800"/>
            <a:ext cx="5105400" cy="738664"/>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Push H onto the stack.</a:t>
            </a:r>
          </a:p>
          <a:p>
            <a:endParaRPr lang="en-US" dirty="0"/>
          </a:p>
        </p:txBody>
      </p:sp>
      <p:sp>
        <p:nvSpPr>
          <p:cNvPr id="5" name="Rectangle 4">
            <a:extLst>
              <a:ext uri="{FF2B5EF4-FFF2-40B4-BE49-F238E27FC236}">
                <a16:creationId xmlns:a16="http://schemas.microsoft.com/office/drawing/2014/main" id="{4C2D455E-C6C4-458B-94C3-57147EB5434C}"/>
              </a:ext>
            </a:extLst>
          </p:cNvPr>
          <p:cNvSpPr/>
          <p:nvPr/>
        </p:nvSpPr>
        <p:spPr>
          <a:xfrm>
            <a:off x="6172200" y="4572000"/>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H</a:t>
            </a:r>
          </a:p>
        </p:txBody>
      </p:sp>
    </p:spTree>
    <p:extLst>
      <p:ext uri="{BB962C8B-B14F-4D97-AF65-F5344CB8AC3E}">
        <p14:creationId xmlns:p14="http://schemas.microsoft.com/office/powerpoint/2010/main" val="185726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3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strVal val="(6*min(max(#ppt_w*#ppt_h,.3),1)-7.4)/-.7*#ppt_w"/>
                                          </p:val>
                                        </p:tav>
                                        <p:tav tm="100000">
                                          <p:val>
                                            <p:strVal val="#ppt_w"/>
                                          </p:val>
                                        </p:tav>
                                      </p:tavLst>
                                    </p:anim>
                                    <p:anim calcmode="lin" valueType="num">
                                      <p:cBhvr>
                                        <p:cTn id="15" dur="500" fill="hold"/>
                                        <p:tgtEl>
                                          <p:spTgt spid="5"/>
                                        </p:tgtEl>
                                        <p:attrNameLst>
                                          <p:attrName>ppt_h</p:attrName>
                                        </p:attrNameLst>
                                      </p:cBhvr>
                                      <p:tavLst>
                                        <p:tav tm="0">
                                          <p:val>
                                            <p:strVal val="(6*min(max(#ppt_w*#ppt_h,.3),1)-7.4)/-.7*#ppt_h"/>
                                          </p:val>
                                        </p:tav>
                                        <p:tav tm="100000">
                                          <p:val>
                                            <p:strVal val="#ppt_h"/>
                                          </p:val>
                                        </p:tav>
                                      </p:tavLst>
                                    </p:anim>
                                    <p:anim calcmode="lin" valueType="num">
                                      <p:cBhvr>
                                        <p:cTn id="16" dur="500" fill="hold"/>
                                        <p:tgtEl>
                                          <p:spTgt spid="5"/>
                                        </p:tgtEl>
                                        <p:attrNameLst>
                                          <p:attrName>ppt_x</p:attrName>
                                        </p:attrNameLst>
                                      </p:cBhvr>
                                      <p:tavLst>
                                        <p:tav tm="0">
                                          <p:val>
                                            <p:fltVal val="0.5"/>
                                          </p:val>
                                        </p:tav>
                                        <p:tav tm="100000">
                                          <p:val>
                                            <p:strVal val="#ppt_x"/>
                                          </p:val>
                                        </p:tav>
                                      </p:tavLst>
                                    </p:anim>
                                    <p:anim calcmode="lin" valueType="num">
                                      <p:cBhvr>
                                        <p:cTn id="17"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2" name="Rectangle 1">
            <a:extLst>
              <a:ext uri="{FF2B5EF4-FFF2-40B4-BE49-F238E27FC236}">
                <a16:creationId xmlns:a16="http://schemas.microsoft.com/office/drawing/2014/main" id="{9D0D0B76-0296-4F4A-B7A6-2D007917900C}"/>
              </a:ext>
            </a:extLst>
          </p:cNvPr>
          <p:cNvSpPr/>
          <p:nvPr/>
        </p:nvSpPr>
        <p:spPr>
          <a:xfrm>
            <a:off x="228600" y="2209800"/>
            <a:ext cx="26670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STEP 2:</a:t>
            </a:r>
          </a:p>
        </p:txBody>
      </p:sp>
      <p:sp>
        <p:nvSpPr>
          <p:cNvPr id="5" name="Rectangle 4">
            <a:extLst>
              <a:ext uri="{FF2B5EF4-FFF2-40B4-BE49-F238E27FC236}">
                <a16:creationId xmlns:a16="http://schemas.microsoft.com/office/drawing/2014/main" id="{4C2D455E-C6C4-458B-94C3-57147EB5434C}"/>
              </a:ext>
            </a:extLst>
          </p:cNvPr>
          <p:cNvSpPr/>
          <p:nvPr/>
        </p:nvSpPr>
        <p:spPr>
          <a:xfrm>
            <a:off x="6248400" y="5543958"/>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a:t>
            </a:r>
          </a:p>
        </p:txBody>
      </p:sp>
      <p:sp>
        <p:nvSpPr>
          <p:cNvPr id="7" name="Rectangle 6">
            <a:extLst>
              <a:ext uri="{FF2B5EF4-FFF2-40B4-BE49-F238E27FC236}">
                <a16:creationId xmlns:a16="http://schemas.microsoft.com/office/drawing/2014/main" id="{3212ACCB-CE84-43CF-A718-99059735B062}"/>
              </a:ext>
            </a:extLst>
          </p:cNvPr>
          <p:cNvSpPr/>
          <p:nvPr/>
        </p:nvSpPr>
        <p:spPr>
          <a:xfrm>
            <a:off x="228600" y="2686934"/>
            <a:ext cx="3733800"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Pop and print the top element of the STACK, that is, H. </a:t>
            </a:r>
          </a:p>
        </p:txBody>
      </p:sp>
      <p:sp>
        <p:nvSpPr>
          <p:cNvPr id="10" name="TextBox 9">
            <a:extLst>
              <a:ext uri="{FF2B5EF4-FFF2-40B4-BE49-F238E27FC236}">
                <a16:creationId xmlns:a16="http://schemas.microsoft.com/office/drawing/2014/main" id="{17316138-A5F3-4D78-8BDA-E5B3EAEDD561}"/>
              </a:ext>
            </a:extLst>
          </p:cNvPr>
          <p:cNvSpPr txBox="1"/>
          <p:nvPr/>
        </p:nvSpPr>
        <p:spPr>
          <a:xfrm>
            <a:off x="838201" y="5638800"/>
            <a:ext cx="1752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PRINT :  H</a:t>
            </a:r>
          </a:p>
        </p:txBody>
      </p:sp>
      <p:sp>
        <p:nvSpPr>
          <p:cNvPr id="11" name="Rectangle 10">
            <a:extLst>
              <a:ext uri="{FF2B5EF4-FFF2-40B4-BE49-F238E27FC236}">
                <a16:creationId xmlns:a16="http://schemas.microsoft.com/office/drawing/2014/main" id="{09FD65D7-264F-4351-ADD6-E88CC268060B}"/>
              </a:ext>
            </a:extLst>
          </p:cNvPr>
          <p:cNvSpPr/>
          <p:nvPr/>
        </p:nvSpPr>
        <p:spPr>
          <a:xfrm>
            <a:off x="0" y="3919978"/>
            <a:ext cx="4572000" cy="1569660"/>
          </a:xfrm>
          <a:prstGeom prst="rect">
            <a:avLst/>
          </a:prstGeom>
        </p:spPr>
        <p:txBody>
          <a:bodyPr>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Push all the neighbors of H onto the stack that are in the ready state. The STACK now becomes.</a:t>
            </a:r>
          </a:p>
        </p:txBody>
      </p:sp>
      <p:sp>
        <p:nvSpPr>
          <p:cNvPr id="12" name="Rectangle 11">
            <a:extLst>
              <a:ext uri="{FF2B5EF4-FFF2-40B4-BE49-F238E27FC236}">
                <a16:creationId xmlns:a16="http://schemas.microsoft.com/office/drawing/2014/main" id="{3C9E222D-A30A-4D59-A921-7869B7955B70}"/>
              </a:ext>
            </a:extLst>
          </p:cNvPr>
          <p:cNvSpPr/>
          <p:nvPr/>
        </p:nvSpPr>
        <p:spPr>
          <a:xfrm>
            <a:off x="6248400" y="5543958"/>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E </a:t>
            </a:r>
          </a:p>
        </p:txBody>
      </p:sp>
      <p:sp>
        <p:nvSpPr>
          <p:cNvPr id="13" name="Rectangle 12">
            <a:extLst>
              <a:ext uri="{FF2B5EF4-FFF2-40B4-BE49-F238E27FC236}">
                <a16:creationId xmlns:a16="http://schemas.microsoft.com/office/drawing/2014/main" id="{74BDBE5A-4860-4B14-9A25-B6F31B160BD5}"/>
              </a:ext>
            </a:extLst>
          </p:cNvPr>
          <p:cNvSpPr/>
          <p:nvPr/>
        </p:nvSpPr>
        <p:spPr>
          <a:xfrm>
            <a:off x="6248400" y="4957694"/>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I </a:t>
            </a:r>
          </a:p>
        </p:txBody>
      </p:sp>
    </p:spTree>
    <p:extLst>
      <p:ext uri="{BB962C8B-B14F-4D97-AF65-F5344CB8AC3E}">
        <p14:creationId xmlns:p14="http://schemas.microsoft.com/office/powerpoint/2010/main" val="265820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23" presetClass="entr" presetSubtype="3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strVal val="(6*min(max(#ppt_w*#ppt_h,.3),1)-7.4)/-.7*#ppt_w"/>
                                          </p:val>
                                        </p:tav>
                                        <p:tav tm="100000">
                                          <p:val>
                                            <p:strVal val="#ppt_w"/>
                                          </p:val>
                                        </p:tav>
                                      </p:tavLst>
                                    </p:anim>
                                    <p:anim calcmode="lin" valueType="num">
                                      <p:cBhvr>
                                        <p:cTn id="20" dur="500" fill="hold"/>
                                        <p:tgtEl>
                                          <p:spTgt spid="5"/>
                                        </p:tgtEl>
                                        <p:attrNameLst>
                                          <p:attrName>ppt_h</p:attrName>
                                        </p:attrNameLst>
                                      </p:cBhvr>
                                      <p:tavLst>
                                        <p:tav tm="0">
                                          <p:val>
                                            <p:strVal val="(6*min(max(#ppt_w*#ppt_h,.3),1)-7.4)/-.7*#ppt_h"/>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par>
                          <p:cTn id="34" fill="hold">
                            <p:stCondLst>
                              <p:cond delay="0"/>
                            </p:stCondLst>
                            <p:childTnLst>
                              <p:par>
                                <p:cTn id="35" presetID="23" presetClass="entr" presetSubtype="3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strVal val="(6*min(max(#ppt_w*#ppt_h,.3),1)-7.4)/-.7*#ppt_w"/>
                                          </p:val>
                                        </p:tav>
                                        <p:tav tm="100000">
                                          <p:val>
                                            <p:strVal val="#ppt_w"/>
                                          </p:val>
                                        </p:tav>
                                      </p:tavLst>
                                    </p:anim>
                                    <p:anim calcmode="lin" valueType="num">
                                      <p:cBhvr>
                                        <p:cTn id="38" dur="500" fill="hold"/>
                                        <p:tgtEl>
                                          <p:spTgt spid="13"/>
                                        </p:tgtEl>
                                        <p:attrNameLst>
                                          <p:attrName>ppt_h</p:attrName>
                                        </p:attrNameLst>
                                      </p:cBhvr>
                                      <p:tavLst>
                                        <p:tav tm="0">
                                          <p:val>
                                            <p:strVal val="(6*min(max(#ppt_w*#ppt_h,.3),1)-7.4)/-.7*#ppt_h"/>
                                          </p:val>
                                        </p:tav>
                                        <p:tav tm="100000">
                                          <p:val>
                                            <p:strVal val="#ppt_h"/>
                                          </p:val>
                                        </p:tav>
                                      </p:tavLst>
                                    </p:anim>
                                    <p:anim calcmode="lin" valueType="num">
                                      <p:cBhvr>
                                        <p:cTn id="39" dur="500" fill="hold"/>
                                        <p:tgtEl>
                                          <p:spTgt spid="13"/>
                                        </p:tgtEl>
                                        <p:attrNameLst>
                                          <p:attrName>ppt_x</p:attrName>
                                        </p:attrNameLst>
                                      </p:cBhvr>
                                      <p:tavLst>
                                        <p:tav tm="0">
                                          <p:val>
                                            <p:fltVal val="0.5"/>
                                          </p:val>
                                        </p:tav>
                                        <p:tav tm="100000">
                                          <p:val>
                                            <p:strVal val="#ppt_x"/>
                                          </p:val>
                                        </p:tav>
                                      </p:tavLst>
                                    </p:anim>
                                    <p:anim calcmode="lin" valueType="num">
                                      <p:cBhvr>
                                        <p:cTn id="40"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2" name="Rectangle 1">
            <a:extLst>
              <a:ext uri="{FF2B5EF4-FFF2-40B4-BE49-F238E27FC236}">
                <a16:creationId xmlns:a16="http://schemas.microsoft.com/office/drawing/2014/main" id="{9D0D0B76-0296-4F4A-B7A6-2D007917900C}"/>
              </a:ext>
            </a:extLst>
          </p:cNvPr>
          <p:cNvSpPr/>
          <p:nvPr/>
        </p:nvSpPr>
        <p:spPr>
          <a:xfrm>
            <a:off x="228600" y="2209800"/>
            <a:ext cx="26670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STEP 3:</a:t>
            </a:r>
          </a:p>
        </p:txBody>
      </p:sp>
      <p:sp>
        <p:nvSpPr>
          <p:cNvPr id="7" name="Rectangle 6">
            <a:extLst>
              <a:ext uri="{FF2B5EF4-FFF2-40B4-BE49-F238E27FC236}">
                <a16:creationId xmlns:a16="http://schemas.microsoft.com/office/drawing/2014/main" id="{3212ACCB-CE84-43CF-A718-99059735B062}"/>
              </a:ext>
            </a:extLst>
          </p:cNvPr>
          <p:cNvSpPr/>
          <p:nvPr/>
        </p:nvSpPr>
        <p:spPr>
          <a:xfrm>
            <a:off x="228600" y="2686934"/>
            <a:ext cx="3733800"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Pop and print the top element of the STACK, that is, </a:t>
            </a:r>
            <a:r>
              <a:rPr lang="en-US" sz="2400" dirty="0">
                <a:solidFill>
                  <a:srgbClr val="FFFF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7316138-A5F3-4D78-8BDA-E5B3EAEDD561}"/>
              </a:ext>
            </a:extLst>
          </p:cNvPr>
          <p:cNvSpPr txBox="1"/>
          <p:nvPr/>
        </p:nvSpPr>
        <p:spPr>
          <a:xfrm>
            <a:off x="838201" y="5638800"/>
            <a:ext cx="1752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PRINT :  </a:t>
            </a:r>
            <a:r>
              <a:rPr lang="en-US" sz="2400" dirty="0">
                <a:solidFill>
                  <a:srgbClr val="FFFF00"/>
                </a:solidFill>
                <a:latin typeface="Times New Roman" panose="02020603050405020304" pitchFamily="18" charset="0"/>
                <a:cs typeface="Times New Roman" panose="02020603050405020304" pitchFamily="18" charset="0"/>
              </a:rPr>
              <a:t>I</a:t>
            </a:r>
          </a:p>
        </p:txBody>
      </p:sp>
      <p:sp>
        <p:nvSpPr>
          <p:cNvPr id="11" name="Rectangle 10">
            <a:extLst>
              <a:ext uri="{FF2B5EF4-FFF2-40B4-BE49-F238E27FC236}">
                <a16:creationId xmlns:a16="http://schemas.microsoft.com/office/drawing/2014/main" id="{09FD65D7-264F-4351-ADD6-E88CC268060B}"/>
              </a:ext>
            </a:extLst>
          </p:cNvPr>
          <p:cNvSpPr/>
          <p:nvPr/>
        </p:nvSpPr>
        <p:spPr>
          <a:xfrm>
            <a:off x="0" y="3919978"/>
            <a:ext cx="4572000" cy="1569660"/>
          </a:xfrm>
          <a:prstGeom prst="rect">
            <a:avLst/>
          </a:prstGeom>
        </p:spPr>
        <p:txBody>
          <a:bodyPr>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Push all the neighbors of </a:t>
            </a:r>
            <a:r>
              <a:rPr lang="en-US" sz="2400" dirty="0">
                <a:solidFill>
                  <a:srgbClr val="FFFF00"/>
                </a:solidFill>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onto the stack that are in the ready state. The STACK now becomes.</a:t>
            </a:r>
          </a:p>
        </p:txBody>
      </p:sp>
      <p:sp>
        <p:nvSpPr>
          <p:cNvPr id="12" name="Rectangle 11">
            <a:extLst>
              <a:ext uri="{FF2B5EF4-FFF2-40B4-BE49-F238E27FC236}">
                <a16:creationId xmlns:a16="http://schemas.microsoft.com/office/drawing/2014/main" id="{3C9E222D-A30A-4D59-A921-7869B7955B70}"/>
              </a:ext>
            </a:extLst>
          </p:cNvPr>
          <p:cNvSpPr/>
          <p:nvPr/>
        </p:nvSpPr>
        <p:spPr>
          <a:xfrm>
            <a:off x="6248400" y="5562600"/>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E </a:t>
            </a:r>
          </a:p>
        </p:txBody>
      </p:sp>
      <p:sp>
        <p:nvSpPr>
          <p:cNvPr id="13" name="Rectangle 12">
            <a:extLst>
              <a:ext uri="{FF2B5EF4-FFF2-40B4-BE49-F238E27FC236}">
                <a16:creationId xmlns:a16="http://schemas.microsoft.com/office/drawing/2014/main" id="{74BDBE5A-4860-4B14-9A25-B6F31B160BD5}"/>
              </a:ext>
            </a:extLst>
          </p:cNvPr>
          <p:cNvSpPr/>
          <p:nvPr/>
        </p:nvSpPr>
        <p:spPr>
          <a:xfrm>
            <a:off x="6248400" y="4977508"/>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F </a:t>
            </a:r>
          </a:p>
        </p:txBody>
      </p:sp>
    </p:spTree>
    <p:extLst>
      <p:ext uri="{BB962C8B-B14F-4D97-AF65-F5344CB8AC3E}">
        <p14:creationId xmlns:p14="http://schemas.microsoft.com/office/powerpoint/2010/main" val="414291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3" presetClass="entr" presetSubtype="3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strVal val="(6*min(max(#ppt_w*#ppt_h,.3),1)-7.4)/-.7*#ppt_w"/>
                                          </p:val>
                                        </p:tav>
                                        <p:tav tm="100000">
                                          <p:val>
                                            <p:strVal val="#ppt_w"/>
                                          </p:val>
                                        </p:tav>
                                      </p:tavLst>
                                    </p:anim>
                                    <p:anim calcmode="lin" valueType="num">
                                      <p:cBhvr>
                                        <p:cTn id="31" dur="500" fill="hold"/>
                                        <p:tgtEl>
                                          <p:spTgt spid="13"/>
                                        </p:tgtEl>
                                        <p:attrNameLst>
                                          <p:attrName>ppt_h</p:attrName>
                                        </p:attrNameLst>
                                      </p:cBhvr>
                                      <p:tavLst>
                                        <p:tav tm="0">
                                          <p:val>
                                            <p:strVal val="(6*min(max(#ppt_w*#ppt_h,.3),1)-7.4)/-.7*#ppt_h"/>
                                          </p:val>
                                        </p:tav>
                                        <p:tav tm="100000">
                                          <p:val>
                                            <p:strVal val="#ppt_h"/>
                                          </p:val>
                                        </p:tav>
                                      </p:tavLst>
                                    </p:anim>
                                    <p:anim calcmode="lin" valueType="num">
                                      <p:cBhvr>
                                        <p:cTn id="32" dur="500" fill="hold"/>
                                        <p:tgtEl>
                                          <p:spTgt spid="13"/>
                                        </p:tgtEl>
                                        <p:attrNameLst>
                                          <p:attrName>ppt_x</p:attrName>
                                        </p:attrNameLst>
                                      </p:cBhvr>
                                      <p:tavLst>
                                        <p:tav tm="0">
                                          <p:val>
                                            <p:fltVal val="0.5"/>
                                          </p:val>
                                        </p:tav>
                                        <p:tav tm="100000">
                                          <p:val>
                                            <p:strVal val="#ppt_x"/>
                                          </p:val>
                                        </p:tav>
                                      </p:tavLst>
                                    </p:anim>
                                    <p:anim calcmode="lin" valueType="num">
                                      <p:cBhvr>
                                        <p:cTn id="33"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2" name="Rectangle 1">
            <a:extLst>
              <a:ext uri="{FF2B5EF4-FFF2-40B4-BE49-F238E27FC236}">
                <a16:creationId xmlns:a16="http://schemas.microsoft.com/office/drawing/2014/main" id="{9D0D0B76-0296-4F4A-B7A6-2D007917900C}"/>
              </a:ext>
            </a:extLst>
          </p:cNvPr>
          <p:cNvSpPr/>
          <p:nvPr/>
        </p:nvSpPr>
        <p:spPr>
          <a:xfrm>
            <a:off x="228600" y="2209800"/>
            <a:ext cx="26670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STEP 4:</a:t>
            </a:r>
          </a:p>
        </p:txBody>
      </p:sp>
      <p:sp>
        <p:nvSpPr>
          <p:cNvPr id="7" name="Rectangle 6">
            <a:extLst>
              <a:ext uri="{FF2B5EF4-FFF2-40B4-BE49-F238E27FC236}">
                <a16:creationId xmlns:a16="http://schemas.microsoft.com/office/drawing/2014/main" id="{3212ACCB-CE84-43CF-A718-99059735B062}"/>
              </a:ext>
            </a:extLst>
          </p:cNvPr>
          <p:cNvSpPr/>
          <p:nvPr/>
        </p:nvSpPr>
        <p:spPr>
          <a:xfrm>
            <a:off x="228600" y="2686934"/>
            <a:ext cx="3733800"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Pop and print the top element of the STACK, that is, </a:t>
            </a:r>
            <a:r>
              <a:rPr lang="en-US" sz="2400" dirty="0">
                <a:solidFill>
                  <a:srgbClr val="FFFF00"/>
                </a:solidFill>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7316138-A5F3-4D78-8BDA-E5B3EAEDD561}"/>
              </a:ext>
            </a:extLst>
          </p:cNvPr>
          <p:cNvSpPr txBox="1"/>
          <p:nvPr/>
        </p:nvSpPr>
        <p:spPr>
          <a:xfrm>
            <a:off x="838201" y="5638800"/>
            <a:ext cx="1752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PRINT :  </a:t>
            </a:r>
            <a:r>
              <a:rPr lang="en-US" sz="2400" dirty="0">
                <a:solidFill>
                  <a:srgbClr val="FFFF00"/>
                </a:solidFill>
                <a:latin typeface="Times New Roman" panose="02020603050405020304" pitchFamily="18" charset="0"/>
                <a:cs typeface="Times New Roman" panose="02020603050405020304" pitchFamily="18" charset="0"/>
              </a:rPr>
              <a:t>F</a:t>
            </a:r>
          </a:p>
        </p:txBody>
      </p:sp>
      <p:sp>
        <p:nvSpPr>
          <p:cNvPr id="11" name="Rectangle 10">
            <a:extLst>
              <a:ext uri="{FF2B5EF4-FFF2-40B4-BE49-F238E27FC236}">
                <a16:creationId xmlns:a16="http://schemas.microsoft.com/office/drawing/2014/main" id="{09FD65D7-264F-4351-ADD6-E88CC268060B}"/>
              </a:ext>
            </a:extLst>
          </p:cNvPr>
          <p:cNvSpPr/>
          <p:nvPr/>
        </p:nvSpPr>
        <p:spPr>
          <a:xfrm>
            <a:off x="-1" y="3919978"/>
            <a:ext cx="6553201" cy="1508105"/>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Push all the neighbors of </a:t>
            </a:r>
            <a:r>
              <a:rPr lang="en-US" sz="2400" dirty="0">
                <a:solidFill>
                  <a:srgbClr val="FFFF00"/>
                </a:solidFill>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 onto the stack that are in the ready state. </a:t>
            </a:r>
            <a:r>
              <a:rPr lang="en-US" sz="2000" i="1" dirty="0">
                <a:latin typeface="Times New Roman" panose="02020603050405020304" pitchFamily="18" charset="0"/>
                <a:cs typeface="Times New Roman" panose="02020603050405020304" pitchFamily="18" charset="0"/>
              </a:rPr>
              <a:t>Note F has two neighbors, C and H. But only C will be added, as H is not in the ready state. </a:t>
            </a:r>
            <a:r>
              <a:rPr lang="en-US" sz="2400" dirty="0">
                <a:latin typeface="Times New Roman" panose="02020603050405020304" pitchFamily="18" charset="0"/>
                <a:cs typeface="Times New Roman" panose="02020603050405020304" pitchFamily="18" charset="0"/>
              </a:rPr>
              <a:t>The STACK now becomes.</a:t>
            </a:r>
          </a:p>
        </p:txBody>
      </p:sp>
      <p:sp>
        <p:nvSpPr>
          <p:cNvPr id="12" name="Rectangle 11">
            <a:extLst>
              <a:ext uri="{FF2B5EF4-FFF2-40B4-BE49-F238E27FC236}">
                <a16:creationId xmlns:a16="http://schemas.microsoft.com/office/drawing/2014/main" id="{3C9E222D-A30A-4D59-A921-7869B7955B70}"/>
              </a:ext>
            </a:extLst>
          </p:cNvPr>
          <p:cNvSpPr/>
          <p:nvPr/>
        </p:nvSpPr>
        <p:spPr>
          <a:xfrm>
            <a:off x="6248400" y="5562600"/>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E </a:t>
            </a:r>
          </a:p>
        </p:txBody>
      </p:sp>
      <p:sp>
        <p:nvSpPr>
          <p:cNvPr id="13" name="Rectangle 12">
            <a:extLst>
              <a:ext uri="{FF2B5EF4-FFF2-40B4-BE49-F238E27FC236}">
                <a16:creationId xmlns:a16="http://schemas.microsoft.com/office/drawing/2014/main" id="{74BDBE5A-4860-4B14-9A25-B6F31B160BD5}"/>
              </a:ext>
            </a:extLst>
          </p:cNvPr>
          <p:cNvSpPr/>
          <p:nvPr/>
        </p:nvSpPr>
        <p:spPr>
          <a:xfrm>
            <a:off x="6248400" y="4977508"/>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C </a:t>
            </a:r>
          </a:p>
        </p:txBody>
      </p:sp>
    </p:spTree>
    <p:extLst>
      <p:ext uri="{BB962C8B-B14F-4D97-AF65-F5344CB8AC3E}">
        <p14:creationId xmlns:p14="http://schemas.microsoft.com/office/powerpoint/2010/main" val="205873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3" presetClass="entr" presetSubtype="3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strVal val="(6*min(max(#ppt_w*#ppt_h,.3),1)-7.4)/-.7*#ppt_w"/>
                                          </p:val>
                                        </p:tav>
                                        <p:tav tm="100000">
                                          <p:val>
                                            <p:strVal val="#ppt_w"/>
                                          </p:val>
                                        </p:tav>
                                      </p:tavLst>
                                    </p:anim>
                                    <p:anim calcmode="lin" valueType="num">
                                      <p:cBhvr>
                                        <p:cTn id="31" dur="500" fill="hold"/>
                                        <p:tgtEl>
                                          <p:spTgt spid="13"/>
                                        </p:tgtEl>
                                        <p:attrNameLst>
                                          <p:attrName>ppt_h</p:attrName>
                                        </p:attrNameLst>
                                      </p:cBhvr>
                                      <p:tavLst>
                                        <p:tav tm="0">
                                          <p:val>
                                            <p:strVal val="(6*min(max(#ppt_w*#ppt_h,.3),1)-7.4)/-.7*#ppt_h"/>
                                          </p:val>
                                        </p:tav>
                                        <p:tav tm="100000">
                                          <p:val>
                                            <p:strVal val="#ppt_h"/>
                                          </p:val>
                                        </p:tav>
                                      </p:tavLst>
                                    </p:anim>
                                    <p:anim calcmode="lin" valueType="num">
                                      <p:cBhvr>
                                        <p:cTn id="32" dur="500" fill="hold"/>
                                        <p:tgtEl>
                                          <p:spTgt spid="13"/>
                                        </p:tgtEl>
                                        <p:attrNameLst>
                                          <p:attrName>ppt_x</p:attrName>
                                        </p:attrNameLst>
                                      </p:cBhvr>
                                      <p:tavLst>
                                        <p:tav tm="0">
                                          <p:val>
                                            <p:fltVal val="0.5"/>
                                          </p:val>
                                        </p:tav>
                                        <p:tav tm="100000">
                                          <p:val>
                                            <p:strVal val="#ppt_x"/>
                                          </p:val>
                                        </p:tav>
                                      </p:tavLst>
                                    </p:anim>
                                    <p:anim calcmode="lin" valueType="num">
                                      <p:cBhvr>
                                        <p:cTn id="33"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2" name="Rectangle 1">
            <a:extLst>
              <a:ext uri="{FF2B5EF4-FFF2-40B4-BE49-F238E27FC236}">
                <a16:creationId xmlns:a16="http://schemas.microsoft.com/office/drawing/2014/main" id="{9D0D0B76-0296-4F4A-B7A6-2D007917900C}"/>
              </a:ext>
            </a:extLst>
          </p:cNvPr>
          <p:cNvSpPr/>
          <p:nvPr/>
        </p:nvSpPr>
        <p:spPr>
          <a:xfrm>
            <a:off x="228600" y="2209800"/>
            <a:ext cx="26670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STEP 5:</a:t>
            </a:r>
          </a:p>
        </p:txBody>
      </p:sp>
      <p:sp>
        <p:nvSpPr>
          <p:cNvPr id="7" name="Rectangle 6">
            <a:extLst>
              <a:ext uri="{FF2B5EF4-FFF2-40B4-BE49-F238E27FC236}">
                <a16:creationId xmlns:a16="http://schemas.microsoft.com/office/drawing/2014/main" id="{3212ACCB-CE84-43CF-A718-99059735B062}"/>
              </a:ext>
            </a:extLst>
          </p:cNvPr>
          <p:cNvSpPr/>
          <p:nvPr/>
        </p:nvSpPr>
        <p:spPr>
          <a:xfrm>
            <a:off x="228600" y="2686934"/>
            <a:ext cx="3733800"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Pop and print the top element of the STACK, that is, </a:t>
            </a:r>
            <a:r>
              <a:rPr lang="en-US" sz="2400" dirty="0">
                <a:solidFill>
                  <a:srgbClr val="FFFF00"/>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7316138-A5F3-4D78-8BDA-E5B3EAEDD561}"/>
              </a:ext>
            </a:extLst>
          </p:cNvPr>
          <p:cNvSpPr txBox="1"/>
          <p:nvPr/>
        </p:nvSpPr>
        <p:spPr>
          <a:xfrm>
            <a:off x="838201" y="5638800"/>
            <a:ext cx="1752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PRINT :  </a:t>
            </a:r>
            <a:r>
              <a:rPr lang="en-US" sz="2400" dirty="0">
                <a:solidFill>
                  <a:srgbClr val="FFFF00"/>
                </a:solidFill>
                <a:latin typeface="Times New Roman" panose="02020603050405020304" pitchFamily="18" charset="0"/>
                <a:cs typeface="Times New Roman" panose="02020603050405020304" pitchFamily="18" charset="0"/>
              </a:rPr>
              <a:t>C</a:t>
            </a:r>
          </a:p>
        </p:txBody>
      </p:sp>
      <p:sp>
        <p:nvSpPr>
          <p:cNvPr id="11" name="Rectangle 10">
            <a:extLst>
              <a:ext uri="{FF2B5EF4-FFF2-40B4-BE49-F238E27FC236}">
                <a16:creationId xmlns:a16="http://schemas.microsoft.com/office/drawing/2014/main" id="{09FD65D7-264F-4351-ADD6-E88CC268060B}"/>
              </a:ext>
            </a:extLst>
          </p:cNvPr>
          <p:cNvSpPr/>
          <p:nvPr/>
        </p:nvSpPr>
        <p:spPr>
          <a:xfrm>
            <a:off x="0" y="3919978"/>
            <a:ext cx="4539188" cy="1569660"/>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Push all the neighbors of </a:t>
            </a:r>
            <a:r>
              <a:rPr lang="en-US" sz="2400" dirty="0">
                <a:solidFill>
                  <a:srgbClr val="FFFF00"/>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onto the stack that are in the ready state. The STACK now becomes.</a:t>
            </a:r>
          </a:p>
        </p:txBody>
      </p:sp>
      <p:sp>
        <p:nvSpPr>
          <p:cNvPr id="12" name="Rectangle 11">
            <a:extLst>
              <a:ext uri="{FF2B5EF4-FFF2-40B4-BE49-F238E27FC236}">
                <a16:creationId xmlns:a16="http://schemas.microsoft.com/office/drawing/2014/main" id="{3C9E222D-A30A-4D59-A921-7869B7955B70}"/>
              </a:ext>
            </a:extLst>
          </p:cNvPr>
          <p:cNvSpPr/>
          <p:nvPr/>
        </p:nvSpPr>
        <p:spPr>
          <a:xfrm>
            <a:off x="6248400" y="5562600"/>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E </a:t>
            </a:r>
          </a:p>
        </p:txBody>
      </p:sp>
      <p:sp>
        <p:nvSpPr>
          <p:cNvPr id="13" name="Rectangle 12">
            <a:extLst>
              <a:ext uri="{FF2B5EF4-FFF2-40B4-BE49-F238E27FC236}">
                <a16:creationId xmlns:a16="http://schemas.microsoft.com/office/drawing/2014/main" id="{74BDBE5A-4860-4B14-9A25-B6F31B160BD5}"/>
              </a:ext>
            </a:extLst>
          </p:cNvPr>
          <p:cNvSpPr/>
          <p:nvPr/>
        </p:nvSpPr>
        <p:spPr>
          <a:xfrm>
            <a:off x="6248400" y="4977508"/>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B </a:t>
            </a:r>
          </a:p>
        </p:txBody>
      </p:sp>
      <p:sp>
        <p:nvSpPr>
          <p:cNvPr id="9" name="Rectangle 8">
            <a:extLst>
              <a:ext uri="{FF2B5EF4-FFF2-40B4-BE49-F238E27FC236}">
                <a16:creationId xmlns:a16="http://schemas.microsoft.com/office/drawing/2014/main" id="{9A52B4A9-31E9-4474-8463-10721DC4F5AA}"/>
              </a:ext>
            </a:extLst>
          </p:cNvPr>
          <p:cNvSpPr/>
          <p:nvPr/>
        </p:nvSpPr>
        <p:spPr>
          <a:xfrm>
            <a:off x="6248400" y="4447571"/>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G</a:t>
            </a:r>
          </a:p>
        </p:txBody>
      </p:sp>
    </p:spTree>
    <p:extLst>
      <p:ext uri="{BB962C8B-B14F-4D97-AF65-F5344CB8AC3E}">
        <p14:creationId xmlns:p14="http://schemas.microsoft.com/office/powerpoint/2010/main" val="21595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3" presetClass="entr" presetSubtype="3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strVal val="(6*min(max(#ppt_w*#ppt_h,.3),1)-7.4)/-.7*#ppt_w"/>
                                          </p:val>
                                        </p:tav>
                                        <p:tav tm="100000">
                                          <p:val>
                                            <p:strVal val="#ppt_w"/>
                                          </p:val>
                                        </p:tav>
                                      </p:tavLst>
                                    </p:anim>
                                    <p:anim calcmode="lin" valueType="num">
                                      <p:cBhvr>
                                        <p:cTn id="31" dur="500" fill="hold"/>
                                        <p:tgtEl>
                                          <p:spTgt spid="13"/>
                                        </p:tgtEl>
                                        <p:attrNameLst>
                                          <p:attrName>ppt_h</p:attrName>
                                        </p:attrNameLst>
                                      </p:cBhvr>
                                      <p:tavLst>
                                        <p:tav tm="0">
                                          <p:val>
                                            <p:strVal val="(6*min(max(#ppt_w*#ppt_h,.3),1)-7.4)/-.7*#ppt_h"/>
                                          </p:val>
                                        </p:tav>
                                        <p:tav tm="100000">
                                          <p:val>
                                            <p:strVal val="#ppt_h"/>
                                          </p:val>
                                        </p:tav>
                                      </p:tavLst>
                                    </p:anim>
                                    <p:anim calcmode="lin" valueType="num">
                                      <p:cBhvr>
                                        <p:cTn id="32" dur="500" fill="hold"/>
                                        <p:tgtEl>
                                          <p:spTgt spid="13"/>
                                        </p:tgtEl>
                                        <p:attrNameLst>
                                          <p:attrName>ppt_x</p:attrName>
                                        </p:attrNameLst>
                                      </p:cBhvr>
                                      <p:tavLst>
                                        <p:tav tm="0">
                                          <p:val>
                                            <p:fltVal val="0.5"/>
                                          </p:val>
                                        </p:tav>
                                        <p:tav tm="100000">
                                          <p:val>
                                            <p:strVal val="#ppt_x"/>
                                          </p:val>
                                        </p:tav>
                                      </p:tavLst>
                                    </p:anim>
                                    <p:anim calcmode="lin" valueType="num">
                                      <p:cBhvr>
                                        <p:cTn id="33"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par>
                          <p:cTn id="34" fill="hold">
                            <p:stCondLst>
                              <p:cond delay="500"/>
                            </p:stCondLst>
                            <p:childTnLst>
                              <p:par>
                                <p:cTn id="35" presetID="23" presetClass="entr" presetSubtype="3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strVal val="(6*min(max(#ppt_w*#ppt_h,.3),1)-7.4)/-.7*#ppt_w"/>
                                          </p:val>
                                        </p:tav>
                                        <p:tav tm="100000">
                                          <p:val>
                                            <p:strVal val="#ppt_w"/>
                                          </p:val>
                                        </p:tav>
                                      </p:tavLst>
                                    </p:anim>
                                    <p:anim calcmode="lin" valueType="num">
                                      <p:cBhvr>
                                        <p:cTn id="38" dur="500" fill="hold"/>
                                        <p:tgtEl>
                                          <p:spTgt spid="9"/>
                                        </p:tgtEl>
                                        <p:attrNameLst>
                                          <p:attrName>ppt_h</p:attrName>
                                        </p:attrNameLst>
                                      </p:cBhvr>
                                      <p:tavLst>
                                        <p:tav tm="0">
                                          <p:val>
                                            <p:strVal val="(6*min(max(#ppt_w*#ppt_h,.3),1)-7.4)/-.7*#ppt_h"/>
                                          </p:val>
                                        </p:tav>
                                        <p:tav tm="100000">
                                          <p:val>
                                            <p:strVal val="#ppt_h"/>
                                          </p:val>
                                        </p:tav>
                                      </p:tavLst>
                                    </p:anim>
                                    <p:anim calcmode="lin" valueType="num">
                                      <p:cBhvr>
                                        <p:cTn id="39" dur="500" fill="hold"/>
                                        <p:tgtEl>
                                          <p:spTgt spid="9"/>
                                        </p:tgtEl>
                                        <p:attrNameLst>
                                          <p:attrName>ppt_x</p:attrName>
                                        </p:attrNameLst>
                                      </p:cBhvr>
                                      <p:tavLst>
                                        <p:tav tm="0">
                                          <p:val>
                                            <p:fltVal val="0.5"/>
                                          </p:val>
                                        </p:tav>
                                        <p:tav tm="100000">
                                          <p:val>
                                            <p:strVal val="#ppt_x"/>
                                          </p:val>
                                        </p:tav>
                                      </p:tavLst>
                                    </p:anim>
                                    <p:anim calcmode="lin" valueType="num">
                                      <p:cBhvr>
                                        <p:cTn id="4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2" name="Rectangle 1">
            <a:extLst>
              <a:ext uri="{FF2B5EF4-FFF2-40B4-BE49-F238E27FC236}">
                <a16:creationId xmlns:a16="http://schemas.microsoft.com/office/drawing/2014/main" id="{9D0D0B76-0296-4F4A-B7A6-2D007917900C}"/>
              </a:ext>
            </a:extLst>
          </p:cNvPr>
          <p:cNvSpPr/>
          <p:nvPr/>
        </p:nvSpPr>
        <p:spPr>
          <a:xfrm>
            <a:off x="228600" y="2209800"/>
            <a:ext cx="26670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STEP 6:</a:t>
            </a:r>
          </a:p>
        </p:txBody>
      </p:sp>
      <p:sp>
        <p:nvSpPr>
          <p:cNvPr id="7" name="Rectangle 6">
            <a:extLst>
              <a:ext uri="{FF2B5EF4-FFF2-40B4-BE49-F238E27FC236}">
                <a16:creationId xmlns:a16="http://schemas.microsoft.com/office/drawing/2014/main" id="{3212ACCB-CE84-43CF-A718-99059735B062}"/>
              </a:ext>
            </a:extLst>
          </p:cNvPr>
          <p:cNvSpPr/>
          <p:nvPr/>
        </p:nvSpPr>
        <p:spPr>
          <a:xfrm>
            <a:off x="228600" y="2686934"/>
            <a:ext cx="3733800"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Pop and print the top element of the STACK, that is, </a:t>
            </a:r>
            <a:r>
              <a:rPr lang="en-US" sz="2400" dirty="0">
                <a:solidFill>
                  <a:srgbClr val="FFFF00"/>
                </a:solidFill>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7316138-A5F3-4D78-8BDA-E5B3EAEDD561}"/>
              </a:ext>
            </a:extLst>
          </p:cNvPr>
          <p:cNvSpPr txBox="1"/>
          <p:nvPr/>
        </p:nvSpPr>
        <p:spPr>
          <a:xfrm>
            <a:off x="838201" y="5638800"/>
            <a:ext cx="1752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PRINT :  </a:t>
            </a:r>
            <a:r>
              <a:rPr lang="en-US" sz="2400" dirty="0">
                <a:solidFill>
                  <a:srgbClr val="FFFF00"/>
                </a:solidFill>
                <a:latin typeface="Times New Roman" panose="02020603050405020304" pitchFamily="18" charset="0"/>
                <a:cs typeface="Times New Roman" panose="02020603050405020304" pitchFamily="18" charset="0"/>
              </a:rPr>
              <a:t>G</a:t>
            </a:r>
          </a:p>
        </p:txBody>
      </p:sp>
      <p:sp>
        <p:nvSpPr>
          <p:cNvPr id="11" name="Rectangle 10">
            <a:extLst>
              <a:ext uri="{FF2B5EF4-FFF2-40B4-BE49-F238E27FC236}">
                <a16:creationId xmlns:a16="http://schemas.microsoft.com/office/drawing/2014/main" id="{09FD65D7-264F-4351-ADD6-E88CC268060B}"/>
              </a:ext>
            </a:extLst>
          </p:cNvPr>
          <p:cNvSpPr/>
          <p:nvPr/>
        </p:nvSpPr>
        <p:spPr>
          <a:xfrm>
            <a:off x="0" y="3919978"/>
            <a:ext cx="5562600" cy="187743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Push all the neighbors of </a:t>
            </a:r>
            <a:r>
              <a:rPr lang="en-US" sz="2400" dirty="0">
                <a:solidFill>
                  <a:srgbClr val="FFFF00"/>
                </a:solidFill>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 onto the stack that are in the ready state. </a:t>
            </a:r>
            <a:r>
              <a:rPr lang="en-US" sz="2000" i="1" dirty="0">
                <a:latin typeface="Times New Roman" panose="02020603050405020304" pitchFamily="18" charset="0"/>
                <a:cs typeface="Times New Roman" panose="02020603050405020304" pitchFamily="18" charset="0"/>
              </a:rPr>
              <a:t>Since there are no </a:t>
            </a:r>
            <a:r>
              <a:rPr lang="en-US" sz="2000" i="1" dirty="0" err="1">
                <a:latin typeface="Times New Roman" panose="02020603050405020304" pitchFamily="18" charset="0"/>
                <a:cs typeface="Times New Roman" panose="02020603050405020304" pitchFamily="18" charset="0"/>
              </a:rPr>
              <a:t>neighbours</a:t>
            </a:r>
            <a:r>
              <a:rPr lang="en-US" sz="2000" i="1" dirty="0">
                <a:latin typeface="Times New Roman" panose="02020603050405020304" pitchFamily="18" charset="0"/>
                <a:cs typeface="Times New Roman" panose="02020603050405020304" pitchFamily="18" charset="0"/>
              </a:rPr>
              <a:t> of G that are in the ready state, no push operation is performed. </a:t>
            </a:r>
            <a:r>
              <a:rPr lang="en-US" sz="2400" dirty="0">
                <a:latin typeface="Times New Roman" panose="02020603050405020304" pitchFamily="18" charset="0"/>
                <a:cs typeface="Times New Roman" panose="02020603050405020304" pitchFamily="18" charset="0"/>
              </a:rPr>
              <a:t>The STACK now becomes.</a:t>
            </a:r>
          </a:p>
        </p:txBody>
      </p:sp>
      <p:sp>
        <p:nvSpPr>
          <p:cNvPr id="12" name="Rectangle 11">
            <a:extLst>
              <a:ext uri="{FF2B5EF4-FFF2-40B4-BE49-F238E27FC236}">
                <a16:creationId xmlns:a16="http://schemas.microsoft.com/office/drawing/2014/main" id="{3C9E222D-A30A-4D59-A921-7869B7955B70}"/>
              </a:ext>
            </a:extLst>
          </p:cNvPr>
          <p:cNvSpPr/>
          <p:nvPr/>
        </p:nvSpPr>
        <p:spPr>
          <a:xfrm>
            <a:off x="6248400" y="5562600"/>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E </a:t>
            </a:r>
          </a:p>
        </p:txBody>
      </p:sp>
      <p:sp>
        <p:nvSpPr>
          <p:cNvPr id="13" name="Rectangle 12">
            <a:extLst>
              <a:ext uri="{FF2B5EF4-FFF2-40B4-BE49-F238E27FC236}">
                <a16:creationId xmlns:a16="http://schemas.microsoft.com/office/drawing/2014/main" id="{74BDBE5A-4860-4B14-9A25-B6F31B160BD5}"/>
              </a:ext>
            </a:extLst>
          </p:cNvPr>
          <p:cNvSpPr/>
          <p:nvPr/>
        </p:nvSpPr>
        <p:spPr>
          <a:xfrm>
            <a:off x="6248400" y="4977508"/>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B </a:t>
            </a:r>
          </a:p>
        </p:txBody>
      </p:sp>
    </p:spTree>
    <p:extLst>
      <p:ext uri="{BB962C8B-B14F-4D97-AF65-F5344CB8AC3E}">
        <p14:creationId xmlns:p14="http://schemas.microsoft.com/office/powerpoint/2010/main" val="209784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3" presetClass="entr" presetSubtype="3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strVal val="(6*min(max(#ppt_w*#ppt_h,.3),1)-7.4)/-.7*#ppt_w"/>
                                          </p:val>
                                        </p:tav>
                                        <p:tav tm="100000">
                                          <p:val>
                                            <p:strVal val="#ppt_w"/>
                                          </p:val>
                                        </p:tav>
                                      </p:tavLst>
                                    </p:anim>
                                    <p:anim calcmode="lin" valueType="num">
                                      <p:cBhvr>
                                        <p:cTn id="31" dur="500" fill="hold"/>
                                        <p:tgtEl>
                                          <p:spTgt spid="13"/>
                                        </p:tgtEl>
                                        <p:attrNameLst>
                                          <p:attrName>ppt_h</p:attrName>
                                        </p:attrNameLst>
                                      </p:cBhvr>
                                      <p:tavLst>
                                        <p:tav tm="0">
                                          <p:val>
                                            <p:strVal val="(6*min(max(#ppt_w*#ppt_h,.3),1)-7.4)/-.7*#ppt_h"/>
                                          </p:val>
                                        </p:tav>
                                        <p:tav tm="100000">
                                          <p:val>
                                            <p:strVal val="#ppt_h"/>
                                          </p:val>
                                        </p:tav>
                                      </p:tavLst>
                                    </p:anim>
                                    <p:anim calcmode="lin" valueType="num">
                                      <p:cBhvr>
                                        <p:cTn id="32" dur="500" fill="hold"/>
                                        <p:tgtEl>
                                          <p:spTgt spid="13"/>
                                        </p:tgtEl>
                                        <p:attrNameLst>
                                          <p:attrName>ppt_x</p:attrName>
                                        </p:attrNameLst>
                                      </p:cBhvr>
                                      <p:tavLst>
                                        <p:tav tm="0">
                                          <p:val>
                                            <p:fltVal val="0.5"/>
                                          </p:val>
                                        </p:tav>
                                        <p:tav tm="100000">
                                          <p:val>
                                            <p:strVal val="#ppt_x"/>
                                          </p:val>
                                        </p:tav>
                                      </p:tavLst>
                                    </p:anim>
                                    <p:anim calcmode="lin" valueType="num">
                                      <p:cBhvr>
                                        <p:cTn id="33"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2" name="Rectangle 1">
            <a:extLst>
              <a:ext uri="{FF2B5EF4-FFF2-40B4-BE49-F238E27FC236}">
                <a16:creationId xmlns:a16="http://schemas.microsoft.com/office/drawing/2014/main" id="{9D0D0B76-0296-4F4A-B7A6-2D007917900C}"/>
              </a:ext>
            </a:extLst>
          </p:cNvPr>
          <p:cNvSpPr/>
          <p:nvPr/>
        </p:nvSpPr>
        <p:spPr>
          <a:xfrm>
            <a:off x="228600" y="2209800"/>
            <a:ext cx="26670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STEP 7:</a:t>
            </a:r>
          </a:p>
        </p:txBody>
      </p:sp>
      <p:sp>
        <p:nvSpPr>
          <p:cNvPr id="7" name="Rectangle 6">
            <a:extLst>
              <a:ext uri="{FF2B5EF4-FFF2-40B4-BE49-F238E27FC236}">
                <a16:creationId xmlns:a16="http://schemas.microsoft.com/office/drawing/2014/main" id="{3212ACCB-CE84-43CF-A718-99059735B062}"/>
              </a:ext>
            </a:extLst>
          </p:cNvPr>
          <p:cNvSpPr/>
          <p:nvPr/>
        </p:nvSpPr>
        <p:spPr>
          <a:xfrm>
            <a:off x="228600" y="2686934"/>
            <a:ext cx="3733800"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Pop and print the top element of the STACK, that is, </a:t>
            </a:r>
            <a:r>
              <a:rPr lang="en-US" sz="2400" dirty="0">
                <a:solidFill>
                  <a:srgbClr val="FFFF00"/>
                </a:solidFill>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7316138-A5F3-4D78-8BDA-E5B3EAEDD561}"/>
              </a:ext>
            </a:extLst>
          </p:cNvPr>
          <p:cNvSpPr txBox="1"/>
          <p:nvPr/>
        </p:nvSpPr>
        <p:spPr>
          <a:xfrm>
            <a:off x="838201" y="5638800"/>
            <a:ext cx="1752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PRINT :  </a:t>
            </a:r>
            <a:r>
              <a:rPr lang="en-US" sz="2400" dirty="0">
                <a:solidFill>
                  <a:srgbClr val="FFFF00"/>
                </a:solidFill>
                <a:latin typeface="Times New Roman" panose="02020603050405020304" pitchFamily="18" charset="0"/>
                <a:cs typeface="Times New Roman" panose="02020603050405020304" pitchFamily="18" charset="0"/>
              </a:rPr>
              <a:t>B</a:t>
            </a:r>
          </a:p>
        </p:txBody>
      </p:sp>
      <p:sp>
        <p:nvSpPr>
          <p:cNvPr id="11" name="Rectangle 10">
            <a:extLst>
              <a:ext uri="{FF2B5EF4-FFF2-40B4-BE49-F238E27FC236}">
                <a16:creationId xmlns:a16="http://schemas.microsoft.com/office/drawing/2014/main" id="{09FD65D7-264F-4351-ADD6-E88CC268060B}"/>
              </a:ext>
            </a:extLst>
          </p:cNvPr>
          <p:cNvSpPr/>
          <p:nvPr/>
        </p:nvSpPr>
        <p:spPr>
          <a:xfrm>
            <a:off x="0" y="3919978"/>
            <a:ext cx="5562600" cy="187743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Push all the neighbors of </a:t>
            </a:r>
            <a:r>
              <a:rPr lang="en-US" sz="2400" dirty="0">
                <a:solidFill>
                  <a:srgbClr val="FFFF00"/>
                </a:solidFill>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onto the stack that are in the ready state. </a:t>
            </a:r>
            <a:r>
              <a:rPr lang="en-US" sz="2000" i="1" dirty="0">
                <a:latin typeface="Times New Roman" panose="02020603050405020304" pitchFamily="18" charset="0"/>
                <a:cs typeface="Times New Roman" panose="02020603050405020304" pitchFamily="18" charset="0"/>
              </a:rPr>
              <a:t>Since there are no </a:t>
            </a:r>
            <a:r>
              <a:rPr lang="en-US" sz="2000" i="1" dirty="0" err="1">
                <a:latin typeface="Times New Roman" panose="02020603050405020304" pitchFamily="18" charset="0"/>
                <a:cs typeface="Times New Roman" panose="02020603050405020304" pitchFamily="18" charset="0"/>
              </a:rPr>
              <a:t>neighbours</a:t>
            </a:r>
            <a:r>
              <a:rPr lang="en-US" sz="2000" i="1" dirty="0">
                <a:latin typeface="Times New Roman" panose="02020603050405020304" pitchFamily="18" charset="0"/>
                <a:cs typeface="Times New Roman" panose="02020603050405020304" pitchFamily="18" charset="0"/>
              </a:rPr>
              <a:t> of G that are in the ready state, no push operation is performed. </a:t>
            </a:r>
            <a:r>
              <a:rPr lang="en-US" sz="2400" dirty="0">
                <a:latin typeface="Times New Roman" panose="02020603050405020304" pitchFamily="18" charset="0"/>
                <a:cs typeface="Times New Roman" panose="02020603050405020304" pitchFamily="18" charset="0"/>
              </a:rPr>
              <a:t>The STACK now becomes.</a:t>
            </a:r>
          </a:p>
        </p:txBody>
      </p:sp>
      <p:sp>
        <p:nvSpPr>
          <p:cNvPr id="12" name="Rectangle 11">
            <a:extLst>
              <a:ext uri="{FF2B5EF4-FFF2-40B4-BE49-F238E27FC236}">
                <a16:creationId xmlns:a16="http://schemas.microsoft.com/office/drawing/2014/main" id="{3C9E222D-A30A-4D59-A921-7869B7955B70}"/>
              </a:ext>
            </a:extLst>
          </p:cNvPr>
          <p:cNvSpPr/>
          <p:nvPr/>
        </p:nvSpPr>
        <p:spPr>
          <a:xfrm>
            <a:off x="6248400" y="5562600"/>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E </a:t>
            </a:r>
          </a:p>
        </p:txBody>
      </p:sp>
    </p:spTree>
    <p:extLst>
      <p:ext uri="{BB962C8B-B14F-4D97-AF65-F5344CB8AC3E}">
        <p14:creationId xmlns:p14="http://schemas.microsoft.com/office/powerpoint/2010/main" val="282157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560" y="381000"/>
            <a:ext cx="7680879" cy="373955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411161" y="4648200"/>
            <a:ext cx="8321675" cy="1515800"/>
          </a:xfrm>
          <a:prstGeom prst="rect">
            <a:avLst/>
          </a:prstGeom>
        </p:spPr>
        <p:txBody>
          <a:bodyPr vert="horz" wrap="square" lIns="0" tIns="12700" rIns="0" bIns="0" rtlCol="0">
            <a:spAutoFit/>
          </a:bodyPr>
          <a:lstStyle/>
          <a:p>
            <a:pPr marL="12700" marR="5080">
              <a:lnSpc>
                <a:spcPct val="100000"/>
              </a:lnSpc>
              <a:spcBef>
                <a:spcPts val="100"/>
              </a:spcBef>
            </a:pPr>
            <a:r>
              <a:rPr sz="3200" spc="-70" dirty="0">
                <a:latin typeface="Times New Roman" panose="02020603050405020304" pitchFamily="18" charset="0"/>
                <a:cs typeface="Times New Roman" panose="02020603050405020304" pitchFamily="18" charset="0"/>
              </a:rPr>
              <a:t>In </a:t>
            </a:r>
            <a:r>
              <a:rPr sz="3200" spc="-30" dirty="0">
                <a:latin typeface="Times New Roman" panose="02020603050405020304" pitchFamily="18" charset="0"/>
                <a:cs typeface="Times New Roman" panose="02020603050405020304" pitchFamily="18" charset="0"/>
              </a:rPr>
              <a:t>the </a:t>
            </a:r>
            <a:r>
              <a:rPr sz="3200" spc="-130" dirty="0">
                <a:latin typeface="Times New Roman" panose="02020603050405020304" pitchFamily="18" charset="0"/>
                <a:cs typeface="Times New Roman" panose="02020603050405020304" pitchFamily="18" charset="0"/>
              </a:rPr>
              <a:t>above Graph, </a:t>
            </a:r>
            <a:r>
              <a:rPr sz="3200" spc="-30" dirty="0">
                <a:latin typeface="Times New Roman" panose="02020603050405020304" pitchFamily="18" charset="0"/>
                <a:cs typeface="Times New Roman" panose="02020603050405020304" pitchFamily="18" charset="0"/>
              </a:rPr>
              <a:t>the </a:t>
            </a:r>
            <a:endParaRPr lang="en-US" sz="3200" spc="-30" dirty="0">
              <a:latin typeface="Times New Roman" panose="02020603050405020304" pitchFamily="18" charset="0"/>
              <a:cs typeface="Times New Roman" panose="02020603050405020304" pitchFamily="18" charset="0"/>
            </a:endParaRPr>
          </a:p>
          <a:p>
            <a:pPr marL="12700" marR="5080">
              <a:lnSpc>
                <a:spcPct val="100000"/>
              </a:lnSpc>
              <a:spcBef>
                <a:spcPts val="100"/>
              </a:spcBef>
            </a:pPr>
            <a:r>
              <a:rPr sz="3200" spc="-95" dirty="0">
                <a:latin typeface="Times New Roman" panose="02020603050405020304" pitchFamily="18" charset="0"/>
                <a:cs typeface="Times New Roman" panose="02020603050405020304" pitchFamily="18" charset="0"/>
              </a:rPr>
              <a:t>set </a:t>
            </a:r>
            <a:r>
              <a:rPr sz="3200" spc="-5" dirty="0">
                <a:latin typeface="Times New Roman" panose="02020603050405020304" pitchFamily="18" charset="0"/>
                <a:cs typeface="Times New Roman" panose="02020603050405020304" pitchFamily="18" charset="0"/>
              </a:rPr>
              <a:t>of </a:t>
            </a:r>
            <a:r>
              <a:rPr sz="3200" spc="-85" dirty="0">
                <a:latin typeface="Times New Roman" panose="02020603050405020304" pitchFamily="18" charset="0"/>
                <a:cs typeface="Times New Roman" panose="02020603050405020304" pitchFamily="18" charset="0"/>
              </a:rPr>
              <a:t>vertices </a:t>
            </a:r>
            <a:r>
              <a:rPr sz="3200" spc="-240" dirty="0">
                <a:latin typeface="Times New Roman" panose="02020603050405020304" pitchFamily="18" charset="0"/>
                <a:cs typeface="Times New Roman" panose="02020603050405020304" pitchFamily="18" charset="0"/>
              </a:rPr>
              <a:t>V </a:t>
            </a:r>
            <a:r>
              <a:rPr sz="3200" spc="-210" dirty="0">
                <a:latin typeface="Times New Roman" panose="02020603050405020304" pitchFamily="18" charset="0"/>
                <a:cs typeface="Times New Roman" panose="02020603050405020304" pitchFamily="18" charset="0"/>
              </a:rPr>
              <a:t>= </a:t>
            </a:r>
            <a:r>
              <a:rPr sz="3200" spc="-95" dirty="0">
                <a:latin typeface="Times New Roman" panose="02020603050405020304" pitchFamily="18" charset="0"/>
                <a:cs typeface="Times New Roman" panose="02020603050405020304" pitchFamily="18" charset="0"/>
              </a:rPr>
              <a:t>{0,1,2,3,4} </a:t>
            </a:r>
            <a:r>
              <a:rPr sz="3200" spc="-114" dirty="0">
                <a:latin typeface="Times New Roman" panose="02020603050405020304" pitchFamily="18" charset="0"/>
                <a:cs typeface="Times New Roman" panose="02020603050405020304" pitchFamily="18" charset="0"/>
              </a:rPr>
              <a:t>and </a:t>
            </a:r>
            <a:endParaRPr lang="en-US" sz="3200" spc="-114" dirty="0">
              <a:latin typeface="Times New Roman" panose="02020603050405020304" pitchFamily="18" charset="0"/>
              <a:cs typeface="Times New Roman" panose="02020603050405020304" pitchFamily="18" charset="0"/>
            </a:endParaRPr>
          </a:p>
          <a:p>
            <a:pPr marL="12700" marR="5080">
              <a:lnSpc>
                <a:spcPct val="100000"/>
              </a:lnSpc>
              <a:spcBef>
                <a:spcPts val="100"/>
              </a:spcBef>
            </a:pPr>
            <a:r>
              <a:rPr sz="3200" spc="-30" dirty="0">
                <a:latin typeface="Times New Roman" panose="02020603050405020304" pitchFamily="18" charset="0"/>
                <a:cs typeface="Times New Roman" panose="02020603050405020304" pitchFamily="18" charset="0"/>
              </a:rPr>
              <a:t>the </a:t>
            </a:r>
            <a:r>
              <a:rPr sz="3200" spc="-95" dirty="0">
                <a:latin typeface="Times New Roman" panose="02020603050405020304" pitchFamily="18" charset="0"/>
                <a:cs typeface="Times New Roman" panose="02020603050405020304" pitchFamily="18" charset="0"/>
              </a:rPr>
              <a:t>set</a:t>
            </a:r>
            <a:r>
              <a:rPr sz="3200" spc="-49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of  </a:t>
            </a:r>
            <a:r>
              <a:rPr sz="3200" spc="-170" dirty="0">
                <a:latin typeface="Times New Roman" panose="02020603050405020304" pitchFamily="18" charset="0"/>
                <a:cs typeface="Times New Roman" panose="02020603050405020304" pitchFamily="18" charset="0"/>
              </a:rPr>
              <a:t>edges </a:t>
            </a:r>
            <a:r>
              <a:rPr sz="3200" spc="-430" dirty="0">
                <a:latin typeface="Times New Roman" panose="02020603050405020304" pitchFamily="18" charset="0"/>
                <a:cs typeface="Times New Roman" panose="02020603050405020304" pitchFamily="18" charset="0"/>
              </a:rPr>
              <a:t>E </a:t>
            </a:r>
            <a:r>
              <a:rPr sz="3200" spc="-210" dirty="0">
                <a:latin typeface="Times New Roman" panose="02020603050405020304" pitchFamily="18" charset="0"/>
                <a:cs typeface="Times New Roman" panose="02020603050405020304" pitchFamily="18" charset="0"/>
              </a:rPr>
              <a:t>= </a:t>
            </a:r>
            <a:r>
              <a:rPr sz="3200" spc="-95" dirty="0">
                <a:latin typeface="Times New Roman" panose="02020603050405020304" pitchFamily="18" charset="0"/>
                <a:cs typeface="Times New Roman" panose="02020603050405020304" pitchFamily="18" charset="0"/>
              </a:rPr>
              <a:t>{0</a:t>
            </a:r>
            <a:r>
              <a:rPr lang="en-US" sz="3200" spc="-95" dirty="0">
                <a:latin typeface="Times New Roman" panose="02020603050405020304" pitchFamily="18" charset="0"/>
                <a:cs typeface="Times New Roman" panose="02020603050405020304" pitchFamily="18" charset="0"/>
              </a:rPr>
              <a:t>-</a:t>
            </a:r>
            <a:r>
              <a:rPr sz="3200" spc="-95" dirty="0">
                <a:latin typeface="Times New Roman" panose="02020603050405020304" pitchFamily="18" charset="0"/>
                <a:cs typeface="Times New Roman" panose="02020603050405020304" pitchFamily="18" charset="0"/>
              </a:rPr>
              <a:t>1, </a:t>
            </a:r>
            <a:r>
              <a:rPr sz="3200" spc="-105" dirty="0">
                <a:latin typeface="Times New Roman" panose="02020603050405020304" pitchFamily="18" charset="0"/>
                <a:cs typeface="Times New Roman" panose="02020603050405020304" pitchFamily="18" charset="0"/>
              </a:rPr>
              <a:t>1</a:t>
            </a:r>
            <a:r>
              <a:rPr lang="en-US" sz="3200" spc="-105" dirty="0">
                <a:latin typeface="Times New Roman" panose="02020603050405020304" pitchFamily="18" charset="0"/>
                <a:cs typeface="Times New Roman" panose="02020603050405020304" pitchFamily="18" charset="0"/>
              </a:rPr>
              <a:t>-</a:t>
            </a:r>
            <a:r>
              <a:rPr sz="3200" spc="-105" dirty="0">
                <a:latin typeface="Times New Roman" panose="02020603050405020304" pitchFamily="18" charset="0"/>
                <a:cs typeface="Times New Roman" panose="02020603050405020304" pitchFamily="18" charset="0"/>
              </a:rPr>
              <a:t>2, 2</a:t>
            </a:r>
            <a:r>
              <a:rPr lang="en-US" sz="3200" spc="-105" dirty="0">
                <a:latin typeface="Times New Roman" panose="02020603050405020304" pitchFamily="18" charset="0"/>
                <a:cs typeface="Times New Roman" panose="02020603050405020304" pitchFamily="18" charset="0"/>
              </a:rPr>
              <a:t>-</a:t>
            </a:r>
            <a:r>
              <a:rPr sz="3200" spc="-105" dirty="0">
                <a:latin typeface="Times New Roman" panose="02020603050405020304" pitchFamily="18" charset="0"/>
                <a:cs typeface="Times New Roman" panose="02020603050405020304" pitchFamily="18" charset="0"/>
              </a:rPr>
              <a:t>3, 3</a:t>
            </a:r>
            <a:r>
              <a:rPr lang="en-US" sz="3200" spc="-105" dirty="0">
                <a:latin typeface="Times New Roman" panose="02020603050405020304" pitchFamily="18" charset="0"/>
                <a:cs typeface="Times New Roman" panose="02020603050405020304" pitchFamily="18" charset="0"/>
              </a:rPr>
              <a:t>-</a:t>
            </a:r>
            <a:r>
              <a:rPr sz="3200" spc="-105" dirty="0">
                <a:latin typeface="Times New Roman" panose="02020603050405020304" pitchFamily="18" charset="0"/>
                <a:cs typeface="Times New Roman" panose="02020603050405020304" pitchFamily="18" charset="0"/>
              </a:rPr>
              <a:t>4, 0</a:t>
            </a:r>
            <a:r>
              <a:rPr lang="en-US" sz="3200" spc="-105" dirty="0">
                <a:latin typeface="Times New Roman" panose="02020603050405020304" pitchFamily="18" charset="0"/>
                <a:cs typeface="Times New Roman" panose="02020603050405020304" pitchFamily="18" charset="0"/>
              </a:rPr>
              <a:t>-</a:t>
            </a:r>
            <a:r>
              <a:rPr sz="3200" spc="-105" dirty="0">
                <a:latin typeface="Times New Roman" panose="02020603050405020304" pitchFamily="18" charset="0"/>
                <a:cs typeface="Times New Roman" panose="02020603050405020304" pitchFamily="18" charset="0"/>
              </a:rPr>
              <a:t>4, 1</a:t>
            </a:r>
            <a:r>
              <a:rPr lang="en-US" sz="3200" spc="-105" dirty="0">
                <a:latin typeface="Times New Roman" panose="02020603050405020304" pitchFamily="18" charset="0"/>
                <a:cs typeface="Times New Roman" panose="02020603050405020304" pitchFamily="18" charset="0"/>
              </a:rPr>
              <a:t>-</a:t>
            </a:r>
            <a:r>
              <a:rPr sz="3200" spc="-105" dirty="0">
                <a:latin typeface="Times New Roman" panose="02020603050405020304" pitchFamily="18" charset="0"/>
                <a:cs typeface="Times New Roman" panose="02020603050405020304" pitchFamily="18" charset="0"/>
              </a:rPr>
              <a:t>4,</a:t>
            </a:r>
            <a:r>
              <a:rPr sz="3200" spc="-100" dirty="0">
                <a:latin typeface="Times New Roman" panose="02020603050405020304" pitchFamily="18" charset="0"/>
                <a:cs typeface="Times New Roman" panose="02020603050405020304" pitchFamily="18" charset="0"/>
              </a:rPr>
              <a:t> </a:t>
            </a:r>
            <a:r>
              <a:rPr sz="3200" spc="-95" dirty="0">
                <a:latin typeface="Times New Roman" panose="02020603050405020304" pitchFamily="18" charset="0"/>
                <a:cs typeface="Times New Roman" panose="02020603050405020304" pitchFamily="18" charset="0"/>
              </a:rPr>
              <a:t>1</a:t>
            </a:r>
            <a:r>
              <a:rPr lang="en-US" sz="3200" spc="-95" dirty="0">
                <a:latin typeface="Times New Roman" panose="02020603050405020304" pitchFamily="18" charset="0"/>
                <a:cs typeface="Times New Roman" panose="02020603050405020304" pitchFamily="18" charset="0"/>
              </a:rPr>
              <a:t>-</a:t>
            </a:r>
            <a:r>
              <a:rPr sz="3200" spc="-95" dirty="0">
                <a:latin typeface="Times New Roman" panose="02020603050405020304" pitchFamily="18" charset="0"/>
                <a:cs typeface="Times New Roman" panose="02020603050405020304" pitchFamily="18" charset="0"/>
              </a:rPr>
              <a:t>3}.</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2" name="Rectangle 1">
            <a:extLst>
              <a:ext uri="{FF2B5EF4-FFF2-40B4-BE49-F238E27FC236}">
                <a16:creationId xmlns:a16="http://schemas.microsoft.com/office/drawing/2014/main" id="{9D0D0B76-0296-4F4A-B7A6-2D007917900C}"/>
              </a:ext>
            </a:extLst>
          </p:cNvPr>
          <p:cNvSpPr/>
          <p:nvPr/>
        </p:nvSpPr>
        <p:spPr>
          <a:xfrm>
            <a:off x="228600" y="2209800"/>
            <a:ext cx="26670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STEP 8:</a:t>
            </a:r>
          </a:p>
        </p:txBody>
      </p:sp>
      <p:sp>
        <p:nvSpPr>
          <p:cNvPr id="7" name="Rectangle 6">
            <a:extLst>
              <a:ext uri="{FF2B5EF4-FFF2-40B4-BE49-F238E27FC236}">
                <a16:creationId xmlns:a16="http://schemas.microsoft.com/office/drawing/2014/main" id="{3212ACCB-CE84-43CF-A718-99059735B062}"/>
              </a:ext>
            </a:extLst>
          </p:cNvPr>
          <p:cNvSpPr/>
          <p:nvPr/>
        </p:nvSpPr>
        <p:spPr>
          <a:xfrm>
            <a:off x="228600" y="2686934"/>
            <a:ext cx="3733800"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Pop and print the top element of the STACK, that is, </a:t>
            </a:r>
            <a:r>
              <a:rPr lang="en-US" sz="2400" dirty="0">
                <a:solidFill>
                  <a:srgbClr val="FFFF00"/>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7316138-A5F3-4D78-8BDA-E5B3EAEDD561}"/>
              </a:ext>
            </a:extLst>
          </p:cNvPr>
          <p:cNvSpPr txBox="1"/>
          <p:nvPr/>
        </p:nvSpPr>
        <p:spPr>
          <a:xfrm>
            <a:off x="838201" y="5638800"/>
            <a:ext cx="1752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PRINT :  </a:t>
            </a:r>
            <a:r>
              <a:rPr lang="en-US" sz="2400" dirty="0">
                <a:solidFill>
                  <a:srgbClr val="FFFF00"/>
                </a:solidFill>
                <a:latin typeface="Times New Roman" panose="02020603050405020304" pitchFamily="18" charset="0"/>
                <a:cs typeface="Times New Roman" panose="02020603050405020304" pitchFamily="18" charset="0"/>
              </a:rPr>
              <a:t>E</a:t>
            </a:r>
          </a:p>
        </p:txBody>
      </p:sp>
      <p:sp>
        <p:nvSpPr>
          <p:cNvPr id="11" name="Rectangle 10">
            <a:extLst>
              <a:ext uri="{FF2B5EF4-FFF2-40B4-BE49-F238E27FC236}">
                <a16:creationId xmlns:a16="http://schemas.microsoft.com/office/drawing/2014/main" id="{09FD65D7-264F-4351-ADD6-E88CC268060B}"/>
              </a:ext>
            </a:extLst>
          </p:cNvPr>
          <p:cNvSpPr/>
          <p:nvPr/>
        </p:nvSpPr>
        <p:spPr>
          <a:xfrm>
            <a:off x="0" y="3919978"/>
            <a:ext cx="6248400" cy="1508105"/>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Push all the neighbors of </a:t>
            </a:r>
            <a:r>
              <a:rPr lang="en-US" sz="2400" dirty="0">
                <a:solidFill>
                  <a:srgbClr val="FFFF00"/>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onto the stack that are in the ready state. </a:t>
            </a:r>
            <a:r>
              <a:rPr lang="en-US" sz="2000" i="1" dirty="0">
                <a:latin typeface="Times New Roman" panose="02020603050405020304" pitchFamily="18" charset="0"/>
                <a:cs typeface="Times New Roman" panose="02020603050405020304" pitchFamily="18" charset="0"/>
              </a:rPr>
              <a:t>Since there are no </a:t>
            </a:r>
            <a:r>
              <a:rPr lang="en-US" sz="2000" i="1" dirty="0" err="1">
                <a:latin typeface="Times New Roman" panose="02020603050405020304" pitchFamily="18" charset="0"/>
                <a:cs typeface="Times New Roman" panose="02020603050405020304" pitchFamily="18" charset="0"/>
              </a:rPr>
              <a:t>neighbours</a:t>
            </a:r>
            <a:r>
              <a:rPr lang="en-US" sz="2000" i="1" dirty="0">
                <a:latin typeface="Times New Roman" panose="02020603050405020304" pitchFamily="18" charset="0"/>
                <a:cs typeface="Times New Roman" panose="02020603050405020304" pitchFamily="18" charset="0"/>
              </a:rPr>
              <a:t> of G that are in the ready state, no push operation is performed. </a:t>
            </a:r>
            <a:r>
              <a:rPr lang="en-US" sz="2400" dirty="0">
                <a:latin typeface="Times New Roman" panose="02020603050405020304" pitchFamily="18" charset="0"/>
                <a:cs typeface="Times New Roman" panose="02020603050405020304" pitchFamily="18" charset="0"/>
              </a:rPr>
              <a:t>The STACK now becomes Empty.</a:t>
            </a:r>
          </a:p>
        </p:txBody>
      </p:sp>
      <p:sp>
        <p:nvSpPr>
          <p:cNvPr id="12" name="Rectangle 11">
            <a:extLst>
              <a:ext uri="{FF2B5EF4-FFF2-40B4-BE49-F238E27FC236}">
                <a16:creationId xmlns:a16="http://schemas.microsoft.com/office/drawing/2014/main" id="{3C9E222D-A30A-4D59-A921-7869B7955B70}"/>
              </a:ext>
            </a:extLst>
          </p:cNvPr>
          <p:cNvSpPr/>
          <p:nvPr/>
        </p:nvSpPr>
        <p:spPr>
          <a:xfrm>
            <a:off x="6248400" y="5562600"/>
            <a:ext cx="2514600" cy="5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w Cen MT" panose="020B0602020104020603" pitchFamily="34" charset="0"/>
              </a:rPr>
              <a:t>STACK : Empty </a:t>
            </a:r>
          </a:p>
        </p:txBody>
      </p:sp>
    </p:spTree>
    <p:extLst>
      <p:ext uri="{BB962C8B-B14F-4D97-AF65-F5344CB8AC3E}">
        <p14:creationId xmlns:p14="http://schemas.microsoft.com/office/powerpoint/2010/main" val="20782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17705-AC7A-4164-A717-05361C36A6AD}"/>
              </a:ext>
            </a:extLst>
          </p:cNvPr>
          <p:cNvSpPr>
            <a:spLocks noGrp="1"/>
          </p:cNvSpPr>
          <p:nvPr>
            <p:ph type="title"/>
          </p:nvPr>
        </p:nvSpPr>
        <p:spPr>
          <a:xfrm>
            <a:off x="4539187" y="727778"/>
            <a:ext cx="4371603" cy="970450"/>
          </a:xfrm>
        </p:spPr>
        <p:txBody>
          <a:bodyPr/>
          <a:lstStyle/>
          <a:p>
            <a:r>
              <a:rPr lang="en-US" sz="5400" dirty="0">
                <a:latin typeface="Tw Cen MT" panose="020B0602020104020603" pitchFamily="34" charset="0"/>
              </a:rPr>
              <a:t>DFS EXAMPLE</a:t>
            </a:r>
          </a:p>
        </p:txBody>
      </p:sp>
      <p:sp>
        <p:nvSpPr>
          <p:cNvPr id="7" name="Rectangle 6">
            <a:extLst>
              <a:ext uri="{FF2B5EF4-FFF2-40B4-BE49-F238E27FC236}">
                <a16:creationId xmlns:a16="http://schemas.microsoft.com/office/drawing/2014/main" id="{3212ACCB-CE84-43CF-A718-99059735B062}"/>
              </a:ext>
            </a:extLst>
          </p:cNvPr>
          <p:cNvSpPr/>
          <p:nvPr/>
        </p:nvSpPr>
        <p:spPr>
          <a:xfrm>
            <a:off x="228600" y="2686934"/>
            <a:ext cx="868219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Since the STACK is now empty, the depth-first search of G starting at node H is complete and the nodes which were printed are:</a:t>
            </a:r>
          </a:p>
        </p:txBody>
      </p:sp>
      <p:sp>
        <p:nvSpPr>
          <p:cNvPr id="10" name="TextBox 9">
            <a:extLst>
              <a:ext uri="{FF2B5EF4-FFF2-40B4-BE49-F238E27FC236}">
                <a16:creationId xmlns:a16="http://schemas.microsoft.com/office/drawing/2014/main" id="{17316138-A5F3-4D78-8BDA-E5B3EAEDD561}"/>
              </a:ext>
            </a:extLst>
          </p:cNvPr>
          <p:cNvSpPr txBox="1"/>
          <p:nvPr/>
        </p:nvSpPr>
        <p:spPr>
          <a:xfrm>
            <a:off x="457200" y="4275804"/>
            <a:ext cx="746760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PRINT :  </a:t>
            </a:r>
            <a:r>
              <a:rPr lang="en-US" sz="4000" dirty="0">
                <a:solidFill>
                  <a:srgbClr val="FFFF00"/>
                </a:solidFill>
                <a:latin typeface="Times New Roman" panose="02020603050405020304" pitchFamily="18" charset="0"/>
                <a:cs typeface="Times New Roman" panose="02020603050405020304" pitchFamily="18" charset="0"/>
              </a:rPr>
              <a:t>H ,I , F, C, G, B ,E</a:t>
            </a:r>
          </a:p>
        </p:txBody>
      </p:sp>
    </p:spTree>
    <p:extLst>
      <p:ext uri="{BB962C8B-B14F-4D97-AF65-F5344CB8AC3E}">
        <p14:creationId xmlns:p14="http://schemas.microsoft.com/office/powerpoint/2010/main" val="213180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5BE3-385D-4241-9790-3B024F8D3C6C}"/>
              </a:ext>
            </a:extLst>
          </p:cNvPr>
          <p:cNvSpPr>
            <a:spLocks noGrp="1"/>
          </p:cNvSpPr>
          <p:nvPr>
            <p:ph type="title"/>
          </p:nvPr>
        </p:nvSpPr>
        <p:spPr>
          <a:xfrm>
            <a:off x="1371600" y="774849"/>
            <a:ext cx="8029203" cy="970450"/>
          </a:xfrm>
        </p:spPr>
        <p:txBody>
          <a:bodyPr/>
          <a:lstStyle/>
          <a:p>
            <a:r>
              <a:rPr lang="en-US" sz="5400" dirty="0">
                <a:latin typeface="Tw Cen MT" panose="020B0602020104020603" pitchFamily="34" charset="0"/>
              </a:rPr>
              <a:t>Features of DFS Algorithm</a:t>
            </a:r>
          </a:p>
        </p:txBody>
      </p:sp>
      <p:sp>
        <p:nvSpPr>
          <p:cNvPr id="4" name="Rectangle 3">
            <a:extLst>
              <a:ext uri="{FF2B5EF4-FFF2-40B4-BE49-F238E27FC236}">
                <a16:creationId xmlns:a16="http://schemas.microsoft.com/office/drawing/2014/main" id="{B1079BC9-D3A5-42D6-8C26-066BDA08E5D2}"/>
              </a:ext>
            </a:extLst>
          </p:cNvPr>
          <p:cNvSpPr/>
          <p:nvPr/>
        </p:nvSpPr>
        <p:spPr>
          <a:xfrm>
            <a:off x="266700" y="2209800"/>
            <a:ext cx="8610600" cy="3970318"/>
          </a:xfrm>
          <a:prstGeom prst="rect">
            <a:avLst/>
          </a:prstGeom>
        </p:spPr>
        <p:txBody>
          <a:bodyPr wrap="square">
            <a:spAutoFit/>
          </a:bodyPr>
          <a:lstStyle/>
          <a:p>
            <a:pPr marL="285750" indent="-285750" algn="just">
              <a:buFont typeface="Wingdings" panose="05000000000000000000" pitchFamily="2" charset="2"/>
              <a:buChar char="Ø"/>
            </a:pPr>
            <a:r>
              <a:rPr lang="en-US" sz="2800" b="1" i="1" dirty="0">
                <a:latin typeface="Times New Roman" panose="02020603050405020304" pitchFamily="18" charset="0"/>
                <a:cs typeface="Times New Roman" panose="02020603050405020304" pitchFamily="18" charset="0"/>
              </a:rPr>
              <a:t>Space complexity </a:t>
            </a:r>
            <a:r>
              <a:rPr lang="en-US" sz="2800" dirty="0">
                <a:latin typeface="Times New Roman" panose="02020603050405020304" pitchFamily="18" charset="0"/>
                <a:cs typeface="Times New Roman" panose="02020603050405020304" pitchFamily="18" charset="0"/>
              </a:rPr>
              <a:t>The space complexity of a depth-first search is lower than that of a breadth-first search.</a:t>
            </a:r>
          </a:p>
          <a:p>
            <a:pPr marL="285750" indent="-285750" algn="just">
              <a:buFont typeface="Wingdings" panose="05000000000000000000" pitchFamily="2" charset="2"/>
              <a:buChar char="Ø"/>
            </a:pPr>
            <a:r>
              <a:rPr lang="en-US" sz="2800" b="1" i="1" dirty="0">
                <a:latin typeface="Times New Roman" panose="02020603050405020304" pitchFamily="18" charset="0"/>
                <a:cs typeface="Times New Roman" panose="02020603050405020304" pitchFamily="18" charset="0"/>
              </a:rPr>
              <a:t>Time complexity </a:t>
            </a:r>
            <a:r>
              <a:rPr lang="en-US" sz="2800" dirty="0">
                <a:latin typeface="Times New Roman" panose="02020603050405020304" pitchFamily="18" charset="0"/>
                <a:cs typeface="Times New Roman" panose="02020603050405020304" pitchFamily="18" charset="0"/>
              </a:rPr>
              <a:t>The time complexity of a depth-first search is proportional to the number of vertices plus the number of edges in the graphs that are traversed. The time complexity can be given as (O(|V| + |E|)).</a:t>
            </a:r>
          </a:p>
          <a:p>
            <a:pPr marL="285750" indent="-285750" algn="just">
              <a:buFont typeface="Wingdings" panose="05000000000000000000" pitchFamily="2" charset="2"/>
              <a:buChar char="Ø"/>
            </a:pPr>
            <a:r>
              <a:rPr lang="en-US" sz="2800" b="1" i="1" dirty="0">
                <a:latin typeface="Times New Roman" panose="02020603050405020304" pitchFamily="18" charset="0"/>
                <a:cs typeface="Times New Roman" panose="02020603050405020304" pitchFamily="18" charset="0"/>
              </a:rPr>
              <a:t>Completeness </a:t>
            </a:r>
            <a:r>
              <a:rPr lang="en-US" sz="2800" dirty="0">
                <a:latin typeface="Times New Roman" panose="02020603050405020304" pitchFamily="18" charset="0"/>
                <a:cs typeface="Times New Roman" panose="02020603050405020304" pitchFamily="18" charset="0"/>
              </a:rPr>
              <a:t>Depth-first search is said to be a complete algorithm. If there is a solution, depth-first search will find it regardless of the kind of graph.</a:t>
            </a:r>
          </a:p>
        </p:txBody>
      </p:sp>
    </p:spTree>
    <p:extLst>
      <p:ext uri="{BB962C8B-B14F-4D97-AF65-F5344CB8AC3E}">
        <p14:creationId xmlns:p14="http://schemas.microsoft.com/office/powerpoint/2010/main" val="25410782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FE19-1952-460E-A5EA-3379D4ADA2A8}"/>
              </a:ext>
            </a:extLst>
          </p:cNvPr>
          <p:cNvSpPr>
            <a:spLocks noGrp="1"/>
          </p:cNvSpPr>
          <p:nvPr>
            <p:ph type="title"/>
          </p:nvPr>
        </p:nvSpPr>
        <p:spPr>
          <a:xfrm>
            <a:off x="184052" y="762000"/>
            <a:ext cx="8991600" cy="970450"/>
          </a:xfrm>
        </p:spPr>
        <p:txBody>
          <a:bodyPr/>
          <a:lstStyle/>
          <a:p>
            <a:r>
              <a:rPr lang="en-US" sz="5400" dirty="0">
                <a:solidFill>
                  <a:schemeClr val="tx1"/>
                </a:solidFill>
                <a:latin typeface="Tw Cen MT" panose="020B0602020104020603" pitchFamily="34" charset="0"/>
              </a:rPr>
              <a:t>Applications of DFS Algorithm</a:t>
            </a:r>
          </a:p>
        </p:txBody>
      </p:sp>
      <p:sp>
        <p:nvSpPr>
          <p:cNvPr id="3" name="Rectangle 2">
            <a:extLst>
              <a:ext uri="{FF2B5EF4-FFF2-40B4-BE49-F238E27FC236}">
                <a16:creationId xmlns:a16="http://schemas.microsoft.com/office/drawing/2014/main" id="{D33D732B-AC3F-4B14-BC67-E2DB86829AFA}"/>
              </a:ext>
            </a:extLst>
          </p:cNvPr>
          <p:cNvSpPr/>
          <p:nvPr/>
        </p:nvSpPr>
        <p:spPr>
          <a:xfrm>
            <a:off x="203980" y="2274838"/>
            <a:ext cx="8787619"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Depth-first search is useful for:</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Finding a path between two specified nodes, u and v, of an unweighted graph.</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Finding a path between two specified nodes, u and v, of a weighted graph.</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Finding whether a graph is connected or not.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Computing the spanning tree of a connected graph.</a:t>
            </a:r>
          </a:p>
        </p:txBody>
      </p:sp>
    </p:spTree>
    <p:extLst>
      <p:ext uri="{BB962C8B-B14F-4D97-AF65-F5344CB8AC3E}">
        <p14:creationId xmlns:p14="http://schemas.microsoft.com/office/powerpoint/2010/main" val="1261562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3600" y="760105"/>
            <a:ext cx="3046095" cy="625652"/>
          </a:xfrm>
          <a:prstGeom prst="rect">
            <a:avLst/>
          </a:prstGeom>
        </p:spPr>
        <p:txBody>
          <a:bodyPr vert="horz" wrap="square" lIns="0" tIns="10001" rIns="0" bIns="0" rtlCol="0" anchor="b">
            <a:spAutoFit/>
          </a:bodyPr>
          <a:lstStyle/>
          <a:p>
            <a:pPr marL="9525">
              <a:spcBef>
                <a:spcPts val="79"/>
              </a:spcBef>
            </a:pPr>
            <a:r>
              <a:rPr b="0" spc="-188" dirty="0">
                <a:latin typeface="Trebuchet MS"/>
              </a:rPr>
              <a:t>Example:DFS</a:t>
            </a:r>
          </a:p>
        </p:txBody>
      </p:sp>
      <p:sp>
        <p:nvSpPr>
          <p:cNvPr id="3" name="object 3"/>
          <p:cNvSpPr/>
          <p:nvPr/>
        </p:nvSpPr>
        <p:spPr>
          <a:xfrm>
            <a:off x="2209419" y="2226563"/>
            <a:ext cx="5010912" cy="3263265"/>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788" y="1066800"/>
            <a:ext cx="8686800" cy="625171"/>
          </a:xfrm>
          <a:prstGeom prst="rect">
            <a:avLst/>
          </a:prstGeom>
        </p:spPr>
        <p:txBody>
          <a:bodyPr vert="horz" wrap="square" lIns="0" tIns="9525" rIns="0" bIns="0" rtlCol="0" anchor="b">
            <a:spAutoFit/>
          </a:bodyPr>
          <a:lstStyle/>
          <a:p>
            <a:pPr marL="6142196">
              <a:spcBef>
                <a:spcPts val="75"/>
              </a:spcBef>
            </a:pPr>
            <a:r>
              <a:rPr dirty="0"/>
              <a:t>Co</a:t>
            </a:r>
            <a:r>
              <a:rPr spc="4" dirty="0"/>
              <a:t>n</a:t>
            </a:r>
            <a:r>
              <a:rPr spc="-4" dirty="0"/>
              <a:t>t’d…</a:t>
            </a:r>
          </a:p>
        </p:txBody>
      </p:sp>
      <p:sp>
        <p:nvSpPr>
          <p:cNvPr id="3" name="object 3"/>
          <p:cNvSpPr/>
          <p:nvPr/>
        </p:nvSpPr>
        <p:spPr>
          <a:xfrm>
            <a:off x="1066800" y="2239899"/>
            <a:ext cx="6223635" cy="3551301"/>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00200" y="2438400"/>
            <a:ext cx="5701283" cy="3622167"/>
          </a:xfrm>
          <a:prstGeom prst="rect">
            <a:avLst/>
          </a:prstGeom>
          <a:blipFill>
            <a:blip r:embed="rId2" cstate="print"/>
            <a:stretch>
              <a:fillRect/>
            </a:stretch>
          </a:blipFill>
        </p:spPr>
        <p:txBody>
          <a:bodyPr wrap="square" lIns="0" tIns="0" rIns="0" bIns="0" rtlCol="0"/>
          <a:lstStyle/>
          <a:p>
            <a:endParaRPr sz="1350"/>
          </a:p>
        </p:txBody>
      </p:sp>
      <p:sp>
        <p:nvSpPr>
          <p:cNvPr id="6" name="object 2">
            <a:extLst>
              <a:ext uri="{FF2B5EF4-FFF2-40B4-BE49-F238E27FC236}">
                <a16:creationId xmlns:a16="http://schemas.microsoft.com/office/drawing/2014/main" id="{DB966745-6D3D-442B-9A40-035913811DF8}"/>
              </a:ext>
            </a:extLst>
          </p:cNvPr>
          <p:cNvSpPr txBox="1">
            <a:spLocks noGrp="1"/>
          </p:cNvSpPr>
          <p:nvPr>
            <p:ph type="title"/>
          </p:nvPr>
        </p:nvSpPr>
        <p:spPr>
          <a:xfrm>
            <a:off x="440788" y="1066800"/>
            <a:ext cx="8686800" cy="625171"/>
          </a:xfrm>
          <a:prstGeom prst="rect">
            <a:avLst/>
          </a:prstGeom>
        </p:spPr>
        <p:txBody>
          <a:bodyPr vert="horz" wrap="square" lIns="0" tIns="9525" rIns="0" bIns="0" rtlCol="0" anchor="b">
            <a:spAutoFit/>
          </a:bodyPr>
          <a:lstStyle/>
          <a:p>
            <a:pPr marL="6142196">
              <a:spcBef>
                <a:spcPts val="75"/>
              </a:spcBef>
            </a:pPr>
            <a:r>
              <a:rPr dirty="0"/>
              <a:t>Co</a:t>
            </a:r>
            <a:r>
              <a:rPr spc="4" dirty="0"/>
              <a:t>n</a:t>
            </a:r>
            <a:r>
              <a:rPr spc="-4" dirty="0"/>
              <a:t>t’d…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43050" y="1819655"/>
            <a:ext cx="6000750" cy="3670173"/>
          </a:xfrm>
          <a:prstGeom prst="rect">
            <a:avLst/>
          </a:prstGeom>
          <a:blipFill>
            <a:blip r:embed="rId2" cstate="print"/>
            <a:stretch>
              <a:fillRect/>
            </a:stretch>
          </a:blipFill>
        </p:spPr>
        <p:txBody>
          <a:bodyPr wrap="square" lIns="0" tIns="0" rIns="0" bIns="0" rtlCol="0"/>
          <a:lstStyle/>
          <a:p>
            <a:endParaRPr sz="1350"/>
          </a:p>
        </p:txBody>
      </p:sp>
      <p:sp>
        <p:nvSpPr>
          <p:cNvPr id="6" name="object 2">
            <a:extLst>
              <a:ext uri="{FF2B5EF4-FFF2-40B4-BE49-F238E27FC236}">
                <a16:creationId xmlns:a16="http://schemas.microsoft.com/office/drawing/2014/main" id="{9FEAD492-1DDB-4FB9-BCDA-3379EF4FFB27}"/>
              </a:ext>
            </a:extLst>
          </p:cNvPr>
          <p:cNvSpPr txBox="1">
            <a:spLocks noGrp="1"/>
          </p:cNvSpPr>
          <p:nvPr>
            <p:ph type="title"/>
          </p:nvPr>
        </p:nvSpPr>
        <p:spPr>
          <a:xfrm>
            <a:off x="440788" y="1066800"/>
            <a:ext cx="8686800" cy="625171"/>
          </a:xfrm>
          <a:prstGeom prst="rect">
            <a:avLst/>
          </a:prstGeom>
        </p:spPr>
        <p:txBody>
          <a:bodyPr vert="horz" wrap="square" lIns="0" tIns="9525" rIns="0" bIns="0" rtlCol="0" anchor="b">
            <a:spAutoFit/>
          </a:bodyPr>
          <a:lstStyle/>
          <a:p>
            <a:pPr marL="6142196">
              <a:spcBef>
                <a:spcPts val="75"/>
              </a:spcBef>
            </a:pPr>
            <a:r>
              <a:rPr dirty="0"/>
              <a:t>Co</a:t>
            </a:r>
            <a:r>
              <a:rPr spc="4" dirty="0"/>
              <a:t>n</a:t>
            </a:r>
            <a:r>
              <a:rPr spc="-4" dirty="0"/>
              <a:t>t’d…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05306" y="2226563"/>
            <a:ext cx="6190487" cy="3263265"/>
          </a:xfrm>
          <a:prstGeom prst="rect">
            <a:avLst/>
          </a:prstGeom>
          <a:blipFill>
            <a:blip r:embed="rId2" cstate="print"/>
            <a:stretch>
              <a:fillRect/>
            </a:stretch>
          </a:blipFill>
        </p:spPr>
        <p:txBody>
          <a:bodyPr wrap="square" lIns="0" tIns="0" rIns="0" bIns="0" rtlCol="0"/>
          <a:lstStyle/>
          <a:p>
            <a:endParaRPr sz="1350"/>
          </a:p>
        </p:txBody>
      </p:sp>
      <p:sp>
        <p:nvSpPr>
          <p:cNvPr id="6" name="object 2">
            <a:extLst>
              <a:ext uri="{FF2B5EF4-FFF2-40B4-BE49-F238E27FC236}">
                <a16:creationId xmlns:a16="http://schemas.microsoft.com/office/drawing/2014/main" id="{558D99FC-9355-44A1-BB1A-8FFF4B8B3BC0}"/>
              </a:ext>
            </a:extLst>
          </p:cNvPr>
          <p:cNvSpPr txBox="1">
            <a:spLocks noGrp="1"/>
          </p:cNvSpPr>
          <p:nvPr>
            <p:ph type="title"/>
          </p:nvPr>
        </p:nvSpPr>
        <p:spPr>
          <a:xfrm>
            <a:off x="440788" y="1066800"/>
            <a:ext cx="8686800" cy="625171"/>
          </a:xfrm>
          <a:prstGeom prst="rect">
            <a:avLst/>
          </a:prstGeom>
        </p:spPr>
        <p:txBody>
          <a:bodyPr vert="horz" wrap="square" lIns="0" tIns="9525" rIns="0" bIns="0" rtlCol="0" anchor="b">
            <a:spAutoFit/>
          </a:bodyPr>
          <a:lstStyle/>
          <a:p>
            <a:pPr marL="6142196">
              <a:spcBef>
                <a:spcPts val="75"/>
              </a:spcBef>
            </a:pPr>
            <a:r>
              <a:rPr dirty="0"/>
              <a:t>Co</a:t>
            </a:r>
            <a:r>
              <a:rPr spc="4" dirty="0"/>
              <a:t>n</a:t>
            </a:r>
            <a:r>
              <a:rPr spc="-4" dirty="0"/>
              <a:t>t’d…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71600" y="1914525"/>
            <a:ext cx="6505956" cy="3575304"/>
          </a:xfrm>
          <a:prstGeom prst="rect">
            <a:avLst/>
          </a:prstGeom>
          <a:blipFill>
            <a:blip r:embed="rId2" cstate="print"/>
            <a:stretch>
              <a:fillRect/>
            </a:stretch>
          </a:blipFill>
        </p:spPr>
        <p:txBody>
          <a:bodyPr wrap="square" lIns="0" tIns="0" rIns="0" bIns="0" rtlCol="0"/>
          <a:lstStyle/>
          <a:p>
            <a:endParaRPr sz="1350"/>
          </a:p>
        </p:txBody>
      </p:sp>
      <p:sp>
        <p:nvSpPr>
          <p:cNvPr id="6" name="object 2">
            <a:extLst>
              <a:ext uri="{FF2B5EF4-FFF2-40B4-BE49-F238E27FC236}">
                <a16:creationId xmlns:a16="http://schemas.microsoft.com/office/drawing/2014/main" id="{1B04BECF-5F22-4C2B-929B-9582F3838175}"/>
              </a:ext>
            </a:extLst>
          </p:cNvPr>
          <p:cNvSpPr txBox="1">
            <a:spLocks noGrp="1"/>
          </p:cNvSpPr>
          <p:nvPr>
            <p:ph type="title"/>
          </p:nvPr>
        </p:nvSpPr>
        <p:spPr>
          <a:xfrm>
            <a:off x="440788" y="1066800"/>
            <a:ext cx="8686800" cy="625171"/>
          </a:xfrm>
          <a:prstGeom prst="rect">
            <a:avLst/>
          </a:prstGeom>
        </p:spPr>
        <p:txBody>
          <a:bodyPr vert="horz" wrap="square" lIns="0" tIns="9525" rIns="0" bIns="0" rtlCol="0" anchor="b">
            <a:spAutoFit/>
          </a:bodyPr>
          <a:lstStyle/>
          <a:p>
            <a:pPr marL="6142196">
              <a:spcBef>
                <a:spcPts val="75"/>
              </a:spcBef>
            </a:pPr>
            <a:r>
              <a:rPr dirty="0"/>
              <a:t>Co</a:t>
            </a:r>
            <a:r>
              <a:rPr spc="4" dirty="0"/>
              <a:t>n</a:t>
            </a:r>
            <a:r>
              <a:rPr spc="-4" dirty="0"/>
              <a:t>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23942"/>
            <a:ext cx="7908290" cy="935513"/>
          </a:xfrm>
          <a:prstGeom prst="rect">
            <a:avLst/>
          </a:prstGeom>
        </p:spPr>
        <p:txBody>
          <a:bodyPr vert="horz" wrap="square" lIns="0" tIns="12065" rIns="0" bIns="0" rtlCol="0">
            <a:spAutoFit/>
          </a:bodyPr>
          <a:lstStyle/>
          <a:p>
            <a:pPr marL="12700" algn="r">
              <a:lnSpc>
                <a:spcPct val="100000"/>
              </a:lnSpc>
              <a:spcBef>
                <a:spcPts val="95"/>
              </a:spcBef>
            </a:pPr>
            <a:r>
              <a:rPr sz="6000" spc="-145" dirty="0">
                <a:latin typeface="Bahnschrift Condensed" panose="020B0502040204020203" pitchFamily="34" charset="0"/>
              </a:rPr>
              <a:t>Directed </a:t>
            </a:r>
            <a:r>
              <a:rPr sz="6000" spc="-260" dirty="0">
                <a:latin typeface="Bahnschrift Condensed" panose="020B0502040204020203" pitchFamily="34" charset="0"/>
              </a:rPr>
              <a:t>vs. </a:t>
            </a:r>
            <a:r>
              <a:rPr sz="6000" spc="-110" dirty="0">
                <a:latin typeface="Bahnschrift Condensed" panose="020B0502040204020203" pitchFamily="34" charset="0"/>
              </a:rPr>
              <a:t>undirected</a:t>
            </a:r>
            <a:r>
              <a:rPr sz="6000" spc="-229" dirty="0">
                <a:latin typeface="Bahnschrift Condensed" panose="020B0502040204020203" pitchFamily="34" charset="0"/>
              </a:rPr>
              <a:t> graphs</a:t>
            </a:r>
            <a:endParaRPr sz="6000" dirty="0">
              <a:latin typeface="Bahnschrift Condensed" panose="020B0502040204020203" pitchFamily="34" charset="0"/>
            </a:endParaRPr>
          </a:p>
        </p:txBody>
      </p:sp>
      <p:sp>
        <p:nvSpPr>
          <p:cNvPr id="3" name="object 3"/>
          <p:cNvSpPr txBox="1"/>
          <p:nvPr/>
        </p:nvSpPr>
        <p:spPr>
          <a:xfrm>
            <a:off x="228600" y="1991994"/>
            <a:ext cx="8610599" cy="878840"/>
          </a:xfrm>
          <a:prstGeom prst="rect">
            <a:avLst/>
          </a:prstGeom>
        </p:spPr>
        <p:txBody>
          <a:bodyPr vert="horz" wrap="square" lIns="0" tIns="12065" rIns="0" bIns="0" rtlCol="0">
            <a:spAutoFit/>
          </a:bodyPr>
          <a:lstStyle/>
          <a:p>
            <a:pPr marL="268605" marR="5080" indent="-255904">
              <a:lnSpc>
                <a:spcPct val="100000"/>
              </a:lnSpc>
              <a:spcBef>
                <a:spcPts val="95"/>
              </a:spcBef>
              <a:buClr>
                <a:srgbClr val="9F4DA2"/>
              </a:buClr>
              <a:buFont typeface="Georgia"/>
              <a:buChar char="•"/>
              <a:tabLst>
                <a:tab pos="269240" algn="l"/>
              </a:tabLst>
            </a:pPr>
            <a:r>
              <a:rPr sz="2800" spc="-125" dirty="0">
                <a:latin typeface="Times New Roman" panose="02020603050405020304" pitchFamily="18" charset="0"/>
                <a:cs typeface="Times New Roman" panose="02020603050405020304" pitchFamily="18" charset="0"/>
              </a:rPr>
              <a:t>When </a:t>
            </a:r>
            <a:r>
              <a:rPr sz="2800" spc="-35" dirty="0">
                <a:latin typeface="Times New Roman" panose="02020603050405020304" pitchFamily="18" charset="0"/>
                <a:cs typeface="Times New Roman" panose="02020603050405020304" pitchFamily="18" charset="0"/>
              </a:rPr>
              <a:t>the </a:t>
            </a:r>
            <a:r>
              <a:rPr sz="2800" spc="-200" dirty="0">
                <a:latin typeface="Times New Roman" panose="02020603050405020304" pitchFamily="18" charset="0"/>
                <a:cs typeface="Times New Roman" panose="02020603050405020304" pitchFamily="18" charset="0"/>
              </a:rPr>
              <a:t>edges </a:t>
            </a:r>
            <a:r>
              <a:rPr sz="2800" spc="-35" dirty="0">
                <a:latin typeface="Times New Roman" panose="02020603050405020304" pitchFamily="18" charset="0"/>
                <a:cs typeface="Times New Roman" panose="02020603050405020304" pitchFamily="18" charset="0"/>
              </a:rPr>
              <a:t>in </a:t>
            </a:r>
            <a:r>
              <a:rPr sz="2800" spc="-220" dirty="0">
                <a:latin typeface="Times New Roman" panose="02020603050405020304" pitchFamily="18" charset="0"/>
                <a:cs typeface="Times New Roman" panose="02020603050405020304" pitchFamily="18" charset="0"/>
              </a:rPr>
              <a:t>a </a:t>
            </a:r>
            <a:r>
              <a:rPr sz="2800" spc="-130" dirty="0">
                <a:latin typeface="Times New Roman" panose="02020603050405020304" pitchFamily="18" charset="0"/>
                <a:cs typeface="Times New Roman" panose="02020603050405020304" pitchFamily="18" charset="0"/>
              </a:rPr>
              <a:t>graph </a:t>
            </a:r>
            <a:r>
              <a:rPr sz="2800" spc="-175" dirty="0">
                <a:latin typeface="Times New Roman" panose="02020603050405020304" pitchFamily="18" charset="0"/>
                <a:cs typeface="Times New Roman" panose="02020603050405020304" pitchFamily="18" charset="0"/>
              </a:rPr>
              <a:t>have </a:t>
            </a:r>
            <a:r>
              <a:rPr sz="2800" spc="-90" dirty="0">
                <a:latin typeface="Times New Roman" panose="02020603050405020304" pitchFamily="18" charset="0"/>
                <a:cs typeface="Times New Roman" panose="02020603050405020304" pitchFamily="18" charset="0"/>
              </a:rPr>
              <a:t>no </a:t>
            </a:r>
            <a:r>
              <a:rPr sz="2800" spc="-55" dirty="0">
                <a:latin typeface="Times New Roman" panose="02020603050405020304" pitchFamily="18" charset="0"/>
                <a:cs typeface="Times New Roman" panose="02020603050405020304" pitchFamily="18" charset="0"/>
              </a:rPr>
              <a:t>direction, </a:t>
            </a:r>
            <a:r>
              <a:rPr sz="2800" spc="-35" dirty="0">
                <a:latin typeface="Times New Roman" panose="02020603050405020304" pitchFamily="18" charset="0"/>
                <a:cs typeface="Times New Roman" panose="02020603050405020304" pitchFamily="18" charset="0"/>
              </a:rPr>
              <a:t>the  </a:t>
            </a:r>
            <a:r>
              <a:rPr sz="2800" spc="-135" dirty="0">
                <a:latin typeface="Times New Roman" panose="02020603050405020304" pitchFamily="18" charset="0"/>
                <a:cs typeface="Times New Roman" panose="02020603050405020304" pitchFamily="18" charset="0"/>
              </a:rPr>
              <a:t>graph </a:t>
            </a:r>
            <a:r>
              <a:rPr sz="2800" spc="-150" dirty="0">
                <a:latin typeface="Times New Roman" panose="02020603050405020304" pitchFamily="18" charset="0"/>
                <a:cs typeface="Times New Roman" panose="02020603050405020304" pitchFamily="18" charset="0"/>
              </a:rPr>
              <a:t>is </a:t>
            </a:r>
            <a:r>
              <a:rPr sz="2800" spc="-114" dirty="0">
                <a:latin typeface="Times New Roman" panose="02020603050405020304" pitchFamily="18" charset="0"/>
                <a:cs typeface="Times New Roman" panose="02020603050405020304" pitchFamily="18" charset="0"/>
              </a:rPr>
              <a:t>called</a:t>
            </a:r>
            <a:r>
              <a:rPr sz="2800" spc="-120" dirty="0">
                <a:latin typeface="Times New Roman" panose="02020603050405020304" pitchFamily="18" charset="0"/>
                <a:cs typeface="Times New Roman" panose="02020603050405020304" pitchFamily="18" charset="0"/>
              </a:rPr>
              <a:t> </a:t>
            </a:r>
            <a:r>
              <a:rPr sz="2800" i="1" spc="-165" dirty="0">
                <a:latin typeface="Times New Roman" panose="02020603050405020304" pitchFamily="18" charset="0"/>
                <a:cs typeface="Times New Roman" panose="02020603050405020304" pitchFamily="18" charset="0"/>
              </a:rPr>
              <a:t>undirected</a:t>
            </a:r>
            <a:endParaRPr sz="2800"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14446CB0-FF8C-4725-9302-595AF94C8DBB}"/>
              </a:ext>
            </a:extLst>
          </p:cNvPr>
          <p:cNvSpPr/>
          <p:nvPr/>
        </p:nvSpPr>
        <p:spPr>
          <a:xfrm>
            <a:off x="1828800" y="4191000"/>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B</a:t>
            </a:r>
            <a:endParaRPr lang="en-US" dirty="0"/>
          </a:p>
        </p:txBody>
      </p:sp>
      <p:sp>
        <p:nvSpPr>
          <p:cNvPr id="6" name="Oval 5">
            <a:extLst>
              <a:ext uri="{FF2B5EF4-FFF2-40B4-BE49-F238E27FC236}">
                <a16:creationId xmlns:a16="http://schemas.microsoft.com/office/drawing/2014/main" id="{917508D7-5E1B-46E0-B978-3E89EDF07ACA}"/>
              </a:ext>
            </a:extLst>
          </p:cNvPr>
          <p:cNvSpPr/>
          <p:nvPr/>
        </p:nvSpPr>
        <p:spPr>
          <a:xfrm>
            <a:off x="4792345" y="4191000"/>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C</a:t>
            </a:r>
            <a:endParaRPr lang="en-US" dirty="0"/>
          </a:p>
        </p:txBody>
      </p:sp>
      <p:sp>
        <p:nvSpPr>
          <p:cNvPr id="7" name="Oval 6">
            <a:extLst>
              <a:ext uri="{FF2B5EF4-FFF2-40B4-BE49-F238E27FC236}">
                <a16:creationId xmlns:a16="http://schemas.microsoft.com/office/drawing/2014/main" id="{89891862-E981-415B-884E-75463DE108EE}"/>
              </a:ext>
            </a:extLst>
          </p:cNvPr>
          <p:cNvSpPr/>
          <p:nvPr/>
        </p:nvSpPr>
        <p:spPr>
          <a:xfrm>
            <a:off x="3352800" y="3116580"/>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A</a:t>
            </a:r>
            <a:endParaRPr lang="en-US" dirty="0"/>
          </a:p>
        </p:txBody>
      </p:sp>
      <p:sp>
        <p:nvSpPr>
          <p:cNvPr id="8" name="Oval 7">
            <a:extLst>
              <a:ext uri="{FF2B5EF4-FFF2-40B4-BE49-F238E27FC236}">
                <a16:creationId xmlns:a16="http://schemas.microsoft.com/office/drawing/2014/main" id="{E2DB2A38-DD82-4F38-B7DC-5F6AE6C46A4B}"/>
              </a:ext>
            </a:extLst>
          </p:cNvPr>
          <p:cNvSpPr/>
          <p:nvPr/>
        </p:nvSpPr>
        <p:spPr>
          <a:xfrm>
            <a:off x="3327009" y="5486400"/>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D</a:t>
            </a:r>
            <a:endParaRPr lang="en-US" dirty="0"/>
          </a:p>
        </p:txBody>
      </p:sp>
      <p:cxnSp>
        <p:nvCxnSpPr>
          <p:cNvPr id="10" name="Straight Connector 9">
            <a:extLst>
              <a:ext uri="{FF2B5EF4-FFF2-40B4-BE49-F238E27FC236}">
                <a16:creationId xmlns:a16="http://schemas.microsoft.com/office/drawing/2014/main" id="{CE6B4EA2-A397-4481-877F-EBCFB56EF688}"/>
              </a:ext>
            </a:extLst>
          </p:cNvPr>
          <p:cNvCxnSpPr>
            <a:cxnSpLocks/>
            <a:stCxn id="5" idx="7"/>
          </p:cNvCxnSpPr>
          <p:nvPr/>
        </p:nvCxnSpPr>
        <p:spPr>
          <a:xfrm flipV="1">
            <a:off x="2349126" y="3571865"/>
            <a:ext cx="977883" cy="69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10853B-50EA-49EB-A8AC-253F86ACE8E5}"/>
              </a:ext>
            </a:extLst>
          </p:cNvPr>
          <p:cNvCxnSpPr>
            <a:cxnSpLocks/>
            <a:stCxn id="8" idx="0"/>
          </p:cNvCxnSpPr>
          <p:nvPr/>
        </p:nvCxnSpPr>
        <p:spPr>
          <a:xfrm flipV="1">
            <a:off x="3631809" y="3649982"/>
            <a:ext cx="44459" cy="1836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6ACFA6-AF5F-42A1-9E41-7EB819008FF4}"/>
              </a:ext>
            </a:extLst>
          </p:cNvPr>
          <p:cNvCxnSpPr>
            <a:cxnSpLocks/>
            <a:stCxn id="6" idx="1"/>
            <a:endCxn id="7" idx="5"/>
          </p:cNvCxnSpPr>
          <p:nvPr/>
        </p:nvCxnSpPr>
        <p:spPr>
          <a:xfrm flipH="1" flipV="1">
            <a:off x="3873126" y="3571865"/>
            <a:ext cx="1008493" cy="69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6ECE6A-2E2E-4E95-8762-112087D5485E}"/>
              </a:ext>
            </a:extLst>
          </p:cNvPr>
          <p:cNvCxnSpPr>
            <a:cxnSpLocks/>
            <a:stCxn id="5" idx="6"/>
            <a:endCxn id="6" idx="2"/>
          </p:cNvCxnSpPr>
          <p:nvPr/>
        </p:nvCxnSpPr>
        <p:spPr>
          <a:xfrm>
            <a:off x="2438400" y="4457700"/>
            <a:ext cx="235394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9D1E17-5530-44E0-8F5E-1243A9E45D1C}"/>
              </a:ext>
            </a:extLst>
          </p:cNvPr>
          <p:cNvSpPr txBox="1"/>
          <p:nvPr/>
        </p:nvSpPr>
        <p:spPr>
          <a:xfrm>
            <a:off x="4559105" y="3044697"/>
            <a:ext cx="4848665"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VERTICES V={ A,B,C,D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EDGES E= { A-B, A-D, A-C, B-C,}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333880" y="1857375"/>
            <a:ext cx="6647688" cy="3632454"/>
          </a:xfrm>
          <a:prstGeom prst="rect">
            <a:avLst/>
          </a:prstGeom>
          <a:blipFill>
            <a:blip r:embed="rId2" cstate="print"/>
            <a:stretch>
              <a:fillRect/>
            </a:stretch>
          </a:blipFill>
        </p:spPr>
        <p:txBody>
          <a:bodyPr wrap="square" lIns="0" tIns="0" rIns="0" bIns="0" rtlCol="0"/>
          <a:lstStyle/>
          <a:p>
            <a:endParaRPr sz="1350"/>
          </a:p>
        </p:txBody>
      </p:sp>
      <p:sp>
        <p:nvSpPr>
          <p:cNvPr id="6" name="object 2">
            <a:extLst>
              <a:ext uri="{FF2B5EF4-FFF2-40B4-BE49-F238E27FC236}">
                <a16:creationId xmlns:a16="http://schemas.microsoft.com/office/drawing/2014/main" id="{F52047FE-5100-43D8-B8E3-860F90F810C4}"/>
              </a:ext>
            </a:extLst>
          </p:cNvPr>
          <p:cNvSpPr txBox="1">
            <a:spLocks noGrp="1"/>
          </p:cNvSpPr>
          <p:nvPr>
            <p:ph type="title"/>
          </p:nvPr>
        </p:nvSpPr>
        <p:spPr>
          <a:xfrm>
            <a:off x="440788" y="1066800"/>
            <a:ext cx="8686800" cy="625171"/>
          </a:xfrm>
          <a:prstGeom prst="rect">
            <a:avLst/>
          </a:prstGeom>
        </p:spPr>
        <p:txBody>
          <a:bodyPr vert="horz" wrap="square" lIns="0" tIns="9525" rIns="0" bIns="0" rtlCol="0" anchor="b">
            <a:spAutoFit/>
          </a:bodyPr>
          <a:lstStyle/>
          <a:p>
            <a:pPr marL="6142196">
              <a:spcBef>
                <a:spcPts val="75"/>
              </a:spcBef>
            </a:pPr>
            <a:r>
              <a:rPr dirty="0"/>
              <a:t>Co</a:t>
            </a:r>
            <a:r>
              <a:rPr spc="4" dirty="0"/>
              <a:t>n</a:t>
            </a:r>
            <a:r>
              <a:rPr spc="-4" dirty="0"/>
              <a:t>t’d…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3856" y="1791080"/>
            <a:ext cx="6515100" cy="3698748"/>
          </a:xfrm>
          <a:prstGeom prst="rect">
            <a:avLst/>
          </a:prstGeom>
          <a:blipFill>
            <a:blip r:embed="rId2" cstate="print"/>
            <a:stretch>
              <a:fillRect/>
            </a:stretch>
          </a:blipFill>
        </p:spPr>
        <p:txBody>
          <a:bodyPr wrap="square" lIns="0" tIns="0" rIns="0" bIns="0" rtlCol="0"/>
          <a:lstStyle/>
          <a:p>
            <a:endParaRPr sz="1350"/>
          </a:p>
        </p:txBody>
      </p:sp>
      <p:sp>
        <p:nvSpPr>
          <p:cNvPr id="6" name="object 2">
            <a:extLst>
              <a:ext uri="{FF2B5EF4-FFF2-40B4-BE49-F238E27FC236}">
                <a16:creationId xmlns:a16="http://schemas.microsoft.com/office/drawing/2014/main" id="{6BCED854-0843-49D2-BE9C-1B90044E335A}"/>
              </a:ext>
            </a:extLst>
          </p:cNvPr>
          <p:cNvSpPr txBox="1">
            <a:spLocks noGrp="1"/>
          </p:cNvSpPr>
          <p:nvPr>
            <p:ph type="title"/>
          </p:nvPr>
        </p:nvSpPr>
        <p:spPr>
          <a:xfrm>
            <a:off x="440788" y="1066800"/>
            <a:ext cx="8686800" cy="625171"/>
          </a:xfrm>
          <a:prstGeom prst="rect">
            <a:avLst/>
          </a:prstGeom>
        </p:spPr>
        <p:txBody>
          <a:bodyPr vert="horz" wrap="square" lIns="0" tIns="9525" rIns="0" bIns="0" rtlCol="0" anchor="b">
            <a:spAutoFit/>
          </a:bodyPr>
          <a:lstStyle/>
          <a:p>
            <a:pPr marL="6142196">
              <a:spcBef>
                <a:spcPts val="75"/>
              </a:spcBef>
            </a:pPr>
            <a:r>
              <a:rPr dirty="0"/>
              <a:t>Co</a:t>
            </a:r>
            <a:r>
              <a:rPr spc="4" dirty="0"/>
              <a:t>n</a:t>
            </a:r>
            <a:r>
              <a:rPr spc="-4" dirty="0"/>
              <a:t>t’d…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5850" y="1952243"/>
            <a:ext cx="6695694" cy="3537585"/>
          </a:xfrm>
          <a:prstGeom prst="rect">
            <a:avLst/>
          </a:prstGeom>
          <a:blipFill>
            <a:blip r:embed="rId2" cstate="print"/>
            <a:stretch>
              <a:fillRect/>
            </a:stretch>
          </a:blipFill>
        </p:spPr>
        <p:txBody>
          <a:bodyPr wrap="square" lIns="0" tIns="0" rIns="0" bIns="0" rtlCol="0"/>
          <a:lstStyle/>
          <a:p>
            <a:endParaRPr sz="1350"/>
          </a:p>
        </p:txBody>
      </p:sp>
      <p:sp>
        <p:nvSpPr>
          <p:cNvPr id="6" name="object 2">
            <a:extLst>
              <a:ext uri="{FF2B5EF4-FFF2-40B4-BE49-F238E27FC236}">
                <a16:creationId xmlns:a16="http://schemas.microsoft.com/office/drawing/2014/main" id="{00F05112-690A-4C58-9FDD-45462BC6A1AC}"/>
              </a:ext>
            </a:extLst>
          </p:cNvPr>
          <p:cNvSpPr txBox="1">
            <a:spLocks noGrp="1"/>
          </p:cNvSpPr>
          <p:nvPr>
            <p:ph type="title"/>
          </p:nvPr>
        </p:nvSpPr>
        <p:spPr>
          <a:xfrm>
            <a:off x="440788" y="1066800"/>
            <a:ext cx="8686800" cy="625171"/>
          </a:xfrm>
          <a:prstGeom prst="rect">
            <a:avLst/>
          </a:prstGeom>
        </p:spPr>
        <p:txBody>
          <a:bodyPr vert="horz" wrap="square" lIns="0" tIns="9525" rIns="0" bIns="0" rtlCol="0" anchor="b">
            <a:spAutoFit/>
          </a:bodyPr>
          <a:lstStyle/>
          <a:p>
            <a:pPr marL="6142196">
              <a:spcBef>
                <a:spcPts val="75"/>
              </a:spcBef>
            </a:pPr>
            <a:r>
              <a:rPr dirty="0"/>
              <a:t>Co</a:t>
            </a:r>
            <a:r>
              <a:rPr spc="4" dirty="0"/>
              <a:t>n</a:t>
            </a:r>
            <a:r>
              <a:rPr spc="-4" dirty="0"/>
              <a:t>t’d…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838200"/>
            <a:ext cx="4152710" cy="840615"/>
          </a:xfrm>
          <a:prstGeom prst="rect">
            <a:avLst/>
          </a:prstGeom>
        </p:spPr>
        <p:txBody>
          <a:bodyPr vert="horz" wrap="square" lIns="0" tIns="9525" rIns="0" bIns="0" rtlCol="0" anchor="b">
            <a:spAutoFit/>
          </a:bodyPr>
          <a:lstStyle/>
          <a:p>
            <a:pPr marL="9525">
              <a:spcBef>
                <a:spcPts val="75"/>
              </a:spcBef>
            </a:pPr>
            <a:r>
              <a:rPr lang="en-US" sz="5400" spc="-4" dirty="0">
                <a:latin typeface="Tw Cen MT" panose="020B0602020104020603" pitchFamily="34" charset="0"/>
              </a:rPr>
              <a:t>CONCLUSION</a:t>
            </a:r>
            <a:endParaRPr lang="en-US" sz="5400" dirty="0">
              <a:latin typeface="Tw Cen MT" panose="020B0602020104020603" pitchFamily="34" charset="0"/>
            </a:endParaRPr>
          </a:p>
        </p:txBody>
      </p:sp>
      <p:sp>
        <p:nvSpPr>
          <p:cNvPr id="3" name="object 3"/>
          <p:cNvSpPr txBox="1"/>
          <p:nvPr/>
        </p:nvSpPr>
        <p:spPr>
          <a:xfrm>
            <a:off x="147322" y="2057400"/>
            <a:ext cx="8849355" cy="4488793"/>
          </a:xfrm>
          <a:prstGeom prst="rect">
            <a:avLst/>
          </a:prstGeom>
        </p:spPr>
        <p:txBody>
          <a:bodyPr vert="horz" wrap="square" lIns="0" tIns="9525" rIns="0" bIns="0" rtlCol="0">
            <a:spAutoFit/>
          </a:bodyPr>
          <a:lstStyle/>
          <a:p>
            <a:pPr marL="352425" marR="3810" indent="-342900" algn="just">
              <a:lnSpc>
                <a:spcPct val="140000"/>
              </a:lnSpc>
              <a:spcBef>
                <a:spcPts val="75"/>
              </a:spcBef>
              <a:buFont typeface="Wingdings" panose="05000000000000000000" pitchFamily="2" charset="2"/>
              <a:buChar char="Ø"/>
              <a:tabLst>
                <a:tab pos="181451" algn="l"/>
              </a:tabLst>
            </a:pPr>
            <a:r>
              <a:rPr sz="2200" dirty="0">
                <a:latin typeface="Times New Roman" panose="02020603050405020304" pitchFamily="18" charset="0"/>
                <a:cs typeface="Times New Roman" panose="02020603050405020304" pitchFamily="18" charset="0"/>
              </a:rPr>
              <a:t>A </a:t>
            </a:r>
            <a:r>
              <a:rPr sz="2200" spc="-4" dirty="0">
                <a:latin typeface="Times New Roman" panose="02020603050405020304" pitchFamily="18" charset="0"/>
                <a:cs typeface="Times New Roman" panose="02020603050405020304" pitchFamily="18" charset="0"/>
              </a:rPr>
              <a:t>Graph is </a:t>
            </a:r>
            <a:r>
              <a:rPr sz="2200" dirty="0">
                <a:latin typeface="Times New Roman" panose="02020603050405020304" pitchFamily="18" charset="0"/>
                <a:cs typeface="Times New Roman" panose="02020603050405020304" pitchFamily="18" charset="0"/>
              </a:rPr>
              <a:t>a </a:t>
            </a:r>
            <a:r>
              <a:rPr sz="2200" spc="-4" dirty="0">
                <a:latin typeface="Times New Roman" panose="02020603050405020304" pitchFamily="18" charset="0"/>
                <a:cs typeface="Times New Roman" panose="02020603050405020304" pitchFamily="18" charset="0"/>
              </a:rPr>
              <a:t>non-linear data </a:t>
            </a:r>
            <a:r>
              <a:rPr sz="2200" dirty="0">
                <a:latin typeface="Times New Roman" panose="02020603050405020304" pitchFamily="18" charset="0"/>
                <a:cs typeface="Times New Roman" panose="02020603050405020304" pitchFamily="18" charset="0"/>
              </a:rPr>
              <a:t>structure, </a:t>
            </a:r>
            <a:r>
              <a:rPr sz="2200" spc="-4" dirty="0">
                <a:latin typeface="Times New Roman" panose="02020603050405020304" pitchFamily="18" charset="0"/>
                <a:cs typeface="Times New Roman" panose="02020603050405020304" pitchFamily="18" charset="0"/>
              </a:rPr>
              <a:t>which </a:t>
            </a:r>
            <a:r>
              <a:rPr sz="2200" dirty="0">
                <a:latin typeface="Times New Roman" panose="02020603050405020304" pitchFamily="18" charset="0"/>
                <a:cs typeface="Times New Roman" panose="02020603050405020304" pitchFamily="18" charset="0"/>
              </a:rPr>
              <a:t>consists </a:t>
            </a:r>
            <a:r>
              <a:rPr sz="2200" spc="-4" dirty="0">
                <a:latin typeface="Times New Roman" panose="02020603050405020304" pitchFamily="18" charset="0"/>
                <a:cs typeface="Times New Roman" panose="02020603050405020304" pitchFamily="18" charset="0"/>
              </a:rPr>
              <a:t>of </a:t>
            </a:r>
            <a:r>
              <a:rPr sz="2200" dirty="0">
                <a:latin typeface="Times New Roman" panose="02020603050405020304" pitchFamily="18" charset="0"/>
                <a:cs typeface="Times New Roman" panose="02020603050405020304" pitchFamily="18" charset="0"/>
              </a:rPr>
              <a:t>vertices(or  </a:t>
            </a:r>
            <a:r>
              <a:rPr sz="2200" spc="-4" dirty="0">
                <a:latin typeface="Times New Roman" panose="02020603050405020304" pitchFamily="18" charset="0"/>
                <a:cs typeface="Times New Roman" panose="02020603050405020304" pitchFamily="18" charset="0"/>
              </a:rPr>
              <a:t>nodes) </a:t>
            </a:r>
            <a:r>
              <a:rPr sz="2200" dirty="0">
                <a:latin typeface="Times New Roman" panose="02020603050405020304" pitchFamily="18" charset="0"/>
                <a:cs typeface="Times New Roman" panose="02020603050405020304" pitchFamily="18" charset="0"/>
              </a:rPr>
              <a:t>connected </a:t>
            </a:r>
            <a:r>
              <a:rPr sz="2200" spc="-4" dirty="0">
                <a:latin typeface="Times New Roman" panose="02020603050405020304" pitchFamily="18" charset="0"/>
                <a:cs typeface="Times New Roman" panose="02020603050405020304" pitchFamily="18" charset="0"/>
              </a:rPr>
              <a:t>by edges(or arcs) </a:t>
            </a:r>
            <a:r>
              <a:rPr sz="2200" dirty="0">
                <a:latin typeface="Times New Roman" panose="02020603050405020304" pitchFamily="18" charset="0"/>
                <a:cs typeface="Times New Roman" panose="02020603050405020304" pitchFamily="18" charset="0"/>
              </a:rPr>
              <a:t>where </a:t>
            </a:r>
            <a:r>
              <a:rPr sz="2200" spc="-4" dirty="0">
                <a:latin typeface="Times New Roman" panose="02020603050405020304" pitchFamily="18" charset="0"/>
                <a:cs typeface="Times New Roman" panose="02020603050405020304" pitchFamily="18" charset="0"/>
              </a:rPr>
              <a:t>edges </a:t>
            </a:r>
            <a:r>
              <a:rPr sz="2200" dirty="0">
                <a:latin typeface="Times New Roman" panose="02020603050405020304" pitchFamily="18" charset="0"/>
                <a:cs typeface="Times New Roman" panose="02020603050405020304" pitchFamily="18" charset="0"/>
              </a:rPr>
              <a:t>may be </a:t>
            </a:r>
            <a:r>
              <a:rPr sz="2200" spc="-4" dirty="0">
                <a:latin typeface="Times New Roman" panose="02020603050405020304" pitchFamily="18" charset="0"/>
                <a:cs typeface="Times New Roman" panose="02020603050405020304" pitchFamily="18" charset="0"/>
              </a:rPr>
              <a:t>directed or  </a:t>
            </a:r>
            <a:r>
              <a:rPr sz="2200" spc="-8" dirty="0">
                <a:latin typeface="Times New Roman" panose="02020603050405020304" pitchFamily="18" charset="0"/>
                <a:cs typeface="Times New Roman" panose="02020603050405020304" pitchFamily="18" charset="0"/>
              </a:rPr>
              <a:t>undirected.</a:t>
            </a:r>
            <a:endParaRPr sz="2200" dirty="0">
              <a:latin typeface="Times New Roman" panose="02020603050405020304" pitchFamily="18" charset="0"/>
              <a:cs typeface="Times New Roman" panose="02020603050405020304" pitchFamily="18" charset="0"/>
            </a:endParaRPr>
          </a:p>
          <a:p>
            <a:pPr marL="352425" marR="3810" indent="-342900" algn="just">
              <a:lnSpc>
                <a:spcPct val="140000"/>
              </a:lnSpc>
              <a:spcBef>
                <a:spcPts val="750"/>
              </a:spcBef>
              <a:buFont typeface="Wingdings" panose="05000000000000000000" pitchFamily="2" charset="2"/>
              <a:buChar char="Ø"/>
              <a:tabLst>
                <a:tab pos="181451" algn="l"/>
              </a:tabLst>
            </a:pPr>
            <a:r>
              <a:rPr sz="2200" spc="-4" dirty="0">
                <a:latin typeface="Times New Roman" panose="02020603050405020304" pitchFamily="18" charset="0"/>
                <a:cs typeface="Times New Roman" panose="02020603050405020304" pitchFamily="18" charset="0"/>
              </a:rPr>
              <a:t>Graph is </a:t>
            </a:r>
            <a:r>
              <a:rPr sz="2200" dirty="0">
                <a:latin typeface="Times New Roman" panose="02020603050405020304" pitchFamily="18" charset="0"/>
                <a:cs typeface="Times New Roman" panose="02020603050405020304" pitchFamily="18" charset="0"/>
              </a:rPr>
              <a:t>represented </a:t>
            </a:r>
            <a:r>
              <a:rPr sz="2200" spc="-4" dirty="0">
                <a:latin typeface="Times New Roman" panose="02020603050405020304" pitchFamily="18" charset="0"/>
                <a:cs typeface="Times New Roman" panose="02020603050405020304" pitchFamily="18" charset="0"/>
              </a:rPr>
              <a:t>by two important ways: Adjacency List </a:t>
            </a:r>
            <a:r>
              <a:rPr sz="2200" dirty="0">
                <a:latin typeface="Times New Roman" panose="02020603050405020304" pitchFamily="18" charset="0"/>
                <a:cs typeface="Times New Roman" panose="02020603050405020304" pitchFamily="18" charset="0"/>
              </a:rPr>
              <a:t>and  </a:t>
            </a:r>
            <a:r>
              <a:rPr sz="2200" spc="-4" dirty="0">
                <a:latin typeface="Times New Roman" panose="02020603050405020304" pitchFamily="18" charset="0"/>
                <a:cs typeface="Times New Roman" panose="02020603050405020304" pitchFamily="18" charset="0"/>
              </a:rPr>
              <a:t>Adjacency</a:t>
            </a:r>
            <a:r>
              <a:rPr sz="2200" spc="4" dirty="0">
                <a:latin typeface="Times New Roman" panose="02020603050405020304" pitchFamily="18" charset="0"/>
                <a:cs typeface="Times New Roman" panose="02020603050405020304" pitchFamily="18" charset="0"/>
              </a:rPr>
              <a:t> </a:t>
            </a:r>
            <a:r>
              <a:rPr sz="2200" spc="-4" dirty="0">
                <a:latin typeface="Times New Roman" panose="02020603050405020304" pitchFamily="18" charset="0"/>
                <a:cs typeface="Times New Roman" panose="02020603050405020304" pitchFamily="18" charset="0"/>
              </a:rPr>
              <a:t>Matrix.</a:t>
            </a:r>
            <a:endParaRPr sz="2200" dirty="0">
              <a:latin typeface="Times New Roman" panose="02020603050405020304" pitchFamily="18" charset="0"/>
              <a:cs typeface="Times New Roman" panose="02020603050405020304" pitchFamily="18" charset="0"/>
            </a:endParaRPr>
          </a:p>
          <a:p>
            <a:pPr marL="352425" marR="530543" indent="-342900">
              <a:lnSpc>
                <a:spcPct val="80000"/>
              </a:lnSpc>
              <a:spcBef>
                <a:spcPts val="1095"/>
              </a:spcBef>
              <a:buFont typeface="Wingdings" panose="05000000000000000000" pitchFamily="2" charset="2"/>
              <a:buChar char="Ø"/>
              <a:tabLst>
                <a:tab pos="181451" algn="l"/>
              </a:tabLst>
            </a:pPr>
            <a:r>
              <a:rPr sz="2200" spc="-4" dirty="0">
                <a:latin typeface="Times New Roman" panose="02020603050405020304" pitchFamily="18" charset="0"/>
                <a:cs typeface="Times New Roman" panose="02020603050405020304" pitchFamily="18" charset="0"/>
              </a:rPr>
              <a:t>Graph traversal is </a:t>
            </a:r>
            <a:r>
              <a:rPr sz="2200" dirty="0">
                <a:latin typeface="Times New Roman" panose="02020603050405020304" pitchFamily="18" charset="0"/>
                <a:cs typeface="Times New Roman" panose="02020603050405020304" pitchFamily="18" charset="0"/>
              </a:rPr>
              <a:t>a </a:t>
            </a:r>
            <a:r>
              <a:rPr sz="2200" spc="-4" dirty="0">
                <a:latin typeface="Times New Roman" panose="02020603050405020304" pitchFamily="18" charset="0"/>
                <a:cs typeface="Times New Roman" panose="02020603050405020304" pitchFamily="18" charset="0"/>
              </a:rPr>
              <a:t>process </a:t>
            </a:r>
            <a:r>
              <a:rPr sz="2200" dirty="0">
                <a:latin typeface="Times New Roman" panose="02020603050405020304" pitchFamily="18" charset="0"/>
                <a:cs typeface="Times New Roman" panose="02020603050405020304" pitchFamily="18" charset="0"/>
              </a:rPr>
              <a:t>of </a:t>
            </a:r>
            <a:r>
              <a:rPr sz="2200" spc="-4" dirty="0">
                <a:latin typeface="Times New Roman" panose="02020603050405020304" pitchFamily="18" charset="0"/>
                <a:cs typeface="Times New Roman" panose="02020603050405020304" pitchFamily="18" charset="0"/>
              </a:rPr>
              <a:t>checking </a:t>
            </a:r>
            <a:r>
              <a:rPr sz="2200" dirty="0">
                <a:latin typeface="Times New Roman" panose="02020603050405020304" pitchFamily="18" charset="0"/>
                <a:cs typeface="Times New Roman" panose="02020603050405020304" pitchFamily="18" charset="0"/>
              </a:rPr>
              <a:t>or </a:t>
            </a:r>
            <a:r>
              <a:rPr sz="2200" spc="-8" dirty="0">
                <a:latin typeface="Times New Roman" panose="02020603050405020304" pitchFamily="18" charset="0"/>
                <a:cs typeface="Times New Roman" panose="02020603050405020304" pitchFamily="18" charset="0"/>
              </a:rPr>
              <a:t>updating </a:t>
            </a:r>
            <a:r>
              <a:rPr sz="2200" spc="-4" dirty="0">
                <a:latin typeface="Times New Roman" panose="02020603050405020304" pitchFamily="18" charset="0"/>
                <a:cs typeface="Times New Roman" panose="02020603050405020304" pitchFamily="18" charset="0"/>
              </a:rPr>
              <a:t>each vertex in </a:t>
            </a:r>
            <a:r>
              <a:rPr sz="2200" dirty="0">
                <a:latin typeface="Times New Roman" panose="02020603050405020304" pitchFamily="18" charset="0"/>
                <a:cs typeface="Times New Roman" panose="02020603050405020304" pitchFamily="18" charset="0"/>
              </a:rPr>
              <a:t>a  </a:t>
            </a:r>
            <a:r>
              <a:rPr sz="2200" spc="-4" dirty="0">
                <a:latin typeface="Times New Roman" panose="02020603050405020304" pitchFamily="18" charset="0"/>
                <a:cs typeface="Times New Roman" panose="02020603050405020304" pitchFamily="18" charset="0"/>
              </a:rPr>
              <a:t>graph.</a:t>
            </a:r>
            <a:endParaRPr sz="2200" dirty="0">
              <a:latin typeface="Times New Roman" panose="02020603050405020304" pitchFamily="18" charset="0"/>
              <a:cs typeface="Times New Roman" panose="02020603050405020304" pitchFamily="18" charset="0"/>
            </a:endParaRPr>
          </a:p>
          <a:p>
            <a:pPr marL="352425" indent="-342900">
              <a:spcBef>
                <a:spcPts val="319"/>
              </a:spcBef>
              <a:buFont typeface="Wingdings" panose="05000000000000000000" pitchFamily="2" charset="2"/>
              <a:buChar char="Ø"/>
              <a:tabLst>
                <a:tab pos="181451" algn="l"/>
              </a:tabLst>
            </a:pPr>
            <a:r>
              <a:rPr sz="2200" spc="-4" dirty="0">
                <a:latin typeface="Times New Roman" panose="02020603050405020304" pitchFamily="18" charset="0"/>
                <a:cs typeface="Times New Roman" panose="02020603050405020304" pitchFamily="18" charset="0"/>
              </a:rPr>
              <a:t>Graph traversal means </a:t>
            </a:r>
            <a:r>
              <a:rPr sz="2200" dirty="0">
                <a:latin typeface="Times New Roman" panose="02020603050405020304" pitchFamily="18" charset="0"/>
                <a:cs typeface="Times New Roman" panose="02020603050405020304" pitchFamily="18" charset="0"/>
              </a:rPr>
              <a:t>visiting </a:t>
            </a:r>
            <a:r>
              <a:rPr sz="2200" spc="-4" dirty="0">
                <a:latin typeface="Times New Roman" panose="02020603050405020304" pitchFamily="18" charset="0"/>
                <a:cs typeface="Times New Roman" panose="02020603050405020304" pitchFamily="18" charset="0"/>
              </a:rPr>
              <a:t>each and exactly one</a:t>
            </a:r>
            <a:r>
              <a:rPr sz="2200" spc="49" dirty="0">
                <a:latin typeface="Times New Roman" panose="02020603050405020304" pitchFamily="18" charset="0"/>
                <a:cs typeface="Times New Roman" panose="02020603050405020304" pitchFamily="18" charset="0"/>
              </a:rPr>
              <a:t> </a:t>
            </a:r>
            <a:r>
              <a:rPr sz="2200" spc="-8" dirty="0">
                <a:latin typeface="Times New Roman" panose="02020603050405020304" pitchFamily="18" charset="0"/>
                <a:cs typeface="Times New Roman" panose="02020603050405020304" pitchFamily="18" charset="0"/>
              </a:rPr>
              <a:t>node.</a:t>
            </a:r>
            <a:endParaRPr sz="2200" dirty="0">
              <a:latin typeface="Times New Roman" panose="02020603050405020304" pitchFamily="18" charset="0"/>
              <a:cs typeface="Times New Roman" panose="02020603050405020304" pitchFamily="18" charset="0"/>
            </a:endParaRPr>
          </a:p>
          <a:p>
            <a:pPr marL="352425" marR="3810" indent="-342900" algn="just">
              <a:lnSpc>
                <a:spcPct val="140000"/>
              </a:lnSpc>
              <a:spcBef>
                <a:spcPts val="405"/>
              </a:spcBef>
              <a:buFont typeface="Wingdings" panose="05000000000000000000" pitchFamily="2" charset="2"/>
              <a:buChar char="Ø"/>
              <a:tabLst>
                <a:tab pos="181451" algn="l"/>
              </a:tabLst>
            </a:pPr>
            <a:r>
              <a:rPr sz="2200" dirty="0">
                <a:latin typeface="Times New Roman" panose="02020603050405020304" pitchFamily="18" charset="0"/>
                <a:cs typeface="Times New Roman" panose="02020603050405020304" pitchFamily="18" charset="0"/>
              </a:rPr>
              <a:t>There are two graph traversals: </a:t>
            </a:r>
            <a:r>
              <a:rPr sz="2200" b="1" spc="-4" dirty="0">
                <a:solidFill>
                  <a:srgbClr val="FF0000"/>
                </a:solidFill>
                <a:latin typeface="Times New Roman" panose="02020603050405020304" pitchFamily="18" charset="0"/>
                <a:cs typeface="Times New Roman" panose="02020603050405020304" pitchFamily="18" charset="0"/>
              </a:rPr>
              <a:t>Breadth first Search: V</a:t>
            </a:r>
            <a:r>
              <a:rPr sz="2200" spc="-4" dirty="0">
                <a:latin typeface="Times New Roman" panose="02020603050405020304" pitchFamily="18" charset="0"/>
                <a:cs typeface="Times New Roman" panose="02020603050405020304" pitchFamily="18" charset="0"/>
              </a:rPr>
              <a:t>isits </a:t>
            </a:r>
            <a:r>
              <a:rPr sz="2200" dirty="0">
                <a:latin typeface="Times New Roman" panose="02020603050405020304" pitchFamily="18" charset="0"/>
                <a:cs typeface="Times New Roman" panose="02020603050405020304" pitchFamily="18" charset="0"/>
              </a:rPr>
              <a:t>the </a:t>
            </a:r>
            <a:r>
              <a:rPr sz="2200" spc="-4" dirty="0">
                <a:latin typeface="Times New Roman" panose="02020603050405020304" pitchFamily="18" charset="0"/>
                <a:cs typeface="Times New Roman" panose="02020603050405020304" pitchFamily="18" charset="0"/>
              </a:rPr>
              <a:t>neighbor  vertices before </a:t>
            </a:r>
            <a:r>
              <a:rPr sz="2200" dirty="0">
                <a:latin typeface="Times New Roman" panose="02020603050405020304" pitchFamily="18" charset="0"/>
                <a:cs typeface="Times New Roman" panose="02020603050405020304" pitchFamily="18" charset="0"/>
              </a:rPr>
              <a:t>visiting </a:t>
            </a:r>
            <a:r>
              <a:rPr sz="2200" spc="-4" dirty="0">
                <a:latin typeface="Times New Roman" panose="02020603050405020304" pitchFamily="18" charset="0"/>
                <a:cs typeface="Times New Roman" panose="02020603050405020304" pitchFamily="18" charset="0"/>
              </a:rPr>
              <a:t>the child vertices </a:t>
            </a:r>
            <a:r>
              <a:rPr sz="2200" dirty="0">
                <a:latin typeface="Times New Roman" panose="02020603050405020304" pitchFamily="18" charset="0"/>
                <a:cs typeface="Times New Roman" panose="02020603050405020304" pitchFamily="18" charset="0"/>
              </a:rPr>
              <a:t>and </a:t>
            </a:r>
            <a:r>
              <a:rPr sz="2200" b="1" dirty="0">
                <a:solidFill>
                  <a:srgbClr val="FF0000"/>
                </a:solidFill>
                <a:latin typeface="Times New Roman" panose="02020603050405020304" pitchFamily="18" charset="0"/>
                <a:cs typeface="Times New Roman" panose="02020603050405020304" pitchFamily="18" charset="0"/>
              </a:rPr>
              <a:t>Depth </a:t>
            </a:r>
            <a:r>
              <a:rPr sz="2200" b="1" spc="-4" dirty="0">
                <a:solidFill>
                  <a:srgbClr val="FF0000"/>
                </a:solidFill>
                <a:latin typeface="Times New Roman" panose="02020603050405020304" pitchFamily="18" charset="0"/>
                <a:cs typeface="Times New Roman" panose="02020603050405020304" pitchFamily="18" charset="0"/>
              </a:rPr>
              <a:t>First Search:</a:t>
            </a:r>
            <a:r>
              <a:rPr sz="2200" spc="-4" dirty="0">
                <a:latin typeface="Times New Roman" panose="02020603050405020304" pitchFamily="18" charset="0"/>
                <a:cs typeface="Times New Roman" panose="02020603050405020304" pitchFamily="18" charset="0"/>
              </a:rPr>
              <a:t>is </a:t>
            </a:r>
            <a:r>
              <a:rPr sz="2200" dirty="0">
                <a:latin typeface="Times New Roman" panose="02020603050405020304" pitchFamily="18" charset="0"/>
                <a:cs typeface="Times New Roman" panose="02020603050405020304" pitchFamily="18" charset="0"/>
              </a:rPr>
              <a:t>used  for </a:t>
            </a:r>
            <a:r>
              <a:rPr sz="2200" spc="-4" dirty="0">
                <a:latin typeface="Times New Roman" panose="02020603050405020304" pitchFamily="18" charset="0"/>
                <a:cs typeface="Times New Roman" panose="02020603050405020304" pitchFamily="18" charset="0"/>
              </a:rPr>
              <a:t>traversing </a:t>
            </a:r>
            <a:r>
              <a:rPr sz="2200" dirty="0">
                <a:latin typeface="Times New Roman" panose="02020603050405020304" pitchFamily="18" charset="0"/>
                <a:cs typeface="Times New Roman" panose="02020603050405020304" pitchFamily="18" charset="0"/>
              </a:rPr>
              <a:t>a finite</a:t>
            </a:r>
            <a:r>
              <a:rPr sz="2200" spc="34" dirty="0">
                <a:latin typeface="Times New Roman" panose="02020603050405020304" pitchFamily="18" charset="0"/>
                <a:cs typeface="Times New Roman" panose="02020603050405020304" pitchFamily="18" charset="0"/>
              </a:rPr>
              <a:t> </a:t>
            </a:r>
            <a:r>
              <a:rPr sz="2200" spc="-4" dirty="0">
                <a:latin typeface="Times New Roman" panose="02020603050405020304" pitchFamily="18" charset="0"/>
                <a:cs typeface="Times New Roman" panose="02020603050405020304" pitchFamily="18" charset="0"/>
              </a:rPr>
              <a:t>graph.</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9229" y="405384"/>
            <a:ext cx="7184771" cy="935513"/>
          </a:xfrm>
          <a:prstGeom prst="rect">
            <a:avLst/>
          </a:prstGeom>
        </p:spPr>
        <p:txBody>
          <a:bodyPr vert="horz" wrap="square" lIns="0" tIns="12065" rIns="0" bIns="0" rtlCol="0">
            <a:spAutoFit/>
          </a:bodyPr>
          <a:lstStyle/>
          <a:p>
            <a:pPr marL="12700">
              <a:lnSpc>
                <a:spcPct val="100000"/>
              </a:lnSpc>
              <a:spcBef>
                <a:spcPts val="95"/>
              </a:spcBef>
            </a:pPr>
            <a:r>
              <a:rPr sz="6000" spc="-145" dirty="0">
                <a:latin typeface="Bahnschrift Condensed" panose="020B0502040204020203" pitchFamily="34" charset="0"/>
              </a:rPr>
              <a:t>Directed </a:t>
            </a:r>
            <a:r>
              <a:rPr sz="6000" spc="-260" dirty="0">
                <a:latin typeface="Bahnschrift Condensed" panose="020B0502040204020203" pitchFamily="34" charset="0"/>
              </a:rPr>
              <a:t>vs. </a:t>
            </a:r>
            <a:r>
              <a:rPr sz="6000" spc="-110" dirty="0">
                <a:latin typeface="Bahnschrift Condensed" panose="020B0502040204020203" pitchFamily="34" charset="0"/>
              </a:rPr>
              <a:t>undirected</a:t>
            </a:r>
            <a:r>
              <a:rPr sz="6000" spc="-235" dirty="0">
                <a:latin typeface="Bahnschrift Condensed" panose="020B0502040204020203" pitchFamily="34" charset="0"/>
              </a:rPr>
              <a:t> </a:t>
            </a:r>
            <a:r>
              <a:rPr sz="6000" spc="-229" dirty="0">
                <a:latin typeface="Bahnschrift Condensed" panose="020B0502040204020203" pitchFamily="34" charset="0"/>
              </a:rPr>
              <a:t>graphs</a:t>
            </a:r>
            <a:endParaRPr sz="6000" dirty="0">
              <a:latin typeface="Bahnschrift Condensed" panose="020B0502040204020203" pitchFamily="34" charset="0"/>
            </a:endParaRPr>
          </a:p>
        </p:txBody>
      </p:sp>
      <p:sp>
        <p:nvSpPr>
          <p:cNvPr id="3" name="object 3"/>
          <p:cNvSpPr txBox="1"/>
          <p:nvPr/>
        </p:nvSpPr>
        <p:spPr>
          <a:xfrm>
            <a:off x="152400" y="1991994"/>
            <a:ext cx="8610599" cy="878840"/>
          </a:xfrm>
          <a:prstGeom prst="rect">
            <a:avLst/>
          </a:prstGeom>
        </p:spPr>
        <p:txBody>
          <a:bodyPr vert="horz" wrap="square" lIns="0" tIns="12065" rIns="0" bIns="0" rtlCol="0">
            <a:spAutoFit/>
          </a:bodyPr>
          <a:lstStyle/>
          <a:p>
            <a:pPr marL="469901" marR="5080" indent="-457200">
              <a:lnSpc>
                <a:spcPct val="100000"/>
              </a:lnSpc>
              <a:spcBef>
                <a:spcPts val="95"/>
              </a:spcBef>
              <a:buClr>
                <a:srgbClr val="9F4DA2"/>
              </a:buClr>
              <a:buFont typeface="Wingdings" panose="05000000000000000000" pitchFamily="2" charset="2"/>
              <a:buChar char="ü"/>
              <a:tabLst>
                <a:tab pos="269240" algn="l"/>
              </a:tabLst>
            </a:pPr>
            <a:r>
              <a:rPr sz="2800" spc="-125" dirty="0">
                <a:latin typeface="Times New Roman" panose="02020603050405020304" pitchFamily="18" charset="0"/>
                <a:cs typeface="Times New Roman" panose="02020603050405020304" pitchFamily="18" charset="0"/>
              </a:rPr>
              <a:t>When </a:t>
            </a:r>
            <a:r>
              <a:rPr sz="2800" spc="-35" dirty="0">
                <a:latin typeface="Times New Roman" panose="02020603050405020304" pitchFamily="18" charset="0"/>
                <a:cs typeface="Times New Roman" panose="02020603050405020304" pitchFamily="18" charset="0"/>
              </a:rPr>
              <a:t>the </a:t>
            </a:r>
            <a:r>
              <a:rPr sz="2800" spc="-200" dirty="0">
                <a:latin typeface="Times New Roman" panose="02020603050405020304" pitchFamily="18" charset="0"/>
                <a:cs typeface="Times New Roman" panose="02020603050405020304" pitchFamily="18" charset="0"/>
              </a:rPr>
              <a:t>edges </a:t>
            </a:r>
            <a:r>
              <a:rPr sz="2800" spc="-35" dirty="0">
                <a:latin typeface="Times New Roman" panose="02020603050405020304" pitchFamily="18" charset="0"/>
                <a:cs typeface="Times New Roman" panose="02020603050405020304" pitchFamily="18" charset="0"/>
              </a:rPr>
              <a:t>in </a:t>
            </a:r>
            <a:r>
              <a:rPr sz="2800" spc="-220" dirty="0">
                <a:latin typeface="Times New Roman" panose="02020603050405020304" pitchFamily="18" charset="0"/>
                <a:cs typeface="Times New Roman" panose="02020603050405020304" pitchFamily="18" charset="0"/>
              </a:rPr>
              <a:t>a </a:t>
            </a:r>
            <a:r>
              <a:rPr sz="2800" spc="-135" dirty="0">
                <a:latin typeface="Times New Roman" panose="02020603050405020304" pitchFamily="18" charset="0"/>
                <a:cs typeface="Times New Roman" panose="02020603050405020304" pitchFamily="18" charset="0"/>
              </a:rPr>
              <a:t>graph </a:t>
            </a:r>
            <a:r>
              <a:rPr sz="2800" spc="-175" dirty="0">
                <a:latin typeface="Times New Roman" panose="02020603050405020304" pitchFamily="18" charset="0"/>
                <a:cs typeface="Times New Roman" panose="02020603050405020304" pitchFamily="18" charset="0"/>
              </a:rPr>
              <a:t>have </a:t>
            </a:r>
            <a:r>
              <a:rPr sz="2800" spc="-220" dirty="0">
                <a:latin typeface="Times New Roman" panose="02020603050405020304" pitchFamily="18" charset="0"/>
                <a:cs typeface="Times New Roman" panose="02020603050405020304" pitchFamily="18" charset="0"/>
              </a:rPr>
              <a:t>a </a:t>
            </a:r>
            <a:r>
              <a:rPr sz="2800" spc="-55" dirty="0">
                <a:latin typeface="Times New Roman" panose="02020603050405020304" pitchFamily="18" charset="0"/>
                <a:cs typeface="Times New Roman" panose="02020603050405020304" pitchFamily="18" charset="0"/>
              </a:rPr>
              <a:t>direction, </a:t>
            </a:r>
            <a:r>
              <a:rPr sz="2800" spc="-35" dirty="0">
                <a:latin typeface="Times New Roman" panose="02020603050405020304" pitchFamily="18" charset="0"/>
                <a:cs typeface="Times New Roman" panose="02020603050405020304" pitchFamily="18" charset="0"/>
              </a:rPr>
              <a:t>the  </a:t>
            </a:r>
            <a:r>
              <a:rPr sz="2800" spc="-135" dirty="0">
                <a:latin typeface="Times New Roman" panose="02020603050405020304" pitchFamily="18" charset="0"/>
                <a:cs typeface="Times New Roman" panose="02020603050405020304" pitchFamily="18" charset="0"/>
              </a:rPr>
              <a:t>graph </a:t>
            </a:r>
            <a:r>
              <a:rPr sz="2800" spc="-150" dirty="0">
                <a:latin typeface="Times New Roman" panose="02020603050405020304" pitchFamily="18" charset="0"/>
                <a:cs typeface="Times New Roman" panose="02020603050405020304" pitchFamily="18" charset="0"/>
              </a:rPr>
              <a:t>is </a:t>
            </a:r>
            <a:r>
              <a:rPr sz="2800" spc="-114" dirty="0">
                <a:latin typeface="Times New Roman" panose="02020603050405020304" pitchFamily="18" charset="0"/>
                <a:cs typeface="Times New Roman" panose="02020603050405020304" pitchFamily="18" charset="0"/>
              </a:rPr>
              <a:t>called </a:t>
            </a:r>
            <a:r>
              <a:rPr sz="2800" i="1" spc="-180" dirty="0">
                <a:latin typeface="Times New Roman" panose="02020603050405020304" pitchFamily="18" charset="0"/>
                <a:cs typeface="Times New Roman" panose="02020603050405020304" pitchFamily="18" charset="0"/>
              </a:rPr>
              <a:t>directed </a:t>
            </a:r>
            <a:r>
              <a:rPr sz="2800" spc="-45" dirty="0">
                <a:latin typeface="Times New Roman" panose="02020603050405020304" pitchFamily="18" charset="0"/>
                <a:cs typeface="Times New Roman" panose="02020603050405020304" pitchFamily="18" charset="0"/>
              </a:rPr>
              <a:t>(or</a:t>
            </a:r>
            <a:r>
              <a:rPr sz="2800" spc="-175" dirty="0">
                <a:latin typeface="Times New Roman" panose="02020603050405020304" pitchFamily="18" charset="0"/>
                <a:cs typeface="Times New Roman" panose="02020603050405020304" pitchFamily="18" charset="0"/>
              </a:rPr>
              <a:t> </a:t>
            </a:r>
            <a:r>
              <a:rPr sz="2800" i="1" spc="-114" dirty="0">
                <a:latin typeface="Times New Roman" panose="02020603050405020304" pitchFamily="18" charset="0"/>
                <a:cs typeface="Times New Roman" panose="02020603050405020304" pitchFamily="18" charset="0"/>
              </a:rPr>
              <a:t>digraph</a:t>
            </a:r>
            <a:r>
              <a:rPr sz="2800" spc="-114"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751143" y="6298666"/>
            <a:ext cx="5357688"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panose="02020603050405020304" pitchFamily="18" charset="0"/>
                <a:cs typeface="Times New Roman" panose="02020603050405020304" pitchFamily="18" charset="0"/>
              </a:rPr>
              <a:t>E</a:t>
            </a:r>
            <a:r>
              <a:rPr lang="en-US"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{(1,3) </a:t>
            </a:r>
            <a:r>
              <a:rPr sz="2000" dirty="0">
                <a:latin typeface="Times New Roman" panose="02020603050405020304" pitchFamily="18" charset="0"/>
                <a:cs typeface="Times New Roman" panose="02020603050405020304" pitchFamily="18" charset="0"/>
              </a:rPr>
              <a:t>(3,1) </a:t>
            </a:r>
            <a:r>
              <a:rPr sz="2000" spc="-5" dirty="0">
                <a:latin typeface="Times New Roman" panose="02020603050405020304" pitchFamily="18" charset="0"/>
                <a:cs typeface="Times New Roman" panose="02020603050405020304" pitchFamily="18" charset="0"/>
              </a:rPr>
              <a:t>(5,9) </a:t>
            </a:r>
            <a:r>
              <a:rPr sz="2000" dirty="0">
                <a:latin typeface="Times New Roman" panose="02020603050405020304" pitchFamily="18" charset="0"/>
                <a:cs typeface="Times New Roman" panose="02020603050405020304" pitchFamily="18" charset="0"/>
              </a:rPr>
              <a:t>(9,11)</a:t>
            </a:r>
            <a:r>
              <a:rPr sz="2000" spc="-8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(5,7)</a:t>
            </a:r>
            <a:r>
              <a:rPr lang="en-US" sz="2000" spc="-5" dirty="0">
                <a:latin typeface="Times New Roman" panose="02020603050405020304" pitchFamily="18" charset="0"/>
                <a:cs typeface="Times New Roman" panose="02020603050405020304" pitchFamily="18" charset="0"/>
              </a:rPr>
              <a:t> (11,1) (7,7)}</a:t>
            </a:r>
            <a:endParaRPr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33642" y="2891936"/>
            <a:ext cx="9010357" cy="751488"/>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panose="05000000000000000000" pitchFamily="2" charset="2"/>
              <a:buChar char="ü"/>
            </a:pPr>
            <a:r>
              <a:rPr lang="en-US" sz="2400" dirty="0">
                <a:latin typeface="Times New Roman"/>
                <a:cs typeface="Times New Roman"/>
              </a:rPr>
              <a:t>I</a:t>
            </a:r>
            <a:r>
              <a:rPr sz="2400" dirty="0">
                <a:latin typeface="Times New Roman"/>
                <a:cs typeface="Times New Roman"/>
              </a:rPr>
              <a:t>f the graph </a:t>
            </a:r>
            <a:r>
              <a:rPr lang="en-US" sz="2400" spc="-5" dirty="0">
                <a:latin typeface="Times New Roman"/>
                <a:cs typeface="Times New Roman"/>
              </a:rPr>
              <a:t>Is </a:t>
            </a:r>
            <a:r>
              <a:rPr sz="2400" dirty="0">
                <a:latin typeface="Times New Roman"/>
                <a:cs typeface="Times New Roman"/>
              </a:rPr>
              <a:t>directed, the order of</a:t>
            </a:r>
            <a:r>
              <a:rPr sz="2400" spc="-135" dirty="0">
                <a:latin typeface="Times New Roman"/>
                <a:cs typeface="Times New Roman"/>
              </a:rPr>
              <a:t> </a:t>
            </a:r>
            <a:r>
              <a:rPr sz="2400" dirty="0">
                <a:latin typeface="Times New Roman"/>
                <a:cs typeface="Times New Roman"/>
              </a:rPr>
              <a:t>the  vertices in each edge is  </a:t>
            </a:r>
            <a:r>
              <a:rPr sz="2400" spc="-5" dirty="0">
                <a:latin typeface="Times New Roman"/>
                <a:cs typeface="Times New Roman"/>
              </a:rPr>
              <a:t>important</a:t>
            </a:r>
            <a:r>
              <a:rPr sz="2400" spc="-25" dirty="0">
                <a:latin typeface="Times New Roman"/>
                <a:cs typeface="Times New Roman"/>
              </a:rPr>
              <a:t> </a:t>
            </a:r>
            <a:r>
              <a:rPr sz="2400" dirty="0">
                <a:latin typeface="Times New Roman"/>
                <a:cs typeface="Times New Roman"/>
              </a:rPr>
              <a:t>!!</a:t>
            </a:r>
          </a:p>
        </p:txBody>
      </p:sp>
      <p:sp>
        <p:nvSpPr>
          <p:cNvPr id="7" name="Oval 6">
            <a:extLst>
              <a:ext uri="{FF2B5EF4-FFF2-40B4-BE49-F238E27FC236}">
                <a16:creationId xmlns:a16="http://schemas.microsoft.com/office/drawing/2014/main" id="{36BF1CFB-60D7-430C-A217-26D210668719}"/>
              </a:ext>
            </a:extLst>
          </p:cNvPr>
          <p:cNvSpPr/>
          <p:nvPr/>
        </p:nvSpPr>
        <p:spPr>
          <a:xfrm>
            <a:off x="618496" y="4648200"/>
            <a:ext cx="753104"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11</a:t>
            </a:r>
            <a:endParaRPr lang="en-US" dirty="0"/>
          </a:p>
        </p:txBody>
      </p:sp>
      <p:sp>
        <p:nvSpPr>
          <p:cNvPr id="8" name="Oval 7">
            <a:extLst>
              <a:ext uri="{FF2B5EF4-FFF2-40B4-BE49-F238E27FC236}">
                <a16:creationId xmlns:a16="http://schemas.microsoft.com/office/drawing/2014/main" id="{CF5AC113-7D52-4B0E-9AA0-98CE007A190A}"/>
              </a:ext>
            </a:extLst>
          </p:cNvPr>
          <p:cNvSpPr/>
          <p:nvPr/>
        </p:nvSpPr>
        <p:spPr>
          <a:xfrm>
            <a:off x="3725545" y="4648200"/>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5</a:t>
            </a:r>
            <a:endParaRPr lang="en-US" dirty="0"/>
          </a:p>
        </p:txBody>
      </p:sp>
      <p:sp>
        <p:nvSpPr>
          <p:cNvPr id="9" name="Oval 8">
            <a:extLst>
              <a:ext uri="{FF2B5EF4-FFF2-40B4-BE49-F238E27FC236}">
                <a16:creationId xmlns:a16="http://schemas.microsoft.com/office/drawing/2014/main" id="{E43E7336-1F03-4D77-88AC-6512FE3AAA7C}"/>
              </a:ext>
            </a:extLst>
          </p:cNvPr>
          <p:cNvSpPr/>
          <p:nvPr/>
        </p:nvSpPr>
        <p:spPr>
          <a:xfrm>
            <a:off x="2286000" y="3573780"/>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1</a:t>
            </a:r>
            <a:endParaRPr lang="en-US" dirty="0"/>
          </a:p>
        </p:txBody>
      </p:sp>
      <p:sp>
        <p:nvSpPr>
          <p:cNvPr id="10" name="Oval 9">
            <a:extLst>
              <a:ext uri="{FF2B5EF4-FFF2-40B4-BE49-F238E27FC236}">
                <a16:creationId xmlns:a16="http://schemas.microsoft.com/office/drawing/2014/main" id="{46EF36EC-D6D0-45AE-A7C2-0C8E54B6C7AE}"/>
              </a:ext>
            </a:extLst>
          </p:cNvPr>
          <p:cNvSpPr/>
          <p:nvPr/>
        </p:nvSpPr>
        <p:spPr>
          <a:xfrm>
            <a:off x="2260209" y="5943600"/>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9</a:t>
            </a:r>
            <a:endParaRPr lang="en-US" dirty="0"/>
          </a:p>
        </p:txBody>
      </p:sp>
      <p:cxnSp>
        <p:nvCxnSpPr>
          <p:cNvPr id="17" name="Straight Arrow Connector 16">
            <a:extLst>
              <a:ext uri="{FF2B5EF4-FFF2-40B4-BE49-F238E27FC236}">
                <a16:creationId xmlns:a16="http://schemas.microsoft.com/office/drawing/2014/main" id="{52D301ED-3723-4559-A994-9EAF36779739}"/>
              </a:ext>
            </a:extLst>
          </p:cNvPr>
          <p:cNvCxnSpPr>
            <a:cxnSpLocks/>
            <a:endCxn id="7" idx="5"/>
          </p:cNvCxnSpPr>
          <p:nvPr/>
        </p:nvCxnSpPr>
        <p:spPr>
          <a:xfrm flipH="1" flipV="1">
            <a:off x="1261310" y="5103485"/>
            <a:ext cx="953570" cy="91823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FABAFC0B-015B-44E5-8C54-49D5952ACB35}"/>
              </a:ext>
            </a:extLst>
          </p:cNvPr>
          <p:cNvCxnSpPr>
            <a:cxnSpLocks/>
            <a:endCxn id="10" idx="7"/>
          </p:cNvCxnSpPr>
          <p:nvPr/>
        </p:nvCxnSpPr>
        <p:spPr>
          <a:xfrm flipH="1">
            <a:off x="2780535" y="5181600"/>
            <a:ext cx="1063766" cy="840115"/>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F9EFCF08-BDCC-447B-93F1-5796F82AEE68}"/>
              </a:ext>
            </a:extLst>
          </p:cNvPr>
          <p:cNvCxnSpPr>
            <a:cxnSpLocks/>
            <a:endCxn id="9" idx="3"/>
          </p:cNvCxnSpPr>
          <p:nvPr/>
        </p:nvCxnSpPr>
        <p:spPr>
          <a:xfrm flipV="1">
            <a:off x="1412800" y="4029065"/>
            <a:ext cx="962474" cy="69576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7" name="Oval 26">
            <a:extLst>
              <a:ext uri="{FF2B5EF4-FFF2-40B4-BE49-F238E27FC236}">
                <a16:creationId xmlns:a16="http://schemas.microsoft.com/office/drawing/2014/main" id="{3382FD57-07EC-46BA-BD80-93E1D740C2C6}"/>
              </a:ext>
            </a:extLst>
          </p:cNvPr>
          <p:cNvSpPr/>
          <p:nvPr/>
        </p:nvSpPr>
        <p:spPr>
          <a:xfrm>
            <a:off x="5732151" y="4625340"/>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7</a:t>
            </a:r>
            <a:endParaRPr lang="en-US" dirty="0"/>
          </a:p>
        </p:txBody>
      </p:sp>
      <p:cxnSp>
        <p:nvCxnSpPr>
          <p:cNvPr id="28" name="Straight Arrow Connector 27">
            <a:extLst>
              <a:ext uri="{FF2B5EF4-FFF2-40B4-BE49-F238E27FC236}">
                <a16:creationId xmlns:a16="http://schemas.microsoft.com/office/drawing/2014/main" id="{EC714DD4-B624-4E0F-99D5-5CDB0650FB47}"/>
              </a:ext>
            </a:extLst>
          </p:cNvPr>
          <p:cNvCxnSpPr>
            <a:cxnSpLocks/>
            <a:endCxn id="27" idx="2"/>
          </p:cNvCxnSpPr>
          <p:nvPr/>
        </p:nvCxnSpPr>
        <p:spPr>
          <a:xfrm flipV="1">
            <a:off x="4419310" y="4892040"/>
            <a:ext cx="1312841" cy="2286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6D97AF7A-6BBB-4F08-BEF1-500A44D8EA5C}"/>
              </a:ext>
            </a:extLst>
          </p:cNvPr>
          <p:cNvCxnSpPr>
            <a:cxnSpLocks/>
          </p:cNvCxnSpPr>
          <p:nvPr/>
        </p:nvCxnSpPr>
        <p:spPr>
          <a:xfrm flipV="1">
            <a:off x="2902634" y="3715601"/>
            <a:ext cx="1669366" cy="36513"/>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3C737478-FF8F-4811-92D6-69A6540A28EC}"/>
              </a:ext>
            </a:extLst>
          </p:cNvPr>
          <p:cNvCxnSpPr>
            <a:cxnSpLocks/>
          </p:cNvCxnSpPr>
          <p:nvPr/>
        </p:nvCxnSpPr>
        <p:spPr>
          <a:xfrm flipH="1">
            <a:off x="2852631" y="3968669"/>
            <a:ext cx="1605068" cy="3139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Oval 35">
            <a:extLst>
              <a:ext uri="{FF2B5EF4-FFF2-40B4-BE49-F238E27FC236}">
                <a16:creationId xmlns:a16="http://schemas.microsoft.com/office/drawing/2014/main" id="{0CBC33B7-E727-4870-8269-7D8BD553846C}"/>
              </a:ext>
            </a:extLst>
          </p:cNvPr>
          <p:cNvSpPr/>
          <p:nvPr/>
        </p:nvSpPr>
        <p:spPr>
          <a:xfrm>
            <a:off x="4579034" y="3599301"/>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3</a:t>
            </a:r>
          </a:p>
        </p:txBody>
      </p:sp>
      <p:sp>
        <p:nvSpPr>
          <p:cNvPr id="39" name="Freeform: Shape 38">
            <a:extLst>
              <a:ext uri="{FF2B5EF4-FFF2-40B4-BE49-F238E27FC236}">
                <a16:creationId xmlns:a16="http://schemas.microsoft.com/office/drawing/2014/main" id="{6AD2834E-F1C7-4EDF-90AF-824FC6F1F9B2}"/>
              </a:ext>
            </a:extLst>
          </p:cNvPr>
          <p:cNvSpPr/>
          <p:nvPr/>
        </p:nvSpPr>
        <p:spPr>
          <a:xfrm>
            <a:off x="6203852" y="4318085"/>
            <a:ext cx="860917" cy="943232"/>
          </a:xfrm>
          <a:custGeom>
            <a:avLst/>
            <a:gdLst>
              <a:gd name="connsiteX0" fmla="*/ 0 w 860917"/>
              <a:gd name="connsiteY0" fmla="*/ 338321 h 943232"/>
              <a:gd name="connsiteX1" fmla="*/ 28136 w 860917"/>
              <a:gd name="connsiteY1" fmla="*/ 267983 h 943232"/>
              <a:gd name="connsiteX2" fmla="*/ 56271 w 860917"/>
              <a:gd name="connsiteY2" fmla="*/ 183577 h 943232"/>
              <a:gd name="connsiteX3" fmla="*/ 84406 w 860917"/>
              <a:gd name="connsiteY3" fmla="*/ 155441 h 943232"/>
              <a:gd name="connsiteX4" fmla="*/ 112542 w 860917"/>
              <a:gd name="connsiteY4" fmla="*/ 113238 h 943232"/>
              <a:gd name="connsiteX5" fmla="*/ 239151 w 860917"/>
              <a:gd name="connsiteY5" fmla="*/ 56967 h 943232"/>
              <a:gd name="connsiteX6" fmla="*/ 281354 w 860917"/>
              <a:gd name="connsiteY6" fmla="*/ 28832 h 943232"/>
              <a:gd name="connsiteX7" fmla="*/ 450166 w 860917"/>
              <a:gd name="connsiteY7" fmla="*/ 14764 h 943232"/>
              <a:gd name="connsiteX8" fmla="*/ 520505 w 860917"/>
              <a:gd name="connsiteY8" fmla="*/ 697 h 943232"/>
              <a:gd name="connsiteX9" fmla="*/ 717453 w 860917"/>
              <a:gd name="connsiteY9" fmla="*/ 42900 h 943232"/>
              <a:gd name="connsiteX10" fmla="*/ 759656 w 860917"/>
              <a:gd name="connsiteY10" fmla="*/ 99170 h 943232"/>
              <a:gd name="connsiteX11" fmla="*/ 773723 w 860917"/>
              <a:gd name="connsiteY11" fmla="*/ 141373 h 943232"/>
              <a:gd name="connsiteX12" fmla="*/ 801859 w 860917"/>
              <a:gd name="connsiteY12" fmla="*/ 183577 h 943232"/>
              <a:gd name="connsiteX13" fmla="*/ 829994 w 860917"/>
              <a:gd name="connsiteY13" fmla="*/ 267983 h 943232"/>
              <a:gd name="connsiteX14" fmla="*/ 844062 w 860917"/>
              <a:gd name="connsiteY14" fmla="*/ 310186 h 943232"/>
              <a:gd name="connsiteX15" fmla="*/ 844062 w 860917"/>
              <a:gd name="connsiteY15" fmla="*/ 690013 h 943232"/>
              <a:gd name="connsiteX16" fmla="*/ 815926 w 860917"/>
              <a:gd name="connsiteY16" fmla="*/ 774420 h 943232"/>
              <a:gd name="connsiteX17" fmla="*/ 801859 w 860917"/>
              <a:gd name="connsiteY17" fmla="*/ 816623 h 943232"/>
              <a:gd name="connsiteX18" fmla="*/ 759656 w 860917"/>
              <a:gd name="connsiteY18" fmla="*/ 901029 h 943232"/>
              <a:gd name="connsiteX19" fmla="*/ 647114 w 860917"/>
              <a:gd name="connsiteY19" fmla="*/ 943232 h 943232"/>
              <a:gd name="connsiteX20" fmla="*/ 422031 w 860917"/>
              <a:gd name="connsiteY20" fmla="*/ 915097 h 943232"/>
              <a:gd name="connsiteX21" fmla="*/ 379828 w 860917"/>
              <a:gd name="connsiteY21" fmla="*/ 886961 h 943232"/>
              <a:gd name="connsiteX22" fmla="*/ 295422 w 860917"/>
              <a:gd name="connsiteY22" fmla="*/ 858826 h 943232"/>
              <a:gd name="connsiteX23" fmla="*/ 225083 w 860917"/>
              <a:gd name="connsiteY23" fmla="*/ 802555 h 943232"/>
              <a:gd name="connsiteX24" fmla="*/ 196948 w 860917"/>
              <a:gd name="connsiteY24" fmla="*/ 760352 h 943232"/>
              <a:gd name="connsiteX25" fmla="*/ 154745 w 860917"/>
              <a:gd name="connsiteY25" fmla="*/ 746284 h 943232"/>
              <a:gd name="connsiteX26" fmla="*/ 140677 w 860917"/>
              <a:gd name="connsiteY26" fmla="*/ 844758 h 94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60917" h="943232">
                <a:moveTo>
                  <a:pt x="0" y="338321"/>
                </a:moveTo>
                <a:cubicBezTo>
                  <a:pt x="9379" y="314875"/>
                  <a:pt x="19506" y="291715"/>
                  <a:pt x="28136" y="267983"/>
                </a:cubicBezTo>
                <a:cubicBezTo>
                  <a:pt x="38271" y="240111"/>
                  <a:pt x="35301" y="204548"/>
                  <a:pt x="56271" y="183577"/>
                </a:cubicBezTo>
                <a:cubicBezTo>
                  <a:pt x="65649" y="174198"/>
                  <a:pt x="76121" y="165798"/>
                  <a:pt x="84406" y="155441"/>
                </a:cubicBezTo>
                <a:cubicBezTo>
                  <a:pt x="94968" y="142239"/>
                  <a:pt x="100587" y="125193"/>
                  <a:pt x="112542" y="113238"/>
                </a:cubicBezTo>
                <a:cubicBezTo>
                  <a:pt x="169803" y="55978"/>
                  <a:pt x="155578" y="112682"/>
                  <a:pt x="239151" y="56967"/>
                </a:cubicBezTo>
                <a:cubicBezTo>
                  <a:pt x="253219" y="47589"/>
                  <a:pt x="264775" y="32148"/>
                  <a:pt x="281354" y="28832"/>
                </a:cubicBezTo>
                <a:cubicBezTo>
                  <a:pt x="336723" y="17758"/>
                  <a:pt x="393895" y="19453"/>
                  <a:pt x="450166" y="14764"/>
                </a:cubicBezTo>
                <a:cubicBezTo>
                  <a:pt x="473612" y="10075"/>
                  <a:pt x="496594" y="697"/>
                  <a:pt x="520505" y="697"/>
                </a:cubicBezTo>
                <a:cubicBezTo>
                  <a:pt x="589393" y="697"/>
                  <a:pt x="665678" y="-8875"/>
                  <a:pt x="717453" y="42900"/>
                </a:cubicBezTo>
                <a:cubicBezTo>
                  <a:pt x="734032" y="59479"/>
                  <a:pt x="745588" y="80413"/>
                  <a:pt x="759656" y="99170"/>
                </a:cubicBezTo>
                <a:cubicBezTo>
                  <a:pt x="764345" y="113238"/>
                  <a:pt x="767092" y="128110"/>
                  <a:pt x="773723" y="141373"/>
                </a:cubicBezTo>
                <a:cubicBezTo>
                  <a:pt x="781284" y="156496"/>
                  <a:pt x="794992" y="168127"/>
                  <a:pt x="801859" y="183577"/>
                </a:cubicBezTo>
                <a:cubicBezTo>
                  <a:pt x="813904" y="210678"/>
                  <a:pt x="820616" y="239848"/>
                  <a:pt x="829994" y="267983"/>
                </a:cubicBezTo>
                <a:lnTo>
                  <a:pt x="844062" y="310186"/>
                </a:lnTo>
                <a:cubicBezTo>
                  <a:pt x="862613" y="477141"/>
                  <a:pt x="870146" y="481343"/>
                  <a:pt x="844062" y="690013"/>
                </a:cubicBezTo>
                <a:cubicBezTo>
                  <a:pt x="840383" y="719442"/>
                  <a:pt x="825304" y="746284"/>
                  <a:pt x="815926" y="774420"/>
                </a:cubicBezTo>
                <a:lnTo>
                  <a:pt x="801859" y="816623"/>
                </a:lnTo>
                <a:cubicBezTo>
                  <a:pt x="790418" y="850946"/>
                  <a:pt x="786925" y="873760"/>
                  <a:pt x="759656" y="901029"/>
                </a:cubicBezTo>
                <a:cubicBezTo>
                  <a:pt x="723433" y="937252"/>
                  <a:pt x="697439" y="933167"/>
                  <a:pt x="647114" y="943232"/>
                </a:cubicBezTo>
                <a:cubicBezTo>
                  <a:pt x="612226" y="940548"/>
                  <a:pt x="482758" y="945460"/>
                  <a:pt x="422031" y="915097"/>
                </a:cubicBezTo>
                <a:cubicBezTo>
                  <a:pt x="406909" y="907536"/>
                  <a:pt x="395278" y="893828"/>
                  <a:pt x="379828" y="886961"/>
                </a:cubicBezTo>
                <a:cubicBezTo>
                  <a:pt x="352727" y="874916"/>
                  <a:pt x="295422" y="858826"/>
                  <a:pt x="295422" y="858826"/>
                </a:cubicBezTo>
                <a:cubicBezTo>
                  <a:pt x="264089" y="837937"/>
                  <a:pt x="247990" y="831189"/>
                  <a:pt x="225083" y="802555"/>
                </a:cubicBezTo>
                <a:cubicBezTo>
                  <a:pt x="214521" y="789353"/>
                  <a:pt x="210150" y="770914"/>
                  <a:pt x="196948" y="760352"/>
                </a:cubicBezTo>
                <a:cubicBezTo>
                  <a:pt x="185369" y="751089"/>
                  <a:pt x="168813" y="750973"/>
                  <a:pt x="154745" y="746284"/>
                </a:cubicBezTo>
                <a:cubicBezTo>
                  <a:pt x="134745" y="806281"/>
                  <a:pt x="140677" y="773658"/>
                  <a:pt x="140677" y="844758"/>
                </a:cubicBezTo>
              </a:path>
            </a:pathLst>
          </a:custGeom>
          <a:ln w="762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0" name="Freeform: Shape 39">
            <a:extLst>
              <a:ext uri="{FF2B5EF4-FFF2-40B4-BE49-F238E27FC236}">
                <a16:creationId xmlns:a16="http://schemas.microsoft.com/office/drawing/2014/main" id="{716A9BA0-5F78-4707-B776-CE152BCD390D}"/>
              </a:ext>
            </a:extLst>
          </p:cNvPr>
          <p:cNvSpPr/>
          <p:nvPr/>
        </p:nvSpPr>
        <p:spPr>
          <a:xfrm>
            <a:off x="6372665" y="5036214"/>
            <a:ext cx="140677" cy="14088"/>
          </a:xfrm>
          <a:custGeom>
            <a:avLst/>
            <a:gdLst>
              <a:gd name="connsiteX0" fmla="*/ 0 w 140677"/>
              <a:gd name="connsiteY0" fmla="*/ 14088 h 14088"/>
              <a:gd name="connsiteX1" fmla="*/ 140677 w 140677"/>
              <a:gd name="connsiteY1" fmla="*/ 20 h 14088"/>
            </a:gdLst>
            <a:ahLst/>
            <a:cxnLst>
              <a:cxn ang="0">
                <a:pos x="connsiteX0" y="connsiteY0"/>
              </a:cxn>
              <a:cxn ang="0">
                <a:pos x="connsiteX1" y="connsiteY1"/>
              </a:cxn>
            </a:cxnLst>
            <a:rect l="l" t="t" r="r" b="b"/>
            <a:pathLst>
              <a:path w="140677" h="14088">
                <a:moveTo>
                  <a:pt x="0" y="14088"/>
                </a:moveTo>
                <a:cubicBezTo>
                  <a:pt x="121847" y="-1143"/>
                  <a:pt x="74735" y="20"/>
                  <a:pt x="140677" y="20"/>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1" y="253710"/>
            <a:ext cx="4579492" cy="843180"/>
          </a:xfrm>
          <a:prstGeom prst="rect">
            <a:avLst/>
          </a:prstGeom>
        </p:spPr>
        <p:txBody>
          <a:bodyPr vert="horz" wrap="square" lIns="0" tIns="12065" rIns="0" bIns="0" rtlCol="0">
            <a:spAutoFit/>
          </a:bodyPr>
          <a:lstStyle/>
          <a:p>
            <a:pPr marL="12700" algn="r">
              <a:lnSpc>
                <a:spcPct val="100000"/>
              </a:lnSpc>
              <a:spcBef>
                <a:spcPts val="95"/>
              </a:spcBef>
            </a:pPr>
            <a:r>
              <a:rPr sz="5400" spc="-335" dirty="0">
                <a:latin typeface="Bahnschrift Condensed" panose="020B0502040204020203" pitchFamily="34" charset="0"/>
              </a:rPr>
              <a:t>Trees </a:t>
            </a:r>
            <a:r>
              <a:rPr sz="5400" spc="-320" dirty="0">
                <a:latin typeface="Bahnschrift Condensed" panose="020B0502040204020203" pitchFamily="34" charset="0"/>
              </a:rPr>
              <a:t>vs</a:t>
            </a:r>
            <a:r>
              <a:rPr sz="5400" spc="-150" dirty="0">
                <a:latin typeface="Bahnschrift Condensed" panose="020B0502040204020203" pitchFamily="34" charset="0"/>
              </a:rPr>
              <a:t> </a:t>
            </a:r>
            <a:r>
              <a:rPr sz="5400" spc="-229" dirty="0">
                <a:latin typeface="Bahnschrift Condensed" panose="020B0502040204020203" pitchFamily="34" charset="0"/>
              </a:rPr>
              <a:t>graphs</a:t>
            </a:r>
            <a:endParaRPr sz="5400" dirty="0">
              <a:latin typeface="Bahnschrift Condensed" panose="020B0502040204020203" pitchFamily="34" charset="0"/>
            </a:endParaRPr>
          </a:p>
        </p:txBody>
      </p:sp>
      <p:sp>
        <p:nvSpPr>
          <p:cNvPr id="3" name="object 3"/>
          <p:cNvSpPr txBox="1"/>
          <p:nvPr/>
        </p:nvSpPr>
        <p:spPr>
          <a:xfrm>
            <a:off x="874267" y="1991994"/>
            <a:ext cx="6974333" cy="452120"/>
          </a:xfrm>
          <a:prstGeom prst="rect">
            <a:avLst/>
          </a:prstGeom>
        </p:spPr>
        <p:txBody>
          <a:bodyPr vert="horz" wrap="square" lIns="0" tIns="12065" rIns="0" bIns="0" rtlCol="0">
            <a:spAutoFit/>
          </a:bodyPr>
          <a:lstStyle/>
          <a:p>
            <a:pPr marL="268605" indent="-255904">
              <a:lnSpc>
                <a:spcPct val="100000"/>
              </a:lnSpc>
              <a:spcBef>
                <a:spcPts val="95"/>
              </a:spcBef>
              <a:buClr>
                <a:srgbClr val="9F4DA2"/>
              </a:buClr>
              <a:buFont typeface="Georgia"/>
              <a:buChar char="•"/>
              <a:tabLst>
                <a:tab pos="269240" algn="l"/>
              </a:tabLst>
            </a:pPr>
            <a:r>
              <a:rPr sz="2800" spc="-229" dirty="0">
                <a:latin typeface="Times New Roman" panose="02020603050405020304" pitchFamily="18" charset="0"/>
                <a:cs typeface="Times New Roman" panose="02020603050405020304" pitchFamily="18" charset="0"/>
              </a:rPr>
              <a:t>Trees </a:t>
            </a:r>
            <a:r>
              <a:rPr sz="2800" spc="-130" dirty="0">
                <a:latin typeface="Times New Roman" panose="02020603050405020304" pitchFamily="18" charset="0"/>
                <a:cs typeface="Times New Roman" panose="02020603050405020304" pitchFamily="18" charset="0"/>
              </a:rPr>
              <a:t>are </a:t>
            </a:r>
            <a:r>
              <a:rPr sz="2800" spc="-145" dirty="0">
                <a:latin typeface="Times New Roman" panose="02020603050405020304" pitchFamily="18" charset="0"/>
                <a:cs typeface="Times New Roman" panose="02020603050405020304" pitchFamily="18" charset="0"/>
              </a:rPr>
              <a:t>special </a:t>
            </a:r>
            <a:r>
              <a:rPr sz="2800" spc="-250" dirty="0">
                <a:latin typeface="Times New Roman" panose="02020603050405020304" pitchFamily="18" charset="0"/>
                <a:cs typeface="Times New Roman" panose="02020603050405020304" pitchFamily="18" charset="0"/>
              </a:rPr>
              <a:t>cases </a:t>
            </a:r>
            <a:r>
              <a:rPr sz="2800" spc="-5" dirty="0">
                <a:latin typeface="Times New Roman" panose="02020603050405020304" pitchFamily="18" charset="0"/>
                <a:cs typeface="Times New Roman" panose="02020603050405020304" pitchFamily="18" charset="0"/>
              </a:rPr>
              <a:t>of</a:t>
            </a:r>
            <a:r>
              <a:rPr sz="2800" spc="10" dirty="0">
                <a:latin typeface="Times New Roman" panose="02020603050405020304" pitchFamily="18" charset="0"/>
                <a:cs typeface="Times New Roman" panose="02020603050405020304" pitchFamily="18" charset="0"/>
              </a:rPr>
              <a:t> </a:t>
            </a:r>
            <a:r>
              <a:rPr sz="2800" spc="-90" dirty="0">
                <a:latin typeface="Times New Roman" panose="02020603050405020304" pitchFamily="18" charset="0"/>
                <a:cs typeface="Times New Roman" panose="02020603050405020304" pitchFamily="18" charset="0"/>
              </a:rPr>
              <a:t>graphs!!</a:t>
            </a:r>
            <a:endParaRPr sz="2800" dirty="0">
              <a:latin typeface="Times New Roman" panose="02020603050405020304" pitchFamily="18" charset="0"/>
              <a:cs typeface="Times New Roman" panose="02020603050405020304" pitchFamily="18" charset="0"/>
            </a:endParaRPr>
          </a:p>
        </p:txBody>
      </p:sp>
      <p:sp>
        <p:nvSpPr>
          <p:cNvPr id="4" name="object 4"/>
          <p:cNvSpPr/>
          <p:nvPr/>
        </p:nvSpPr>
        <p:spPr>
          <a:xfrm>
            <a:off x="9525000" y="-167640"/>
            <a:ext cx="5867400" cy="3596640"/>
          </a:xfrm>
          <a:prstGeom prst="rect">
            <a:avLst/>
          </a:prstGeom>
          <a:blipFill>
            <a:blip r:embed="rId2" cstate="print"/>
            <a:stretch>
              <a:fillRect/>
            </a:stretch>
          </a:blipFill>
        </p:spPr>
        <p:txBody>
          <a:bodyPr wrap="square" lIns="0" tIns="0" rIns="0" bIns="0" rtlCol="0"/>
          <a:lstStyle/>
          <a:p>
            <a:endParaRPr>
              <a:solidFill>
                <a:schemeClr val="bg1"/>
              </a:solidFill>
            </a:endParaRPr>
          </a:p>
        </p:txBody>
      </p:sp>
      <p:sp>
        <p:nvSpPr>
          <p:cNvPr id="5" name="Flowchart: Connector 4">
            <a:extLst>
              <a:ext uri="{FF2B5EF4-FFF2-40B4-BE49-F238E27FC236}">
                <a16:creationId xmlns:a16="http://schemas.microsoft.com/office/drawing/2014/main" id="{86EE2B22-1790-49BE-837A-A9C84D925A76}"/>
              </a:ext>
            </a:extLst>
          </p:cNvPr>
          <p:cNvSpPr/>
          <p:nvPr/>
        </p:nvSpPr>
        <p:spPr>
          <a:xfrm>
            <a:off x="3499903" y="2882409"/>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effectLst>
                  <a:outerShdw blurRad="38100" dist="19050" dir="2700000" algn="tl" rotWithShape="0">
                    <a:schemeClr val="dk1">
                      <a:alpha val="40000"/>
                    </a:schemeClr>
                  </a:outerShdw>
                </a:effectLst>
              </a:rPr>
              <a:t>A</a:t>
            </a:r>
            <a:endParaRPr lang="en-US" dirty="0">
              <a:ln w="57150"/>
              <a:solidFill>
                <a:schemeClr val="bg1"/>
              </a:solidFill>
            </a:endParaRPr>
          </a:p>
        </p:txBody>
      </p:sp>
      <p:sp>
        <p:nvSpPr>
          <p:cNvPr id="6" name="Flowchart: Connector 5">
            <a:extLst>
              <a:ext uri="{FF2B5EF4-FFF2-40B4-BE49-F238E27FC236}">
                <a16:creationId xmlns:a16="http://schemas.microsoft.com/office/drawing/2014/main" id="{88B38D4F-8139-48A8-98C3-E63D2CF02813}"/>
              </a:ext>
            </a:extLst>
          </p:cNvPr>
          <p:cNvSpPr/>
          <p:nvPr/>
        </p:nvSpPr>
        <p:spPr>
          <a:xfrm>
            <a:off x="2585503" y="3550667"/>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rPr>
              <a:t>B</a:t>
            </a:r>
          </a:p>
        </p:txBody>
      </p:sp>
      <p:sp>
        <p:nvSpPr>
          <p:cNvPr id="7" name="Flowchart: Connector 6">
            <a:extLst>
              <a:ext uri="{FF2B5EF4-FFF2-40B4-BE49-F238E27FC236}">
                <a16:creationId xmlns:a16="http://schemas.microsoft.com/office/drawing/2014/main" id="{B4799BA1-62A0-4E58-AEA1-3CF31EB780C9}"/>
              </a:ext>
            </a:extLst>
          </p:cNvPr>
          <p:cNvSpPr/>
          <p:nvPr/>
        </p:nvSpPr>
        <p:spPr>
          <a:xfrm>
            <a:off x="4674367" y="3474656"/>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effectLst>
                  <a:outerShdw blurRad="38100" dist="19050" dir="2700000" algn="tl" rotWithShape="0">
                    <a:schemeClr val="dk1">
                      <a:alpha val="40000"/>
                    </a:schemeClr>
                  </a:outerShdw>
                </a:effectLst>
              </a:rPr>
              <a:t>C</a:t>
            </a:r>
            <a:endParaRPr lang="en-US" dirty="0">
              <a:ln w="57150"/>
              <a:solidFill>
                <a:schemeClr val="bg1"/>
              </a:solidFill>
            </a:endParaRPr>
          </a:p>
        </p:txBody>
      </p:sp>
      <p:sp>
        <p:nvSpPr>
          <p:cNvPr id="8" name="Flowchart: Connector 7">
            <a:extLst>
              <a:ext uri="{FF2B5EF4-FFF2-40B4-BE49-F238E27FC236}">
                <a16:creationId xmlns:a16="http://schemas.microsoft.com/office/drawing/2014/main" id="{B9B26200-1AE2-4160-9BFD-424122536640}"/>
              </a:ext>
            </a:extLst>
          </p:cNvPr>
          <p:cNvSpPr/>
          <p:nvPr/>
        </p:nvSpPr>
        <p:spPr>
          <a:xfrm>
            <a:off x="1785403" y="4349970"/>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effectLst>
                  <a:outerShdw blurRad="38100" dist="19050" dir="2700000" algn="tl" rotWithShape="0">
                    <a:schemeClr val="dk1">
                      <a:alpha val="40000"/>
                    </a:schemeClr>
                  </a:outerShdw>
                </a:effectLst>
              </a:rPr>
              <a:t>D</a:t>
            </a:r>
            <a:endParaRPr lang="en-US" dirty="0">
              <a:ln w="57150"/>
              <a:solidFill>
                <a:schemeClr val="bg1"/>
              </a:solidFill>
            </a:endParaRPr>
          </a:p>
        </p:txBody>
      </p:sp>
      <p:sp>
        <p:nvSpPr>
          <p:cNvPr id="9" name="Flowchart: Connector 8">
            <a:extLst>
              <a:ext uri="{FF2B5EF4-FFF2-40B4-BE49-F238E27FC236}">
                <a16:creationId xmlns:a16="http://schemas.microsoft.com/office/drawing/2014/main" id="{450511EE-665F-406E-B548-89997584B783}"/>
              </a:ext>
            </a:extLst>
          </p:cNvPr>
          <p:cNvSpPr/>
          <p:nvPr/>
        </p:nvSpPr>
        <p:spPr>
          <a:xfrm>
            <a:off x="3499903" y="4362219"/>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effectLst>
                  <a:outerShdw blurRad="38100" dist="19050" dir="2700000" algn="tl" rotWithShape="0">
                    <a:schemeClr val="dk1">
                      <a:alpha val="40000"/>
                    </a:schemeClr>
                  </a:outerShdw>
                </a:effectLst>
              </a:rPr>
              <a:t>E</a:t>
            </a:r>
            <a:endParaRPr lang="en-US" dirty="0">
              <a:ln w="57150"/>
              <a:solidFill>
                <a:schemeClr val="bg1"/>
              </a:solidFill>
            </a:endParaRPr>
          </a:p>
        </p:txBody>
      </p:sp>
      <p:sp>
        <p:nvSpPr>
          <p:cNvPr id="10" name="Flowchart: Connector 9">
            <a:extLst>
              <a:ext uri="{FF2B5EF4-FFF2-40B4-BE49-F238E27FC236}">
                <a16:creationId xmlns:a16="http://schemas.microsoft.com/office/drawing/2014/main" id="{9A29F04E-22C2-4748-A807-B363B0F666DF}"/>
              </a:ext>
            </a:extLst>
          </p:cNvPr>
          <p:cNvSpPr/>
          <p:nvPr/>
        </p:nvSpPr>
        <p:spPr>
          <a:xfrm>
            <a:off x="5282092" y="4349970"/>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effectLst>
                  <a:outerShdw blurRad="38100" dist="19050" dir="2700000" algn="tl" rotWithShape="0">
                    <a:schemeClr val="dk1">
                      <a:alpha val="40000"/>
                    </a:schemeClr>
                  </a:outerShdw>
                </a:effectLst>
              </a:rPr>
              <a:t>G</a:t>
            </a:r>
            <a:endParaRPr lang="en-US" dirty="0">
              <a:ln w="57150"/>
              <a:solidFill>
                <a:schemeClr val="bg1"/>
              </a:solidFill>
            </a:endParaRPr>
          </a:p>
        </p:txBody>
      </p:sp>
      <p:sp>
        <p:nvSpPr>
          <p:cNvPr id="11" name="Flowchart: Connector 10">
            <a:extLst>
              <a:ext uri="{FF2B5EF4-FFF2-40B4-BE49-F238E27FC236}">
                <a16:creationId xmlns:a16="http://schemas.microsoft.com/office/drawing/2014/main" id="{D4020997-495A-4470-9D8A-80A4E3CE546C}"/>
              </a:ext>
            </a:extLst>
          </p:cNvPr>
          <p:cNvSpPr/>
          <p:nvPr/>
        </p:nvSpPr>
        <p:spPr>
          <a:xfrm>
            <a:off x="4177644" y="4332804"/>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effectLst>
                  <a:outerShdw blurRad="38100" dist="19050" dir="2700000" algn="tl" rotWithShape="0">
                    <a:schemeClr val="dk1">
                      <a:alpha val="40000"/>
                    </a:schemeClr>
                  </a:outerShdw>
                </a:effectLst>
              </a:rPr>
              <a:t>F</a:t>
            </a:r>
            <a:endParaRPr lang="en-US" dirty="0">
              <a:ln w="57150"/>
              <a:solidFill>
                <a:schemeClr val="bg1"/>
              </a:solidFill>
            </a:endParaRPr>
          </a:p>
        </p:txBody>
      </p:sp>
      <p:sp>
        <p:nvSpPr>
          <p:cNvPr id="12" name="Flowchart: Connector 11">
            <a:extLst>
              <a:ext uri="{FF2B5EF4-FFF2-40B4-BE49-F238E27FC236}">
                <a16:creationId xmlns:a16="http://schemas.microsoft.com/office/drawing/2014/main" id="{AAF8684F-6CD3-4BAF-9EB4-7F05CA733DD6}"/>
              </a:ext>
            </a:extLst>
          </p:cNvPr>
          <p:cNvSpPr/>
          <p:nvPr/>
        </p:nvSpPr>
        <p:spPr>
          <a:xfrm>
            <a:off x="914400" y="5271346"/>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effectLst>
                  <a:outerShdw blurRad="38100" dist="19050" dir="2700000" algn="tl" rotWithShape="0">
                    <a:schemeClr val="dk1">
                      <a:alpha val="40000"/>
                    </a:schemeClr>
                  </a:outerShdw>
                </a:effectLst>
              </a:rPr>
              <a:t>H</a:t>
            </a:r>
            <a:endParaRPr lang="en-US" dirty="0">
              <a:ln w="57150"/>
              <a:solidFill>
                <a:schemeClr val="bg1"/>
              </a:solidFill>
            </a:endParaRPr>
          </a:p>
        </p:txBody>
      </p:sp>
      <p:sp>
        <p:nvSpPr>
          <p:cNvPr id="13" name="Flowchart: Connector 12">
            <a:extLst>
              <a:ext uri="{FF2B5EF4-FFF2-40B4-BE49-F238E27FC236}">
                <a16:creationId xmlns:a16="http://schemas.microsoft.com/office/drawing/2014/main" id="{D5648181-FA45-497D-A77C-500DA140C187}"/>
              </a:ext>
            </a:extLst>
          </p:cNvPr>
          <p:cNvSpPr/>
          <p:nvPr/>
        </p:nvSpPr>
        <p:spPr>
          <a:xfrm>
            <a:off x="2585503" y="5334000"/>
            <a:ext cx="533400" cy="5334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n w="57150"/>
                <a:solidFill>
                  <a:schemeClr val="bg1"/>
                </a:solidFill>
                <a:effectLst>
                  <a:outerShdw blurRad="38100" dist="19050" dir="2700000" algn="tl" rotWithShape="0">
                    <a:schemeClr val="dk1">
                      <a:alpha val="40000"/>
                    </a:schemeClr>
                  </a:outerShdw>
                </a:effectLst>
              </a:rPr>
              <a:t>I</a:t>
            </a:r>
            <a:endParaRPr lang="en-US" dirty="0">
              <a:ln w="57150"/>
              <a:solidFill>
                <a:schemeClr val="bg1"/>
              </a:solidFill>
            </a:endParaRPr>
          </a:p>
        </p:txBody>
      </p:sp>
      <p:sp>
        <p:nvSpPr>
          <p:cNvPr id="14" name="Arrow: Down 13">
            <a:extLst>
              <a:ext uri="{FF2B5EF4-FFF2-40B4-BE49-F238E27FC236}">
                <a16:creationId xmlns:a16="http://schemas.microsoft.com/office/drawing/2014/main" id="{978387CE-2DF3-4EA5-86B1-4A5E5F2F9687}"/>
              </a:ext>
            </a:extLst>
          </p:cNvPr>
          <p:cNvSpPr/>
          <p:nvPr/>
        </p:nvSpPr>
        <p:spPr>
          <a:xfrm rot="2915216" flipH="1">
            <a:off x="3203420" y="3219465"/>
            <a:ext cx="165394" cy="519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Arrow: Down 14">
            <a:extLst>
              <a:ext uri="{FF2B5EF4-FFF2-40B4-BE49-F238E27FC236}">
                <a16:creationId xmlns:a16="http://schemas.microsoft.com/office/drawing/2014/main" id="{974E3EDF-3496-42CA-9B79-A18396133DEA}"/>
              </a:ext>
            </a:extLst>
          </p:cNvPr>
          <p:cNvSpPr/>
          <p:nvPr/>
        </p:nvSpPr>
        <p:spPr>
          <a:xfrm rot="2915216" flipH="1">
            <a:off x="2359399" y="3937412"/>
            <a:ext cx="165394" cy="519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Arrow: Down 15">
            <a:extLst>
              <a:ext uri="{FF2B5EF4-FFF2-40B4-BE49-F238E27FC236}">
                <a16:creationId xmlns:a16="http://schemas.microsoft.com/office/drawing/2014/main" id="{240BC196-B33F-44AD-A871-A80538513500}"/>
              </a:ext>
            </a:extLst>
          </p:cNvPr>
          <p:cNvSpPr/>
          <p:nvPr/>
        </p:nvSpPr>
        <p:spPr>
          <a:xfrm rot="2915216" flipH="1">
            <a:off x="1532484" y="4767498"/>
            <a:ext cx="145198" cy="641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Arrow: Down 16">
            <a:extLst>
              <a:ext uri="{FF2B5EF4-FFF2-40B4-BE49-F238E27FC236}">
                <a16:creationId xmlns:a16="http://schemas.microsoft.com/office/drawing/2014/main" id="{BDEBDE2E-6DF1-4EE6-A34C-87C4F68E6ACD}"/>
              </a:ext>
            </a:extLst>
          </p:cNvPr>
          <p:cNvSpPr/>
          <p:nvPr/>
        </p:nvSpPr>
        <p:spPr>
          <a:xfrm rot="19039601" flipH="1">
            <a:off x="2358438" y="4782154"/>
            <a:ext cx="145198" cy="641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Arrow: Down 17">
            <a:extLst>
              <a:ext uri="{FF2B5EF4-FFF2-40B4-BE49-F238E27FC236}">
                <a16:creationId xmlns:a16="http://schemas.microsoft.com/office/drawing/2014/main" id="{3E92B412-D95D-4062-BDA2-6F45E771C594}"/>
              </a:ext>
            </a:extLst>
          </p:cNvPr>
          <p:cNvSpPr/>
          <p:nvPr/>
        </p:nvSpPr>
        <p:spPr>
          <a:xfrm rot="19039601" flipH="1">
            <a:off x="3243986" y="3936817"/>
            <a:ext cx="145198" cy="641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Arrow: Down 18">
            <a:extLst>
              <a:ext uri="{FF2B5EF4-FFF2-40B4-BE49-F238E27FC236}">
                <a16:creationId xmlns:a16="http://schemas.microsoft.com/office/drawing/2014/main" id="{727CD517-CE52-4746-973C-2F51C48FF2C0}"/>
              </a:ext>
            </a:extLst>
          </p:cNvPr>
          <p:cNvSpPr/>
          <p:nvPr/>
        </p:nvSpPr>
        <p:spPr>
          <a:xfrm rot="17938219" flipH="1">
            <a:off x="4279751" y="3166061"/>
            <a:ext cx="103150" cy="7271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Arrow: Down 19">
            <a:extLst>
              <a:ext uri="{FF2B5EF4-FFF2-40B4-BE49-F238E27FC236}">
                <a16:creationId xmlns:a16="http://schemas.microsoft.com/office/drawing/2014/main" id="{FF7C6C06-95DD-49FD-A23B-83E39AE05AAE}"/>
              </a:ext>
            </a:extLst>
          </p:cNvPr>
          <p:cNvSpPr/>
          <p:nvPr/>
        </p:nvSpPr>
        <p:spPr>
          <a:xfrm rot="19039601" flipH="1">
            <a:off x="5200047" y="3919059"/>
            <a:ext cx="111380" cy="520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Arrow: Down 20">
            <a:extLst>
              <a:ext uri="{FF2B5EF4-FFF2-40B4-BE49-F238E27FC236}">
                <a16:creationId xmlns:a16="http://schemas.microsoft.com/office/drawing/2014/main" id="{820D197D-C051-4D46-B5EC-AE763C97F04D}"/>
              </a:ext>
            </a:extLst>
          </p:cNvPr>
          <p:cNvSpPr/>
          <p:nvPr/>
        </p:nvSpPr>
        <p:spPr>
          <a:xfrm rot="1686621" flipH="1">
            <a:off x="4526278" y="3893716"/>
            <a:ext cx="160887" cy="4575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94267"/>
            <a:ext cx="7524003" cy="1028487"/>
          </a:xfrm>
          <a:prstGeom prst="rect">
            <a:avLst/>
          </a:prstGeom>
        </p:spPr>
        <p:txBody>
          <a:bodyPr vert="horz" wrap="square" lIns="0" tIns="12700" rIns="0" bIns="0" rtlCol="0">
            <a:spAutoFit/>
          </a:bodyPr>
          <a:lstStyle/>
          <a:p>
            <a:pPr marL="12700" algn="r">
              <a:lnSpc>
                <a:spcPct val="100000"/>
              </a:lnSpc>
              <a:spcBef>
                <a:spcPts val="100"/>
              </a:spcBef>
            </a:pPr>
            <a:r>
              <a:rPr sz="6600" spc="-210" dirty="0">
                <a:latin typeface="Bahnschrift Condensed" panose="020B0502040204020203" pitchFamily="34" charset="0"/>
              </a:rPr>
              <a:t>Graph</a:t>
            </a:r>
            <a:r>
              <a:rPr sz="6600" spc="-265" dirty="0">
                <a:latin typeface="Bahnschrift Condensed" panose="020B0502040204020203" pitchFamily="34" charset="0"/>
              </a:rPr>
              <a:t> </a:t>
            </a:r>
            <a:r>
              <a:rPr sz="6600" spc="-80" dirty="0">
                <a:latin typeface="Bahnschrift Condensed" panose="020B0502040204020203" pitchFamily="34" charset="0"/>
              </a:rPr>
              <a:t>terminology</a:t>
            </a:r>
          </a:p>
        </p:txBody>
      </p:sp>
      <p:sp>
        <p:nvSpPr>
          <p:cNvPr id="3" name="Rectangle 2">
            <a:extLst>
              <a:ext uri="{FF2B5EF4-FFF2-40B4-BE49-F238E27FC236}">
                <a16:creationId xmlns:a16="http://schemas.microsoft.com/office/drawing/2014/main" id="{2DAEBFCC-A6D1-4A53-83B8-BAF7A8D78B22}"/>
              </a:ext>
            </a:extLst>
          </p:cNvPr>
          <p:cNvSpPr/>
          <p:nvPr/>
        </p:nvSpPr>
        <p:spPr>
          <a:xfrm>
            <a:off x="0" y="1914100"/>
            <a:ext cx="8991600" cy="738664"/>
          </a:xfrm>
          <a:prstGeom prst="rect">
            <a:avLst/>
          </a:prstGeom>
        </p:spPr>
        <p:txBody>
          <a:bodyPr wrap="square">
            <a:spAutoFit/>
          </a:bodyPr>
          <a:lstStyle/>
          <a:p>
            <a:r>
              <a:rPr lang="en-US" sz="2400" b="1" i="1" u="sng" dirty="0">
                <a:latin typeface="TimesNewRomanPS-BoldItalicMT"/>
              </a:rPr>
              <a:t>Adjacent nodes or </a:t>
            </a:r>
            <a:r>
              <a:rPr lang="en-US" sz="2400" b="1" i="1" u="sng" dirty="0" err="1">
                <a:latin typeface="TimesNewRomanPS-BoldItalicMT"/>
              </a:rPr>
              <a:t>neighbours</a:t>
            </a:r>
            <a:r>
              <a:rPr lang="en-US" sz="2400" b="1" i="1" u="sng" dirty="0">
                <a:latin typeface="TimesNewRomanPS-BoldItalicMT"/>
              </a:rPr>
              <a:t> </a:t>
            </a:r>
            <a:r>
              <a:rPr lang="en-US" dirty="0">
                <a:latin typeface="TimesNewRomanPSMT"/>
              </a:rPr>
              <a:t>For every edge, </a:t>
            </a:r>
            <a:r>
              <a:rPr lang="en-US" sz="1400" dirty="0">
                <a:latin typeface="Consolas" panose="020B0609020204030204" pitchFamily="49" charset="0"/>
              </a:rPr>
              <a:t>e = (u, v) </a:t>
            </a:r>
            <a:r>
              <a:rPr lang="en-US" dirty="0">
                <a:latin typeface="TimesNewRomanPSMT"/>
              </a:rPr>
              <a:t>that connects nodes </a:t>
            </a:r>
            <a:r>
              <a:rPr lang="en-US" sz="1400" dirty="0">
                <a:latin typeface="Consolas" panose="020B0609020204030204" pitchFamily="49" charset="0"/>
              </a:rPr>
              <a:t>u </a:t>
            </a:r>
            <a:r>
              <a:rPr lang="en-US" dirty="0">
                <a:latin typeface="TimesNewRomanPSMT"/>
              </a:rPr>
              <a:t>and </a:t>
            </a:r>
            <a:r>
              <a:rPr lang="en-US" sz="1400" dirty="0">
                <a:latin typeface="Consolas" panose="020B0609020204030204" pitchFamily="49" charset="0"/>
              </a:rPr>
              <a:t>v</a:t>
            </a:r>
            <a:r>
              <a:rPr lang="en-US" dirty="0">
                <a:latin typeface="TimesNewRomanPSMT"/>
              </a:rPr>
              <a:t>, the nodes </a:t>
            </a:r>
            <a:r>
              <a:rPr lang="en-US" sz="1400" dirty="0">
                <a:latin typeface="Consolas" panose="020B0609020204030204" pitchFamily="49" charset="0"/>
              </a:rPr>
              <a:t>u </a:t>
            </a:r>
            <a:r>
              <a:rPr lang="en-US" dirty="0">
                <a:latin typeface="TimesNewRomanPSMT"/>
              </a:rPr>
              <a:t>and </a:t>
            </a:r>
            <a:r>
              <a:rPr lang="en-US" sz="1400" dirty="0">
                <a:latin typeface="Consolas" panose="020B0609020204030204" pitchFamily="49" charset="0"/>
              </a:rPr>
              <a:t>v </a:t>
            </a:r>
            <a:r>
              <a:rPr lang="en-US" dirty="0">
                <a:latin typeface="TimesNewRomanPSMT"/>
              </a:rPr>
              <a:t>are the end-points and are said to be the adjacent nodes or </a:t>
            </a:r>
            <a:r>
              <a:rPr lang="en-US" dirty="0" err="1">
                <a:latin typeface="TimesNewRomanPSMT"/>
              </a:rPr>
              <a:t>neighbours</a:t>
            </a:r>
            <a:r>
              <a:rPr lang="en-US" dirty="0">
                <a:latin typeface="TimesNewRomanPSMT"/>
              </a:rPr>
              <a:t>.</a:t>
            </a:r>
            <a:endParaRPr lang="en-US" dirty="0"/>
          </a:p>
        </p:txBody>
      </p:sp>
      <p:sp>
        <p:nvSpPr>
          <p:cNvPr id="9" name="Rectangle 8">
            <a:extLst>
              <a:ext uri="{FF2B5EF4-FFF2-40B4-BE49-F238E27FC236}">
                <a16:creationId xmlns:a16="http://schemas.microsoft.com/office/drawing/2014/main" id="{F7F82D6C-4A76-4A81-9174-B8A91929CFEA}"/>
              </a:ext>
            </a:extLst>
          </p:cNvPr>
          <p:cNvSpPr/>
          <p:nvPr/>
        </p:nvSpPr>
        <p:spPr>
          <a:xfrm>
            <a:off x="86098" y="2727683"/>
            <a:ext cx="8819403" cy="1015663"/>
          </a:xfrm>
          <a:prstGeom prst="rect">
            <a:avLst/>
          </a:prstGeom>
        </p:spPr>
        <p:txBody>
          <a:bodyPr wrap="square">
            <a:spAutoFit/>
          </a:bodyPr>
          <a:lstStyle/>
          <a:p>
            <a:r>
              <a:rPr lang="en-US" sz="2400" b="1" i="1" u="sng" dirty="0">
                <a:latin typeface="TimesNewRomanPS-BoldItalicMT"/>
              </a:rPr>
              <a:t>Degree of a node </a:t>
            </a:r>
            <a:r>
              <a:rPr lang="en-US" dirty="0">
                <a:latin typeface="TimesNewRomanPSMT"/>
              </a:rPr>
              <a:t>Degree of a node </a:t>
            </a:r>
            <a:r>
              <a:rPr lang="en-US" sz="1400" dirty="0">
                <a:latin typeface="Consolas" panose="020B0609020204030204" pitchFamily="49" charset="0"/>
              </a:rPr>
              <a:t>u</a:t>
            </a:r>
            <a:r>
              <a:rPr lang="en-US" dirty="0">
                <a:latin typeface="TimesNewRomanPSMT"/>
              </a:rPr>
              <a:t>, </a:t>
            </a:r>
            <a:r>
              <a:rPr lang="en-US" sz="1400" dirty="0">
                <a:latin typeface="Consolas" panose="020B0609020204030204" pitchFamily="49" charset="0"/>
              </a:rPr>
              <a:t>deg(u)</a:t>
            </a:r>
            <a:r>
              <a:rPr lang="en-US" dirty="0">
                <a:latin typeface="TimesNewRomanPSMT"/>
              </a:rPr>
              <a:t>, is the total number of edges containing the node </a:t>
            </a:r>
            <a:r>
              <a:rPr lang="en-US" sz="1400" dirty="0">
                <a:latin typeface="Consolas" panose="020B0609020204030204" pitchFamily="49" charset="0"/>
              </a:rPr>
              <a:t>u</a:t>
            </a:r>
            <a:r>
              <a:rPr lang="en-US" dirty="0">
                <a:latin typeface="TimesNewRomanPSMT"/>
              </a:rPr>
              <a:t>. If </a:t>
            </a:r>
            <a:r>
              <a:rPr lang="en-US" sz="1400" dirty="0">
                <a:latin typeface="Consolas" panose="020B0609020204030204" pitchFamily="49" charset="0"/>
              </a:rPr>
              <a:t>deg(u) = 0</a:t>
            </a:r>
            <a:r>
              <a:rPr lang="en-US" dirty="0">
                <a:latin typeface="TimesNewRomanPSMT"/>
              </a:rPr>
              <a:t>, it means that </a:t>
            </a:r>
            <a:r>
              <a:rPr lang="en-US" sz="1400" dirty="0">
                <a:latin typeface="Consolas" panose="020B0609020204030204" pitchFamily="49" charset="0"/>
              </a:rPr>
              <a:t>u </a:t>
            </a:r>
            <a:r>
              <a:rPr lang="en-US" dirty="0">
                <a:latin typeface="TimesNewRomanPSMT"/>
              </a:rPr>
              <a:t>does not belong to any edge and such a node is known as an isolated node.</a:t>
            </a:r>
            <a:endParaRPr lang="en-US" dirty="0"/>
          </a:p>
        </p:txBody>
      </p:sp>
      <p:sp>
        <p:nvSpPr>
          <p:cNvPr id="10" name="Rectangle 9">
            <a:extLst>
              <a:ext uri="{FF2B5EF4-FFF2-40B4-BE49-F238E27FC236}">
                <a16:creationId xmlns:a16="http://schemas.microsoft.com/office/drawing/2014/main" id="{5078EC32-17C2-42E2-B257-A4D3924B5C6C}"/>
              </a:ext>
            </a:extLst>
          </p:cNvPr>
          <p:cNvSpPr/>
          <p:nvPr/>
        </p:nvSpPr>
        <p:spPr>
          <a:xfrm>
            <a:off x="115405" y="3743346"/>
            <a:ext cx="8942497" cy="1015663"/>
          </a:xfrm>
          <a:prstGeom prst="rect">
            <a:avLst/>
          </a:prstGeom>
        </p:spPr>
        <p:txBody>
          <a:bodyPr wrap="square">
            <a:spAutoFit/>
          </a:bodyPr>
          <a:lstStyle/>
          <a:p>
            <a:r>
              <a:rPr lang="en-US" sz="2400" b="1" i="1" u="sng" dirty="0">
                <a:latin typeface="TimesNewRomanPS-BoldItalicMT"/>
              </a:rPr>
              <a:t>Regular graph </a:t>
            </a:r>
            <a:r>
              <a:rPr lang="en-US" dirty="0">
                <a:latin typeface="TimesNewRomanPSMT"/>
              </a:rPr>
              <a:t>It is a graph where each vertex has the same number of </a:t>
            </a:r>
            <a:r>
              <a:rPr lang="en-US" dirty="0" err="1">
                <a:latin typeface="TimesNewRomanPSMT"/>
              </a:rPr>
              <a:t>neighbours</a:t>
            </a:r>
            <a:r>
              <a:rPr lang="en-US" dirty="0">
                <a:latin typeface="TimesNewRomanPSMT"/>
              </a:rPr>
              <a:t>. That is, every node has the same degree. A regular graph with vertices of degree </a:t>
            </a:r>
            <a:r>
              <a:rPr lang="en-US" sz="1400" dirty="0">
                <a:latin typeface="Consolas" panose="020B0609020204030204" pitchFamily="49" charset="0"/>
              </a:rPr>
              <a:t>k </a:t>
            </a:r>
            <a:r>
              <a:rPr lang="en-US" dirty="0">
                <a:latin typeface="TimesNewRomanPSMT"/>
              </a:rPr>
              <a:t>is called a </a:t>
            </a:r>
            <a:r>
              <a:rPr lang="en-US" sz="1400" dirty="0">
                <a:latin typeface="Consolas" panose="020B0609020204030204" pitchFamily="49" charset="0"/>
              </a:rPr>
              <a:t>k</a:t>
            </a:r>
            <a:r>
              <a:rPr lang="en-US" sz="1400" b="1" dirty="0">
                <a:latin typeface="Consolas-Bold"/>
              </a:rPr>
              <a:t>–</a:t>
            </a:r>
            <a:r>
              <a:rPr lang="en-US" sz="1400" dirty="0">
                <a:latin typeface="Consolas" panose="020B0609020204030204" pitchFamily="49" charset="0"/>
              </a:rPr>
              <a:t>regular graph </a:t>
            </a:r>
            <a:r>
              <a:rPr lang="en-US" dirty="0">
                <a:latin typeface="TimesNewRomanPSMT"/>
              </a:rPr>
              <a:t>or a regular graph of degree </a:t>
            </a:r>
            <a:r>
              <a:rPr lang="en-US" sz="1400" dirty="0">
                <a:latin typeface="Consolas" panose="020B0609020204030204" pitchFamily="49" charset="0"/>
              </a:rPr>
              <a:t>k</a:t>
            </a:r>
            <a:r>
              <a:rPr lang="en-US" dirty="0">
                <a:latin typeface="TimesNewRomanPSMT"/>
              </a:rPr>
              <a:t>.</a:t>
            </a:r>
            <a:endParaRPr lang="en-US" dirty="0"/>
          </a:p>
        </p:txBody>
      </p:sp>
      <p:sp>
        <p:nvSpPr>
          <p:cNvPr id="11" name="Rectangle 10">
            <a:extLst>
              <a:ext uri="{FF2B5EF4-FFF2-40B4-BE49-F238E27FC236}">
                <a16:creationId xmlns:a16="http://schemas.microsoft.com/office/drawing/2014/main" id="{5470AFEE-9F2D-4639-9929-0E748C84389E}"/>
              </a:ext>
            </a:extLst>
          </p:cNvPr>
          <p:cNvSpPr/>
          <p:nvPr/>
        </p:nvSpPr>
        <p:spPr>
          <a:xfrm>
            <a:off x="143800" y="4859719"/>
            <a:ext cx="8847800" cy="1015663"/>
          </a:xfrm>
          <a:prstGeom prst="rect">
            <a:avLst/>
          </a:prstGeom>
        </p:spPr>
        <p:txBody>
          <a:bodyPr wrap="square">
            <a:spAutoFit/>
          </a:bodyPr>
          <a:lstStyle/>
          <a:p>
            <a:r>
              <a:rPr lang="en-US" sz="2400" b="1" i="1" u="sng" dirty="0">
                <a:latin typeface="TimesNewRomanPS-BoldItalicMT"/>
              </a:rPr>
              <a:t>Path </a:t>
            </a:r>
            <a:r>
              <a:rPr lang="en-US" dirty="0">
                <a:latin typeface="TimesNewRomanPSMT"/>
              </a:rPr>
              <a:t>A path </a:t>
            </a:r>
            <a:r>
              <a:rPr lang="en-US" sz="1400" dirty="0">
                <a:latin typeface="Consolas" panose="020B0609020204030204" pitchFamily="49" charset="0"/>
              </a:rPr>
              <a:t>P </a:t>
            </a:r>
            <a:r>
              <a:rPr lang="en-US" dirty="0">
                <a:latin typeface="TimesNewRomanPSMT"/>
              </a:rPr>
              <a:t>written as </a:t>
            </a:r>
            <a:r>
              <a:rPr lang="en-US" sz="1400" dirty="0">
                <a:latin typeface="Consolas" panose="020B0609020204030204" pitchFamily="49" charset="0"/>
              </a:rPr>
              <a:t>P = {v</a:t>
            </a:r>
            <a:r>
              <a:rPr lang="en-US" sz="800" dirty="0">
                <a:latin typeface="Consolas" panose="020B0609020204030204" pitchFamily="49" charset="0"/>
              </a:rPr>
              <a:t>0</a:t>
            </a:r>
            <a:r>
              <a:rPr lang="en-US" sz="1400" dirty="0">
                <a:latin typeface="Consolas" panose="020B0609020204030204" pitchFamily="49" charset="0"/>
              </a:rPr>
              <a:t>, v</a:t>
            </a:r>
            <a:r>
              <a:rPr lang="en-US" sz="800" dirty="0">
                <a:latin typeface="Consolas" panose="020B0609020204030204" pitchFamily="49" charset="0"/>
              </a:rPr>
              <a:t>1</a:t>
            </a:r>
            <a:r>
              <a:rPr lang="en-US" sz="1400" dirty="0">
                <a:latin typeface="Consolas" panose="020B0609020204030204" pitchFamily="49" charset="0"/>
              </a:rPr>
              <a:t>, v</a:t>
            </a:r>
            <a:r>
              <a:rPr lang="en-US" sz="800" dirty="0">
                <a:latin typeface="Consolas" panose="020B0609020204030204" pitchFamily="49" charset="0"/>
              </a:rPr>
              <a:t>2</a:t>
            </a:r>
            <a:r>
              <a:rPr lang="en-US" sz="1400" dirty="0">
                <a:latin typeface="Consolas" panose="020B0609020204030204" pitchFamily="49" charset="0"/>
              </a:rPr>
              <a:t>, ..., </a:t>
            </a:r>
            <a:r>
              <a:rPr lang="en-US" sz="1400" dirty="0" err="1">
                <a:latin typeface="Consolas" panose="020B0609020204030204" pitchFamily="49" charset="0"/>
              </a:rPr>
              <a:t>v</a:t>
            </a:r>
            <a:r>
              <a:rPr lang="en-US" sz="800" dirty="0" err="1">
                <a:latin typeface="Consolas" panose="020B0609020204030204" pitchFamily="49" charset="0"/>
              </a:rPr>
              <a:t>n</a:t>
            </a:r>
            <a:r>
              <a:rPr lang="en-US" sz="1400" dirty="0">
                <a:latin typeface="Consolas" panose="020B0609020204030204" pitchFamily="49" charset="0"/>
              </a:rPr>
              <a:t>)</a:t>
            </a:r>
            <a:r>
              <a:rPr lang="en-US" dirty="0">
                <a:latin typeface="TimesNewRomanPSMT"/>
              </a:rPr>
              <a:t>, of length </a:t>
            </a:r>
            <a:r>
              <a:rPr lang="en-US" sz="1400" dirty="0">
                <a:latin typeface="Consolas" panose="020B0609020204030204" pitchFamily="49" charset="0"/>
              </a:rPr>
              <a:t>n </a:t>
            </a:r>
            <a:r>
              <a:rPr lang="en-US" dirty="0">
                <a:latin typeface="TimesNewRomanPSMT"/>
              </a:rPr>
              <a:t>from a node </a:t>
            </a:r>
            <a:r>
              <a:rPr lang="en-US" sz="1400" dirty="0">
                <a:latin typeface="Consolas" panose="020B0609020204030204" pitchFamily="49" charset="0"/>
              </a:rPr>
              <a:t>u </a:t>
            </a:r>
            <a:r>
              <a:rPr lang="en-US" dirty="0">
                <a:latin typeface="TimesNewRomanPSMT"/>
              </a:rPr>
              <a:t>to </a:t>
            </a:r>
            <a:r>
              <a:rPr lang="en-US" sz="1400" dirty="0">
                <a:latin typeface="Consolas" panose="020B0609020204030204" pitchFamily="49" charset="0"/>
              </a:rPr>
              <a:t>v </a:t>
            </a:r>
            <a:r>
              <a:rPr lang="en-US" dirty="0">
                <a:latin typeface="TimesNewRomanPSMT"/>
              </a:rPr>
              <a:t>is defined as a sequence of </a:t>
            </a:r>
            <a:r>
              <a:rPr lang="en-US" sz="1400" dirty="0">
                <a:latin typeface="Consolas" panose="020B0609020204030204" pitchFamily="49" charset="0"/>
              </a:rPr>
              <a:t>(n+1) </a:t>
            </a:r>
            <a:r>
              <a:rPr lang="en-US" dirty="0">
                <a:latin typeface="TimesNewRomanPSMT"/>
              </a:rPr>
              <a:t>nodes. Here, </a:t>
            </a:r>
            <a:r>
              <a:rPr lang="en-US" sz="1400" dirty="0">
                <a:latin typeface="Consolas" panose="020B0609020204030204" pitchFamily="49" charset="0"/>
              </a:rPr>
              <a:t>u = v</a:t>
            </a:r>
            <a:r>
              <a:rPr lang="en-US" sz="800" dirty="0">
                <a:latin typeface="Consolas" panose="020B0609020204030204" pitchFamily="49" charset="0"/>
              </a:rPr>
              <a:t>0</a:t>
            </a:r>
            <a:r>
              <a:rPr lang="en-US" sz="1400" dirty="0">
                <a:latin typeface="Consolas" panose="020B0609020204030204" pitchFamily="49" charset="0"/>
              </a:rPr>
              <a:t>, v = </a:t>
            </a:r>
            <a:r>
              <a:rPr lang="en-US" sz="1400" dirty="0" err="1">
                <a:latin typeface="Consolas" panose="020B0609020204030204" pitchFamily="49" charset="0"/>
              </a:rPr>
              <a:t>v</a:t>
            </a:r>
            <a:r>
              <a:rPr lang="en-US" sz="800" dirty="0" err="1">
                <a:latin typeface="Consolas" panose="020B0609020204030204" pitchFamily="49" charset="0"/>
              </a:rPr>
              <a:t>n</a:t>
            </a:r>
            <a:r>
              <a:rPr lang="en-US" sz="800" dirty="0">
                <a:latin typeface="Consolas" panose="020B0609020204030204" pitchFamily="49" charset="0"/>
              </a:rPr>
              <a:t> </a:t>
            </a:r>
            <a:r>
              <a:rPr lang="en-US" dirty="0">
                <a:latin typeface="TimesNewRomanPSMT"/>
              </a:rPr>
              <a:t>and </a:t>
            </a:r>
            <a:r>
              <a:rPr lang="en-US" sz="1400" dirty="0">
                <a:latin typeface="Consolas" panose="020B0609020204030204" pitchFamily="49" charset="0"/>
              </a:rPr>
              <a:t>v</a:t>
            </a:r>
            <a:r>
              <a:rPr lang="en-US" sz="800" dirty="0">
                <a:latin typeface="Consolas" panose="020B0609020204030204" pitchFamily="49" charset="0"/>
              </a:rPr>
              <a:t>i–1 </a:t>
            </a:r>
            <a:r>
              <a:rPr lang="en-US" dirty="0">
                <a:latin typeface="TimesNewRomanPSMT"/>
              </a:rPr>
              <a:t>is adjacent to </a:t>
            </a:r>
            <a:r>
              <a:rPr lang="en-US" sz="1400" dirty="0">
                <a:latin typeface="Consolas" panose="020B0609020204030204" pitchFamily="49" charset="0"/>
              </a:rPr>
              <a:t>v</a:t>
            </a:r>
            <a:r>
              <a:rPr lang="en-US" sz="800" dirty="0">
                <a:latin typeface="Consolas" panose="020B0609020204030204" pitchFamily="49" charset="0"/>
              </a:rPr>
              <a:t>i </a:t>
            </a:r>
            <a:r>
              <a:rPr lang="en-US" dirty="0">
                <a:latin typeface="TimesNewRomanPSMT"/>
              </a:rPr>
              <a:t>for </a:t>
            </a:r>
            <a:r>
              <a:rPr lang="en-US" sz="1400" dirty="0" err="1">
                <a:latin typeface="Consolas" panose="020B0609020204030204" pitchFamily="49" charset="0"/>
              </a:rPr>
              <a:t>i</a:t>
            </a:r>
            <a:r>
              <a:rPr lang="en-US" sz="1400" dirty="0">
                <a:latin typeface="Consolas" panose="020B0609020204030204" pitchFamily="49" charset="0"/>
              </a:rPr>
              <a:t> = 1, 2, 3,</a:t>
            </a:r>
          </a:p>
          <a:p>
            <a:r>
              <a:rPr lang="en-US" sz="1400" dirty="0">
                <a:latin typeface="Consolas" panose="020B0609020204030204" pitchFamily="49" charset="0"/>
              </a:rPr>
              <a:t>..., n</a:t>
            </a:r>
            <a:r>
              <a:rPr lang="en-US" dirty="0">
                <a:latin typeface="TimesNewRomanPSMT"/>
              </a:rPr>
              <a:t>.</a:t>
            </a:r>
            <a:endParaRPr lang="en-US" dirty="0"/>
          </a:p>
        </p:txBody>
      </p:sp>
      <p:sp>
        <p:nvSpPr>
          <p:cNvPr id="12" name="Rectangle 11">
            <a:extLst>
              <a:ext uri="{FF2B5EF4-FFF2-40B4-BE49-F238E27FC236}">
                <a16:creationId xmlns:a16="http://schemas.microsoft.com/office/drawing/2014/main" id="{E35A4376-8CEE-4013-AD7E-2992E1A2C919}"/>
              </a:ext>
            </a:extLst>
          </p:cNvPr>
          <p:cNvSpPr/>
          <p:nvPr/>
        </p:nvSpPr>
        <p:spPr>
          <a:xfrm>
            <a:off x="18757" y="5689937"/>
            <a:ext cx="9296400" cy="1015663"/>
          </a:xfrm>
          <a:prstGeom prst="rect">
            <a:avLst/>
          </a:prstGeom>
        </p:spPr>
        <p:txBody>
          <a:bodyPr wrap="square">
            <a:spAutoFit/>
          </a:bodyPr>
          <a:lstStyle/>
          <a:p>
            <a:r>
              <a:rPr lang="en-US" sz="2400" b="1" i="1" u="sng" dirty="0">
                <a:latin typeface="TimesNewRomanPS-BoldItalicMT"/>
              </a:rPr>
              <a:t>Connected graph </a:t>
            </a:r>
            <a:r>
              <a:rPr lang="en-US" dirty="0">
                <a:latin typeface="TimesNewRomanPSMT"/>
              </a:rPr>
              <a:t>A graph is said to be connected if for any two vertices (</a:t>
            </a:r>
            <a:r>
              <a:rPr lang="en-US" sz="1400" dirty="0">
                <a:latin typeface="Consolas" panose="020B0609020204030204" pitchFamily="49" charset="0"/>
              </a:rPr>
              <a:t>u</a:t>
            </a:r>
            <a:r>
              <a:rPr lang="en-US" dirty="0">
                <a:latin typeface="TimesNewRomanPSMT"/>
              </a:rPr>
              <a:t>, </a:t>
            </a:r>
            <a:r>
              <a:rPr lang="en-US" sz="1400" dirty="0">
                <a:latin typeface="Consolas" panose="020B0609020204030204" pitchFamily="49" charset="0"/>
              </a:rPr>
              <a:t>v</a:t>
            </a:r>
            <a:r>
              <a:rPr lang="en-US" dirty="0">
                <a:latin typeface="TimesNewRomanPSMT"/>
              </a:rPr>
              <a:t>) in </a:t>
            </a:r>
            <a:r>
              <a:rPr lang="en-US" sz="1400" dirty="0">
                <a:latin typeface="Consolas" panose="020B0609020204030204" pitchFamily="49" charset="0"/>
              </a:rPr>
              <a:t>V </a:t>
            </a:r>
            <a:r>
              <a:rPr lang="en-US" dirty="0">
                <a:latin typeface="TimesNewRomanPSMT"/>
              </a:rPr>
              <a:t>there is a</a:t>
            </a:r>
          </a:p>
          <a:p>
            <a:r>
              <a:rPr lang="en-US" dirty="0">
                <a:latin typeface="TimesNewRomanPSMT"/>
              </a:rPr>
              <a:t>path from </a:t>
            </a:r>
            <a:r>
              <a:rPr lang="en-US" sz="1400" dirty="0">
                <a:latin typeface="Consolas" panose="020B0609020204030204" pitchFamily="49" charset="0"/>
              </a:rPr>
              <a:t>u </a:t>
            </a:r>
            <a:r>
              <a:rPr lang="en-US" dirty="0">
                <a:latin typeface="TimesNewRomanPSMT"/>
              </a:rPr>
              <a:t>to </a:t>
            </a:r>
            <a:r>
              <a:rPr lang="en-US" sz="1400" dirty="0">
                <a:latin typeface="Consolas" panose="020B0609020204030204" pitchFamily="49" charset="0"/>
              </a:rPr>
              <a:t>v</a:t>
            </a:r>
            <a:r>
              <a:rPr lang="en-US" dirty="0">
                <a:latin typeface="TimesNewRomanPSMT"/>
              </a:rPr>
              <a:t>. That is to say that there are no isolated nodes in a connected graph. A connected</a:t>
            </a:r>
          </a:p>
          <a:p>
            <a:r>
              <a:rPr lang="en-US" dirty="0">
                <a:latin typeface="TimesNewRomanPSMT"/>
              </a:rPr>
              <a:t>graph that does not have any cycle is called a tree.</a:t>
            </a:r>
            <a:endParaRPr lang="en-US" dirty="0"/>
          </a:p>
        </p:txBody>
      </p:sp>
    </p:spTree>
    <p:extLst>
      <p:ext uri="{BB962C8B-B14F-4D97-AF65-F5344CB8AC3E}">
        <p14:creationId xmlns:p14="http://schemas.microsoft.com/office/powerpoint/2010/main" val="305244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0" grpId="0"/>
      <p:bldP spid="11" grpId="0"/>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377</TotalTime>
  <Words>3201</Words>
  <Application>Microsoft Office PowerPoint</Application>
  <PresentationFormat>On-screen Show (4:3)</PresentationFormat>
  <Paragraphs>286</Paragraphs>
  <Slides>63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63</vt:i4>
      </vt:variant>
    </vt:vector>
  </HeadingPairs>
  <TitlesOfParts>
    <vt:vector size="79" baseType="lpstr">
      <vt:lpstr>Arial</vt:lpstr>
      <vt:lpstr>Bahnschrift Condensed</vt:lpstr>
      <vt:lpstr>Cambria Math</vt:lpstr>
      <vt:lpstr>Century Gothic</vt:lpstr>
      <vt:lpstr>Consolas</vt:lpstr>
      <vt:lpstr>Consolas-Bold</vt:lpstr>
      <vt:lpstr>Georgia</vt:lpstr>
      <vt:lpstr>MT-Symbol</vt:lpstr>
      <vt:lpstr>Times New Roman</vt:lpstr>
      <vt:lpstr>TimesNewRomanPS-BoldItalicMT</vt:lpstr>
      <vt:lpstr>TimesNewRomanPSMT</vt:lpstr>
      <vt:lpstr>Trebuchet MS</vt:lpstr>
      <vt:lpstr>Tw Cen MT</vt:lpstr>
      <vt:lpstr>Wingdings</vt:lpstr>
      <vt:lpstr>Wingdings 2</vt:lpstr>
      <vt:lpstr>Quotable</vt:lpstr>
      <vt:lpstr>GRAPH DATA STRUCTURE</vt:lpstr>
      <vt:lpstr>  GRAPH </vt:lpstr>
      <vt:lpstr>Graph Data Structure</vt:lpstr>
      <vt:lpstr> APPLICATION OF GRAPH </vt:lpstr>
      <vt:lpstr>PowerPoint Presentation</vt:lpstr>
      <vt:lpstr>Directed vs. undirected graphs</vt:lpstr>
      <vt:lpstr>Directed vs. undirected graphs</vt:lpstr>
      <vt:lpstr>Trees vs graphs</vt:lpstr>
      <vt:lpstr>Graph terminology</vt:lpstr>
      <vt:lpstr>PowerPoint Presentation</vt:lpstr>
      <vt:lpstr>PowerPoint Presentation</vt:lpstr>
      <vt:lpstr>PowerPoint Presentation</vt:lpstr>
      <vt:lpstr>PowerPoint Presentation</vt:lpstr>
      <vt:lpstr>PowerPoint Presentation</vt:lpstr>
      <vt:lpstr>PowerPoint Presentation</vt:lpstr>
      <vt:lpstr>POWER OF ADJACENCY MATRIX (PATH MATRIX)</vt:lpstr>
      <vt:lpstr>PATH MATRIX</vt:lpstr>
      <vt:lpstr>PATH MATRIX</vt:lpstr>
      <vt:lpstr>PATH MATRIX</vt:lpstr>
      <vt:lpstr>PATH MATRIX</vt:lpstr>
      <vt:lpstr>PowerPoint Presentation</vt:lpstr>
      <vt:lpstr>PowerPoint Presentation</vt:lpstr>
      <vt:lpstr>PowerPoint Presentation</vt:lpstr>
      <vt:lpstr>Graph Traversal Algorithms</vt:lpstr>
      <vt:lpstr>DFS/BFS Search Algorithm</vt:lpstr>
      <vt:lpstr>BFS-Breadth First Search</vt:lpstr>
      <vt:lpstr>BFS Algorithm</vt:lpstr>
      <vt:lpstr>BFS Algorithm</vt:lpstr>
      <vt:lpstr>Example : BFS</vt:lpstr>
      <vt:lpstr>Cont’d…</vt:lpstr>
      <vt:lpstr>Cont’d…</vt:lpstr>
      <vt:lpstr>Cont’d…</vt:lpstr>
      <vt:lpstr>Cont’d…</vt:lpstr>
      <vt:lpstr>Cont’d…</vt:lpstr>
      <vt:lpstr>Cont’d…</vt:lpstr>
      <vt:lpstr>Cont’d…</vt:lpstr>
      <vt:lpstr>Cont’d…</vt:lpstr>
      <vt:lpstr>Features of BFS Algorithm</vt:lpstr>
      <vt:lpstr>Applications of BFS Algorithm</vt:lpstr>
      <vt:lpstr>DFS-Depth First Search</vt:lpstr>
      <vt:lpstr>DFS ALGORITHM</vt:lpstr>
      <vt:lpstr>DFS EXAMPLE</vt:lpstr>
      <vt:lpstr>DFS EXAMPLE</vt:lpstr>
      <vt:lpstr>DFS EXAMPLE</vt:lpstr>
      <vt:lpstr>DFS EXAMPLE</vt:lpstr>
      <vt:lpstr>DFS EXAMPLE</vt:lpstr>
      <vt:lpstr>DFS EXAMPLE</vt:lpstr>
      <vt:lpstr>DFS EXAMPLE</vt:lpstr>
      <vt:lpstr>DFS EXAMPLE</vt:lpstr>
      <vt:lpstr>DFS EXAMPLE</vt:lpstr>
      <vt:lpstr>DFS EXAMPLE</vt:lpstr>
      <vt:lpstr>Features of DFS Algorithm</vt:lpstr>
      <vt:lpstr>Applications of DFS Algorithm</vt:lpstr>
      <vt:lpstr>Example:DFS</vt:lpstr>
      <vt:lpstr>Cont’d…</vt:lpstr>
      <vt:lpstr>Cont’d…</vt:lpstr>
      <vt:lpstr>Cont’d…</vt:lpstr>
      <vt:lpstr>Cont’d…</vt:lpstr>
      <vt:lpstr>Cont’d…</vt:lpstr>
      <vt:lpstr>Cont’d…</vt:lpstr>
      <vt:lpstr>Cont’d…</vt:lpstr>
      <vt:lpstr>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 STRUCTURE</dc:title>
  <cp:lastModifiedBy>MANAN TIWARI</cp:lastModifiedBy>
  <cp:revision>58</cp:revision>
  <dcterms:created xsi:type="dcterms:W3CDTF">2019-10-16T11:02:56Z</dcterms:created>
  <dcterms:modified xsi:type="dcterms:W3CDTF">2019-11-04T06:45:32Z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2019-10-13T00:00:00Z</vt:filetime>
  </property>
  <property fmtid="{D5CDD505-2E9C-101B-9397-08002B2CF9AE}" pid="3" name="Creator">
    <vt:lpwstr>Microsoft® PowerPoint® 2013</vt:lpwstr>
  </property>
  <property fmtid="{D5CDD505-2E9C-101B-9397-08002B2CF9AE}" pid="4" name="LastSaved">
    <vt:filetime>2019-10-16T00:00:00Z</vt:filetime>
  </property>
</Properties>
</file>