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BF4E16-DD44-401E-BDC7-C002C55F3696}"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22402B-4D57-4E47-AD92-41A1B51CF77A}" type="slidenum">
              <a:rPr lang="en-US" smtClean="0"/>
              <a:t>‹#›</a:t>
            </a:fld>
            <a:endParaRPr lang="en-US"/>
          </a:p>
        </p:txBody>
      </p:sp>
    </p:spTree>
    <p:extLst>
      <p:ext uri="{BB962C8B-B14F-4D97-AF65-F5344CB8AC3E}">
        <p14:creationId xmlns:p14="http://schemas.microsoft.com/office/powerpoint/2010/main" val="66172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F4E16-DD44-401E-BDC7-C002C55F3696}"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22402B-4D57-4E47-AD92-41A1B51CF77A}" type="slidenum">
              <a:rPr lang="en-US" smtClean="0"/>
              <a:t>‹#›</a:t>
            </a:fld>
            <a:endParaRPr lang="en-US"/>
          </a:p>
        </p:txBody>
      </p:sp>
    </p:spTree>
    <p:extLst>
      <p:ext uri="{BB962C8B-B14F-4D97-AF65-F5344CB8AC3E}">
        <p14:creationId xmlns:p14="http://schemas.microsoft.com/office/powerpoint/2010/main" val="129227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F4E16-DD44-401E-BDC7-C002C55F3696}"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22402B-4D57-4E47-AD92-41A1B51CF77A}" type="slidenum">
              <a:rPr lang="en-US" smtClean="0"/>
              <a:t>‹#›</a:t>
            </a:fld>
            <a:endParaRPr lang="en-US"/>
          </a:p>
        </p:txBody>
      </p:sp>
    </p:spTree>
    <p:extLst>
      <p:ext uri="{BB962C8B-B14F-4D97-AF65-F5344CB8AC3E}">
        <p14:creationId xmlns:p14="http://schemas.microsoft.com/office/powerpoint/2010/main" val="2732269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F4E16-DD44-401E-BDC7-C002C55F3696}"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22402B-4D57-4E47-AD92-41A1B51CF77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58347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F4E16-DD44-401E-BDC7-C002C55F3696}"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22402B-4D57-4E47-AD92-41A1B51CF77A}" type="slidenum">
              <a:rPr lang="en-US" smtClean="0"/>
              <a:t>‹#›</a:t>
            </a:fld>
            <a:endParaRPr lang="en-US"/>
          </a:p>
        </p:txBody>
      </p:sp>
    </p:spTree>
    <p:extLst>
      <p:ext uri="{BB962C8B-B14F-4D97-AF65-F5344CB8AC3E}">
        <p14:creationId xmlns:p14="http://schemas.microsoft.com/office/powerpoint/2010/main" val="3731907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BF4E16-DD44-401E-BDC7-C002C55F3696}"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2402B-4D57-4E47-AD92-41A1B51CF77A}" type="slidenum">
              <a:rPr lang="en-US" smtClean="0"/>
              <a:t>‹#›</a:t>
            </a:fld>
            <a:endParaRPr lang="en-US"/>
          </a:p>
        </p:txBody>
      </p:sp>
    </p:spTree>
    <p:extLst>
      <p:ext uri="{BB962C8B-B14F-4D97-AF65-F5344CB8AC3E}">
        <p14:creationId xmlns:p14="http://schemas.microsoft.com/office/powerpoint/2010/main" val="1448164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BF4E16-DD44-401E-BDC7-C002C55F3696}"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2402B-4D57-4E47-AD92-41A1B51CF77A}" type="slidenum">
              <a:rPr lang="en-US" smtClean="0"/>
              <a:t>‹#›</a:t>
            </a:fld>
            <a:endParaRPr lang="en-US"/>
          </a:p>
        </p:txBody>
      </p:sp>
    </p:spTree>
    <p:extLst>
      <p:ext uri="{BB962C8B-B14F-4D97-AF65-F5344CB8AC3E}">
        <p14:creationId xmlns:p14="http://schemas.microsoft.com/office/powerpoint/2010/main" val="2097367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F4E16-DD44-401E-BDC7-C002C55F3696}"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2402B-4D57-4E47-AD92-41A1B51CF77A}" type="slidenum">
              <a:rPr lang="en-US" smtClean="0"/>
              <a:t>‹#›</a:t>
            </a:fld>
            <a:endParaRPr lang="en-US"/>
          </a:p>
        </p:txBody>
      </p:sp>
    </p:spTree>
    <p:extLst>
      <p:ext uri="{BB962C8B-B14F-4D97-AF65-F5344CB8AC3E}">
        <p14:creationId xmlns:p14="http://schemas.microsoft.com/office/powerpoint/2010/main" val="3310603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7BF4E16-DD44-401E-BDC7-C002C55F3696}" type="datetimeFigureOut">
              <a:rPr lang="en-US" smtClean="0"/>
              <a:t>11/4/2019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22402B-4D57-4E47-AD92-41A1B51CF77A}" type="slidenum">
              <a:rPr lang="en-US" smtClean="0"/>
              <a:t>‹#›</a:t>
            </a:fld>
            <a:endParaRPr lang="en-US"/>
          </a:p>
        </p:txBody>
      </p:sp>
    </p:spTree>
    <p:extLst>
      <p:ext uri="{BB962C8B-B14F-4D97-AF65-F5344CB8AC3E}">
        <p14:creationId xmlns:p14="http://schemas.microsoft.com/office/powerpoint/2010/main" val="274122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F4E16-DD44-401E-BDC7-C002C55F3696}"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2402B-4D57-4E47-AD92-41A1B51CF77A}" type="slidenum">
              <a:rPr lang="en-US" smtClean="0"/>
              <a:t>‹#›</a:t>
            </a:fld>
            <a:endParaRPr lang="en-US"/>
          </a:p>
        </p:txBody>
      </p:sp>
    </p:spTree>
    <p:extLst>
      <p:ext uri="{BB962C8B-B14F-4D97-AF65-F5344CB8AC3E}">
        <p14:creationId xmlns:p14="http://schemas.microsoft.com/office/powerpoint/2010/main" val="162630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F4E16-DD44-401E-BDC7-C002C55F3696}"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22402B-4D57-4E47-AD92-41A1B51CF77A}" type="slidenum">
              <a:rPr lang="en-US" smtClean="0"/>
              <a:t>‹#›</a:t>
            </a:fld>
            <a:endParaRPr lang="en-US"/>
          </a:p>
        </p:txBody>
      </p:sp>
    </p:spTree>
    <p:extLst>
      <p:ext uri="{BB962C8B-B14F-4D97-AF65-F5344CB8AC3E}">
        <p14:creationId xmlns:p14="http://schemas.microsoft.com/office/powerpoint/2010/main" val="3505073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BF4E16-DD44-401E-BDC7-C002C55F3696}"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2402B-4D57-4E47-AD92-41A1B51CF77A}" type="slidenum">
              <a:rPr lang="en-US" smtClean="0"/>
              <a:t>‹#›</a:t>
            </a:fld>
            <a:endParaRPr lang="en-US"/>
          </a:p>
        </p:txBody>
      </p:sp>
    </p:spTree>
    <p:extLst>
      <p:ext uri="{BB962C8B-B14F-4D97-AF65-F5344CB8AC3E}">
        <p14:creationId xmlns:p14="http://schemas.microsoft.com/office/powerpoint/2010/main" val="267651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BF4E16-DD44-401E-BDC7-C002C55F3696}"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2402B-4D57-4E47-AD92-41A1B51CF77A}" type="slidenum">
              <a:rPr lang="en-US" smtClean="0"/>
              <a:t>‹#›</a:t>
            </a:fld>
            <a:endParaRPr lang="en-US"/>
          </a:p>
        </p:txBody>
      </p:sp>
    </p:spTree>
    <p:extLst>
      <p:ext uri="{BB962C8B-B14F-4D97-AF65-F5344CB8AC3E}">
        <p14:creationId xmlns:p14="http://schemas.microsoft.com/office/powerpoint/2010/main" val="265336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BF4E16-DD44-401E-BDC7-C002C55F3696}"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2402B-4D57-4E47-AD92-41A1B51CF77A}" type="slidenum">
              <a:rPr lang="en-US" smtClean="0"/>
              <a:t>‹#›</a:t>
            </a:fld>
            <a:endParaRPr lang="en-US"/>
          </a:p>
        </p:txBody>
      </p:sp>
    </p:spTree>
    <p:extLst>
      <p:ext uri="{BB962C8B-B14F-4D97-AF65-F5344CB8AC3E}">
        <p14:creationId xmlns:p14="http://schemas.microsoft.com/office/powerpoint/2010/main" val="555062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7BF4E16-DD44-401E-BDC7-C002C55F3696}" type="datetimeFigureOut">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2402B-4D57-4E47-AD92-41A1B51CF77A}" type="slidenum">
              <a:rPr lang="en-US" smtClean="0"/>
              <a:t>‹#›</a:t>
            </a:fld>
            <a:endParaRPr lang="en-US"/>
          </a:p>
        </p:txBody>
      </p:sp>
    </p:spTree>
    <p:extLst>
      <p:ext uri="{BB962C8B-B14F-4D97-AF65-F5344CB8AC3E}">
        <p14:creationId xmlns:p14="http://schemas.microsoft.com/office/powerpoint/2010/main" val="3745236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F4E16-DD44-401E-BDC7-C002C55F3696}"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2402B-4D57-4E47-AD92-41A1B51CF77A}" type="slidenum">
              <a:rPr lang="en-US" smtClean="0"/>
              <a:t>‹#›</a:t>
            </a:fld>
            <a:endParaRPr lang="en-US"/>
          </a:p>
        </p:txBody>
      </p:sp>
    </p:spTree>
    <p:extLst>
      <p:ext uri="{BB962C8B-B14F-4D97-AF65-F5344CB8AC3E}">
        <p14:creationId xmlns:p14="http://schemas.microsoft.com/office/powerpoint/2010/main" val="1775274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F4E16-DD44-401E-BDC7-C002C55F3696}"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2402B-4D57-4E47-AD92-41A1B51CF77A}" type="slidenum">
              <a:rPr lang="en-US" smtClean="0"/>
              <a:t>‹#›</a:t>
            </a:fld>
            <a:endParaRPr lang="en-US"/>
          </a:p>
        </p:txBody>
      </p:sp>
    </p:spTree>
    <p:extLst>
      <p:ext uri="{BB962C8B-B14F-4D97-AF65-F5344CB8AC3E}">
        <p14:creationId xmlns:p14="http://schemas.microsoft.com/office/powerpoint/2010/main" val="426157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BF4E16-DD44-401E-BDC7-C002C55F3696}" type="datetimeFigureOut">
              <a:rPr lang="en-US" smtClean="0"/>
              <a:t>11/4/2019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E22402B-4D57-4E47-AD92-41A1B51CF77A}" type="slidenum">
              <a:rPr lang="en-US" smtClean="0"/>
              <a:t>‹#›</a:t>
            </a:fld>
            <a:endParaRPr lang="en-US"/>
          </a:p>
        </p:txBody>
      </p:sp>
    </p:spTree>
    <p:extLst>
      <p:ext uri="{BB962C8B-B14F-4D97-AF65-F5344CB8AC3E}">
        <p14:creationId xmlns:p14="http://schemas.microsoft.com/office/powerpoint/2010/main" val="24187498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574F-1B4B-4966-8C68-D81A237AF9EC}"/>
              </a:ext>
            </a:extLst>
          </p:cNvPr>
          <p:cNvSpPr>
            <a:spLocks noGrp="1"/>
          </p:cNvSpPr>
          <p:nvPr>
            <p:ph type="ctrTitle"/>
          </p:nvPr>
        </p:nvSpPr>
        <p:spPr/>
        <p:txBody>
          <a:bodyPr/>
          <a:lstStyle/>
          <a:p>
            <a:r>
              <a:rPr lang="en-US" dirty="0"/>
              <a:t>NAMESPACES IN C++</a:t>
            </a:r>
          </a:p>
        </p:txBody>
      </p:sp>
    </p:spTree>
    <p:extLst>
      <p:ext uri="{BB962C8B-B14F-4D97-AF65-F5344CB8AC3E}">
        <p14:creationId xmlns:p14="http://schemas.microsoft.com/office/powerpoint/2010/main" val="289601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DB5B-4E66-449C-B6BD-556A7969DC34}"/>
              </a:ext>
            </a:extLst>
          </p:cNvPr>
          <p:cNvSpPr>
            <a:spLocks noGrp="1"/>
          </p:cNvSpPr>
          <p:nvPr>
            <p:ph type="title"/>
          </p:nvPr>
        </p:nvSpPr>
        <p:spPr/>
        <p:txBody>
          <a:bodyPr/>
          <a:lstStyle/>
          <a:p>
            <a:pPr algn="r"/>
            <a:r>
              <a:rPr lang="en-US" dirty="0"/>
              <a:t>NAMESPACES IN C++</a:t>
            </a:r>
          </a:p>
        </p:txBody>
      </p:sp>
      <p:sp>
        <p:nvSpPr>
          <p:cNvPr id="3" name="Content Placeholder 2">
            <a:extLst>
              <a:ext uri="{FF2B5EF4-FFF2-40B4-BE49-F238E27FC236}">
                <a16:creationId xmlns:a16="http://schemas.microsoft.com/office/drawing/2014/main" id="{74D996B1-4905-4CC7-BE9F-A653898B0B1B}"/>
              </a:ext>
            </a:extLst>
          </p:cNvPr>
          <p:cNvSpPr>
            <a:spLocks noGrp="1"/>
          </p:cNvSpPr>
          <p:nvPr>
            <p:ph idx="1"/>
          </p:nvPr>
        </p:nvSpPr>
        <p:spPr>
          <a:xfrm>
            <a:off x="680321" y="2336872"/>
            <a:ext cx="9613861" cy="4368727"/>
          </a:xfrm>
        </p:spPr>
        <p:txBody>
          <a:bodyPr>
            <a:normAutofit lnSpcReduction="10000"/>
          </a:bodyPr>
          <a:lstStyle/>
          <a:p>
            <a:pPr algn="just">
              <a:buFont typeface="Wingdings" panose="05000000000000000000" pitchFamily="2" charset="2"/>
              <a:buChar char="Ø"/>
            </a:pPr>
            <a:r>
              <a:rPr lang="en-US" dirty="0"/>
              <a:t>Consider a situation, when we have two persons with the same name, Zara, in the same class. </a:t>
            </a:r>
          </a:p>
          <a:p>
            <a:pPr algn="just">
              <a:buFont typeface="Wingdings" panose="05000000000000000000" pitchFamily="2" charset="2"/>
              <a:buChar char="Ø"/>
            </a:pPr>
            <a:r>
              <a:rPr lang="en-US" dirty="0"/>
              <a:t>Whenever we need to differentiate them definitely we would have to use some additional information along with their name, like either the area, if they live in different area or their mother’s or father’s name, etc.</a:t>
            </a:r>
          </a:p>
          <a:p>
            <a:pPr algn="just">
              <a:buFont typeface="Wingdings" panose="05000000000000000000" pitchFamily="2" charset="2"/>
              <a:buChar char="Ø"/>
            </a:pPr>
            <a:r>
              <a:rPr lang="en-US" dirty="0"/>
              <a:t>Same situation can arise in your C++ applications. </a:t>
            </a:r>
          </a:p>
          <a:p>
            <a:pPr algn="just">
              <a:buFont typeface="Wingdings" panose="05000000000000000000" pitchFamily="2" charset="2"/>
              <a:buChar char="Ø"/>
            </a:pPr>
            <a:r>
              <a:rPr lang="en-US" dirty="0"/>
              <a:t>For example, you might be writing some code that has a function called </a:t>
            </a:r>
            <a:r>
              <a:rPr lang="en-US" dirty="0" err="1"/>
              <a:t>xyz</a:t>
            </a:r>
            <a:r>
              <a:rPr lang="en-US" dirty="0"/>
              <a:t>() and there is another library available which is also having same function </a:t>
            </a:r>
            <a:r>
              <a:rPr lang="en-US" dirty="0" err="1"/>
              <a:t>xyz</a:t>
            </a:r>
            <a:r>
              <a:rPr lang="en-US" dirty="0"/>
              <a:t>(). </a:t>
            </a:r>
          </a:p>
          <a:p>
            <a:pPr algn="just">
              <a:buFont typeface="Wingdings" panose="05000000000000000000" pitchFamily="2" charset="2"/>
              <a:buChar char="Ø"/>
            </a:pPr>
            <a:r>
              <a:rPr lang="en-US" dirty="0"/>
              <a:t>Now the compiler has no way of knowing which version of </a:t>
            </a:r>
            <a:r>
              <a:rPr lang="en-US" dirty="0" err="1"/>
              <a:t>xyz</a:t>
            </a:r>
            <a:r>
              <a:rPr lang="en-US" dirty="0"/>
              <a:t>() function you are referring to within your code.</a:t>
            </a:r>
          </a:p>
        </p:txBody>
      </p:sp>
    </p:spTree>
    <p:extLst>
      <p:ext uri="{BB962C8B-B14F-4D97-AF65-F5344CB8AC3E}">
        <p14:creationId xmlns:p14="http://schemas.microsoft.com/office/powerpoint/2010/main" val="56372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8F6A-C3B8-4965-85D2-7BA45F2449F4}"/>
              </a:ext>
            </a:extLst>
          </p:cNvPr>
          <p:cNvSpPr>
            <a:spLocks noGrp="1"/>
          </p:cNvSpPr>
          <p:nvPr>
            <p:ph type="title"/>
          </p:nvPr>
        </p:nvSpPr>
        <p:spPr/>
        <p:txBody>
          <a:bodyPr/>
          <a:lstStyle/>
          <a:p>
            <a:pPr algn="r"/>
            <a:r>
              <a:rPr lang="en-US" dirty="0"/>
              <a:t>NAMESPACES IN C++</a:t>
            </a:r>
          </a:p>
        </p:txBody>
      </p:sp>
      <p:sp>
        <p:nvSpPr>
          <p:cNvPr id="3" name="Content Placeholder 2">
            <a:extLst>
              <a:ext uri="{FF2B5EF4-FFF2-40B4-BE49-F238E27FC236}">
                <a16:creationId xmlns:a16="http://schemas.microsoft.com/office/drawing/2014/main" id="{7BB96235-50F8-4C59-8E12-8F9EDD04EB1A}"/>
              </a:ext>
            </a:extLst>
          </p:cNvPr>
          <p:cNvSpPr>
            <a:spLocks noGrp="1"/>
          </p:cNvSpPr>
          <p:nvPr>
            <p:ph idx="1"/>
          </p:nvPr>
        </p:nvSpPr>
        <p:spPr/>
        <p:txBody>
          <a:bodyPr/>
          <a:lstStyle/>
          <a:p>
            <a:pPr algn="just">
              <a:buFont typeface="Wingdings" panose="05000000000000000000" pitchFamily="2" charset="2"/>
              <a:buChar char="Ø"/>
            </a:pPr>
            <a:r>
              <a:rPr lang="en-US" dirty="0"/>
              <a:t>A </a:t>
            </a:r>
            <a:r>
              <a:rPr lang="en-US" sz="3200" b="1" i="1" u="sng" dirty="0"/>
              <a:t>NAMESPACE</a:t>
            </a:r>
            <a:r>
              <a:rPr lang="en-US" dirty="0"/>
              <a:t> is designed to overcome this difficulty and is used as additional information to differentiate similar functions, classes, variables etc. with the same name available in different libraries. </a:t>
            </a:r>
          </a:p>
          <a:p>
            <a:pPr algn="just">
              <a:buFont typeface="Wingdings" panose="05000000000000000000" pitchFamily="2" charset="2"/>
              <a:buChar char="Ø"/>
            </a:pPr>
            <a:r>
              <a:rPr lang="en-US" dirty="0"/>
              <a:t>Using namespace, you can define the context in which names are defined. In essence, a namespace defines a scope.</a:t>
            </a:r>
          </a:p>
        </p:txBody>
      </p:sp>
    </p:spTree>
    <p:extLst>
      <p:ext uri="{BB962C8B-B14F-4D97-AF65-F5344CB8AC3E}">
        <p14:creationId xmlns:p14="http://schemas.microsoft.com/office/powerpoint/2010/main" val="95431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21FB-5384-41CD-99AE-2BB19197E657}"/>
              </a:ext>
            </a:extLst>
          </p:cNvPr>
          <p:cNvSpPr>
            <a:spLocks noGrp="1"/>
          </p:cNvSpPr>
          <p:nvPr>
            <p:ph type="title"/>
          </p:nvPr>
        </p:nvSpPr>
        <p:spPr/>
        <p:txBody>
          <a:bodyPr/>
          <a:lstStyle/>
          <a:p>
            <a:pPr algn="r"/>
            <a:r>
              <a:rPr lang="en-US" dirty="0"/>
              <a:t>Defining a Namespace</a:t>
            </a:r>
          </a:p>
        </p:txBody>
      </p:sp>
      <p:sp>
        <p:nvSpPr>
          <p:cNvPr id="3" name="Content Placeholder 2">
            <a:extLst>
              <a:ext uri="{FF2B5EF4-FFF2-40B4-BE49-F238E27FC236}">
                <a16:creationId xmlns:a16="http://schemas.microsoft.com/office/drawing/2014/main" id="{D31C0FAA-01A5-46D3-955E-AD4066203C22}"/>
              </a:ext>
            </a:extLst>
          </p:cNvPr>
          <p:cNvSpPr>
            <a:spLocks noGrp="1"/>
          </p:cNvSpPr>
          <p:nvPr>
            <p:ph idx="1"/>
          </p:nvPr>
        </p:nvSpPr>
        <p:spPr>
          <a:xfrm>
            <a:off x="499186" y="2244108"/>
            <a:ext cx="11193627" cy="4461492"/>
          </a:xfrm>
        </p:spPr>
        <p:txBody>
          <a:bodyPr>
            <a:normAutofit/>
          </a:bodyPr>
          <a:lstStyle/>
          <a:p>
            <a:pPr marL="0" indent="0">
              <a:buNone/>
            </a:pPr>
            <a:r>
              <a:rPr lang="en-US" dirty="0"/>
              <a:t>A namespace definition begins with the keyword </a:t>
            </a:r>
            <a:r>
              <a:rPr lang="en-US" b="1" dirty="0"/>
              <a:t>namespace</a:t>
            </a:r>
            <a:r>
              <a:rPr lang="en-US" dirty="0"/>
              <a:t> followed by the namespace name as follows −</a:t>
            </a:r>
          </a:p>
          <a:p>
            <a:pPr marL="0" indent="0">
              <a:buNone/>
            </a:pPr>
            <a:r>
              <a:rPr lang="en-US" dirty="0">
                <a:solidFill>
                  <a:srgbClr val="002060"/>
                </a:solidFill>
              </a:rPr>
              <a:t>namespace </a:t>
            </a:r>
            <a:r>
              <a:rPr lang="en-US" dirty="0" err="1">
                <a:solidFill>
                  <a:srgbClr val="002060"/>
                </a:solidFill>
              </a:rPr>
              <a:t>namespace_name</a:t>
            </a:r>
            <a:endParaRPr lang="en-US" dirty="0">
              <a:solidFill>
                <a:srgbClr val="002060"/>
              </a:solidFill>
            </a:endParaRPr>
          </a:p>
          <a:p>
            <a:pPr marL="0" indent="0">
              <a:buNone/>
            </a:pPr>
            <a:r>
              <a:rPr lang="en-US" dirty="0">
                <a:solidFill>
                  <a:srgbClr val="002060"/>
                </a:solidFill>
              </a:rPr>
              <a:t> {</a:t>
            </a:r>
          </a:p>
          <a:p>
            <a:pPr marL="0" indent="0">
              <a:buNone/>
            </a:pPr>
            <a:r>
              <a:rPr lang="en-US" dirty="0">
                <a:solidFill>
                  <a:srgbClr val="002060"/>
                </a:solidFill>
              </a:rPr>
              <a:t>   // code declarations</a:t>
            </a:r>
          </a:p>
          <a:p>
            <a:pPr marL="0" indent="0">
              <a:buNone/>
            </a:pPr>
            <a:r>
              <a:rPr lang="en-US" dirty="0">
                <a:solidFill>
                  <a:srgbClr val="002060"/>
                </a:solidFill>
              </a:rPr>
              <a:t>}</a:t>
            </a:r>
          </a:p>
          <a:p>
            <a:pPr marL="0" indent="0">
              <a:buNone/>
            </a:pPr>
            <a:r>
              <a:rPr lang="en-US" dirty="0"/>
              <a:t>To call the namespace-enabled version of either function or variable, prepend (::) the namespace name as follows −</a:t>
            </a:r>
          </a:p>
          <a:p>
            <a:pPr marL="0" indent="0">
              <a:buNone/>
            </a:pPr>
            <a:r>
              <a:rPr lang="en-US" dirty="0">
                <a:solidFill>
                  <a:srgbClr val="002060"/>
                </a:solidFill>
              </a:rPr>
              <a:t>name::code;  // code could be variable or function.</a:t>
            </a:r>
          </a:p>
        </p:txBody>
      </p:sp>
    </p:spTree>
    <p:extLst>
      <p:ext uri="{BB962C8B-B14F-4D97-AF65-F5344CB8AC3E}">
        <p14:creationId xmlns:p14="http://schemas.microsoft.com/office/powerpoint/2010/main" val="114269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C1939-4E5B-4F7B-9AEC-269002926DD9}"/>
              </a:ext>
            </a:extLst>
          </p:cNvPr>
          <p:cNvSpPr>
            <a:spLocks noGrp="1"/>
          </p:cNvSpPr>
          <p:nvPr>
            <p:ph type="title"/>
          </p:nvPr>
        </p:nvSpPr>
        <p:spPr/>
        <p:txBody>
          <a:bodyPr/>
          <a:lstStyle/>
          <a:p>
            <a:pPr algn="r"/>
            <a:r>
              <a:rPr lang="en-US" dirty="0"/>
              <a:t>NAMESPACES IN C++ EXAMPLE</a:t>
            </a:r>
          </a:p>
        </p:txBody>
      </p:sp>
      <p:sp>
        <p:nvSpPr>
          <p:cNvPr id="3" name="Content Placeholder 2">
            <a:extLst>
              <a:ext uri="{FF2B5EF4-FFF2-40B4-BE49-F238E27FC236}">
                <a16:creationId xmlns:a16="http://schemas.microsoft.com/office/drawing/2014/main" id="{1D9CE336-B459-437D-8A8C-ED4433A91F69}"/>
              </a:ext>
            </a:extLst>
          </p:cNvPr>
          <p:cNvSpPr>
            <a:spLocks noGrp="1"/>
          </p:cNvSpPr>
          <p:nvPr>
            <p:ph idx="1"/>
          </p:nvPr>
        </p:nvSpPr>
        <p:spPr>
          <a:xfrm>
            <a:off x="-8792" y="2032073"/>
            <a:ext cx="7285087" cy="4825927"/>
          </a:xfrm>
        </p:spPr>
        <p:txBody>
          <a:bodyPr>
            <a:normAutofit fontScale="92500" lnSpcReduction="10000"/>
          </a:bodyPr>
          <a:lstStyle/>
          <a:p>
            <a:pPr marL="0" indent="0">
              <a:buNone/>
            </a:pPr>
            <a:r>
              <a:rPr lang="en-US" dirty="0"/>
              <a:t>#include &lt;iostream&gt;</a:t>
            </a:r>
          </a:p>
          <a:p>
            <a:pPr marL="0" indent="0">
              <a:buNone/>
            </a:pPr>
            <a:r>
              <a:rPr lang="en-US" dirty="0"/>
              <a:t>using namespace std;</a:t>
            </a:r>
          </a:p>
          <a:p>
            <a:pPr marL="0" indent="0">
              <a:buNone/>
            </a:pPr>
            <a:r>
              <a:rPr lang="en-US" dirty="0"/>
              <a:t>// first name space</a:t>
            </a:r>
          </a:p>
          <a:p>
            <a:pPr marL="0" indent="0">
              <a:buNone/>
            </a:pPr>
            <a:r>
              <a:rPr lang="en-US" dirty="0"/>
              <a:t>namespace </a:t>
            </a:r>
            <a:r>
              <a:rPr lang="en-US" dirty="0" err="1"/>
              <a:t>first_space</a:t>
            </a:r>
            <a:endParaRPr lang="en-US" dirty="0"/>
          </a:p>
          <a:p>
            <a:pPr marL="0" indent="0">
              <a:buNone/>
            </a:pPr>
            <a:r>
              <a:rPr lang="en-US" dirty="0"/>
              <a:t> {</a:t>
            </a:r>
          </a:p>
          <a:p>
            <a:pPr marL="0" indent="0">
              <a:buNone/>
            </a:pPr>
            <a:r>
              <a:rPr lang="en-US" dirty="0"/>
              <a:t>   void </a:t>
            </a:r>
            <a:r>
              <a:rPr lang="en-US" dirty="0" err="1"/>
              <a:t>func</a:t>
            </a:r>
            <a:r>
              <a:rPr lang="en-US" dirty="0"/>
              <a:t>() { </a:t>
            </a:r>
            <a:r>
              <a:rPr lang="en-US" dirty="0" err="1"/>
              <a:t>cout</a:t>
            </a:r>
            <a:r>
              <a:rPr lang="en-US" dirty="0"/>
              <a:t> &lt;&lt; "Inside </a:t>
            </a:r>
            <a:r>
              <a:rPr lang="en-US" dirty="0" err="1"/>
              <a:t>first_space</a:t>
            </a:r>
            <a:r>
              <a:rPr lang="en-US" dirty="0"/>
              <a:t>" &lt;&lt; </a:t>
            </a:r>
            <a:r>
              <a:rPr lang="en-US" dirty="0" err="1"/>
              <a:t>endl</a:t>
            </a:r>
            <a:r>
              <a:rPr lang="en-US" dirty="0"/>
              <a:t>;}</a:t>
            </a:r>
          </a:p>
          <a:p>
            <a:pPr marL="0" indent="0">
              <a:buNone/>
            </a:pPr>
            <a:r>
              <a:rPr lang="en-US" dirty="0"/>
              <a:t>}</a:t>
            </a:r>
          </a:p>
          <a:p>
            <a:pPr marL="0" indent="0">
              <a:buNone/>
            </a:pPr>
            <a:r>
              <a:rPr lang="en-US" dirty="0"/>
              <a:t>// second name space</a:t>
            </a:r>
          </a:p>
          <a:p>
            <a:pPr marL="0" indent="0">
              <a:buNone/>
            </a:pPr>
            <a:r>
              <a:rPr lang="en-US" dirty="0"/>
              <a:t>namespace </a:t>
            </a:r>
            <a:r>
              <a:rPr lang="en-US" dirty="0" err="1"/>
              <a:t>second_space</a:t>
            </a:r>
            <a:endParaRPr lang="en-US" dirty="0"/>
          </a:p>
          <a:p>
            <a:pPr marL="0" indent="0">
              <a:buNone/>
            </a:pPr>
            <a:r>
              <a:rPr lang="en-US" dirty="0"/>
              <a:t> {</a:t>
            </a:r>
          </a:p>
          <a:p>
            <a:pPr marL="0" indent="0">
              <a:buNone/>
            </a:pPr>
            <a:r>
              <a:rPr lang="en-US" dirty="0"/>
              <a:t>   void </a:t>
            </a:r>
            <a:r>
              <a:rPr lang="en-US" dirty="0" err="1"/>
              <a:t>func</a:t>
            </a:r>
            <a:r>
              <a:rPr lang="en-US" dirty="0"/>
              <a:t>() { </a:t>
            </a:r>
            <a:r>
              <a:rPr lang="en-US" dirty="0" err="1"/>
              <a:t>cout</a:t>
            </a:r>
            <a:r>
              <a:rPr lang="en-US" dirty="0"/>
              <a:t> &lt;&lt; "Inside </a:t>
            </a:r>
            <a:r>
              <a:rPr lang="en-US" dirty="0" err="1"/>
              <a:t>second_space</a:t>
            </a:r>
            <a:r>
              <a:rPr lang="en-US" dirty="0"/>
              <a:t>" &lt;&lt; </a:t>
            </a:r>
            <a:r>
              <a:rPr lang="en-US" dirty="0" err="1"/>
              <a:t>endl</a:t>
            </a:r>
            <a:r>
              <a:rPr lang="en-US" dirty="0"/>
              <a:t>;}</a:t>
            </a:r>
          </a:p>
          <a:p>
            <a:pPr marL="0" indent="0">
              <a:buNone/>
            </a:pPr>
            <a:r>
              <a:rPr lang="en-US" dirty="0"/>
              <a:t>}</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B3D930D8-BFE9-4BEE-AD83-A862D3FA40BC}"/>
              </a:ext>
            </a:extLst>
          </p:cNvPr>
          <p:cNvSpPr/>
          <p:nvPr/>
        </p:nvSpPr>
        <p:spPr>
          <a:xfrm>
            <a:off x="7276295" y="2255609"/>
            <a:ext cx="5177266" cy="2862322"/>
          </a:xfrm>
          <a:prstGeom prst="rect">
            <a:avLst/>
          </a:prstGeom>
        </p:spPr>
        <p:txBody>
          <a:bodyPr wrap="square">
            <a:spAutoFit/>
          </a:bodyPr>
          <a:lstStyle/>
          <a:p>
            <a:r>
              <a:rPr lang="en-US" dirty="0"/>
              <a:t>int main ()</a:t>
            </a:r>
          </a:p>
          <a:p>
            <a:r>
              <a:rPr lang="en-US" dirty="0"/>
              <a:t> {</a:t>
            </a:r>
          </a:p>
          <a:p>
            <a:r>
              <a:rPr lang="en-US" dirty="0"/>
              <a:t>   // Calls function from first name space.</a:t>
            </a:r>
          </a:p>
          <a:p>
            <a:r>
              <a:rPr lang="en-US" dirty="0"/>
              <a:t>   </a:t>
            </a:r>
            <a:r>
              <a:rPr lang="en-US" dirty="0" err="1"/>
              <a:t>first_space</a:t>
            </a:r>
            <a:r>
              <a:rPr lang="en-US" dirty="0"/>
              <a:t>::</a:t>
            </a:r>
            <a:r>
              <a:rPr lang="en-US" dirty="0" err="1"/>
              <a:t>func</a:t>
            </a:r>
            <a:r>
              <a:rPr lang="en-US" dirty="0"/>
              <a:t>();</a:t>
            </a:r>
          </a:p>
          <a:p>
            <a:r>
              <a:rPr lang="en-US" dirty="0"/>
              <a:t>   </a:t>
            </a:r>
          </a:p>
          <a:p>
            <a:r>
              <a:rPr lang="en-US" dirty="0"/>
              <a:t>   // Calls function from second name space.</a:t>
            </a:r>
          </a:p>
          <a:p>
            <a:r>
              <a:rPr lang="en-US" dirty="0"/>
              <a:t>   </a:t>
            </a:r>
            <a:r>
              <a:rPr lang="en-US" dirty="0" err="1"/>
              <a:t>second_space</a:t>
            </a:r>
            <a:r>
              <a:rPr lang="en-US" dirty="0"/>
              <a:t>::</a:t>
            </a:r>
            <a:r>
              <a:rPr lang="en-US" dirty="0" err="1"/>
              <a:t>func</a:t>
            </a:r>
            <a:r>
              <a:rPr lang="en-US" dirty="0"/>
              <a:t>(); </a:t>
            </a:r>
          </a:p>
          <a:p>
            <a:endParaRPr lang="en-US" dirty="0"/>
          </a:p>
          <a:p>
            <a:r>
              <a:rPr lang="en-US" dirty="0"/>
              <a:t>   return 0;</a:t>
            </a:r>
          </a:p>
          <a:p>
            <a:r>
              <a:rPr lang="en-US" dirty="0"/>
              <a:t>}</a:t>
            </a:r>
          </a:p>
        </p:txBody>
      </p:sp>
    </p:spTree>
    <p:extLst>
      <p:ext uri="{BB962C8B-B14F-4D97-AF65-F5344CB8AC3E}">
        <p14:creationId xmlns:p14="http://schemas.microsoft.com/office/powerpoint/2010/main" val="181116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AA3A-BFEB-4E9B-985E-4900C2FC1A5C}"/>
              </a:ext>
            </a:extLst>
          </p:cNvPr>
          <p:cNvSpPr>
            <a:spLocks noGrp="1"/>
          </p:cNvSpPr>
          <p:nvPr>
            <p:ph type="title"/>
          </p:nvPr>
        </p:nvSpPr>
        <p:spPr/>
        <p:txBody>
          <a:bodyPr/>
          <a:lstStyle/>
          <a:p>
            <a:pPr algn="r"/>
            <a:r>
              <a:rPr lang="en-US" dirty="0"/>
              <a:t>OUTPUT</a:t>
            </a:r>
          </a:p>
        </p:txBody>
      </p:sp>
      <p:sp>
        <p:nvSpPr>
          <p:cNvPr id="3" name="Content Placeholder 2">
            <a:extLst>
              <a:ext uri="{FF2B5EF4-FFF2-40B4-BE49-F238E27FC236}">
                <a16:creationId xmlns:a16="http://schemas.microsoft.com/office/drawing/2014/main" id="{7927BC20-52E0-4100-80D6-B20F041FAE2E}"/>
              </a:ext>
            </a:extLst>
          </p:cNvPr>
          <p:cNvSpPr>
            <a:spLocks noGrp="1"/>
          </p:cNvSpPr>
          <p:nvPr>
            <p:ph idx="1"/>
          </p:nvPr>
        </p:nvSpPr>
        <p:spPr/>
        <p:txBody>
          <a:bodyPr/>
          <a:lstStyle/>
          <a:p>
            <a:pPr marL="0" indent="0">
              <a:buNone/>
            </a:pPr>
            <a:endParaRPr lang="en-US" dirty="0"/>
          </a:p>
          <a:p>
            <a:pPr marL="0" indent="0">
              <a:buNone/>
            </a:pPr>
            <a:r>
              <a:rPr lang="en-US" dirty="0"/>
              <a:t>If we compile and run above code, this would produce the following result −</a:t>
            </a:r>
          </a:p>
          <a:p>
            <a:pPr marL="0" indent="0">
              <a:buNone/>
            </a:pPr>
            <a:endParaRPr lang="en-US" dirty="0"/>
          </a:p>
          <a:p>
            <a:pPr marL="0" indent="0">
              <a:buNone/>
            </a:pPr>
            <a:r>
              <a:rPr lang="en-US" dirty="0">
                <a:solidFill>
                  <a:srgbClr val="002060"/>
                </a:solidFill>
              </a:rPr>
              <a:t>Inside </a:t>
            </a:r>
            <a:r>
              <a:rPr lang="en-US" dirty="0" err="1">
                <a:solidFill>
                  <a:srgbClr val="002060"/>
                </a:solidFill>
              </a:rPr>
              <a:t>first_space</a:t>
            </a:r>
            <a:endParaRPr lang="en-US" dirty="0">
              <a:solidFill>
                <a:srgbClr val="002060"/>
              </a:solidFill>
            </a:endParaRPr>
          </a:p>
          <a:p>
            <a:pPr marL="0" indent="0">
              <a:buNone/>
            </a:pPr>
            <a:r>
              <a:rPr lang="en-US" dirty="0">
                <a:solidFill>
                  <a:srgbClr val="002060"/>
                </a:solidFill>
              </a:rPr>
              <a:t>Inside </a:t>
            </a:r>
            <a:r>
              <a:rPr lang="en-US" dirty="0" err="1">
                <a:solidFill>
                  <a:srgbClr val="002060"/>
                </a:solidFill>
              </a:rPr>
              <a:t>second_space</a:t>
            </a:r>
            <a:endParaRPr lang="en-US" dirty="0">
              <a:solidFill>
                <a:srgbClr val="002060"/>
              </a:solidFill>
            </a:endParaRPr>
          </a:p>
        </p:txBody>
      </p:sp>
    </p:spTree>
    <p:extLst>
      <p:ext uri="{BB962C8B-B14F-4D97-AF65-F5344CB8AC3E}">
        <p14:creationId xmlns:p14="http://schemas.microsoft.com/office/powerpoint/2010/main" val="308199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E65A-0DBB-4910-8791-80267208D226}"/>
              </a:ext>
            </a:extLst>
          </p:cNvPr>
          <p:cNvSpPr>
            <a:spLocks noGrp="1"/>
          </p:cNvSpPr>
          <p:nvPr>
            <p:ph type="title"/>
          </p:nvPr>
        </p:nvSpPr>
        <p:spPr/>
        <p:txBody>
          <a:bodyPr/>
          <a:lstStyle/>
          <a:p>
            <a:pPr algn="r"/>
            <a:r>
              <a:rPr lang="en-US" dirty="0"/>
              <a:t>THE USING DIRECTIVE</a:t>
            </a:r>
          </a:p>
        </p:txBody>
      </p:sp>
      <p:sp>
        <p:nvSpPr>
          <p:cNvPr id="3" name="Content Placeholder 2">
            <a:extLst>
              <a:ext uri="{FF2B5EF4-FFF2-40B4-BE49-F238E27FC236}">
                <a16:creationId xmlns:a16="http://schemas.microsoft.com/office/drawing/2014/main" id="{E1B36986-5037-4CE5-BED0-9A8425B5975B}"/>
              </a:ext>
            </a:extLst>
          </p:cNvPr>
          <p:cNvSpPr>
            <a:spLocks noGrp="1"/>
          </p:cNvSpPr>
          <p:nvPr>
            <p:ph idx="1"/>
          </p:nvPr>
        </p:nvSpPr>
        <p:spPr>
          <a:xfrm>
            <a:off x="97225" y="2032073"/>
            <a:ext cx="12094775" cy="1080938"/>
          </a:xfrm>
        </p:spPr>
        <p:txBody>
          <a:bodyPr/>
          <a:lstStyle/>
          <a:p>
            <a:pPr marL="0" indent="0" algn="just">
              <a:buNone/>
            </a:pPr>
            <a:r>
              <a:rPr lang="en-US" dirty="0"/>
              <a:t>You can also avoid prepending of namespaces with the </a:t>
            </a:r>
            <a:r>
              <a:rPr lang="en-US" b="1" dirty="0"/>
              <a:t>using namespace</a:t>
            </a:r>
            <a:r>
              <a:rPr lang="en-US" dirty="0"/>
              <a:t> directive. This directive tells the compiler that the subsequent code is making use of names in the specified namespace. The namespace is thus implied for the following code −</a:t>
            </a:r>
          </a:p>
        </p:txBody>
      </p:sp>
      <p:sp>
        <p:nvSpPr>
          <p:cNvPr id="5" name="Rectangle 4">
            <a:extLst>
              <a:ext uri="{FF2B5EF4-FFF2-40B4-BE49-F238E27FC236}">
                <a16:creationId xmlns:a16="http://schemas.microsoft.com/office/drawing/2014/main" id="{ADE3450A-4616-47FB-B015-0CBDD960F4DC}"/>
              </a:ext>
            </a:extLst>
          </p:cNvPr>
          <p:cNvSpPr/>
          <p:nvPr/>
        </p:nvSpPr>
        <p:spPr>
          <a:xfrm>
            <a:off x="238539" y="3310918"/>
            <a:ext cx="4386470" cy="3416320"/>
          </a:xfrm>
          <a:prstGeom prst="rect">
            <a:avLst/>
          </a:prstGeom>
        </p:spPr>
        <p:txBody>
          <a:bodyPr wrap="square">
            <a:spAutoFit/>
          </a:bodyPr>
          <a:lstStyle/>
          <a:p>
            <a:r>
              <a:rPr lang="en-US" dirty="0">
                <a:solidFill>
                  <a:srgbClr val="002060"/>
                </a:solidFill>
              </a:rPr>
              <a:t>#include &lt;iostream&gt;</a:t>
            </a:r>
          </a:p>
          <a:p>
            <a:r>
              <a:rPr lang="en-US" dirty="0">
                <a:solidFill>
                  <a:srgbClr val="002060"/>
                </a:solidFill>
              </a:rPr>
              <a:t>using namespace std;</a:t>
            </a:r>
          </a:p>
          <a:p>
            <a:endParaRPr lang="en-US" dirty="0">
              <a:solidFill>
                <a:srgbClr val="002060"/>
              </a:solidFill>
            </a:endParaRPr>
          </a:p>
          <a:p>
            <a:r>
              <a:rPr lang="en-US" dirty="0">
                <a:solidFill>
                  <a:srgbClr val="002060"/>
                </a:solidFill>
              </a:rPr>
              <a:t>// first name space</a:t>
            </a:r>
          </a:p>
          <a:p>
            <a:endParaRPr lang="en-US" dirty="0">
              <a:solidFill>
                <a:srgbClr val="002060"/>
              </a:solidFill>
            </a:endParaRPr>
          </a:p>
          <a:p>
            <a:r>
              <a:rPr lang="en-US" dirty="0">
                <a:solidFill>
                  <a:srgbClr val="002060"/>
                </a:solidFill>
              </a:rPr>
              <a:t>namespace </a:t>
            </a:r>
            <a:r>
              <a:rPr lang="en-US" dirty="0" err="1">
                <a:solidFill>
                  <a:srgbClr val="002060"/>
                </a:solidFill>
              </a:rPr>
              <a:t>first_space</a:t>
            </a:r>
            <a:r>
              <a:rPr lang="en-US" dirty="0">
                <a:solidFill>
                  <a:srgbClr val="002060"/>
                </a:solidFill>
              </a:rPr>
              <a:t> </a:t>
            </a:r>
          </a:p>
          <a:p>
            <a:r>
              <a:rPr lang="en-US" dirty="0">
                <a:solidFill>
                  <a:srgbClr val="002060"/>
                </a:solidFill>
              </a:rPr>
              <a:t>{</a:t>
            </a:r>
          </a:p>
          <a:p>
            <a:r>
              <a:rPr lang="en-US" dirty="0">
                <a:solidFill>
                  <a:srgbClr val="002060"/>
                </a:solidFill>
              </a:rPr>
              <a:t>   void </a:t>
            </a:r>
            <a:r>
              <a:rPr lang="en-US" dirty="0" err="1">
                <a:solidFill>
                  <a:srgbClr val="002060"/>
                </a:solidFill>
              </a:rPr>
              <a:t>func</a:t>
            </a:r>
            <a:r>
              <a:rPr lang="en-US" dirty="0">
                <a:solidFill>
                  <a:srgbClr val="002060"/>
                </a:solidFill>
              </a:rPr>
              <a:t>() {</a:t>
            </a:r>
          </a:p>
          <a:p>
            <a:r>
              <a:rPr lang="en-US" dirty="0">
                <a:solidFill>
                  <a:srgbClr val="002060"/>
                </a:solidFill>
              </a:rPr>
              <a:t>      </a:t>
            </a:r>
            <a:r>
              <a:rPr lang="en-US" dirty="0" err="1">
                <a:solidFill>
                  <a:srgbClr val="002060"/>
                </a:solidFill>
              </a:rPr>
              <a:t>cout</a:t>
            </a:r>
            <a:r>
              <a:rPr lang="en-US" dirty="0">
                <a:solidFill>
                  <a:srgbClr val="002060"/>
                </a:solidFill>
              </a:rPr>
              <a:t> &lt;&lt; "Inside </a:t>
            </a:r>
            <a:r>
              <a:rPr lang="en-US" dirty="0" err="1">
                <a:solidFill>
                  <a:srgbClr val="002060"/>
                </a:solidFill>
              </a:rPr>
              <a:t>first_space</a:t>
            </a:r>
            <a:r>
              <a:rPr lang="en-US" dirty="0">
                <a:solidFill>
                  <a:srgbClr val="002060"/>
                </a:solidFill>
              </a:rPr>
              <a:t>" &lt;&lt; </a:t>
            </a:r>
            <a:r>
              <a:rPr lang="en-US" dirty="0" err="1">
                <a:solidFill>
                  <a:srgbClr val="002060"/>
                </a:solidFill>
              </a:rPr>
              <a:t>endl</a:t>
            </a:r>
            <a:r>
              <a:rPr lang="en-US" dirty="0">
                <a:solidFill>
                  <a:srgbClr val="002060"/>
                </a:solidFill>
              </a:rPr>
              <a:t>;</a:t>
            </a:r>
          </a:p>
          <a:p>
            <a:r>
              <a:rPr lang="en-US" dirty="0">
                <a:solidFill>
                  <a:srgbClr val="002060"/>
                </a:solidFill>
              </a:rPr>
              <a:t>   }</a:t>
            </a:r>
          </a:p>
          <a:p>
            <a:r>
              <a:rPr lang="en-US" dirty="0">
                <a:solidFill>
                  <a:srgbClr val="002060"/>
                </a:solidFill>
              </a:rPr>
              <a:t>}</a:t>
            </a:r>
          </a:p>
          <a:p>
            <a:endParaRPr lang="en-US" dirty="0">
              <a:solidFill>
                <a:srgbClr val="002060"/>
              </a:solidFill>
            </a:endParaRPr>
          </a:p>
        </p:txBody>
      </p:sp>
      <p:sp>
        <p:nvSpPr>
          <p:cNvPr id="6" name="Rectangle 5">
            <a:extLst>
              <a:ext uri="{FF2B5EF4-FFF2-40B4-BE49-F238E27FC236}">
                <a16:creationId xmlns:a16="http://schemas.microsoft.com/office/drawing/2014/main" id="{5C23DE58-D750-4343-832D-50662A7D419D}"/>
              </a:ext>
            </a:extLst>
          </p:cNvPr>
          <p:cNvSpPr/>
          <p:nvPr/>
        </p:nvSpPr>
        <p:spPr>
          <a:xfrm>
            <a:off x="5857461" y="3164681"/>
            <a:ext cx="6096000" cy="3693319"/>
          </a:xfrm>
          <a:prstGeom prst="rect">
            <a:avLst/>
          </a:prstGeom>
        </p:spPr>
        <p:txBody>
          <a:bodyPr>
            <a:spAutoFit/>
          </a:bodyPr>
          <a:lstStyle/>
          <a:p>
            <a:r>
              <a:rPr lang="en-US" dirty="0">
                <a:solidFill>
                  <a:srgbClr val="002060"/>
                </a:solidFill>
              </a:rPr>
              <a:t>// second name space</a:t>
            </a:r>
          </a:p>
          <a:p>
            <a:r>
              <a:rPr lang="en-US" dirty="0">
                <a:solidFill>
                  <a:srgbClr val="002060"/>
                </a:solidFill>
              </a:rPr>
              <a:t>namespace </a:t>
            </a:r>
            <a:r>
              <a:rPr lang="en-US" dirty="0" err="1">
                <a:solidFill>
                  <a:srgbClr val="002060"/>
                </a:solidFill>
              </a:rPr>
              <a:t>second_space</a:t>
            </a:r>
            <a:r>
              <a:rPr lang="en-US" dirty="0">
                <a:solidFill>
                  <a:srgbClr val="002060"/>
                </a:solidFill>
              </a:rPr>
              <a:t> {</a:t>
            </a:r>
          </a:p>
          <a:p>
            <a:r>
              <a:rPr lang="en-US" dirty="0">
                <a:solidFill>
                  <a:srgbClr val="002060"/>
                </a:solidFill>
              </a:rPr>
              <a:t>   void </a:t>
            </a:r>
            <a:r>
              <a:rPr lang="en-US" dirty="0" err="1">
                <a:solidFill>
                  <a:srgbClr val="002060"/>
                </a:solidFill>
              </a:rPr>
              <a:t>func</a:t>
            </a:r>
            <a:r>
              <a:rPr lang="en-US" dirty="0">
                <a:solidFill>
                  <a:srgbClr val="002060"/>
                </a:solidFill>
              </a:rPr>
              <a:t>() {</a:t>
            </a:r>
          </a:p>
          <a:p>
            <a:r>
              <a:rPr lang="en-US" dirty="0">
                <a:solidFill>
                  <a:srgbClr val="002060"/>
                </a:solidFill>
              </a:rPr>
              <a:t>      </a:t>
            </a:r>
            <a:r>
              <a:rPr lang="en-US" dirty="0" err="1">
                <a:solidFill>
                  <a:srgbClr val="002060"/>
                </a:solidFill>
              </a:rPr>
              <a:t>cout</a:t>
            </a:r>
            <a:r>
              <a:rPr lang="en-US" dirty="0">
                <a:solidFill>
                  <a:srgbClr val="002060"/>
                </a:solidFill>
              </a:rPr>
              <a:t> &lt;&lt; "Inside </a:t>
            </a:r>
            <a:r>
              <a:rPr lang="en-US" dirty="0" err="1">
                <a:solidFill>
                  <a:srgbClr val="002060"/>
                </a:solidFill>
              </a:rPr>
              <a:t>second_space</a:t>
            </a:r>
            <a:r>
              <a:rPr lang="en-US" dirty="0">
                <a:solidFill>
                  <a:srgbClr val="002060"/>
                </a:solidFill>
              </a:rPr>
              <a:t>" &lt;&lt; </a:t>
            </a:r>
            <a:r>
              <a:rPr lang="en-US" dirty="0" err="1">
                <a:solidFill>
                  <a:srgbClr val="002060"/>
                </a:solidFill>
              </a:rPr>
              <a:t>endl</a:t>
            </a:r>
            <a:r>
              <a:rPr lang="en-US" dirty="0">
                <a:solidFill>
                  <a:srgbClr val="002060"/>
                </a:solidFill>
              </a:rPr>
              <a:t>;}</a:t>
            </a:r>
          </a:p>
          <a:p>
            <a:r>
              <a:rPr lang="en-US" dirty="0">
                <a:solidFill>
                  <a:srgbClr val="002060"/>
                </a:solidFill>
              </a:rPr>
              <a:t>}</a:t>
            </a:r>
          </a:p>
          <a:p>
            <a:endParaRPr lang="en-US" dirty="0">
              <a:solidFill>
                <a:srgbClr val="002060"/>
              </a:solidFill>
            </a:endParaRPr>
          </a:p>
          <a:p>
            <a:r>
              <a:rPr lang="en-US" dirty="0">
                <a:solidFill>
                  <a:srgbClr val="002060"/>
                </a:solidFill>
              </a:rPr>
              <a:t>using namespace </a:t>
            </a:r>
            <a:r>
              <a:rPr lang="en-US" dirty="0" err="1">
                <a:solidFill>
                  <a:srgbClr val="002060"/>
                </a:solidFill>
              </a:rPr>
              <a:t>first_space</a:t>
            </a:r>
            <a:r>
              <a:rPr lang="en-US" dirty="0">
                <a:solidFill>
                  <a:srgbClr val="002060"/>
                </a:solidFill>
              </a:rPr>
              <a:t>;</a:t>
            </a:r>
          </a:p>
          <a:p>
            <a:r>
              <a:rPr lang="en-US" dirty="0">
                <a:solidFill>
                  <a:srgbClr val="002060"/>
                </a:solidFill>
              </a:rPr>
              <a:t>int main () </a:t>
            </a:r>
          </a:p>
          <a:p>
            <a:r>
              <a:rPr lang="en-US" dirty="0">
                <a:solidFill>
                  <a:srgbClr val="002060"/>
                </a:solidFill>
              </a:rPr>
              <a:t>{</a:t>
            </a:r>
          </a:p>
          <a:p>
            <a:r>
              <a:rPr lang="en-US" dirty="0">
                <a:solidFill>
                  <a:srgbClr val="002060"/>
                </a:solidFill>
              </a:rPr>
              <a:t>   // This calls function from first name space.</a:t>
            </a:r>
          </a:p>
          <a:p>
            <a:r>
              <a:rPr lang="en-US" dirty="0">
                <a:solidFill>
                  <a:srgbClr val="002060"/>
                </a:solidFill>
              </a:rPr>
              <a:t>   </a:t>
            </a:r>
            <a:r>
              <a:rPr lang="en-US" dirty="0" err="1">
                <a:solidFill>
                  <a:srgbClr val="002060"/>
                </a:solidFill>
              </a:rPr>
              <a:t>func</a:t>
            </a:r>
            <a:r>
              <a:rPr lang="en-US" dirty="0">
                <a:solidFill>
                  <a:srgbClr val="002060"/>
                </a:solidFill>
              </a:rPr>
              <a:t>();</a:t>
            </a:r>
          </a:p>
          <a:p>
            <a:r>
              <a:rPr lang="en-US" dirty="0">
                <a:solidFill>
                  <a:srgbClr val="002060"/>
                </a:solidFill>
              </a:rPr>
              <a:t>   return 0;</a:t>
            </a:r>
          </a:p>
          <a:p>
            <a:r>
              <a:rPr lang="en-US" dirty="0">
                <a:solidFill>
                  <a:srgbClr val="002060"/>
                </a:solidFill>
              </a:rPr>
              <a:t>}</a:t>
            </a:r>
          </a:p>
        </p:txBody>
      </p:sp>
    </p:spTree>
    <p:extLst>
      <p:ext uri="{BB962C8B-B14F-4D97-AF65-F5344CB8AC3E}">
        <p14:creationId xmlns:p14="http://schemas.microsoft.com/office/powerpoint/2010/main" val="239903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7C53-8F40-44D7-B985-52B715A88824}"/>
              </a:ext>
            </a:extLst>
          </p:cNvPr>
          <p:cNvSpPr>
            <a:spLocks noGrp="1"/>
          </p:cNvSpPr>
          <p:nvPr>
            <p:ph type="title"/>
          </p:nvPr>
        </p:nvSpPr>
        <p:spPr/>
        <p:txBody>
          <a:bodyPr/>
          <a:lstStyle/>
          <a:p>
            <a:pPr algn="r"/>
            <a:r>
              <a:rPr lang="en-US" dirty="0"/>
              <a:t>THE USING DIRECTIVE</a:t>
            </a:r>
          </a:p>
        </p:txBody>
      </p:sp>
      <p:sp>
        <p:nvSpPr>
          <p:cNvPr id="3" name="Content Placeholder 2">
            <a:extLst>
              <a:ext uri="{FF2B5EF4-FFF2-40B4-BE49-F238E27FC236}">
                <a16:creationId xmlns:a16="http://schemas.microsoft.com/office/drawing/2014/main" id="{702F0828-63B8-41FF-B094-1B6DF2B61BFC}"/>
              </a:ext>
            </a:extLst>
          </p:cNvPr>
          <p:cNvSpPr>
            <a:spLocks noGrp="1"/>
          </p:cNvSpPr>
          <p:nvPr>
            <p:ph idx="1"/>
          </p:nvPr>
        </p:nvSpPr>
        <p:spPr>
          <a:xfrm>
            <a:off x="97225" y="2018820"/>
            <a:ext cx="11988758" cy="4839180"/>
          </a:xfrm>
        </p:spPr>
        <p:txBody>
          <a:bodyPr>
            <a:normAutofit fontScale="92500" lnSpcReduction="10000"/>
          </a:bodyPr>
          <a:lstStyle/>
          <a:p>
            <a:pPr marL="0" indent="0" algn="just">
              <a:buNone/>
            </a:pPr>
            <a:r>
              <a:rPr lang="en-US" dirty="0"/>
              <a:t>The ‘using’ directive can also be used to refer to a particular item within a namespace. For example, if the only part of the std namespace that you intend to use is </a:t>
            </a:r>
            <a:r>
              <a:rPr lang="en-US" dirty="0" err="1"/>
              <a:t>cout</a:t>
            </a:r>
            <a:r>
              <a:rPr lang="en-US" dirty="0"/>
              <a:t>, you can refer to it as follows −</a:t>
            </a:r>
          </a:p>
          <a:p>
            <a:pPr marL="0" indent="0" algn="just">
              <a:buNone/>
            </a:pPr>
            <a:r>
              <a:rPr lang="en-US" dirty="0">
                <a:solidFill>
                  <a:srgbClr val="002060"/>
                </a:solidFill>
              </a:rPr>
              <a:t>using std::</a:t>
            </a:r>
            <a:r>
              <a:rPr lang="en-US" dirty="0" err="1">
                <a:solidFill>
                  <a:srgbClr val="002060"/>
                </a:solidFill>
              </a:rPr>
              <a:t>cout</a:t>
            </a:r>
            <a:r>
              <a:rPr lang="en-US" dirty="0">
                <a:solidFill>
                  <a:srgbClr val="002060"/>
                </a:solidFill>
              </a:rPr>
              <a:t>;</a:t>
            </a:r>
          </a:p>
          <a:p>
            <a:pPr marL="0" indent="0" algn="just">
              <a:buNone/>
            </a:pPr>
            <a:r>
              <a:rPr lang="en-US" dirty="0"/>
              <a:t>Subsequent code can refer to </a:t>
            </a:r>
            <a:r>
              <a:rPr lang="en-US" dirty="0" err="1"/>
              <a:t>cout</a:t>
            </a:r>
            <a:r>
              <a:rPr lang="en-US" dirty="0"/>
              <a:t> without prepending the namespace, but other items in the </a:t>
            </a:r>
            <a:r>
              <a:rPr lang="en-US" b="1" dirty="0"/>
              <a:t>std </a:t>
            </a:r>
            <a:r>
              <a:rPr lang="en-US" dirty="0"/>
              <a:t>namespace will still need to be explicit as follows −</a:t>
            </a:r>
          </a:p>
          <a:p>
            <a:pPr marL="0" indent="0" algn="just">
              <a:buNone/>
            </a:pPr>
            <a:r>
              <a:rPr lang="en-US" dirty="0">
                <a:solidFill>
                  <a:srgbClr val="002060"/>
                </a:solidFill>
              </a:rPr>
              <a:t>#include &lt;iostream&gt;</a:t>
            </a:r>
          </a:p>
          <a:p>
            <a:pPr marL="0" indent="0" algn="just">
              <a:buNone/>
            </a:pPr>
            <a:r>
              <a:rPr lang="en-US" dirty="0">
                <a:solidFill>
                  <a:srgbClr val="002060"/>
                </a:solidFill>
              </a:rPr>
              <a:t>using std::</a:t>
            </a:r>
            <a:r>
              <a:rPr lang="en-US" dirty="0" err="1">
                <a:solidFill>
                  <a:srgbClr val="002060"/>
                </a:solidFill>
              </a:rPr>
              <a:t>cout</a:t>
            </a:r>
            <a:r>
              <a:rPr lang="en-US" dirty="0">
                <a:solidFill>
                  <a:srgbClr val="002060"/>
                </a:solidFill>
              </a:rPr>
              <a:t>;</a:t>
            </a:r>
          </a:p>
          <a:p>
            <a:pPr marL="0" indent="0" algn="just">
              <a:buNone/>
            </a:pPr>
            <a:r>
              <a:rPr lang="en-US" dirty="0">
                <a:solidFill>
                  <a:srgbClr val="002060"/>
                </a:solidFill>
              </a:rPr>
              <a:t>int main ()</a:t>
            </a:r>
          </a:p>
          <a:p>
            <a:pPr marL="0" indent="0" algn="just">
              <a:buNone/>
            </a:pPr>
            <a:r>
              <a:rPr lang="en-US" dirty="0">
                <a:solidFill>
                  <a:srgbClr val="002060"/>
                </a:solidFill>
              </a:rPr>
              <a:t> {</a:t>
            </a:r>
          </a:p>
          <a:p>
            <a:pPr marL="0" indent="0" algn="just">
              <a:buNone/>
            </a:pPr>
            <a:r>
              <a:rPr lang="en-US" dirty="0">
                <a:solidFill>
                  <a:srgbClr val="002060"/>
                </a:solidFill>
              </a:rPr>
              <a:t>   </a:t>
            </a:r>
            <a:r>
              <a:rPr lang="en-US" dirty="0" err="1">
                <a:solidFill>
                  <a:srgbClr val="002060"/>
                </a:solidFill>
              </a:rPr>
              <a:t>cout</a:t>
            </a:r>
            <a:r>
              <a:rPr lang="en-US" dirty="0">
                <a:solidFill>
                  <a:srgbClr val="002060"/>
                </a:solidFill>
              </a:rPr>
              <a:t> &lt;&lt; "std::</a:t>
            </a:r>
            <a:r>
              <a:rPr lang="en-US" dirty="0" err="1">
                <a:solidFill>
                  <a:srgbClr val="002060"/>
                </a:solidFill>
              </a:rPr>
              <a:t>endl</a:t>
            </a:r>
            <a:r>
              <a:rPr lang="en-US" dirty="0">
                <a:solidFill>
                  <a:srgbClr val="002060"/>
                </a:solidFill>
              </a:rPr>
              <a:t> is used with std!" &lt;&lt; std::</a:t>
            </a:r>
            <a:r>
              <a:rPr lang="en-US" dirty="0" err="1">
                <a:solidFill>
                  <a:srgbClr val="002060"/>
                </a:solidFill>
              </a:rPr>
              <a:t>endl</a:t>
            </a:r>
            <a:r>
              <a:rPr lang="en-US" dirty="0">
                <a:solidFill>
                  <a:srgbClr val="002060"/>
                </a:solidFill>
              </a:rPr>
              <a:t>;</a:t>
            </a:r>
          </a:p>
          <a:p>
            <a:pPr marL="0" indent="0" algn="just">
              <a:buNone/>
            </a:pPr>
            <a:r>
              <a:rPr lang="en-US" dirty="0">
                <a:solidFill>
                  <a:srgbClr val="002060"/>
                </a:solidFill>
              </a:rPr>
              <a:t>   return 0;</a:t>
            </a:r>
          </a:p>
          <a:p>
            <a:pPr marL="0" indent="0" algn="just">
              <a:buNone/>
            </a:pPr>
            <a:r>
              <a:rPr lang="en-US" dirty="0">
                <a:solidFill>
                  <a:srgbClr val="002060"/>
                </a:solidFill>
              </a:rPr>
              <a:t>}</a:t>
            </a:r>
          </a:p>
          <a:p>
            <a:pPr marL="0" indent="0" algn="just">
              <a:buNone/>
            </a:pPr>
            <a:endParaRPr lang="en-US" dirty="0"/>
          </a:p>
        </p:txBody>
      </p:sp>
    </p:spTree>
    <p:extLst>
      <p:ext uri="{BB962C8B-B14F-4D97-AF65-F5344CB8AC3E}">
        <p14:creationId xmlns:p14="http://schemas.microsoft.com/office/powerpoint/2010/main" val="57934976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20</TotalTime>
  <Words>643</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vt:lpstr>
      <vt:lpstr>Berlin</vt:lpstr>
      <vt:lpstr>NAMESPACES IN C++</vt:lpstr>
      <vt:lpstr>NAMESPACES IN C++</vt:lpstr>
      <vt:lpstr>NAMESPACES IN C++</vt:lpstr>
      <vt:lpstr>Defining a Namespace</vt:lpstr>
      <vt:lpstr>NAMESPACES IN C++ EXAMPLE</vt:lpstr>
      <vt:lpstr>OUTPUT</vt:lpstr>
      <vt:lpstr>THE USING DIRECTIVE</vt:lpstr>
      <vt:lpstr>THE USING DIRECTIVE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NAMESPACES IN C++</dc:title>
  <dc:creator>MANAN TIWARI</dc:creator>
  <cp:lastModifiedBy>MANAN TIWARI</cp:lastModifiedBy>
  <cp:revision>6</cp:revision>
  <dcterms:created xsi:type="dcterms:W3CDTF">2019-11-04T05:45:18Z</dcterms:created>
  <dcterms:modified xsi:type="dcterms:W3CDTF">2019-11-04T06:05:37Z</dcterms:modified>
</cp:coreProperties>
</file>