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70" r:id="rId4"/>
    <p:sldId id="266" r:id="rId5"/>
    <p:sldId id="258" r:id="rId6"/>
    <p:sldId id="267" r:id="rId7"/>
    <p:sldId id="268" r:id="rId8"/>
    <p:sldId id="271" r:id="rId9"/>
    <p:sldId id="259" r:id="rId10"/>
    <p:sldId id="260" r:id="rId11"/>
    <p:sldId id="261" r:id="rId12"/>
    <p:sldId id="265" r:id="rId13"/>
    <p:sldId id="262" r:id="rId14"/>
    <p:sldId id="269" r:id="rId15"/>
    <p:sldId id="272" r:id="rId16"/>
    <p:sldId id="273" r:id="rId17"/>
    <p:sldId id="274" r:id="rId18"/>
    <p:sldId id="263" r:id="rId19"/>
    <p:sldId id="276" r:id="rId20"/>
    <p:sldId id="264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89" r:id="rId34"/>
    <p:sldId id="290" r:id="rId35"/>
    <p:sldId id="287" r:id="rId36"/>
  </p:sldIdLst>
  <p:sldSz cx="9144000" cy="5143500" type="screen16x9"/>
  <p:notesSz cx="9144000" cy="5143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AN TIWARI" initials="MT" lastIdx="1" clrIdx="0">
    <p:extLst>
      <p:ext uri="{19B8F6BF-5375-455C-9EA6-DF929625EA0E}">
        <p15:presenceInfo xmlns:p15="http://schemas.microsoft.com/office/powerpoint/2012/main" userId="ac2bdddf9905365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82138"/>
            <a:ext cx="6726063" cy="206957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3182884"/>
            <a:ext cx="2307831" cy="20770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1942559"/>
            <a:ext cx="6726064" cy="12452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1942559"/>
            <a:ext cx="2307832" cy="12452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1" y="2050282"/>
            <a:ext cx="6108101" cy="1029803"/>
          </a:xfrm>
        </p:spPr>
        <p:txBody>
          <a:bodyPr anchor="b">
            <a:noAutofit/>
          </a:bodyPr>
          <a:lstStyle>
            <a:lvl1pPr algn="r"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3295530"/>
            <a:ext cx="6108101" cy="838265"/>
          </a:xfrm>
        </p:spPr>
        <p:txBody>
          <a:bodyPr>
            <a:normAutofit/>
          </a:bodyPr>
          <a:lstStyle>
            <a:lvl1pPr marL="0" indent="0" algn="r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22-Oct-19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1510" y="2062753"/>
            <a:ext cx="878916" cy="1017332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10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3533713"/>
            <a:ext cx="7210394" cy="339788"/>
          </a:xfrm>
        </p:spPr>
        <p:txBody>
          <a:bodyPr anchor="b"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0242" y="457198"/>
            <a:ext cx="7210394" cy="2692181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39" y="3877188"/>
            <a:ext cx="7210397" cy="46722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22-Oct-19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3482"/>
            <a:ext cx="865613" cy="818092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4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457198"/>
            <a:ext cx="7210394" cy="2694563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3533712"/>
            <a:ext cx="7210394" cy="818092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22-Oct-19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3712"/>
            <a:ext cx="865613" cy="818092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22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92" y="457199"/>
            <a:ext cx="6539158" cy="2277046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1717" y="2740034"/>
            <a:ext cx="611743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3533712"/>
            <a:ext cx="7210394" cy="818092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22-Oct-19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2444"/>
            <a:ext cx="865613" cy="818092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37679" y="56108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5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47107" y="227514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54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989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39" y="3533712"/>
            <a:ext cx="7210397" cy="44140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0" y="3975112"/>
            <a:ext cx="7210397" cy="376691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22-Oct-19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2444"/>
            <a:ext cx="865613" cy="818092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46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01917" y="564921"/>
            <a:ext cx="7218720" cy="8107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95709" y="1752655"/>
            <a:ext cx="2302526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0241" y="2267005"/>
            <a:ext cx="2287277" cy="218513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7019" y="1752655"/>
            <a:ext cx="229743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9103" y="2267005"/>
            <a:ext cx="2297430" cy="218513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18117" y="1752655"/>
            <a:ext cx="230251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418117" y="2267005"/>
            <a:ext cx="2302519" cy="218513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22-Oct-19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55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0242" y="564921"/>
            <a:ext cx="7210395" cy="8107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0239" y="3223127"/>
            <a:ext cx="228727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0239" y="1752655"/>
            <a:ext cx="228727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0239" y="3655324"/>
            <a:ext cx="2287279" cy="79681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9103" y="3223127"/>
            <a:ext cx="229743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59103" y="1752655"/>
            <a:ext cx="2297430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58088" y="3655323"/>
            <a:ext cx="2300473" cy="79681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23009" y="3223127"/>
            <a:ext cx="22976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423008" y="1752655"/>
            <a:ext cx="229762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422915" y="3655321"/>
            <a:ext cx="2300672" cy="79681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22-Oct-19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62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22-Oct-19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481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6087155" y="1402046"/>
            <a:ext cx="3830241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7401152" y="4029302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6923" y="457198"/>
            <a:ext cx="805352" cy="3265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457198"/>
            <a:ext cx="6652503" cy="39949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05344" y="4452141"/>
            <a:ext cx="2057400" cy="273844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22-Oct-19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4452141"/>
            <a:ext cx="4595104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73163" y="4048975"/>
            <a:ext cx="865613" cy="818092"/>
          </a:xfrm>
        </p:spPr>
        <p:txBody>
          <a:bodyPr anchor="t"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935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724" y="499761"/>
            <a:ext cx="8374551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22-Oct-19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9511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22-Oct-19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82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065180"/>
            <a:ext cx="7828359" cy="240873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3065926"/>
            <a:ext cx="1202248" cy="10820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0447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69" y="20447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2152421"/>
            <a:ext cx="7210395" cy="818091"/>
          </a:xfrm>
        </p:spPr>
        <p:txBody>
          <a:bodyPr anchor="ctr">
            <a:normAutofit/>
          </a:bodyPr>
          <a:lstStyle>
            <a:lvl1pPr algn="r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2" y="3174129"/>
            <a:ext cx="7210395" cy="1278013"/>
          </a:xfrm>
        </p:spPr>
        <p:txBody>
          <a:bodyPr>
            <a:normAutofit/>
          </a:bodyPr>
          <a:lstStyle>
            <a:lvl1pPr marL="0" indent="0" algn="r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22-Oct-19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7092" y="2152422"/>
            <a:ext cx="865613" cy="818092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1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240" y="1752655"/>
            <a:ext cx="3523769" cy="2699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5592" y="1752655"/>
            <a:ext cx="3525044" cy="2699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22-Oct-19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78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564922"/>
            <a:ext cx="7210397" cy="8107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9763" y="1752655"/>
            <a:ext cx="3354245" cy="51985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42" y="2272507"/>
            <a:ext cx="3523766" cy="21796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5116" y="1752655"/>
            <a:ext cx="3355521" cy="51905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5593" y="2272507"/>
            <a:ext cx="3525044" cy="21796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22-Oct-19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86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22-Oct-19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54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22-Oct-19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564920"/>
            <a:ext cx="7210394" cy="810705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1752655"/>
            <a:ext cx="4206252" cy="26994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1" y="1752654"/>
            <a:ext cx="2842559" cy="2699488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22-Oct-19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1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3" y="564921"/>
            <a:ext cx="7210393" cy="810704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1250" y="1752656"/>
            <a:ext cx="4069387" cy="2699484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1752655"/>
            <a:ext cx="2907192" cy="269948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22-Oct-19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37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241" y="564921"/>
            <a:ext cx="7210396" cy="810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1" y="1752655"/>
            <a:ext cx="7210396" cy="2699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3236" y="4452141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22-Oct-19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241" y="4452141"/>
            <a:ext cx="515299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7092" y="564921"/>
            <a:ext cx="865613" cy="8180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829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07711" y="3176893"/>
            <a:ext cx="562610" cy="0"/>
          </a:xfrm>
          <a:custGeom>
            <a:avLst/>
            <a:gdLst/>
            <a:ahLst/>
            <a:cxnLst/>
            <a:rect l="l" t="t" r="r" b="b"/>
            <a:pathLst>
              <a:path w="562609">
                <a:moveTo>
                  <a:pt x="0" y="0"/>
                </a:moveTo>
                <a:lnTo>
                  <a:pt x="562198" y="0"/>
                </a:lnTo>
              </a:path>
            </a:pathLst>
          </a:custGeom>
          <a:ln w="76199">
            <a:solidFill>
              <a:srgbClr val="B3A7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75031" y="3158243"/>
            <a:ext cx="562610" cy="0"/>
          </a:xfrm>
          <a:custGeom>
            <a:avLst/>
            <a:gdLst/>
            <a:ahLst/>
            <a:cxnLst/>
            <a:rect l="l" t="t" r="r" b="b"/>
            <a:pathLst>
              <a:path w="562610">
                <a:moveTo>
                  <a:pt x="0" y="0"/>
                </a:moveTo>
                <a:lnTo>
                  <a:pt x="562198" y="0"/>
                </a:lnTo>
              </a:path>
            </a:pathLst>
          </a:custGeom>
          <a:ln w="76199">
            <a:solidFill>
              <a:srgbClr val="B3A7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4142" y="1022022"/>
            <a:ext cx="7136765" cy="0"/>
          </a:xfrm>
          <a:custGeom>
            <a:avLst/>
            <a:gdLst/>
            <a:ahLst/>
            <a:cxnLst/>
            <a:rect l="l" t="t" r="r" b="b"/>
            <a:pathLst>
              <a:path w="7136765">
                <a:moveTo>
                  <a:pt x="7136640" y="0"/>
                </a:moveTo>
                <a:lnTo>
                  <a:pt x="0" y="0"/>
                </a:lnTo>
              </a:path>
            </a:pathLst>
          </a:custGeom>
          <a:ln w="76199">
            <a:solidFill>
              <a:srgbClr val="4DB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4142" y="1174422"/>
            <a:ext cx="7136765" cy="0"/>
          </a:xfrm>
          <a:custGeom>
            <a:avLst/>
            <a:gdLst/>
            <a:ahLst/>
            <a:cxnLst/>
            <a:rect l="l" t="t" r="r" b="b"/>
            <a:pathLst>
              <a:path w="7136765">
                <a:moveTo>
                  <a:pt x="713664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4DB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4148" y="4121491"/>
            <a:ext cx="7136765" cy="0"/>
          </a:xfrm>
          <a:custGeom>
            <a:avLst/>
            <a:gdLst/>
            <a:ahLst/>
            <a:cxnLst/>
            <a:rect l="l" t="t" r="r" b="b"/>
            <a:pathLst>
              <a:path w="7136765">
                <a:moveTo>
                  <a:pt x="0" y="0"/>
                </a:moveTo>
                <a:lnTo>
                  <a:pt x="7136660" y="0"/>
                </a:lnTo>
              </a:path>
            </a:pathLst>
          </a:custGeom>
          <a:ln w="76199">
            <a:solidFill>
              <a:srgbClr val="4DB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4148" y="3969091"/>
            <a:ext cx="7136765" cy="0"/>
          </a:xfrm>
          <a:custGeom>
            <a:avLst/>
            <a:gdLst/>
            <a:ahLst/>
            <a:cxnLst/>
            <a:rect l="l" t="t" r="r" b="b"/>
            <a:pathLst>
              <a:path w="7136765">
                <a:moveTo>
                  <a:pt x="0" y="0"/>
                </a:moveTo>
                <a:lnTo>
                  <a:pt x="7136660" y="0"/>
                </a:lnTo>
              </a:path>
            </a:pathLst>
          </a:custGeom>
          <a:ln w="9524">
            <a:solidFill>
              <a:srgbClr val="4DB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52700" y="2452173"/>
            <a:ext cx="40386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7200" spc="-15" dirty="0">
                <a:solidFill>
                  <a:srgbClr val="695D46"/>
                </a:solidFill>
                <a:latin typeface="Tw Cen MT" panose="020B0602020104020603" pitchFamily="34" charset="0"/>
                <a:cs typeface="Noto Sans"/>
              </a:rPr>
              <a:t>Trees</a:t>
            </a:r>
            <a:endParaRPr sz="7200" dirty="0">
              <a:latin typeface="Tw Cen MT" panose="020B0602020104020603" pitchFamily="34" charset="0"/>
              <a:cs typeface="Noto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4724" y="1290203"/>
            <a:ext cx="8262620" cy="1797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765">
              <a:lnSpc>
                <a:spcPct val="114599"/>
              </a:lnSpc>
              <a:spcBef>
                <a:spcPts val="100"/>
              </a:spcBef>
            </a:pPr>
            <a:r>
              <a:rPr sz="1800" spc="-20" dirty="0">
                <a:solidFill>
                  <a:srgbClr val="212121"/>
                </a:solidFill>
                <a:latin typeface="Arial"/>
                <a:cs typeface="Arial"/>
              </a:rPr>
              <a:t>Tree </a:t>
            </a:r>
            <a:r>
              <a:rPr sz="1800" spc="-10" dirty="0">
                <a:solidFill>
                  <a:srgbClr val="212121"/>
                </a:solidFill>
                <a:latin typeface="Arial"/>
                <a:cs typeface="Arial"/>
              </a:rPr>
              <a:t>Traversal: </a:t>
            </a:r>
            <a:r>
              <a:rPr sz="1800" spc="-5" dirty="0">
                <a:solidFill>
                  <a:srgbClr val="212121"/>
                </a:solidFill>
                <a:latin typeface="Arial"/>
                <a:cs typeface="Arial"/>
              </a:rPr>
              <a:t>Process of </a:t>
            </a:r>
            <a:r>
              <a:rPr sz="1800" dirty="0">
                <a:solidFill>
                  <a:srgbClr val="212121"/>
                </a:solidFill>
                <a:latin typeface="Arial"/>
                <a:cs typeface="Arial"/>
              </a:rPr>
              <a:t>visiting (checking </a:t>
            </a:r>
            <a:r>
              <a:rPr sz="1800" spc="-5" dirty="0">
                <a:solidFill>
                  <a:srgbClr val="212121"/>
                </a:solidFill>
                <a:latin typeface="Arial"/>
                <a:cs typeface="Arial"/>
              </a:rPr>
              <a:t>and/or updating) each node in </a:t>
            </a:r>
            <a:r>
              <a:rPr sz="1800" dirty="0">
                <a:solidFill>
                  <a:srgbClr val="212121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212121"/>
                </a:solidFill>
                <a:latin typeface="Arial"/>
                <a:cs typeface="Arial"/>
              </a:rPr>
              <a:t>tree  data </a:t>
            </a:r>
            <a:r>
              <a:rPr sz="1800" dirty="0">
                <a:solidFill>
                  <a:srgbClr val="212121"/>
                </a:solidFill>
                <a:latin typeface="Arial"/>
                <a:cs typeface="Arial"/>
              </a:rPr>
              <a:t>structure, </a:t>
            </a:r>
            <a:r>
              <a:rPr sz="1800" spc="-5" dirty="0">
                <a:solidFill>
                  <a:srgbClr val="212121"/>
                </a:solidFill>
                <a:latin typeface="Arial"/>
                <a:cs typeface="Arial"/>
              </a:rPr>
              <a:t>exactly</a:t>
            </a:r>
            <a:r>
              <a:rPr sz="18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Arial"/>
                <a:cs typeface="Arial"/>
              </a:rPr>
              <a:t>once.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14599"/>
              </a:lnSpc>
              <a:spcBef>
                <a:spcPts val="1575"/>
              </a:spcBef>
            </a:pPr>
            <a:r>
              <a:rPr sz="1800" spc="-5" dirty="0">
                <a:solidFill>
                  <a:srgbClr val="212121"/>
                </a:solidFill>
                <a:latin typeface="Arial"/>
                <a:cs typeface="Arial"/>
              </a:rPr>
              <a:t>Unlike linked lists, one-dimensional arrays etc., which are </a:t>
            </a:r>
            <a:r>
              <a:rPr sz="1800" dirty="0">
                <a:solidFill>
                  <a:srgbClr val="212121"/>
                </a:solidFill>
                <a:latin typeface="Arial"/>
                <a:cs typeface="Arial"/>
              </a:rPr>
              <a:t>canonically </a:t>
            </a:r>
            <a:r>
              <a:rPr sz="1800" spc="-5" dirty="0">
                <a:solidFill>
                  <a:srgbClr val="212121"/>
                </a:solidFill>
                <a:latin typeface="Arial"/>
                <a:cs typeface="Arial"/>
              </a:rPr>
              <a:t>traversed in  linear </a:t>
            </a:r>
            <a:r>
              <a:rPr sz="1800" spc="-20" dirty="0">
                <a:solidFill>
                  <a:srgbClr val="212121"/>
                </a:solidFill>
                <a:latin typeface="Arial"/>
                <a:cs typeface="Arial"/>
              </a:rPr>
              <a:t>order, </a:t>
            </a:r>
            <a:r>
              <a:rPr sz="1800" spc="-5" dirty="0">
                <a:solidFill>
                  <a:srgbClr val="212121"/>
                </a:solidFill>
                <a:latin typeface="Arial"/>
                <a:cs typeface="Arial"/>
              </a:rPr>
              <a:t>trees </a:t>
            </a:r>
            <a:r>
              <a:rPr sz="1800" dirty="0">
                <a:solidFill>
                  <a:srgbClr val="212121"/>
                </a:solidFill>
                <a:latin typeface="Arial"/>
                <a:cs typeface="Arial"/>
              </a:rPr>
              <a:t>may </a:t>
            </a:r>
            <a:r>
              <a:rPr sz="1800" spc="-5" dirty="0">
                <a:solidFill>
                  <a:srgbClr val="212121"/>
                </a:solidFill>
                <a:latin typeface="Arial"/>
                <a:cs typeface="Arial"/>
              </a:rPr>
              <a:t>be traversed in </a:t>
            </a:r>
            <a:r>
              <a:rPr sz="1800" dirty="0">
                <a:solidFill>
                  <a:srgbClr val="212121"/>
                </a:solidFill>
                <a:latin typeface="Arial"/>
                <a:cs typeface="Arial"/>
              </a:rPr>
              <a:t>multiple </a:t>
            </a:r>
            <a:r>
              <a:rPr sz="1800" spc="-5" dirty="0">
                <a:solidFill>
                  <a:srgbClr val="212121"/>
                </a:solidFill>
                <a:latin typeface="Arial"/>
                <a:cs typeface="Arial"/>
              </a:rPr>
              <a:t>ways. They </a:t>
            </a:r>
            <a:r>
              <a:rPr sz="1800" dirty="0">
                <a:solidFill>
                  <a:srgbClr val="212121"/>
                </a:solidFill>
                <a:latin typeface="Arial"/>
                <a:cs typeface="Arial"/>
              </a:rPr>
              <a:t>may </a:t>
            </a:r>
            <a:r>
              <a:rPr sz="1800" spc="-5" dirty="0">
                <a:solidFill>
                  <a:srgbClr val="212121"/>
                </a:solidFill>
                <a:latin typeface="Arial"/>
                <a:cs typeface="Arial"/>
              </a:rPr>
              <a:t>be traversed in  depth-first or breadth-first</a:t>
            </a:r>
            <a:r>
              <a:rPr sz="1800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212121"/>
                </a:solidFill>
                <a:latin typeface="Arial"/>
                <a:cs typeface="Arial"/>
              </a:rPr>
              <a:t>order.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E7041C-410F-427E-A874-43D8F23BC703}"/>
              </a:ext>
            </a:extLst>
          </p:cNvPr>
          <p:cNvSpPr txBox="1"/>
          <p:nvPr/>
        </p:nvSpPr>
        <p:spPr>
          <a:xfrm>
            <a:off x="4586177" y="514350"/>
            <a:ext cx="464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w Cen MT" panose="020B0602020104020603" pitchFamily="34" charset="0"/>
              </a:rPr>
              <a:t>BINARY TREE TRAVERSAL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4724" y="1290203"/>
            <a:ext cx="8262620" cy="2625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24765" indent="-285750">
              <a:lnSpc>
                <a:spcPct val="114599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sz="1800" spc="-2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 </a:t>
            </a:r>
            <a:r>
              <a:rPr sz="1800" spc="-1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Traversal: </a:t>
            </a:r>
            <a:r>
              <a:rPr sz="1800" spc="-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of </a:t>
            </a:r>
            <a:r>
              <a:rPr sz="18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visiting (checking </a:t>
            </a:r>
            <a:r>
              <a:rPr sz="1800" spc="-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and/or updating) each node in </a:t>
            </a:r>
            <a:r>
              <a:rPr sz="18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800" spc="-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  data </a:t>
            </a:r>
            <a:r>
              <a:rPr sz="18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structure, </a:t>
            </a:r>
            <a:r>
              <a:rPr sz="1800" spc="-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exactly</a:t>
            </a:r>
            <a:r>
              <a:rPr sz="1800" spc="-1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once.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marR="5080" indent="-285750">
              <a:lnSpc>
                <a:spcPct val="114599"/>
              </a:lnSpc>
              <a:spcBef>
                <a:spcPts val="1575"/>
              </a:spcBef>
              <a:buFont typeface="Wingdings" panose="05000000000000000000" pitchFamily="2" charset="2"/>
              <a:buChar char="Ø"/>
            </a:pPr>
            <a:r>
              <a:rPr sz="1800" spc="-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Unlike linked lists, one-dimensional arrays etc., which are </a:t>
            </a:r>
            <a:r>
              <a:rPr sz="18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canonically </a:t>
            </a:r>
            <a:r>
              <a:rPr sz="1800" spc="-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traversed in  linear </a:t>
            </a:r>
            <a:r>
              <a:rPr sz="1800" spc="-2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order, </a:t>
            </a:r>
            <a:r>
              <a:rPr sz="1800" spc="-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trees </a:t>
            </a:r>
            <a:r>
              <a:rPr sz="18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</a:t>
            </a:r>
            <a:r>
              <a:rPr sz="1800" spc="-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traversed in </a:t>
            </a:r>
            <a:r>
              <a:rPr sz="18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</a:t>
            </a:r>
            <a:r>
              <a:rPr sz="1800" spc="-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ways. They </a:t>
            </a:r>
            <a:r>
              <a:rPr sz="18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</a:t>
            </a:r>
            <a:r>
              <a:rPr sz="1800" spc="-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traversed in  depth-first or breadth-first</a:t>
            </a:r>
            <a:r>
              <a:rPr sz="1800" spc="-1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2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marR="555625" indent="-285750">
              <a:lnSpc>
                <a:spcPct val="114599"/>
              </a:lnSpc>
              <a:spcBef>
                <a:spcPts val="1570"/>
              </a:spcBef>
              <a:buFont typeface="Wingdings" panose="05000000000000000000" pitchFamily="2" charset="2"/>
              <a:buChar char="Ø"/>
            </a:pPr>
            <a:r>
              <a:rPr sz="1800" spc="-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</a:t>
            </a:r>
            <a:r>
              <a:rPr sz="18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</a:t>
            </a:r>
            <a:r>
              <a:rPr sz="1800" spc="-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ways to traverse them in depth-first order: </a:t>
            </a:r>
            <a:r>
              <a:rPr sz="1800" spc="-1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in-order,  </a:t>
            </a:r>
            <a:r>
              <a:rPr sz="1800" spc="-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pre-order and</a:t>
            </a:r>
            <a:r>
              <a:rPr sz="1800" spc="-1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post-order.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3FBEEC-C02D-409F-B63F-FBA37E9CD52F}"/>
              </a:ext>
            </a:extLst>
          </p:cNvPr>
          <p:cNvSpPr txBox="1"/>
          <p:nvPr/>
        </p:nvSpPr>
        <p:spPr>
          <a:xfrm>
            <a:off x="4724400" y="438150"/>
            <a:ext cx="464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w Cen MT" panose="020B0602020104020603" pitchFamily="34" charset="0"/>
              </a:rPr>
              <a:t>BINARY TREE TRAVERSAL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5BC8EB50-1D3C-47C6-83AE-C4BB62829C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20319" y="274606"/>
            <a:ext cx="489331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Preoder, </a:t>
            </a:r>
            <a:r>
              <a:rPr sz="32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Inorder,</a:t>
            </a:r>
            <a:r>
              <a:rPr sz="3200" spc="-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Postorder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96D9C891-1680-4F02-9656-C9604FB45C0B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10011917" y="6464909"/>
            <a:ext cx="206375" cy="1628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sz="1400" spc="-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394229B-5ECB-4D8D-84BF-68D3232C099A}"/>
              </a:ext>
            </a:extLst>
          </p:cNvPr>
          <p:cNvSpPr txBox="1">
            <a:spLocks/>
          </p:cNvSpPr>
          <p:nvPr/>
        </p:nvSpPr>
        <p:spPr>
          <a:xfrm>
            <a:off x="516702" y="1004005"/>
            <a:ext cx="5012229" cy="363759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55600" marR="765175" indent="-342900" algn="just">
              <a:lnSpc>
                <a:spcPct val="120000"/>
              </a:lnSpc>
              <a:spcBef>
                <a:spcPts val="95"/>
              </a:spcBef>
              <a:buFont typeface="Wingdings" panose="05000000000000000000" pitchFamily="2" charset="2"/>
              <a:buChar char="Ø"/>
              <a:tabLst>
                <a:tab pos="241300" algn="l"/>
              </a:tabLst>
            </a:pPr>
            <a:r>
              <a:rPr lang="en-US" sz="2400" kern="0" spc="-85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kern="0" spc="-14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Preorder, </a:t>
            </a:r>
            <a:r>
              <a:rPr lang="en-US" sz="2400" kern="0" spc="-35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kern="0" spc="-1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  </a:t>
            </a:r>
            <a:r>
              <a:rPr lang="en-US" sz="2400" kern="0" spc="-145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400" kern="0" spc="-8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visited </a:t>
            </a:r>
            <a:r>
              <a:rPr lang="en-US" sz="2400" kern="0" spc="-9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en-US" sz="2400" kern="0" spc="-265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spc="-9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(pre) </a:t>
            </a:r>
            <a:r>
              <a:rPr lang="en-US" sz="2400" kern="0" spc="-35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kern="0" spc="-125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subtrees</a:t>
            </a:r>
            <a:r>
              <a:rPr lang="en-US" sz="2400" kern="0" spc="-26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kern="0" spc="-135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traversals</a:t>
            </a:r>
          </a:p>
          <a:p>
            <a:pPr marL="12700" marR="765175" algn="just">
              <a:lnSpc>
                <a:spcPct val="120000"/>
              </a:lnSpc>
              <a:spcBef>
                <a:spcPts val="95"/>
              </a:spcBef>
              <a:tabLst>
                <a:tab pos="241300" algn="l"/>
              </a:tabLst>
            </a:pPr>
            <a:endParaRPr lang="en-US" sz="2400" kern="0" spc="-135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 algn="just">
              <a:spcBef>
                <a:spcPts val="660"/>
              </a:spcBef>
              <a:buFont typeface="Wingdings" panose="05000000000000000000" pitchFamily="2" charset="2"/>
              <a:buChar char="Ø"/>
              <a:tabLst>
                <a:tab pos="241300" algn="l"/>
              </a:tabLst>
            </a:pPr>
            <a:r>
              <a:rPr lang="en-US" sz="2400" kern="0" spc="-85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kern="0" spc="-1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400" kern="0" spc="-1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kern="0" spc="-35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kern="0" spc="-1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en-US" sz="2400" kern="0" spc="-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spc="-145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400" kern="0" spc="-8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visited </a:t>
            </a:r>
            <a:r>
              <a:rPr lang="en-US" sz="2400" kern="0" spc="-75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in-between </a:t>
            </a:r>
            <a:r>
              <a:rPr lang="en-US" sz="2400" kern="0" spc="1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  </a:t>
            </a:r>
            <a:r>
              <a:rPr lang="en-US" sz="2400" kern="0" spc="-135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kern="0" spc="-3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 </a:t>
            </a:r>
            <a:r>
              <a:rPr lang="en-US" sz="2400" kern="0" spc="-1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subtree</a:t>
            </a:r>
            <a:r>
              <a:rPr lang="en-US" sz="2400" kern="0" spc="-26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spc="-114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traversal</a:t>
            </a:r>
          </a:p>
          <a:p>
            <a:pPr marL="12700" algn="just">
              <a:spcBef>
                <a:spcPts val="660"/>
              </a:spcBef>
              <a:tabLst>
                <a:tab pos="241300" algn="l"/>
              </a:tabLst>
            </a:pPr>
            <a:endParaRPr lang="en-US" sz="2400" kern="0" spc="-114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867410" indent="-342900" algn="just">
              <a:lnSpc>
                <a:spcPts val="4029"/>
              </a:lnSpc>
              <a:spcBef>
                <a:spcPts val="235"/>
              </a:spcBef>
              <a:buFont typeface="Wingdings" panose="05000000000000000000" pitchFamily="2" charset="2"/>
              <a:buChar char="Ø"/>
              <a:tabLst>
                <a:tab pos="241300" algn="l"/>
              </a:tabLst>
            </a:pPr>
            <a:r>
              <a:rPr lang="en-US" sz="2400" kern="0" spc="-85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kern="0" spc="-14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Preorder, </a:t>
            </a:r>
            <a:r>
              <a:rPr lang="en-US" sz="2400" kern="0" spc="-35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kern="0" spc="-235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spc="-1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  </a:t>
            </a:r>
            <a:r>
              <a:rPr lang="en-US" sz="2400" kern="0" spc="-145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400" kern="0" spc="-8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visited </a:t>
            </a:r>
            <a:r>
              <a:rPr lang="en-US" sz="2400" kern="0" spc="-3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US" sz="2400" kern="0" spc="-265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spc="-9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(pre) </a:t>
            </a:r>
            <a:r>
              <a:rPr lang="en-US" sz="2400" kern="0" spc="-35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kern="0" spc="-125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subtrees</a:t>
            </a:r>
            <a:r>
              <a:rPr lang="en-US" sz="2400" kern="0" spc="-225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spc="-135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traversals</a:t>
            </a: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EB487A4B-09B4-4A3A-A6FD-DB61E13D3A75}"/>
              </a:ext>
            </a:extLst>
          </p:cNvPr>
          <p:cNvSpPr txBox="1"/>
          <p:nvPr/>
        </p:nvSpPr>
        <p:spPr>
          <a:xfrm>
            <a:off x="5545629" y="1004005"/>
            <a:ext cx="3352800" cy="881652"/>
          </a:xfrm>
          <a:prstGeom prst="rect">
            <a:avLst/>
          </a:prstGeom>
          <a:solidFill>
            <a:srgbClr val="5B9BD4"/>
          </a:solidFill>
          <a:ln w="914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55"/>
              </a:spcBef>
            </a:pPr>
            <a:r>
              <a:rPr sz="1400" b="1" u="heavy" spc="-1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Preorder</a:t>
            </a:r>
            <a:r>
              <a:rPr sz="1400" b="1" u="heavy" spc="-14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u="heavy" spc="-2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Traversal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9275" indent="-457200">
              <a:lnSpc>
                <a:spcPct val="100000"/>
              </a:lnSpc>
              <a:buAutoNum type="arabicPeriod"/>
              <a:tabLst>
                <a:tab pos="549275" algn="l"/>
                <a:tab pos="549910" algn="l"/>
              </a:tabLst>
            </a:pP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  <a:p>
            <a:pPr marL="549275" indent="-4572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49275" algn="l"/>
                <a:tab pos="549910" algn="l"/>
              </a:tabLst>
            </a:pP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Traverse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sz="1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subtree</a:t>
            </a:r>
          </a:p>
          <a:p>
            <a:pPr marL="549275" indent="-457200">
              <a:lnSpc>
                <a:spcPct val="100000"/>
              </a:lnSpc>
              <a:buAutoNum type="arabicPeriod"/>
              <a:tabLst>
                <a:tab pos="549275" algn="l"/>
                <a:tab pos="549910" algn="l"/>
              </a:tabLst>
            </a:pP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Traverse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sz="1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subtree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0B759F46-CDA9-4F57-9038-EA69562589CC}"/>
              </a:ext>
            </a:extLst>
          </p:cNvPr>
          <p:cNvSpPr txBox="1"/>
          <p:nvPr/>
        </p:nvSpPr>
        <p:spPr>
          <a:xfrm>
            <a:off x="5545629" y="2362422"/>
            <a:ext cx="3352800" cy="920764"/>
          </a:xfrm>
          <a:prstGeom prst="rect">
            <a:avLst/>
          </a:prstGeom>
          <a:solidFill>
            <a:srgbClr val="5B9BD4"/>
          </a:solidFill>
          <a:ln w="9144">
            <a:solidFill>
              <a:srgbClr val="000000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459"/>
              </a:spcBef>
            </a:pPr>
            <a:r>
              <a:rPr sz="1400" b="1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sz="1400" b="1" u="heavy" spc="-10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u="heavy" spc="-2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Traversal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9275" indent="-457200">
              <a:lnSpc>
                <a:spcPct val="100000"/>
              </a:lnSpc>
              <a:buAutoNum type="arabicPeriod"/>
              <a:tabLst>
                <a:tab pos="549275" algn="l"/>
                <a:tab pos="549910" algn="l"/>
              </a:tabLst>
            </a:pP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Traverse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subtree</a:t>
            </a:r>
          </a:p>
          <a:p>
            <a:pPr marL="549275" indent="-457200">
              <a:lnSpc>
                <a:spcPct val="100000"/>
              </a:lnSpc>
              <a:buAutoNum type="arabicPeriod"/>
              <a:tabLst>
                <a:tab pos="549275" algn="l"/>
                <a:tab pos="549910" algn="l"/>
              </a:tabLst>
            </a:pP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  <a:p>
            <a:pPr marL="549275" indent="-457200">
              <a:lnSpc>
                <a:spcPct val="100000"/>
              </a:lnSpc>
              <a:buAutoNum type="arabicPeriod"/>
              <a:tabLst>
                <a:tab pos="549275" algn="l"/>
                <a:tab pos="549910" algn="l"/>
              </a:tabLst>
            </a:pP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Traverse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subtree</a:t>
            </a: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8C830AC8-1AB9-42D5-B282-EF002403D447}"/>
              </a:ext>
            </a:extLst>
          </p:cNvPr>
          <p:cNvSpPr txBox="1"/>
          <p:nvPr/>
        </p:nvSpPr>
        <p:spPr>
          <a:xfrm>
            <a:off x="5528931" y="3643205"/>
            <a:ext cx="3352800" cy="992579"/>
          </a:xfrm>
          <a:prstGeom prst="rect">
            <a:avLst/>
          </a:prstGeom>
          <a:solidFill>
            <a:srgbClr val="5B9BD4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745"/>
              </a:lnSpc>
            </a:pPr>
            <a:r>
              <a:rPr sz="1400" b="1" u="heavy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Postorder</a:t>
            </a:r>
            <a:r>
              <a:rPr sz="1400" b="1" u="heavy" spc="-114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u="heavy" spc="-2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Traversal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9275" indent="-457200">
              <a:lnSpc>
                <a:spcPct val="100000"/>
              </a:lnSpc>
              <a:buAutoNum type="arabicPeriod"/>
              <a:tabLst>
                <a:tab pos="549275" algn="l"/>
                <a:tab pos="549910" algn="l"/>
              </a:tabLst>
            </a:pP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Traverse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sz="1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subtree</a:t>
            </a:r>
          </a:p>
          <a:p>
            <a:pPr marL="549275" indent="-457200">
              <a:lnSpc>
                <a:spcPct val="100000"/>
              </a:lnSpc>
              <a:buAutoNum type="arabicPeriod"/>
              <a:tabLst>
                <a:tab pos="549275" algn="l"/>
                <a:tab pos="549910" algn="l"/>
              </a:tabLst>
            </a:pP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Traverse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sz="1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subtree</a:t>
            </a:r>
          </a:p>
          <a:p>
            <a:pPr marL="549275" indent="-457200">
              <a:lnSpc>
                <a:spcPct val="100000"/>
              </a:lnSpc>
              <a:buAutoNum type="arabicPeriod"/>
              <a:tabLst>
                <a:tab pos="549275" algn="l"/>
                <a:tab pos="549910" algn="l"/>
              </a:tabLst>
            </a:pP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166827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848040" y="1266322"/>
            <a:ext cx="3984241" cy="34036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2148" y="1598910"/>
            <a:ext cx="3855085" cy="2988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3100" indent="-37719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672465" algn="l"/>
                <a:tab pos="673100" algn="l"/>
              </a:tabLst>
            </a:pPr>
            <a:r>
              <a:rPr sz="1400" spc="-5" dirty="0">
                <a:solidFill>
                  <a:srgbClr val="212121"/>
                </a:solidFill>
                <a:latin typeface="Arial"/>
                <a:cs typeface="Arial"/>
              </a:rPr>
              <a:t>Check if the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current </a:t>
            </a:r>
            <a:r>
              <a:rPr sz="1400" spc="-5" dirty="0">
                <a:solidFill>
                  <a:srgbClr val="212121"/>
                </a:solidFill>
                <a:latin typeface="Arial"/>
                <a:cs typeface="Arial"/>
              </a:rPr>
              <a:t>node is empty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/</a:t>
            </a:r>
            <a:r>
              <a:rPr sz="1400" spc="-8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"/>
                <a:cs typeface="Arial"/>
              </a:rPr>
              <a:t>null.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212121"/>
              </a:buClr>
              <a:buFont typeface="Arial"/>
              <a:buAutoNum type="arabicPeriod"/>
            </a:pPr>
            <a:endParaRPr sz="2200">
              <a:latin typeface="Times New Roman"/>
              <a:cs typeface="Times New Roman"/>
            </a:endParaRPr>
          </a:p>
          <a:p>
            <a:pPr marL="673100" marR="429895" indent="-377190">
              <a:lnSpc>
                <a:spcPct val="113100"/>
              </a:lnSpc>
              <a:buAutoNum type="arabicPeriod"/>
              <a:tabLst>
                <a:tab pos="672465" algn="l"/>
                <a:tab pos="673100" algn="l"/>
              </a:tabLst>
            </a:pPr>
            <a:r>
              <a:rPr sz="1400" spc="-5" dirty="0">
                <a:solidFill>
                  <a:srgbClr val="212121"/>
                </a:solidFill>
                <a:latin typeface="Arial"/>
                <a:cs typeface="Arial"/>
              </a:rPr>
              <a:t>Display the data part of the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root (or  current</a:t>
            </a:r>
            <a:r>
              <a:rPr sz="1400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"/>
                <a:cs typeface="Arial"/>
              </a:rPr>
              <a:t>node).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212121"/>
              </a:buClr>
              <a:buFont typeface="Arial"/>
              <a:buAutoNum type="arabicPeriod"/>
            </a:pPr>
            <a:endParaRPr sz="2200">
              <a:latin typeface="Times New Roman"/>
              <a:cs typeface="Times New Roman"/>
            </a:endParaRPr>
          </a:p>
          <a:p>
            <a:pPr marL="673100" marR="118745" indent="-377190">
              <a:lnSpc>
                <a:spcPct val="113100"/>
              </a:lnSpc>
              <a:buAutoNum type="arabicPeriod"/>
              <a:tabLst>
                <a:tab pos="672465" algn="l"/>
                <a:tab pos="673100" algn="l"/>
              </a:tabLst>
            </a:pPr>
            <a:r>
              <a:rPr sz="1400" spc="-10" dirty="0">
                <a:solidFill>
                  <a:srgbClr val="212121"/>
                </a:solidFill>
                <a:latin typeface="Arial"/>
                <a:cs typeface="Arial"/>
              </a:rPr>
              <a:t>Traverse </a:t>
            </a:r>
            <a:r>
              <a:rPr sz="1400" spc="-5" dirty="0">
                <a:solidFill>
                  <a:srgbClr val="212121"/>
                </a:solidFill>
                <a:latin typeface="Arial"/>
                <a:cs typeface="Arial"/>
              </a:rPr>
              <a:t>the left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subtree </a:t>
            </a:r>
            <a:r>
              <a:rPr sz="1400" spc="-5" dirty="0">
                <a:solidFill>
                  <a:srgbClr val="212121"/>
                </a:solidFill>
                <a:latin typeface="Arial"/>
                <a:cs typeface="Arial"/>
              </a:rPr>
              <a:t>by</a:t>
            </a:r>
            <a:r>
              <a:rPr sz="1400" spc="-6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recursively  calling </a:t>
            </a:r>
            <a:r>
              <a:rPr sz="1400" spc="-5" dirty="0">
                <a:solidFill>
                  <a:srgbClr val="212121"/>
                </a:solidFill>
                <a:latin typeface="Arial"/>
                <a:cs typeface="Arial"/>
              </a:rPr>
              <a:t>the pre-order</a:t>
            </a:r>
            <a:r>
              <a:rPr sz="14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"/>
                <a:cs typeface="Arial"/>
              </a:rPr>
              <a:t>function.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212121"/>
              </a:buClr>
              <a:buFont typeface="Arial"/>
              <a:buAutoNum type="arabicPeriod"/>
            </a:pPr>
            <a:endParaRPr sz="2200">
              <a:latin typeface="Times New Roman"/>
              <a:cs typeface="Times New Roman"/>
            </a:endParaRPr>
          </a:p>
          <a:p>
            <a:pPr marL="673100" marR="10160" indent="-377190">
              <a:lnSpc>
                <a:spcPct val="113100"/>
              </a:lnSpc>
              <a:buAutoNum type="arabicPeriod"/>
              <a:tabLst>
                <a:tab pos="672465" algn="l"/>
                <a:tab pos="673100" algn="l"/>
              </a:tabLst>
            </a:pPr>
            <a:r>
              <a:rPr sz="1400" spc="-10" dirty="0">
                <a:solidFill>
                  <a:srgbClr val="212121"/>
                </a:solidFill>
                <a:latin typeface="Arial"/>
                <a:cs typeface="Arial"/>
              </a:rPr>
              <a:t>Traverse </a:t>
            </a:r>
            <a:r>
              <a:rPr sz="1400" spc="-5" dirty="0">
                <a:solidFill>
                  <a:srgbClr val="212121"/>
                </a:solidFill>
                <a:latin typeface="Arial"/>
                <a:cs typeface="Arial"/>
              </a:rPr>
              <a:t>the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right subtree </a:t>
            </a:r>
            <a:r>
              <a:rPr sz="1400" spc="-5" dirty="0">
                <a:solidFill>
                  <a:srgbClr val="212121"/>
                </a:solidFill>
                <a:latin typeface="Arial"/>
                <a:cs typeface="Arial"/>
              </a:rPr>
              <a:t>by</a:t>
            </a:r>
            <a:r>
              <a:rPr sz="1400" spc="-7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recursively  calling </a:t>
            </a:r>
            <a:r>
              <a:rPr sz="1400" spc="-5" dirty="0">
                <a:solidFill>
                  <a:srgbClr val="212121"/>
                </a:solidFill>
                <a:latin typeface="Arial"/>
                <a:cs typeface="Arial"/>
              </a:rPr>
              <a:t>the pre-order</a:t>
            </a:r>
            <a:r>
              <a:rPr sz="14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"/>
                <a:cs typeface="Arial"/>
              </a:rPr>
              <a:t>function.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400" b="1" spc="-5" dirty="0">
                <a:solidFill>
                  <a:srgbClr val="212121"/>
                </a:solidFill>
                <a:latin typeface="Arial"/>
                <a:cs typeface="Arial"/>
              </a:rPr>
              <a:t>Pre-order</a:t>
            </a:r>
            <a:r>
              <a:rPr sz="1400" spc="-5" dirty="0">
                <a:solidFill>
                  <a:srgbClr val="212121"/>
                </a:solidFill>
                <a:latin typeface="Arial"/>
                <a:cs typeface="Arial"/>
              </a:rPr>
              <a:t>: </a:t>
            </a:r>
            <a:r>
              <a:rPr sz="1400" spc="-80" dirty="0">
                <a:solidFill>
                  <a:srgbClr val="212121"/>
                </a:solidFill>
                <a:latin typeface="Arial"/>
                <a:cs typeface="Arial"/>
              </a:rPr>
              <a:t>F, </a:t>
            </a:r>
            <a:r>
              <a:rPr sz="1400" spc="-5" dirty="0">
                <a:solidFill>
                  <a:srgbClr val="212121"/>
                </a:solidFill>
                <a:latin typeface="Arial"/>
                <a:cs typeface="Arial"/>
              </a:rPr>
              <a:t>B, A, D, C, E, G, I,</a:t>
            </a:r>
            <a:r>
              <a:rPr sz="14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"/>
                <a:cs typeface="Arial"/>
              </a:rPr>
              <a:t>H.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A381E2-16F7-4CA0-9CF0-DEE70479CF64}"/>
              </a:ext>
            </a:extLst>
          </p:cNvPr>
          <p:cNvSpPr txBox="1"/>
          <p:nvPr/>
        </p:nvSpPr>
        <p:spPr>
          <a:xfrm>
            <a:off x="4507233" y="473510"/>
            <a:ext cx="4179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w Cen MT" panose="020B0602020104020603" pitchFamily="34" charset="0"/>
              </a:rPr>
              <a:t>PRE-ORDER TRAVERSAL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14400" y="724044"/>
            <a:ext cx="6172200" cy="39570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A381E2-16F7-4CA0-9CF0-DEE70479CF64}"/>
              </a:ext>
            </a:extLst>
          </p:cNvPr>
          <p:cNvSpPr txBox="1"/>
          <p:nvPr/>
        </p:nvSpPr>
        <p:spPr>
          <a:xfrm>
            <a:off x="4724400" y="200824"/>
            <a:ext cx="4179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w Cen MT" panose="020B0602020104020603" pitchFamily="34" charset="0"/>
              </a:rPr>
              <a:t>PRE-ORDER TRAVERSAL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26DA7F-CD34-406B-8F7B-EA304FB92F0B}"/>
              </a:ext>
            </a:extLst>
          </p:cNvPr>
          <p:cNvSpPr/>
          <p:nvPr/>
        </p:nvSpPr>
        <p:spPr>
          <a:xfrm>
            <a:off x="3352800" y="895350"/>
            <a:ext cx="1447800" cy="1066800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49B9241B-7BDF-4726-A504-88DB3D5E55F9}"/>
              </a:ext>
            </a:extLst>
          </p:cNvPr>
          <p:cNvSpPr/>
          <p:nvPr/>
        </p:nvSpPr>
        <p:spPr>
          <a:xfrm>
            <a:off x="6819900" y="749296"/>
            <a:ext cx="2019300" cy="679454"/>
          </a:xfrm>
          <a:prstGeom prst="wedgeEllipseCallout">
            <a:avLst>
              <a:gd name="adj1" fmla="val -146151"/>
              <a:gd name="adj2" fmla="val 34332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Visit ROOT Node First</a:t>
            </a:r>
          </a:p>
        </p:txBody>
      </p:sp>
    </p:spTree>
    <p:extLst>
      <p:ext uri="{BB962C8B-B14F-4D97-AF65-F5344CB8AC3E}">
        <p14:creationId xmlns:p14="http://schemas.microsoft.com/office/powerpoint/2010/main" val="315236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14400" y="724044"/>
            <a:ext cx="6172200" cy="39570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A381E2-16F7-4CA0-9CF0-DEE70479CF64}"/>
              </a:ext>
            </a:extLst>
          </p:cNvPr>
          <p:cNvSpPr txBox="1"/>
          <p:nvPr/>
        </p:nvSpPr>
        <p:spPr>
          <a:xfrm>
            <a:off x="4724400" y="200824"/>
            <a:ext cx="4179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w Cen MT" panose="020B0602020104020603" pitchFamily="34" charset="0"/>
              </a:rPr>
              <a:t>PRE-ORDER TRAVERSAL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26DA7F-CD34-406B-8F7B-EA304FB92F0B}"/>
              </a:ext>
            </a:extLst>
          </p:cNvPr>
          <p:cNvSpPr/>
          <p:nvPr/>
        </p:nvSpPr>
        <p:spPr>
          <a:xfrm>
            <a:off x="1676400" y="1733550"/>
            <a:ext cx="1447800" cy="1066800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49B9241B-7BDF-4726-A504-88DB3D5E55F9}"/>
              </a:ext>
            </a:extLst>
          </p:cNvPr>
          <p:cNvSpPr/>
          <p:nvPr/>
        </p:nvSpPr>
        <p:spPr>
          <a:xfrm>
            <a:off x="6629400" y="1615993"/>
            <a:ext cx="2019300" cy="679454"/>
          </a:xfrm>
          <a:prstGeom prst="wedgeEllipseCallout">
            <a:avLst>
              <a:gd name="adj1" fmla="val -225133"/>
              <a:gd name="adj2" fmla="val 68759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Visit LEFT Node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A161C7-C2FE-4BBF-AAF6-FAD62B9E945F}"/>
              </a:ext>
            </a:extLst>
          </p:cNvPr>
          <p:cNvSpPr/>
          <p:nvPr/>
        </p:nvSpPr>
        <p:spPr>
          <a:xfrm>
            <a:off x="3321388" y="783409"/>
            <a:ext cx="1447800" cy="1066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VISITED NODE</a:t>
            </a:r>
          </a:p>
        </p:txBody>
      </p:sp>
    </p:spTree>
    <p:extLst>
      <p:ext uri="{BB962C8B-B14F-4D97-AF65-F5344CB8AC3E}">
        <p14:creationId xmlns:p14="http://schemas.microsoft.com/office/powerpoint/2010/main" val="272982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59188" y="593239"/>
            <a:ext cx="6172200" cy="39570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A381E2-16F7-4CA0-9CF0-DEE70479CF64}"/>
              </a:ext>
            </a:extLst>
          </p:cNvPr>
          <p:cNvSpPr txBox="1"/>
          <p:nvPr/>
        </p:nvSpPr>
        <p:spPr>
          <a:xfrm>
            <a:off x="4724400" y="200824"/>
            <a:ext cx="4179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w Cen MT" panose="020B0602020104020603" pitchFamily="34" charset="0"/>
              </a:rPr>
              <a:t>PRE-ORDER TRAVERSAL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26DA7F-CD34-406B-8F7B-EA304FB92F0B}"/>
              </a:ext>
            </a:extLst>
          </p:cNvPr>
          <p:cNvSpPr/>
          <p:nvPr/>
        </p:nvSpPr>
        <p:spPr>
          <a:xfrm>
            <a:off x="1709712" y="3758114"/>
            <a:ext cx="1447800" cy="1066800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49B9241B-7BDF-4726-A504-88DB3D5E55F9}"/>
              </a:ext>
            </a:extLst>
          </p:cNvPr>
          <p:cNvSpPr/>
          <p:nvPr/>
        </p:nvSpPr>
        <p:spPr>
          <a:xfrm>
            <a:off x="6985634" y="2619080"/>
            <a:ext cx="2019300" cy="679454"/>
          </a:xfrm>
          <a:prstGeom prst="wedgeEllipseCallout">
            <a:avLst>
              <a:gd name="adj1" fmla="val -239876"/>
              <a:gd name="adj2" fmla="val 21898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Visit LEFT Node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A161C7-C2FE-4BBF-AAF6-FAD62B9E945F}"/>
              </a:ext>
            </a:extLst>
          </p:cNvPr>
          <p:cNvSpPr/>
          <p:nvPr/>
        </p:nvSpPr>
        <p:spPr>
          <a:xfrm>
            <a:off x="3321388" y="783409"/>
            <a:ext cx="1447800" cy="1066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VISITED NODE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B6CC21-A043-4AED-ADE6-64D13840BCC2}"/>
              </a:ext>
            </a:extLst>
          </p:cNvPr>
          <p:cNvSpPr/>
          <p:nvPr/>
        </p:nvSpPr>
        <p:spPr>
          <a:xfrm>
            <a:off x="1759288" y="1635755"/>
            <a:ext cx="1447800" cy="1066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VISITED NODE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DE989A-02AD-4B06-8942-ACE43F6A33A7}"/>
              </a:ext>
            </a:extLst>
          </p:cNvPr>
          <p:cNvSpPr/>
          <p:nvPr/>
        </p:nvSpPr>
        <p:spPr>
          <a:xfrm>
            <a:off x="711538" y="2735122"/>
            <a:ext cx="1447800" cy="1066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VISITED NODE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BAD336-4C45-4D61-BE1A-D06200A0A8E7}"/>
              </a:ext>
            </a:extLst>
          </p:cNvPr>
          <p:cNvSpPr/>
          <p:nvPr/>
        </p:nvSpPr>
        <p:spPr>
          <a:xfrm>
            <a:off x="2597488" y="2704996"/>
            <a:ext cx="1447800" cy="1066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VISITED NODE</a:t>
            </a:r>
          </a:p>
        </p:txBody>
      </p:sp>
    </p:spTree>
    <p:extLst>
      <p:ext uri="{BB962C8B-B14F-4D97-AF65-F5344CB8AC3E}">
        <p14:creationId xmlns:p14="http://schemas.microsoft.com/office/powerpoint/2010/main" val="172472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BD5A4CD-5245-4C68-B977-1FC17D3B669C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33350"/>
            <a:ext cx="5562600" cy="3322638"/>
            <a:chOff x="720" y="864"/>
            <a:chExt cx="3504" cy="209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DD5B648-293E-4350-9DFA-75C5981D6E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160"/>
              <a:ext cx="240" cy="365"/>
              <a:chOff x="4176" y="1104"/>
              <a:chExt cx="240" cy="365"/>
            </a:xfrm>
          </p:grpSpPr>
          <p:sp>
            <p:nvSpPr>
              <p:cNvPr id="52" name="Oval 5">
                <a:extLst>
                  <a:ext uri="{FF2B5EF4-FFF2-40B4-BE49-F238E27FC236}">
                    <a16:creationId xmlns:a16="http://schemas.microsoft.com/office/drawing/2014/main" id="{076256DE-7BD5-428D-9F1F-E587DE409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3" name="Text Box 6">
                <a:extLst>
                  <a:ext uri="{FF2B5EF4-FFF2-40B4-BE49-F238E27FC236}">
                    <a16:creationId xmlns:a16="http://schemas.microsoft.com/office/drawing/2014/main" id="{297DB997-D4FA-45E2-8621-B72B01D3D0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Group 7">
              <a:extLst>
                <a:ext uri="{FF2B5EF4-FFF2-40B4-BE49-F238E27FC236}">
                  <a16:creationId xmlns:a16="http://schemas.microsoft.com/office/drawing/2014/main" id="{176F39EE-5E91-42E0-B099-8897C55187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2592"/>
              <a:ext cx="240" cy="365"/>
              <a:chOff x="4176" y="1104"/>
              <a:chExt cx="240" cy="365"/>
            </a:xfrm>
          </p:grpSpPr>
          <p:sp>
            <p:nvSpPr>
              <p:cNvPr id="50" name="Oval 8">
                <a:extLst>
                  <a:ext uri="{FF2B5EF4-FFF2-40B4-BE49-F238E27FC236}">
                    <a16:creationId xmlns:a16="http://schemas.microsoft.com/office/drawing/2014/main" id="{3CB4E932-FA6D-49BA-976C-B703988A1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1" name="Text Box 9">
                <a:extLst>
                  <a:ext uri="{FF2B5EF4-FFF2-40B4-BE49-F238E27FC236}">
                    <a16:creationId xmlns:a16="http://schemas.microsoft.com/office/drawing/2014/main" id="{8BF82B7D-6DE6-4BBA-B944-9A980D29E8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oup 10">
              <a:extLst>
                <a:ext uri="{FF2B5EF4-FFF2-40B4-BE49-F238E27FC236}">
                  <a16:creationId xmlns:a16="http://schemas.microsoft.com/office/drawing/2014/main" id="{874FD5C1-1BB2-4E7F-931F-1CAFE0E2BB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592"/>
              <a:ext cx="240" cy="365"/>
              <a:chOff x="4176" y="1104"/>
              <a:chExt cx="240" cy="365"/>
            </a:xfrm>
          </p:grpSpPr>
          <p:sp>
            <p:nvSpPr>
              <p:cNvPr id="48" name="Oval 11">
                <a:extLst>
                  <a:ext uri="{FF2B5EF4-FFF2-40B4-BE49-F238E27FC236}">
                    <a16:creationId xmlns:a16="http://schemas.microsoft.com/office/drawing/2014/main" id="{A83F70BC-ACA4-4AFD-BA03-8E4864C23E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9" name="Text Box 12">
                <a:extLst>
                  <a:ext uri="{FF2B5EF4-FFF2-40B4-BE49-F238E27FC236}">
                    <a16:creationId xmlns:a16="http://schemas.microsoft.com/office/drawing/2014/main" id="{6944E5EB-2C86-47DF-AC92-C007A0C44C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Line 13">
              <a:extLst>
                <a:ext uri="{FF2B5EF4-FFF2-40B4-BE49-F238E27FC236}">
                  <a16:creationId xmlns:a16="http://schemas.microsoft.com/office/drawing/2014/main" id="{4347D059-4611-434B-A3AF-A838443CA0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2400"/>
              <a:ext cx="14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4">
              <a:extLst>
                <a:ext uri="{FF2B5EF4-FFF2-40B4-BE49-F238E27FC236}">
                  <a16:creationId xmlns:a16="http://schemas.microsoft.com/office/drawing/2014/main" id="{6966F1A4-E4AB-4A3F-A09C-4CF45853F8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352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" name="Group 15">
              <a:extLst>
                <a:ext uri="{FF2B5EF4-FFF2-40B4-BE49-F238E27FC236}">
                  <a16:creationId xmlns:a16="http://schemas.microsoft.com/office/drawing/2014/main" id="{8C90DD88-74F5-4176-98FB-E01C2072CD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2112"/>
              <a:ext cx="240" cy="365"/>
              <a:chOff x="4176" y="1104"/>
              <a:chExt cx="240" cy="365"/>
            </a:xfrm>
          </p:grpSpPr>
          <p:sp>
            <p:nvSpPr>
              <p:cNvPr id="46" name="Oval 16">
                <a:extLst>
                  <a:ext uri="{FF2B5EF4-FFF2-40B4-BE49-F238E27FC236}">
                    <a16:creationId xmlns:a16="http://schemas.microsoft.com/office/drawing/2014/main" id="{21D26149-868F-4C81-B7C2-F9FBB66892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7" name="Text Box 17">
                <a:extLst>
                  <a:ext uri="{FF2B5EF4-FFF2-40B4-BE49-F238E27FC236}">
                    <a16:creationId xmlns:a16="http://schemas.microsoft.com/office/drawing/2014/main" id="{AAF117E8-430C-4C65-95B3-5BE0A3B98E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3B594C6D-FB55-4728-B378-944F1C353F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4" y="2592"/>
              <a:ext cx="240" cy="365"/>
              <a:chOff x="4176" y="1104"/>
              <a:chExt cx="240" cy="365"/>
            </a:xfrm>
          </p:grpSpPr>
          <p:sp>
            <p:nvSpPr>
              <p:cNvPr id="44" name="Oval 19">
                <a:extLst>
                  <a:ext uri="{FF2B5EF4-FFF2-40B4-BE49-F238E27FC236}">
                    <a16:creationId xmlns:a16="http://schemas.microsoft.com/office/drawing/2014/main" id="{C157317A-9714-4914-8351-33F48F4322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" name="Text Box 20">
                <a:extLst>
                  <a:ext uri="{FF2B5EF4-FFF2-40B4-BE49-F238E27FC236}">
                    <a16:creationId xmlns:a16="http://schemas.microsoft.com/office/drawing/2014/main" id="{41412B26-FDA3-405D-A195-F9EB09B6D0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Line 21">
              <a:extLst>
                <a:ext uri="{FF2B5EF4-FFF2-40B4-BE49-F238E27FC236}">
                  <a16:creationId xmlns:a16="http://schemas.microsoft.com/office/drawing/2014/main" id="{21B01ABC-0BE2-41A3-9E27-0FFE30B293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352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" name="Group 22">
              <a:extLst>
                <a:ext uri="{FF2B5EF4-FFF2-40B4-BE49-F238E27FC236}">
                  <a16:creationId xmlns:a16="http://schemas.microsoft.com/office/drawing/2014/main" id="{AFB1C4CF-9DFB-4FF3-A0B8-2E5EC32655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4" y="1536"/>
              <a:ext cx="240" cy="365"/>
              <a:chOff x="4176" y="1104"/>
              <a:chExt cx="240" cy="365"/>
            </a:xfrm>
          </p:grpSpPr>
          <p:sp>
            <p:nvSpPr>
              <p:cNvPr id="42" name="Oval 23">
                <a:extLst>
                  <a:ext uri="{FF2B5EF4-FFF2-40B4-BE49-F238E27FC236}">
                    <a16:creationId xmlns:a16="http://schemas.microsoft.com/office/drawing/2014/main" id="{90075D5B-22C1-4170-8362-50344966E1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3" name="Text Box 24">
                <a:extLst>
                  <a:ext uri="{FF2B5EF4-FFF2-40B4-BE49-F238E27FC236}">
                    <a16:creationId xmlns:a16="http://schemas.microsoft.com/office/drawing/2014/main" id="{C6B7536C-1E79-434A-86A8-9A67C6F96B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Group 25">
              <a:extLst>
                <a:ext uri="{FF2B5EF4-FFF2-40B4-BE49-F238E27FC236}">
                  <a16:creationId xmlns:a16="http://schemas.microsoft.com/office/drawing/2014/main" id="{671B8DE3-2561-44B7-AC4D-DFAA64A25E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6" y="1968"/>
              <a:ext cx="240" cy="365"/>
              <a:chOff x="4176" y="1104"/>
              <a:chExt cx="240" cy="365"/>
            </a:xfrm>
          </p:grpSpPr>
          <p:sp>
            <p:nvSpPr>
              <p:cNvPr id="40" name="Oval 26">
                <a:extLst>
                  <a:ext uri="{FF2B5EF4-FFF2-40B4-BE49-F238E27FC236}">
                    <a16:creationId xmlns:a16="http://schemas.microsoft.com/office/drawing/2014/main" id="{A7BE5A0E-7ACE-4A58-967F-E1FACCB578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1" name="Text Box 27">
                <a:extLst>
                  <a:ext uri="{FF2B5EF4-FFF2-40B4-BE49-F238E27FC236}">
                    <a16:creationId xmlns:a16="http://schemas.microsoft.com/office/drawing/2014/main" id="{CE12C625-F92E-42BB-84F0-B0E1F7A528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Line 28">
              <a:extLst>
                <a:ext uri="{FF2B5EF4-FFF2-40B4-BE49-F238E27FC236}">
                  <a16:creationId xmlns:a16="http://schemas.microsoft.com/office/drawing/2014/main" id="{B56AA162-26B8-4969-984E-5F59FA24E0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8" y="1776"/>
              <a:ext cx="144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" name="Group 29">
              <a:extLst>
                <a:ext uri="{FF2B5EF4-FFF2-40B4-BE49-F238E27FC236}">
                  <a16:creationId xmlns:a16="http://schemas.microsoft.com/office/drawing/2014/main" id="{37F636E5-BA3F-4B3E-B50C-3C0279B8FB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1536"/>
              <a:ext cx="240" cy="365"/>
              <a:chOff x="4176" y="1104"/>
              <a:chExt cx="240" cy="365"/>
            </a:xfrm>
          </p:grpSpPr>
          <p:sp>
            <p:nvSpPr>
              <p:cNvPr id="38" name="Oval 30">
                <a:extLst>
                  <a:ext uri="{FF2B5EF4-FFF2-40B4-BE49-F238E27FC236}">
                    <a16:creationId xmlns:a16="http://schemas.microsoft.com/office/drawing/2014/main" id="{9A631190-D521-4AF0-9441-08D65629E1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" name="Text Box 31">
                <a:extLst>
                  <a:ext uri="{FF2B5EF4-FFF2-40B4-BE49-F238E27FC236}">
                    <a16:creationId xmlns:a16="http://schemas.microsoft.com/office/drawing/2014/main" id="{A87C8213-08AC-44BA-9AD7-F182AC10C2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Line 32">
              <a:extLst>
                <a:ext uri="{FF2B5EF4-FFF2-40B4-BE49-F238E27FC236}">
                  <a16:creationId xmlns:a16="http://schemas.microsoft.com/office/drawing/2014/main" id="{BD5DD851-B673-49E4-BAE1-D09A1B4F21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00" y="1728"/>
              <a:ext cx="528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33">
              <a:extLst>
                <a:ext uri="{FF2B5EF4-FFF2-40B4-BE49-F238E27FC236}">
                  <a16:creationId xmlns:a16="http://schemas.microsoft.com/office/drawing/2014/main" id="{EDA47BB2-F690-4769-A598-608E8ADEF6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728"/>
              <a:ext cx="336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" name="Group 34">
              <a:extLst>
                <a:ext uri="{FF2B5EF4-FFF2-40B4-BE49-F238E27FC236}">
                  <a16:creationId xmlns:a16="http://schemas.microsoft.com/office/drawing/2014/main" id="{FF686E33-40E0-485B-9929-E942B28F5A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864"/>
              <a:ext cx="240" cy="365"/>
              <a:chOff x="4176" y="1104"/>
              <a:chExt cx="240" cy="365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3EA7CC6-A408-4ABA-8F24-C3A6E399A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" name="Text Box 36">
                <a:extLst>
                  <a:ext uri="{FF2B5EF4-FFF2-40B4-BE49-F238E27FC236}">
                    <a16:creationId xmlns:a16="http://schemas.microsoft.com/office/drawing/2014/main" id="{47B585F9-47A6-4001-BB25-79877C5FA9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Line 37">
              <a:extLst>
                <a:ext uri="{FF2B5EF4-FFF2-40B4-BE49-F238E27FC236}">
                  <a16:creationId xmlns:a16="http://schemas.microsoft.com/office/drawing/2014/main" id="{0B1DB250-AB3B-4D38-8241-6D80D0EB09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1056"/>
              <a:ext cx="86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38">
              <a:extLst>
                <a:ext uri="{FF2B5EF4-FFF2-40B4-BE49-F238E27FC236}">
                  <a16:creationId xmlns:a16="http://schemas.microsoft.com/office/drawing/2014/main" id="{ADE0B8C0-2A84-40D3-932B-36F198E89C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1104"/>
              <a:ext cx="81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 Box 39">
              <a:extLst>
                <a:ext uri="{FF2B5EF4-FFF2-40B4-BE49-F238E27FC236}">
                  <a16:creationId xmlns:a16="http://schemas.microsoft.com/office/drawing/2014/main" id="{DC3932D4-C242-46C9-B8AA-4638EB07F5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864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3" name="Text Box 40">
              <a:extLst>
                <a:ext uri="{FF2B5EF4-FFF2-40B4-BE49-F238E27FC236}">
                  <a16:creationId xmlns:a16="http://schemas.microsoft.com/office/drawing/2014/main" id="{F91AF2D5-9EE3-4DD3-B7F4-E5BA54C29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536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4" name="Text Box 41">
              <a:extLst>
                <a:ext uri="{FF2B5EF4-FFF2-40B4-BE49-F238E27FC236}">
                  <a16:creationId xmlns:a16="http://schemas.microsoft.com/office/drawing/2014/main" id="{558FBA1F-BEC9-4D5F-9BEE-67D27739A5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536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25" name="Text Box 42">
              <a:extLst>
                <a:ext uri="{FF2B5EF4-FFF2-40B4-BE49-F238E27FC236}">
                  <a16:creationId xmlns:a16="http://schemas.microsoft.com/office/drawing/2014/main" id="{54651A95-E2CA-4F68-B80B-9FA4FD0E6E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160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6" name="Text Box 43">
              <a:extLst>
                <a:ext uri="{FF2B5EF4-FFF2-40B4-BE49-F238E27FC236}">
                  <a16:creationId xmlns:a16="http://schemas.microsoft.com/office/drawing/2014/main" id="{49BE41AA-2CCC-4F4C-A35B-7A4D4F4B24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112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8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7" name="Text Box 44">
              <a:extLst>
                <a:ext uri="{FF2B5EF4-FFF2-40B4-BE49-F238E27FC236}">
                  <a16:creationId xmlns:a16="http://schemas.microsoft.com/office/drawing/2014/main" id="{09CDCD91-B167-4884-BBA6-0CCACE18E5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968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28" name="Text Box 45">
              <a:extLst>
                <a:ext uri="{FF2B5EF4-FFF2-40B4-BE49-F238E27FC236}">
                  <a16:creationId xmlns:a16="http://schemas.microsoft.com/office/drawing/2014/main" id="{729C7588-02ED-4C0C-B479-DE49C1161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544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29" name="Text Box 46">
              <a:extLst>
                <a:ext uri="{FF2B5EF4-FFF2-40B4-BE49-F238E27FC236}">
                  <a16:creationId xmlns:a16="http://schemas.microsoft.com/office/drawing/2014/main" id="{35005422-F989-4832-920C-48299BD84E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592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30" name="Text Box 47">
              <a:extLst>
                <a:ext uri="{FF2B5EF4-FFF2-40B4-BE49-F238E27FC236}">
                  <a16:creationId xmlns:a16="http://schemas.microsoft.com/office/drawing/2014/main" id="{6CAA7A56-B2F1-46DC-BF75-0E2E12EA9E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592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tx1"/>
                  </a:solidFill>
                </a:rPr>
                <a:t>i</a:t>
              </a:r>
            </a:p>
          </p:txBody>
        </p:sp>
        <p:grpSp>
          <p:nvGrpSpPr>
            <p:cNvPr id="31" name="Group 48">
              <a:extLst>
                <a:ext uri="{FF2B5EF4-FFF2-40B4-BE49-F238E27FC236}">
                  <a16:creationId xmlns:a16="http://schemas.microsoft.com/office/drawing/2014/main" id="{057915EA-8AB1-4BEB-8817-C9F3E978CD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2496"/>
              <a:ext cx="240" cy="365"/>
              <a:chOff x="4176" y="1104"/>
              <a:chExt cx="240" cy="365"/>
            </a:xfrm>
          </p:grpSpPr>
          <p:sp>
            <p:nvSpPr>
              <p:cNvPr id="34" name="Oval 49">
                <a:extLst>
                  <a:ext uri="{FF2B5EF4-FFF2-40B4-BE49-F238E27FC236}">
                    <a16:creationId xmlns:a16="http://schemas.microsoft.com/office/drawing/2014/main" id="{6E9849B8-9574-4BF0-9CFB-89611592F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5" name="Text Box 50">
                <a:extLst>
                  <a:ext uri="{FF2B5EF4-FFF2-40B4-BE49-F238E27FC236}">
                    <a16:creationId xmlns:a16="http://schemas.microsoft.com/office/drawing/2014/main" id="{BADB6F43-7313-412C-BDA9-BD3B8E9CD7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" name="Line 51">
              <a:extLst>
                <a:ext uri="{FF2B5EF4-FFF2-40B4-BE49-F238E27FC236}">
                  <a16:creationId xmlns:a16="http://schemas.microsoft.com/office/drawing/2014/main" id="{B70B71CF-C1CC-4DDB-ABAF-85E44B0172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256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 Box 52">
              <a:extLst>
                <a:ext uri="{FF2B5EF4-FFF2-40B4-BE49-F238E27FC236}">
                  <a16:creationId xmlns:a16="http://schemas.microsoft.com/office/drawing/2014/main" id="{E98E01BF-FBE4-4C3A-9165-E5CD4C2FC2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2496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tx1"/>
                  </a:solidFill>
                </a:rPr>
                <a:t>j</a:t>
              </a:r>
            </a:p>
          </p:txBody>
        </p:sp>
      </p:grpSp>
      <p:sp>
        <p:nvSpPr>
          <p:cNvPr id="54" name="Text Box 53">
            <a:extLst>
              <a:ext uri="{FF2B5EF4-FFF2-40B4-BE49-F238E27FC236}">
                <a16:creationId xmlns:a16="http://schemas.microsoft.com/office/drawing/2014/main" id="{9FB734C2-856C-48EE-97DB-BAF19BAC6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24815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</a:rPr>
              <a:t>a</a:t>
            </a:r>
          </a:p>
        </p:txBody>
      </p:sp>
      <p:sp>
        <p:nvSpPr>
          <p:cNvPr id="55" name="Text Box 54">
            <a:extLst>
              <a:ext uri="{FF2B5EF4-FFF2-40B4-BE49-F238E27FC236}">
                <a16:creationId xmlns:a16="http://schemas.microsoft.com/office/drawing/2014/main" id="{27443083-5168-4C3C-A7B2-362B0B4FB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24815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</a:rPr>
              <a:t>b</a:t>
            </a:r>
          </a:p>
        </p:txBody>
      </p:sp>
      <p:sp>
        <p:nvSpPr>
          <p:cNvPr id="56" name="Text Box 55">
            <a:extLst>
              <a:ext uri="{FF2B5EF4-FFF2-40B4-BE49-F238E27FC236}">
                <a16:creationId xmlns:a16="http://schemas.microsoft.com/office/drawing/2014/main" id="{7BED983A-5182-4BC1-B571-37A34D2A7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4815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</a:rPr>
              <a:t>d</a:t>
            </a:r>
          </a:p>
        </p:txBody>
      </p:sp>
      <p:sp>
        <p:nvSpPr>
          <p:cNvPr id="57" name="Text Box 56">
            <a:extLst>
              <a:ext uri="{FF2B5EF4-FFF2-40B4-BE49-F238E27FC236}">
                <a16:creationId xmlns:a16="http://schemas.microsoft.com/office/drawing/2014/main" id="{FB6EE000-376D-4DD9-825A-A6A58DC98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24815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</a:rPr>
              <a:t>g</a:t>
            </a:r>
          </a:p>
        </p:txBody>
      </p:sp>
      <p:sp>
        <p:nvSpPr>
          <p:cNvPr id="58" name="Text Box 57">
            <a:extLst>
              <a:ext uri="{FF2B5EF4-FFF2-40B4-BE49-F238E27FC236}">
                <a16:creationId xmlns:a16="http://schemas.microsoft.com/office/drawing/2014/main" id="{D51BD5A1-39F0-48AD-A99D-2658C5D78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24815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</a:rPr>
              <a:t>h</a:t>
            </a:r>
          </a:p>
        </p:txBody>
      </p:sp>
      <p:sp>
        <p:nvSpPr>
          <p:cNvPr id="59" name="Text Box 58">
            <a:extLst>
              <a:ext uri="{FF2B5EF4-FFF2-40B4-BE49-F238E27FC236}">
                <a16:creationId xmlns:a16="http://schemas.microsoft.com/office/drawing/2014/main" id="{01774B54-4BA8-4824-A4F1-2FAC0440F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24815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</a:rPr>
              <a:t>e</a:t>
            </a:r>
          </a:p>
        </p:txBody>
      </p:sp>
      <p:sp>
        <p:nvSpPr>
          <p:cNvPr id="60" name="Text Box 59">
            <a:extLst>
              <a:ext uri="{FF2B5EF4-FFF2-40B4-BE49-F238E27FC236}">
                <a16:creationId xmlns:a16="http://schemas.microsoft.com/office/drawing/2014/main" id="{9F5895EB-0005-47F7-93B6-0B0F122D4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24815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</a:rPr>
              <a:t>i</a:t>
            </a:r>
          </a:p>
        </p:txBody>
      </p:sp>
      <p:sp>
        <p:nvSpPr>
          <p:cNvPr id="61" name="Text Box 60">
            <a:extLst>
              <a:ext uri="{FF2B5EF4-FFF2-40B4-BE49-F238E27FC236}">
                <a16:creationId xmlns:a16="http://schemas.microsoft.com/office/drawing/2014/main" id="{409E861E-1717-4FA8-BE95-80CBD1AB4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4815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</a:rPr>
              <a:t>c</a:t>
            </a:r>
          </a:p>
        </p:txBody>
      </p:sp>
      <p:sp>
        <p:nvSpPr>
          <p:cNvPr id="62" name="Text Box 61">
            <a:extLst>
              <a:ext uri="{FF2B5EF4-FFF2-40B4-BE49-F238E27FC236}">
                <a16:creationId xmlns:a16="http://schemas.microsoft.com/office/drawing/2014/main" id="{4A922F1C-3141-4A3A-848F-E6500F8C2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24815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</a:rPr>
              <a:t>f</a:t>
            </a:r>
          </a:p>
        </p:txBody>
      </p:sp>
      <p:sp>
        <p:nvSpPr>
          <p:cNvPr id="63" name="Text Box 62">
            <a:extLst>
              <a:ext uri="{FF2B5EF4-FFF2-40B4-BE49-F238E27FC236}">
                <a16:creationId xmlns:a16="http://schemas.microsoft.com/office/drawing/2014/main" id="{D5214099-A18B-488B-B8A4-FBB36E86E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24815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</a:rPr>
              <a:t>j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D983E3B-8A30-4056-9628-066FC80C4E66}"/>
              </a:ext>
            </a:extLst>
          </p:cNvPr>
          <p:cNvSpPr txBox="1"/>
          <p:nvPr/>
        </p:nvSpPr>
        <p:spPr>
          <a:xfrm>
            <a:off x="4724400" y="200824"/>
            <a:ext cx="4179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w Cen MT" panose="020B0602020104020603" pitchFamily="34" charset="0"/>
              </a:rPr>
              <a:t>PRE-ORDER TRAVERSAL</a:t>
            </a:r>
          </a:p>
        </p:txBody>
      </p:sp>
    </p:spTree>
    <p:extLst>
      <p:ext uri="{BB962C8B-B14F-4D97-AF65-F5344CB8AC3E}">
        <p14:creationId xmlns:p14="http://schemas.microsoft.com/office/powerpoint/2010/main" val="200716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utoUpdateAnimBg="0"/>
      <p:bldP spid="55" grpId="0" autoUpdateAnimBg="0"/>
      <p:bldP spid="56" grpId="0" autoUpdateAnimBg="0"/>
      <p:bldP spid="57" grpId="0" autoUpdateAnimBg="0"/>
      <p:bldP spid="58" grpId="0" autoUpdateAnimBg="0"/>
      <p:bldP spid="59" grpId="0" autoUpdateAnimBg="0"/>
      <p:bldP spid="60" grpId="0" autoUpdateAnimBg="0"/>
      <p:bldP spid="61" grpId="0" autoUpdateAnimBg="0"/>
      <p:bldP spid="62" grpId="0" autoUpdateAnimBg="0"/>
      <p:bldP spid="6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028789" y="1266324"/>
            <a:ext cx="3803492" cy="32481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71747" y="1336593"/>
            <a:ext cx="3766185" cy="327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3100" marR="290830" indent="-377190">
              <a:lnSpc>
                <a:spcPct val="116100"/>
              </a:lnSpc>
              <a:spcBef>
                <a:spcPts val="100"/>
              </a:spcBef>
              <a:buAutoNum type="arabicPeriod"/>
              <a:tabLst>
                <a:tab pos="672465" algn="l"/>
                <a:tab pos="673100" algn="l"/>
              </a:tabLst>
            </a:pPr>
            <a:r>
              <a:rPr sz="1400" spc="-5" dirty="0">
                <a:solidFill>
                  <a:srgbClr val="212121"/>
                </a:solidFill>
                <a:latin typeface="Arial"/>
                <a:cs typeface="Arial"/>
              </a:rPr>
              <a:t>Check if the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current </a:t>
            </a:r>
            <a:r>
              <a:rPr sz="1400" spc="-5" dirty="0">
                <a:solidFill>
                  <a:srgbClr val="212121"/>
                </a:solidFill>
                <a:latin typeface="Arial"/>
                <a:cs typeface="Arial"/>
              </a:rPr>
              <a:t>node is empty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/  </a:t>
            </a:r>
            <a:r>
              <a:rPr sz="1400" spc="-5" dirty="0">
                <a:solidFill>
                  <a:srgbClr val="212121"/>
                </a:solidFill>
                <a:latin typeface="Arial"/>
                <a:cs typeface="Arial"/>
              </a:rPr>
              <a:t>null.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212121"/>
              </a:buClr>
              <a:buFont typeface="Arial"/>
              <a:buAutoNum type="arabicPeriod"/>
            </a:pPr>
            <a:endParaRPr sz="2200">
              <a:latin typeface="Times New Roman"/>
              <a:cs typeface="Times New Roman"/>
            </a:endParaRPr>
          </a:p>
          <a:p>
            <a:pPr marL="673100" marR="30480" indent="-377190">
              <a:lnSpc>
                <a:spcPct val="113100"/>
              </a:lnSpc>
              <a:spcBef>
                <a:spcPts val="5"/>
              </a:spcBef>
              <a:buAutoNum type="arabicPeriod"/>
              <a:tabLst>
                <a:tab pos="672465" algn="l"/>
                <a:tab pos="673100" algn="l"/>
              </a:tabLst>
            </a:pPr>
            <a:r>
              <a:rPr sz="1400" spc="-10" dirty="0">
                <a:solidFill>
                  <a:srgbClr val="212121"/>
                </a:solidFill>
                <a:latin typeface="Arial"/>
                <a:cs typeface="Arial"/>
              </a:rPr>
              <a:t>Traverse </a:t>
            </a:r>
            <a:r>
              <a:rPr sz="1400" spc="-5" dirty="0">
                <a:solidFill>
                  <a:srgbClr val="212121"/>
                </a:solidFill>
                <a:latin typeface="Arial"/>
                <a:cs typeface="Arial"/>
              </a:rPr>
              <a:t>the left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subtree </a:t>
            </a:r>
            <a:r>
              <a:rPr sz="1400" spc="-5" dirty="0">
                <a:solidFill>
                  <a:srgbClr val="212121"/>
                </a:solidFill>
                <a:latin typeface="Arial"/>
                <a:cs typeface="Arial"/>
              </a:rPr>
              <a:t>by</a:t>
            </a:r>
            <a:r>
              <a:rPr sz="1400" spc="-6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recursively  calling </a:t>
            </a:r>
            <a:r>
              <a:rPr sz="1400" spc="-5" dirty="0">
                <a:solidFill>
                  <a:srgbClr val="212121"/>
                </a:solidFill>
                <a:latin typeface="Arial"/>
                <a:cs typeface="Arial"/>
              </a:rPr>
              <a:t>the in-order</a:t>
            </a:r>
            <a:r>
              <a:rPr sz="14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"/>
                <a:cs typeface="Arial"/>
              </a:rPr>
              <a:t>function.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212121"/>
              </a:buClr>
              <a:buFont typeface="Arial"/>
              <a:buAutoNum type="arabicPeriod"/>
            </a:pPr>
            <a:endParaRPr sz="2200">
              <a:latin typeface="Times New Roman"/>
              <a:cs typeface="Times New Roman"/>
            </a:endParaRPr>
          </a:p>
          <a:p>
            <a:pPr marL="673100" marR="340995" indent="-377190">
              <a:lnSpc>
                <a:spcPct val="113100"/>
              </a:lnSpc>
              <a:spcBef>
                <a:spcPts val="5"/>
              </a:spcBef>
              <a:buAutoNum type="arabicPeriod"/>
              <a:tabLst>
                <a:tab pos="672465" algn="l"/>
                <a:tab pos="673100" algn="l"/>
              </a:tabLst>
            </a:pPr>
            <a:r>
              <a:rPr sz="1400" spc="-5" dirty="0">
                <a:solidFill>
                  <a:srgbClr val="212121"/>
                </a:solidFill>
                <a:latin typeface="Arial"/>
                <a:cs typeface="Arial"/>
              </a:rPr>
              <a:t>Display the data part of the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root (or  current</a:t>
            </a:r>
            <a:r>
              <a:rPr sz="1400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"/>
                <a:cs typeface="Arial"/>
              </a:rPr>
              <a:t>node).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212121"/>
              </a:buClr>
              <a:buFont typeface="Arial"/>
              <a:buAutoNum type="arabicPeriod"/>
            </a:pPr>
            <a:endParaRPr sz="2200">
              <a:latin typeface="Times New Roman"/>
              <a:cs typeface="Times New Roman"/>
            </a:endParaRPr>
          </a:p>
          <a:p>
            <a:pPr marL="673100" marR="5080" indent="-377190">
              <a:lnSpc>
                <a:spcPct val="113100"/>
              </a:lnSpc>
              <a:buAutoNum type="arabicPeriod"/>
              <a:tabLst>
                <a:tab pos="672465" algn="l"/>
                <a:tab pos="673100" algn="l"/>
              </a:tabLst>
            </a:pPr>
            <a:r>
              <a:rPr sz="1400" spc="-10" dirty="0">
                <a:solidFill>
                  <a:srgbClr val="212121"/>
                </a:solidFill>
                <a:latin typeface="Arial"/>
                <a:cs typeface="Arial"/>
              </a:rPr>
              <a:t>Traverse </a:t>
            </a:r>
            <a:r>
              <a:rPr sz="1400" spc="-5" dirty="0">
                <a:solidFill>
                  <a:srgbClr val="212121"/>
                </a:solidFill>
                <a:latin typeface="Arial"/>
                <a:cs typeface="Arial"/>
              </a:rPr>
              <a:t>the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right subtree </a:t>
            </a:r>
            <a:r>
              <a:rPr sz="1400" spc="-5" dirty="0">
                <a:solidFill>
                  <a:srgbClr val="212121"/>
                </a:solidFill>
                <a:latin typeface="Arial"/>
                <a:cs typeface="Arial"/>
              </a:rPr>
              <a:t>by 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recursively calling </a:t>
            </a:r>
            <a:r>
              <a:rPr sz="1400" spc="-5" dirty="0">
                <a:solidFill>
                  <a:srgbClr val="212121"/>
                </a:solidFill>
                <a:latin typeface="Arial"/>
                <a:cs typeface="Arial"/>
              </a:rPr>
              <a:t>the in-order</a:t>
            </a:r>
            <a:r>
              <a:rPr sz="1400" spc="-10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"/>
                <a:cs typeface="Arial"/>
              </a:rPr>
              <a:t>function.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45"/>
              </a:spcBef>
            </a:pPr>
            <a:r>
              <a:rPr sz="1400" b="1" spc="-5" dirty="0">
                <a:solidFill>
                  <a:srgbClr val="212121"/>
                </a:solidFill>
                <a:latin typeface="Arial"/>
                <a:cs typeface="Arial"/>
              </a:rPr>
              <a:t>In-order</a:t>
            </a:r>
            <a:r>
              <a:rPr sz="1400" spc="-5" dirty="0">
                <a:solidFill>
                  <a:srgbClr val="212121"/>
                </a:solidFill>
                <a:latin typeface="Arial"/>
                <a:cs typeface="Arial"/>
              </a:rPr>
              <a:t>: A, B, C, D, E, </a:t>
            </a:r>
            <a:r>
              <a:rPr sz="1400" spc="-80" dirty="0">
                <a:solidFill>
                  <a:srgbClr val="212121"/>
                </a:solidFill>
                <a:latin typeface="Arial"/>
                <a:cs typeface="Arial"/>
              </a:rPr>
              <a:t>F, </a:t>
            </a:r>
            <a:r>
              <a:rPr sz="1400" spc="-5" dirty="0">
                <a:solidFill>
                  <a:srgbClr val="212121"/>
                </a:solidFill>
                <a:latin typeface="Arial"/>
                <a:cs typeface="Arial"/>
              </a:rPr>
              <a:t>G, H,</a:t>
            </a:r>
            <a:r>
              <a:rPr sz="14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"/>
                <a:cs typeface="Arial"/>
              </a:rPr>
              <a:t>I.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3D26D-9F66-41F4-B947-BF5AF9E05A1C}"/>
              </a:ext>
            </a:extLst>
          </p:cNvPr>
          <p:cNvSpPr txBox="1"/>
          <p:nvPr/>
        </p:nvSpPr>
        <p:spPr>
          <a:xfrm>
            <a:off x="5028789" y="438150"/>
            <a:ext cx="3803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w Cen MT" panose="020B0602020104020603" pitchFamily="34" charset="0"/>
              </a:rPr>
              <a:t>IN- ORDER TRAVERSAL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5894A29-8F1D-46E7-B1FF-E7271557424F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33350"/>
            <a:ext cx="5562600" cy="3322638"/>
            <a:chOff x="720" y="864"/>
            <a:chExt cx="3504" cy="209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E90FBBE-1EB6-4E22-9358-83DAD46D80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160"/>
              <a:ext cx="240" cy="365"/>
              <a:chOff x="4176" y="1104"/>
              <a:chExt cx="240" cy="365"/>
            </a:xfrm>
          </p:grpSpPr>
          <p:sp>
            <p:nvSpPr>
              <p:cNvPr id="52" name="Oval 5">
                <a:extLst>
                  <a:ext uri="{FF2B5EF4-FFF2-40B4-BE49-F238E27FC236}">
                    <a16:creationId xmlns:a16="http://schemas.microsoft.com/office/drawing/2014/main" id="{658C5E40-D0DC-452B-891E-720C8FFDB2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3" name="Text Box 6">
                <a:extLst>
                  <a:ext uri="{FF2B5EF4-FFF2-40B4-BE49-F238E27FC236}">
                    <a16:creationId xmlns:a16="http://schemas.microsoft.com/office/drawing/2014/main" id="{85E3522E-CC55-48FA-93C7-95456DB3DE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Group 7">
              <a:extLst>
                <a:ext uri="{FF2B5EF4-FFF2-40B4-BE49-F238E27FC236}">
                  <a16:creationId xmlns:a16="http://schemas.microsoft.com/office/drawing/2014/main" id="{9542E730-2F5C-4E46-A5B6-98F9BF1543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2592"/>
              <a:ext cx="240" cy="365"/>
              <a:chOff x="4176" y="1104"/>
              <a:chExt cx="240" cy="365"/>
            </a:xfrm>
          </p:grpSpPr>
          <p:sp>
            <p:nvSpPr>
              <p:cNvPr id="50" name="Oval 8">
                <a:extLst>
                  <a:ext uri="{FF2B5EF4-FFF2-40B4-BE49-F238E27FC236}">
                    <a16:creationId xmlns:a16="http://schemas.microsoft.com/office/drawing/2014/main" id="{B9DB27E2-2205-4CB4-8BEE-678EABDEA6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1" name="Text Box 9">
                <a:extLst>
                  <a:ext uri="{FF2B5EF4-FFF2-40B4-BE49-F238E27FC236}">
                    <a16:creationId xmlns:a16="http://schemas.microsoft.com/office/drawing/2014/main" id="{79277CC7-73A7-4589-94EC-373A6EF3E1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oup 10">
              <a:extLst>
                <a:ext uri="{FF2B5EF4-FFF2-40B4-BE49-F238E27FC236}">
                  <a16:creationId xmlns:a16="http://schemas.microsoft.com/office/drawing/2014/main" id="{75FF7759-AA9D-4C76-A367-3FBE38B1B4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592"/>
              <a:ext cx="240" cy="365"/>
              <a:chOff x="4176" y="1104"/>
              <a:chExt cx="240" cy="365"/>
            </a:xfrm>
          </p:grpSpPr>
          <p:sp>
            <p:nvSpPr>
              <p:cNvPr id="48" name="Oval 11">
                <a:extLst>
                  <a:ext uri="{FF2B5EF4-FFF2-40B4-BE49-F238E27FC236}">
                    <a16:creationId xmlns:a16="http://schemas.microsoft.com/office/drawing/2014/main" id="{853E3209-0DA1-4D8E-B6E9-30322719F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9" name="Text Box 12">
                <a:extLst>
                  <a:ext uri="{FF2B5EF4-FFF2-40B4-BE49-F238E27FC236}">
                    <a16:creationId xmlns:a16="http://schemas.microsoft.com/office/drawing/2014/main" id="{DB993C7D-77B6-4E01-BD64-F556989CA4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Line 13">
              <a:extLst>
                <a:ext uri="{FF2B5EF4-FFF2-40B4-BE49-F238E27FC236}">
                  <a16:creationId xmlns:a16="http://schemas.microsoft.com/office/drawing/2014/main" id="{567F2748-0D92-454C-AFAA-AE31CFA76F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2400"/>
              <a:ext cx="144" cy="240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Line 14">
              <a:extLst>
                <a:ext uri="{FF2B5EF4-FFF2-40B4-BE49-F238E27FC236}">
                  <a16:creationId xmlns:a16="http://schemas.microsoft.com/office/drawing/2014/main" id="{0A5325E2-9D38-43B3-860A-7A28DE2A6C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352"/>
              <a:ext cx="192" cy="288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grpSp>
          <p:nvGrpSpPr>
            <p:cNvPr id="10" name="Group 15">
              <a:extLst>
                <a:ext uri="{FF2B5EF4-FFF2-40B4-BE49-F238E27FC236}">
                  <a16:creationId xmlns:a16="http://schemas.microsoft.com/office/drawing/2014/main" id="{06072528-29D2-4056-8415-3F142D6384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2112"/>
              <a:ext cx="240" cy="365"/>
              <a:chOff x="4176" y="1104"/>
              <a:chExt cx="240" cy="365"/>
            </a:xfrm>
          </p:grpSpPr>
          <p:sp>
            <p:nvSpPr>
              <p:cNvPr id="46" name="Oval 16">
                <a:extLst>
                  <a:ext uri="{FF2B5EF4-FFF2-40B4-BE49-F238E27FC236}">
                    <a16:creationId xmlns:a16="http://schemas.microsoft.com/office/drawing/2014/main" id="{35CB2930-7F82-4766-9485-D9919CD854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7" name="Text Box 17">
                <a:extLst>
                  <a:ext uri="{FF2B5EF4-FFF2-40B4-BE49-F238E27FC236}">
                    <a16:creationId xmlns:a16="http://schemas.microsoft.com/office/drawing/2014/main" id="{2C63327F-9EE6-4354-8E6A-96DB4D5937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AFD20FEB-4768-4D05-997B-CEECC02ED6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4" y="2592"/>
              <a:ext cx="240" cy="365"/>
              <a:chOff x="4176" y="1104"/>
              <a:chExt cx="240" cy="365"/>
            </a:xfrm>
          </p:grpSpPr>
          <p:sp>
            <p:nvSpPr>
              <p:cNvPr id="44" name="Oval 19">
                <a:extLst>
                  <a:ext uri="{FF2B5EF4-FFF2-40B4-BE49-F238E27FC236}">
                    <a16:creationId xmlns:a16="http://schemas.microsoft.com/office/drawing/2014/main" id="{1C995BFF-5C56-4EC5-9C4D-F1E1D6977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" name="Text Box 20">
                <a:extLst>
                  <a:ext uri="{FF2B5EF4-FFF2-40B4-BE49-F238E27FC236}">
                    <a16:creationId xmlns:a16="http://schemas.microsoft.com/office/drawing/2014/main" id="{17ACBD24-7C32-4557-8BE2-FD0FD90A30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Line 21">
              <a:extLst>
                <a:ext uri="{FF2B5EF4-FFF2-40B4-BE49-F238E27FC236}">
                  <a16:creationId xmlns:a16="http://schemas.microsoft.com/office/drawing/2014/main" id="{3565B0ED-B005-4A9D-9F45-5F9511AD67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352"/>
              <a:ext cx="192" cy="288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grpSp>
          <p:nvGrpSpPr>
            <p:cNvPr id="13" name="Group 22">
              <a:extLst>
                <a:ext uri="{FF2B5EF4-FFF2-40B4-BE49-F238E27FC236}">
                  <a16:creationId xmlns:a16="http://schemas.microsoft.com/office/drawing/2014/main" id="{AA1B575B-C867-496C-931C-F4C11B25E4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4" y="1536"/>
              <a:ext cx="240" cy="365"/>
              <a:chOff x="4176" y="1104"/>
              <a:chExt cx="240" cy="365"/>
            </a:xfrm>
          </p:grpSpPr>
          <p:sp>
            <p:nvSpPr>
              <p:cNvPr id="42" name="Oval 23">
                <a:extLst>
                  <a:ext uri="{FF2B5EF4-FFF2-40B4-BE49-F238E27FC236}">
                    <a16:creationId xmlns:a16="http://schemas.microsoft.com/office/drawing/2014/main" id="{AF72D1A5-40FE-4270-A81F-C43913D2FA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3" name="Text Box 24">
                <a:extLst>
                  <a:ext uri="{FF2B5EF4-FFF2-40B4-BE49-F238E27FC236}">
                    <a16:creationId xmlns:a16="http://schemas.microsoft.com/office/drawing/2014/main" id="{01EBBA05-43B1-4249-85E7-3DB487D9A2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Group 25">
              <a:extLst>
                <a:ext uri="{FF2B5EF4-FFF2-40B4-BE49-F238E27FC236}">
                  <a16:creationId xmlns:a16="http://schemas.microsoft.com/office/drawing/2014/main" id="{6A9D433F-DEE5-492C-8D79-E058557A57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6" y="1968"/>
              <a:ext cx="240" cy="365"/>
              <a:chOff x="4176" y="1104"/>
              <a:chExt cx="240" cy="365"/>
            </a:xfrm>
          </p:grpSpPr>
          <p:sp>
            <p:nvSpPr>
              <p:cNvPr id="40" name="Oval 26">
                <a:extLst>
                  <a:ext uri="{FF2B5EF4-FFF2-40B4-BE49-F238E27FC236}">
                    <a16:creationId xmlns:a16="http://schemas.microsoft.com/office/drawing/2014/main" id="{CEDDDD9F-6CF6-4055-93D5-3C9B7C31D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1" name="Text Box 27">
                <a:extLst>
                  <a:ext uri="{FF2B5EF4-FFF2-40B4-BE49-F238E27FC236}">
                    <a16:creationId xmlns:a16="http://schemas.microsoft.com/office/drawing/2014/main" id="{A4293E94-FEF6-48A8-8826-E3229EFA15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Line 28">
              <a:extLst>
                <a:ext uri="{FF2B5EF4-FFF2-40B4-BE49-F238E27FC236}">
                  <a16:creationId xmlns:a16="http://schemas.microsoft.com/office/drawing/2014/main" id="{219FAA7D-8105-4118-A2D1-8650ACA961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8" y="1776"/>
              <a:ext cx="144" cy="288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grpSp>
          <p:nvGrpSpPr>
            <p:cNvPr id="16" name="Group 29">
              <a:extLst>
                <a:ext uri="{FF2B5EF4-FFF2-40B4-BE49-F238E27FC236}">
                  <a16:creationId xmlns:a16="http://schemas.microsoft.com/office/drawing/2014/main" id="{BEBF8E47-2C46-436B-B6B4-5767A690C8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1536"/>
              <a:ext cx="240" cy="365"/>
              <a:chOff x="4176" y="1104"/>
              <a:chExt cx="240" cy="365"/>
            </a:xfrm>
          </p:grpSpPr>
          <p:sp>
            <p:nvSpPr>
              <p:cNvPr id="38" name="Oval 30">
                <a:extLst>
                  <a:ext uri="{FF2B5EF4-FFF2-40B4-BE49-F238E27FC236}">
                    <a16:creationId xmlns:a16="http://schemas.microsoft.com/office/drawing/2014/main" id="{56F657AC-6F6E-4A0F-988C-EACC572806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" name="Text Box 31">
                <a:extLst>
                  <a:ext uri="{FF2B5EF4-FFF2-40B4-BE49-F238E27FC236}">
                    <a16:creationId xmlns:a16="http://schemas.microsoft.com/office/drawing/2014/main" id="{E863E686-39C3-4C4D-984F-2031B2D288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Line 32">
              <a:extLst>
                <a:ext uri="{FF2B5EF4-FFF2-40B4-BE49-F238E27FC236}">
                  <a16:creationId xmlns:a16="http://schemas.microsoft.com/office/drawing/2014/main" id="{A1599A85-E1AD-464B-AA8A-FC67BD8580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00" y="1728"/>
              <a:ext cx="528" cy="528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Line 33">
              <a:extLst>
                <a:ext uri="{FF2B5EF4-FFF2-40B4-BE49-F238E27FC236}">
                  <a16:creationId xmlns:a16="http://schemas.microsoft.com/office/drawing/2014/main" id="{2E75D363-85D2-4689-81AD-B96D789D86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728"/>
              <a:ext cx="336" cy="480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grpSp>
          <p:nvGrpSpPr>
            <p:cNvPr id="19" name="Group 34">
              <a:extLst>
                <a:ext uri="{FF2B5EF4-FFF2-40B4-BE49-F238E27FC236}">
                  <a16:creationId xmlns:a16="http://schemas.microsoft.com/office/drawing/2014/main" id="{6A48F5DA-7C27-4D6C-8302-ECB3D1EE97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864"/>
              <a:ext cx="240" cy="365"/>
              <a:chOff x="4176" y="1104"/>
              <a:chExt cx="240" cy="365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860C8C4-4929-4F9A-A935-2342F3574A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" name="Text Box 36">
                <a:extLst>
                  <a:ext uri="{FF2B5EF4-FFF2-40B4-BE49-F238E27FC236}">
                    <a16:creationId xmlns:a16="http://schemas.microsoft.com/office/drawing/2014/main" id="{C1FFCA10-2CF1-4988-B537-2692937A77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Line 37">
              <a:extLst>
                <a:ext uri="{FF2B5EF4-FFF2-40B4-BE49-F238E27FC236}">
                  <a16:creationId xmlns:a16="http://schemas.microsoft.com/office/drawing/2014/main" id="{6A7CC610-A561-4F7F-A118-35D5F728C2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1056"/>
              <a:ext cx="864" cy="528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Line 38">
              <a:extLst>
                <a:ext uri="{FF2B5EF4-FFF2-40B4-BE49-F238E27FC236}">
                  <a16:creationId xmlns:a16="http://schemas.microsoft.com/office/drawing/2014/main" id="{4666698E-0924-4EF6-846A-6727FB84A3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1104"/>
              <a:ext cx="816" cy="528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Text Box 39">
              <a:extLst>
                <a:ext uri="{FF2B5EF4-FFF2-40B4-BE49-F238E27FC236}">
                  <a16:creationId xmlns:a16="http://schemas.microsoft.com/office/drawing/2014/main" id="{6B0C85B2-41ED-435C-BDAB-E192600BC7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864"/>
              <a:ext cx="480" cy="327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3" name="Text Box 40">
              <a:extLst>
                <a:ext uri="{FF2B5EF4-FFF2-40B4-BE49-F238E27FC236}">
                  <a16:creationId xmlns:a16="http://schemas.microsoft.com/office/drawing/2014/main" id="{1B292BA5-FA8A-428B-BC4D-CFCC1061C7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536"/>
              <a:ext cx="480" cy="327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4" name="Text Box 41">
              <a:extLst>
                <a:ext uri="{FF2B5EF4-FFF2-40B4-BE49-F238E27FC236}">
                  <a16:creationId xmlns:a16="http://schemas.microsoft.com/office/drawing/2014/main" id="{396FA997-800D-42A0-B62F-AED3C91686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536"/>
              <a:ext cx="480" cy="327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25" name="Text Box 42">
              <a:extLst>
                <a:ext uri="{FF2B5EF4-FFF2-40B4-BE49-F238E27FC236}">
                  <a16:creationId xmlns:a16="http://schemas.microsoft.com/office/drawing/2014/main" id="{5C73453F-9BBC-4729-8C09-93A9B73DA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160"/>
              <a:ext cx="480" cy="327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6" name="Text Box 43">
              <a:extLst>
                <a:ext uri="{FF2B5EF4-FFF2-40B4-BE49-F238E27FC236}">
                  <a16:creationId xmlns:a16="http://schemas.microsoft.com/office/drawing/2014/main" id="{D704ED83-EAFC-4017-84E3-AFF294F776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112"/>
              <a:ext cx="480" cy="327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7" name="Text Box 44">
              <a:extLst>
                <a:ext uri="{FF2B5EF4-FFF2-40B4-BE49-F238E27FC236}">
                  <a16:creationId xmlns:a16="http://schemas.microsoft.com/office/drawing/2014/main" id="{51F85699-88FA-40DD-B283-81DC985435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968"/>
              <a:ext cx="480" cy="327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28" name="Text Box 45">
              <a:extLst>
                <a:ext uri="{FF2B5EF4-FFF2-40B4-BE49-F238E27FC236}">
                  <a16:creationId xmlns:a16="http://schemas.microsoft.com/office/drawing/2014/main" id="{8C31128E-F6BB-46A0-B648-8F7ADF064B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544"/>
              <a:ext cx="480" cy="327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29" name="Text Box 46">
              <a:extLst>
                <a:ext uri="{FF2B5EF4-FFF2-40B4-BE49-F238E27FC236}">
                  <a16:creationId xmlns:a16="http://schemas.microsoft.com/office/drawing/2014/main" id="{8B814CC3-EADE-4CD3-9978-AE9554C685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592"/>
              <a:ext cx="480" cy="327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30" name="Text Box 47">
              <a:extLst>
                <a:ext uri="{FF2B5EF4-FFF2-40B4-BE49-F238E27FC236}">
                  <a16:creationId xmlns:a16="http://schemas.microsoft.com/office/drawing/2014/main" id="{0C2F172C-96A1-4A94-8281-EC309F6355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592"/>
              <a:ext cx="480" cy="327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tx1"/>
                  </a:solidFill>
                </a:rPr>
                <a:t>i</a:t>
              </a:r>
            </a:p>
          </p:txBody>
        </p:sp>
        <p:grpSp>
          <p:nvGrpSpPr>
            <p:cNvPr id="31" name="Group 48">
              <a:extLst>
                <a:ext uri="{FF2B5EF4-FFF2-40B4-BE49-F238E27FC236}">
                  <a16:creationId xmlns:a16="http://schemas.microsoft.com/office/drawing/2014/main" id="{CA7E6DA6-F156-4050-A173-9121C3218F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2496"/>
              <a:ext cx="240" cy="365"/>
              <a:chOff x="4176" y="1104"/>
              <a:chExt cx="240" cy="365"/>
            </a:xfrm>
          </p:grpSpPr>
          <p:sp>
            <p:nvSpPr>
              <p:cNvPr id="34" name="Oval 49">
                <a:extLst>
                  <a:ext uri="{FF2B5EF4-FFF2-40B4-BE49-F238E27FC236}">
                    <a16:creationId xmlns:a16="http://schemas.microsoft.com/office/drawing/2014/main" id="{7A856CC7-3C82-49D7-9554-C2FA3C7B31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5" name="Text Box 50">
                <a:extLst>
                  <a:ext uri="{FF2B5EF4-FFF2-40B4-BE49-F238E27FC236}">
                    <a16:creationId xmlns:a16="http://schemas.microsoft.com/office/drawing/2014/main" id="{2883A3B2-96BA-4AD8-AC08-6FC4B1159A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" name="Line 51">
              <a:extLst>
                <a:ext uri="{FF2B5EF4-FFF2-40B4-BE49-F238E27FC236}">
                  <a16:creationId xmlns:a16="http://schemas.microsoft.com/office/drawing/2014/main" id="{8C8BC1B6-5AEB-4D13-ADB9-412F1CBEB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256"/>
              <a:ext cx="192" cy="288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Text Box 52">
              <a:extLst>
                <a:ext uri="{FF2B5EF4-FFF2-40B4-BE49-F238E27FC236}">
                  <a16:creationId xmlns:a16="http://schemas.microsoft.com/office/drawing/2014/main" id="{68FF2833-B3E0-4259-803D-F311B36803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2496"/>
              <a:ext cx="480" cy="327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tx1"/>
                  </a:solidFill>
                </a:rPr>
                <a:t>j</a:t>
              </a:r>
            </a:p>
          </p:txBody>
        </p:sp>
      </p:grpSp>
      <p:sp>
        <p:nvSpPr>
          <p:cNvPr id="54" name="Text Box 53">
            <a:extLst>
              <a:ext uri="{FF2B5EF4-FFF2-40B4-BE49-F238E27FC236}">
                <a16:creationId xmlns:a16="http://schemas.microsoft.com/office/drawing/2014/main" id="{1ED97C33-A268-43FA-9BDA-3DADAD39E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24815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</a:rPr>
              <a:t>g</a:t>
            </a:r>
          </a:p>
        </p:txBody>
      </p:sp>
      <p:sp>
        <p:nvSpPr>
          <p:cNvPr id="55" name="Text Box 54">
            <a:extLst>
              <a:ext uri="{FF2B5EF4-FFF2-40B4-BE49-F238E27FC236}">
                <a16:creationId xmlns:a16="http://schemas.microsoft.com/office/drawing/2014/main" id="{8CD0EF1F-114C-48AF-BCF3-742E8AC09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24815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</a:rPr>
              <a:t>d</a:t>
            </a:r>
          </a:p>
        </p:txBody>
      </p:sp>
      <p:sp>
        <p:nvSpPr>
          <p:cNvPr id="56" name="Text Box 55">
            <a:extLst>
              <a:ext uri="{FF2B5EF4-FFF2-40B4-BE49-F238E27FC236}">
                <a16:creationId xmlns:a16="http://schemas.microsoft.com/office/drawing/2014/main" id="{C1BECFB4-DB53-45E1-B55F-3875E923B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24815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</a:rPr>
              <a:t>h</a:t>
            </a:r>
          </a:p>
        </p:txBody>
      </p:sp>
      <p:sp>
        <p:nvSpPr>
          <p:cNvPr id="57" name="Text Box 56">
            <a:extLst>
              <a:ext uri="{FF2B5EF4-FFF2-40B4-BE49-F238E27FC236}">
                <a16:creationId xmlns:a16="http://schemas.microsoft.com/office/drawing/2014/main" id="{094CA108-D7C1-41E0-8EDE-81EC19C50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24815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</a:rPr>
              <a:t>b</a:t>
            </a:r>
          </a:p>
        </p:txBody>
      </p:sp>
      <p:sp>
        <p:nvSpPr>
          <p:cNvPr id="58" name="Text Box 57">
            <a:extLst>
              <a:ext uri="{FF2B5EF4-FFF2-40B4-BE49-F238E27FC236}">
                <a16:creationId xmlns:a16="http://schemas.microsoft.com/office/drawing/2014/main" id="{08970F5E-4395-4755-94E5-B4E241966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24815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</a:rPr>
              <a:t>e</a:t>
            </a:r>
          </a:p>
        </p:txBody>
      </p:sp>
      <p:sp>
        <p:nvSpPr>
          <p:cNvPr id="59" name="Text Box 58">
            <a:extLst>
              <a:ext uri="{FF2B5EF4-FFF2-40B4-BE49-F238E27FC236}">
                <a16:creationId xmlns:a16="http://schemas.microsoft.com/office/drawing/2014/main" id="{60102D17-11FD-4C25-B2EE-8AD37A473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24815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</a:rPr>
              <a:t>i</a:t>
            </a:r>
          </a:p>
        </p:txBody>
      </p:sp>
      <p:sp>
        <p:nvSpPr>
          <p:cNvPr id="60" name="Text Box 59">
            <a:extLst>
              <a:ext uri="{FF2B5EF4-FFF2-40B4-BE49-F238E27FC236}">
                <a16:creationId xmlns:a16="http://schemas.microsoft.com/office/drawing/2014/main" id="{116247F3-7E3E-47C7-9B56-9F7022E5A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24815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</a:rPr>
              <a:t>a</a:t>
            </a:r>
          </a:p>
        </p:txBody>
      </p:sp>
      <p:sp>
        <p:nvSpPr>
          <p:cNvPr id="61" name="Text Box 60">
            <a:extLst>
              <a:ext uri="{FF2B5EF4-FFF2-40B4-BE49-F238E27FC236}">
                <a16:creationId xmlns:a16="http://schemas.microsoft.com/office/drawing/2014/main" id="{65D108C2-5ED6-4FCC-8F31-D1478484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24815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</a:rPr>
              <a:t>f</a:t>
            </a:r>
          </a:p>
        </p:txBody>
      </p:sp>
      <p:sp>
        <p:nvSpPr>
          <p:cNvPr id="62" name="Text Box 61">
            <a:extLst>
              <a:ext uri="{FF2B5EF4-FFF2-40B4-BE49-F238E27FC236}">
                <a16:creationId xmlns:a16="http://schemas.microsoft.com/office/drawing/2014/main" id="{2788BF99-E399-4215-8BC0-11ABBE680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24815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</a:rPr>
              <a:t>j</a:t>
            </a:r>
          </a:p>
        </p:txBody>
      </p:sp>
      <p:sp>
        <p:nvSpPr>
          <p:cNvPr id="63" name="Text Box 62">
            <a:extLst>
              <a:ext uri="{FF2B5EF4-FFF2-40B4-BE49-F238E27FC236}">
                <a16:creationId xmlns:a16="http://schemas.microsoft.com/office/drawing/2014/main" id="{EA70F821-5411-4286-80CC-27C4C290F0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24815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</a:rPr>
              <a:t>c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D9CDFEA-EC3C-412F-911F-3ADF14123EF9}"/>
              </a:ext>
            </a:extLst>
          </p:cNvPr>
          <p:cNvSpPr txBox="1"/>
          <p:nvPr/>
        </p:nvSpPr>
        <p:spPr>
          <a:xfrm>
            <a:off x="5334000" y="213501"/>
            <a:ext cx="3803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w Cen MT" panose="020B0602020104020603" pitchFamily="34" charset="0"/>
              </a:rPr>
              <a:t>IN- ORDER TRAVERSAL</a:t>
            </a:r>
          </a:p>
        </p:txBody>
      </p:sp>
    </p:spTree>
    <p:extLst>
      <p:ext uri="{BB962C8B-B14F-4D97-AF65-F5344CB8AC3E}">
        <p14:creationId xmlns:p14="http://schemas.microsoft.com/office/powerpoint/2010/main" val="114512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utoUpdateAnimBg="0"/>
      <p:bldP spid="55" grpId="0" autoUpdateAnimBg="0"/>
      <p:bldP spid="56" grpId="0" autoUpdateAnimBg="0"/>
      <p:bldP spid="57" grpId="0" autoUpdateAnimBg="0"/>
      <p:bldP spid="58" grpId="0" autoUpdateAnimBg="0"/>
      <p:bldP spid="59" grpId="0" autoUpdateAnimBg="0"/>
      <p:bldP spid="60" grpId="0" autoUpdateAnimBg="0"/>
      <p:bldP spid="61" grpId="0" autoUpdateAnimBg="0"/>
      <p:bldP spid="62" grpId="0" autoUpdateAnimBg="0"/>
      <p:bldP spid="6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4724" y="1268133"/>
            <a:ext cx="8606876" cy="1143902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algn="just">
              <a:lnSpc>
                <a:spcPts val="2850"/>
              </a:lnSpc>
              <a:spcBef>
                <a:spcPts val="219"/>
              </a:spcBef>
            </a:pPr>
            <a:r>
              <a:rPr sz="28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b="1" spc="-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</a:t>
            </a:r>
            <a:r>
              <a:rPr sz="2800" b="1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 </a:t>
            </a:r>
            <a:r>
              <a:rPr sz="2800" spc="-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8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 data </a:t>
            </a:r>
            <a:r>
              <a:rPr sz="28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</a:t>
            </a:r>
            <a:r>
              <a:rPr sz="2800" spc="-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which each node  has at </a:t>
            </a:r>
            <a:r>
              <a:rPr sz="28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sz="2800" spc="-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sz="28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children, </a:t>
            </a:r>
            <a:r>
              <a:rPr sz="2800" spc="-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are </a:t>
            </a:r>
            <a:r>
              <a:rPr sz="28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referred </a:t>
            </a:r>
            <a:r>
              <a:rPr sz="2800" spc="-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as the </a:t>
            </a:r>
            <a:r>
              <a:rPr sz="2800" i="1" spc="-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  </a:t>
            </a:r>
            <a:r>
              <a:rPr sz="2800" i="1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 </a:t>
            </a:r>
            <a:r>
              <a:rPr sz="2800" spc="-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sz="2800" i="1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sz="2800" i="1" spc="-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1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12666" y="2139170"/>
            <a:ext cx="3160518" cy="26327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CBE395-BEB1-4862-9DE3-6C0228710F06}"/>
              </a:ext>
            </a:extLst>
          </p:cNvPr>
          <p:cNvSpPr txBox="1"/>
          <p:nvPr/>
        </p:nvSpPr>
        <p:spPr>
          <a:xfrm>
            <a:off x="6629400" y="375598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w Cen MT" panose="020B0602020104020603" pitchFamily="34" charset="0"/>
              </a:rPr>
              <a:t>BINARY TREE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964939" y="1266322"/>
            <a:ext cx="3867342" cy="33026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214" y="1520490"/>
            <a:ext cx="6241481" cy="2794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3100" marR="265430" indent="-377190">
              <a:lnSpc>
                <a:spcPct val="116100"/>
              </a:lnSpc>
              <a:spcBef>
                <a:spcPts val="100"/>
              </a:spcBef>
              <a:buAutoNum type="arabicPeriod"/>
              <a:tabLst>
                <a:tab pos="672465" algn="l"/>
                <a:tab pos="673100" algn="l"/>
              </a:tabLst>
            </a:pPr>
            <a:r>
              <a:rPr sz="1400" spc="-5" dirty="0">
                <a:latin typeface="Arial"/>
                <a:cs typeface="Arial"/>
              </a:rPr>
              <a:t>Check if the </a:t>
            </a:r>
            <a:r>
              <a:rPr sz="1400" dirty="0">
                <a:latin typeface="Arial"/>
                <a:cs typeface="Arial"/>
              </a:rPr>
              <a:t>current </a:t>
            </a:r>
            <a:r>
              <a:rPr sz="1400" spc="-5" dirty="0">
                <a:latin typeface="Arial"/>
                <a:cs typeface="Arial"/>
              </a:rPr>
              <a:t>node is empty </a:t>
            </a:r>
            <a:r>
              <a:rPr sz="1400" dirty="0">
                <a:latin typeface="Arial"/>
                <a:cs typeface="Arial"/>
              </a:rPr>
              <a:t>/  </a:t>
            </a:r>
            <a:r>
              <a:rPr sz="1400" spc="-5" dirty="0">
                <a:latin typeface="Arial"/>
                <a:cs typeface="Arial"/>
              </a:rPr>
              <a:t>null.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212121"/>
              </a:buClr>
            </a:pPr>
            <a:endParaRPr sz="2200" dirty="0">
              <a:latin typeface="Times New Roman"/>
              <a:cs typeface="Times New Roman"/>
            </a:endParaRPr>
          </a:p>
          <a:p>
            <a:pPr marL="673100" marR="5080" indent="-377190">
              <a:lnSpc>
                <a:spcPct val="113100"/>
              </a:lnSpc>
              <a:spcBef>
                <a:spcPts val="5"/>
              </a:spcBef>
              <a:buAutoNum type="arabicPeriod"/>
              <a:tabLst>
                <a:tab pos="672465" algn="l"/>
                <a:tab pos="673100" algn="l"/>
              </a:tabLst>
            </a:pPr>
            <a:r>
              <a:rPr sz="1400" spc="-10" dirty="0">
                <a:latin typeface="Arial"/>
                <a:cs typeface="Arial"/>
              </a:rPr>
              <a:t>Traverse </a:t>
            </a:r>
            <a:r>
              <a:rPr sz="1400" spc="-5" dirty="0">
                <a:latin typeface="Arial"/>
                <a:cs typeface="Arial"/>
              </a:rPr>
              <a:t>the left </a:t>
            </a:r>
            <a:r>
              <a:rPr sz="1400" dirty="0">
                <a:latin typeface="Arial"/>
                <a:cs typeface="Arial"/>
              </a:rPr>
              <a:t>subtree </a:t>
            </a:r>
            <a:r>
              <a:rPr sz="1400" spc="-5" dirty="0">
                <a:latin typeface="Arial"/>
                <a:cs typeface="Arial"/>
              </a:rPr>
              <a:t>by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recursively  calling </a:t>
            </a:r>
            <a:r>
              <a:rPr sz="1400" spc="-5" dirty="0">
                <a:latin typeface="Arial"/>
                <a:cs typeface="Arial"/>
              </a:rPr>
              <a:t>the post-order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function.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212121"/>
              </a:buClr>
            </a:pPr>
            <a:endParaRPr sz="2200" dirty="0">
              <a:latin typeface="Times New Roman"/>
              <a:cs typeface="Times New Roman"/>
            </a:endParaRPr>
          </a:p>
          <a:p>
            <a:pPr marL="673100" marR="501650" indent="-377190">
              <a:lnSpc>
                <a:spcPct val="114599"/>
              </a:lnSpc>
              <a:spcBef>
                <a:spcPts val="5"/>
              </a:spcBef>
              <a:buAutoNum type="arabicPeriod"/>
              <a:tabLst>
                <a:tab pos="672465" algn="l"/>
                <a:tab pos="673100" algn="l"/>
              </a:tabLst>
            </a:pPr>
            <a:r>
              <a:rPr sz="1400" spc="-10" dirty="0">
                <a:latin typeface="Arial"/>
                <a:cs typeface="Arial"/>
              </a:rPr>
              <a:t>Traverse </a:t>
            </a:r>
            <a:r>
              <a:rPr sz="1400" spc="-5" dirty="0">
                <a:latin typeface="Arial"/>
                <a:cs typeface="Arial"/>
              </a:rPr>
              <a:t>the </a:t>
            </a:r>
            <a:r>
              <a:rPr sz="1400" dirty="0">
                <a:latin typeface="Arial"/>
                <a:cs typeface="Arial"/>
              </a:rPr>
              <a:t>right subtree </a:t>
            </a:r>
            <a:r>
              <a:rPr sz="1400" spc="-5" dirty="0">
                <a:latin typeface="Arial"/>
                <a:cs typeface="Arial"/>
              </a:rPr>
              <a:t>by  </a:t>
            </a:r>
            <a:r>
              <a:rPr sz="1400" dirty="0">
                <a:latin typeface="Arial"/>
                <a:cs typeface="Arial"/>
              </a:rPr>
              <a:t>recursively calling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post-order  function.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212121"/>
              </a:buClr>
              <a:buFont typeface="Arial"/>
              <a:buAutoNum type="arabicPeriod"/>
            </a:pPr>
            <a:endParaRPr sz="2200" dirty="0">
              <a:latin typeface="Times New Roman"/>
              <a:cs typeface="Times New Roman"/>
            </a:endParaRPr>
          </a:p>
          <a:p>
            <a:pPr marL="673100" marR="315595" indent="-377190">
              <a:lnSpc>
                <a:spcPct val="113100"/>
              </a:lnSpc>
              <a:spcBef>
                <a:spcPts val="5"/>
              </a:spcBef>
              <a:buAutoNum type="arabicPeriod"/>
              <a:tabLst>
                <a:tab pos="672465" algn="l"/>
                <a:tab pos="673100" algn="l"/>
              </a:tabLst>
            </a:pPr>
            <a:r>
              <a:rPr sz="1400" spc="-5" dirty="0">
                <a:latin typeface="Arial"/>
                <a:cs typeface="Arial"/>
              </a:rPr>
              <a:t>Display the data part of the </a:t>
            </a:r>
            <a:r>
              <a:rPr sz="1400" dirty="0">
                <a:latin typeface="Arial"/>
                <a:cs typeface="Arial"/>
              </a:rPr>
              <a:t>root (or  current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node).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45"/>
              </a:spcBef>
            </a:pPr>
            <a:r>
              <a:rPr sz="2000" b="1" spc="-5" dirty="0">
                <a:latin typeface="Arial"/>
                <a:cs typeface="Arial"/>
              </a:rPr>
              <a:t>Post-order</a:t>
            </a:r>
            <a:r>
              <a:rPr sz="2000" spc="-5" dirty="0">
                <a:latin typeface="Arial"/>
                <a:cs typeface="Arial"/>
              </a:rPr>
              <a:t>: </a:t>
            </a:r>
            <a:r>
              <a:rPr sz="2800" spc="-5" dirty="0">
                <a:latin typeface="Arial"/>
                <a:cs typeface="Arial"/>
              </a:rPr>
              <a:t>A, C, E, D, B, H, I, G,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spc="-80" dirty="0">
                <a:latin typeface="Arial"/>
                <a:cs typeface="Arial"/>
              </a:rPr>
              <a:t>F.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847732-9EE1-4235-8CAE-AB697455F872}"/>
              </a:ext>
            </a:extLst>
          </p:cNvPr>
          <p:cNvSpPr txBox="1"/>
          <p:nvPr/>
        </p:nvSpPr>
        <p:spPr>
          <a:xfrm>
            <a:off x="3771376" y="0"/>
            <a:ext cx="5349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w Cen MT" panose="020B0602020104020603" pitchFamily="34" charset="0"/>
              </a:rPr>
              <a:t>POST-ORDER TRAVERSAL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9AA2DE-744D-4945-8F22-618D7F029C38}"/>
              </a:ext>
            </a:extLst>
          </p:cNvPr>
          <p:cNvSpPr txBox="1"/>
          <p:nvPr/>
        </p:nvSpPr>
        <p:spPr>
          <a:xfrm>
            <a:off x="4404051" y="-6756"/>
            <a:ext cx="5060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w Cen MT" panose="020B0602020104020603" pitchFamily="34" charset="0"/>
              </a:rPr>
              <a:t>POST-ORDER TRAVERSAL</a:t>
            </a: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E6FBF16D-7680-4612-AFA7-09A2A7A2FC55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33350"/>
            <a:ext cx="5562600" cy="3322638"/>
            <a:chOff x="672" y="864"/>
            <a:chExt cx="3504" cy="2093"/>
          </a:xfrm>
        </p:grpSpPr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CD01C814-7A57-4A4C-B9B4-B8613FDD05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160"/>
              <a:ext cx="240" cy="365"/>
              <a:chOff x="4176" y="1104"/>
              <a:chExt cx="240" cy="365"/>
            </a:xfrm>
          </p:grpSpPr>
          <p:sp>
            <p:nvSpPr>
              <p:cNvPr id="53" name="Oval 5">
                <a:extLst>
                  <a:ext uri="{FF2B5EF4-FFF2-40B4-BE49-F238E27FC236}">
                    <a16:creationId xmlns:a16="http://schemas.microsoft.com/office/drawing/2014/main" id="{0D3C6762-79BB-44CE-9D52-45D8F0A189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4" name="Text Box 6">
                <a:extLst>
                  <a:ext uri="{FF2B5EF4-FFF2-40B4-BE49-F238E27FC236}">
                    <a16:creationId xmlns:a16="http://schemas.microsoft.com/office/drawing/2014/main" id="{9A6CC7CE-9905-40ED-9EDA-942A6B4D4E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3499DE53-D96A-4FFF-B86C-EE5E792DDB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2592"/>
              <a:ext cx="240" cy="365"/>
              <a:chOff x="4176" y="1104"/>
              <a:chExt cx="240" cy="365"/>
            </a:xfrm>
          </p:grpSpPr>
          <p:sp>
            <p:nvSpPr>
              <p:cNvPr id="51" name="Oval 8">
                <a:extLst>
                  <a:ext uri="{FF2B5EF4-FFF2-40B4-BE49-F238E27FC236}">
                    <a16:creationId xmlns:a16="http://schemas.microsoft.com/office/drawing/2014/main" id="{1E4C1EF9-6FCC-44B9-BE7F-21EDDDCC57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2" name="Text Box 9">
                <a:extLst>
                  <a:ext uri="{FF2B5EF4-FFF2-40B4-BE49-F238E27FC236}">
                    <a16:creationId xmlns:a16="http://schemas.microsoft.com/office/drawing/2014/main" id="{79C15754-EF81-41C4-BA7C-6B404F3B27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Group 10">
              <a:extLst>
                <a:ext uri="{FF2B5EF4-FFF2-40B4-BE49-F238E27FC236}">
                  <a16:creationId xmlns:a16="http://schemas.microsoft.com/office/drawing/2014/main" id="{625ECEB3-5132-44C6-B75D-CE7EB920CD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592"/>
              <a:ext cx="240" cy="365"/>
              <a:chOff x="4176" y="1104"/>
              <a:chExt cx="240" cy="365"/>
            </a:xfrm>
          </p:grpSpPr>
          <p:sp>
            <p:nvSpPr>
              <p:cNvPr id="49" name="Oval 11">
                <a:extLst>
                  <a:ext uri="{FF2B5EF4-FFF2-40B4-BE49-F238E27FC236}">
                    <a16:creationId xmlns:a16="http://schemas.microsoft.com/office/drawing/2014/main" id="{A208EE33-C190-48EB-8E82-59EF5C9ABF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0" name="Text Box 12">
                <a:extLst>
                  <a:ext uri="{FF2B5EF4-FFF2-40B4-BE49-F238E27FC236}">
                    <a16:creationId xmlns:a16="http://schemas.microsoft.com/office/drawing/2014/main" id="{8D68CC82-9809-4457-BD25-D4D0168B75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Line 13">
              <a:extLst>
                <a:ext uri="{FF2B5EF4-FFF2-40B4-BE49-F238E27FC236}">
                  <a16:creationId xmlns:a16="http://schemas.microsoft.com/office/drawing/2014/main" id="{1BD9924C-E628-448F-9398-0DAB0A2406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2400"/>
              <a:ext cx="14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4">
              <a:extLst>
                <a:ext uri="{FF2B5EF4-FFF2-40B4-BE49-F238E27FC236}">
                  <a16:creationId xmlns:a16="http://schemas.microsoft.com/office/drawing/2014/main" id="{5B0BA423-6316-445A-B6D6-660228212B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352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" name="Group 15">
              <a:extLst>
                <a:ext uri="{FF2B5EF4-FFF2-40B4-BE49-F238E27FC236}">
                  <a16:creationId xmlns:a16="http://schemas.microsoft.com/office/drawing/2014/main" id="{654FA35F-643B-418E-B390-9AE2DF9856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2112"/>
              <a:ext cx="240" cy="365"/>
              <a:chOff x="4176" y="1104"/>
              <a:chExt cx="240" cy="365"/>
            </a:xfrm>
          </p:grpSpPr>
          <p:sp>
            <p:nvSpPr>
              <p:cNvPr id="47" name="Oval 16">
                <a:extLst>
                  <a:ext uri="{FF2B5EF4-FFF2-40B4-BE49-F238E27FC236}">
                    <a16:creationId xmlns:a16="http://schemas.microsoft.com/office/drawing/2014/main" id="{DEBF4629-9485-413A-908E-49940370DD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8" name="Text Box 17">
                <a:extLst>
                  <a:ext uri="{FF2B5EF4-FFF2-40B4-BE49-F238E27FC236}">
                    <a16:creationId xmlns:a16="http://schemas.microsoft.com/office/drawing/2014/main" id="{69C9002B-07B6-49B2-B1E7-8A90B1A503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Group 18">
              <a:extLst>
                <a:ext uri="{FF2B5EF4-FFF2-40B4-BE49-F238E27FC236}">
                  <a16:creationId xmlns:a16="http://schemas.microsoft.com/office/drawing/2014/main" id="{08952BC3-845E-4972-9B69-59784B2CF0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592"/>
              <a:ext cx="288" cy="365"/>
              <a:chOff x="4128" y="1104"/>
              <a:chExt cx="288" cy="365"/>
            </a:xfrm>
          </p:grpSpPr>
          <p:sp>
            <p:nvSpPr>
              <p:cNvPr id="45" name="Oval 19">
                <a:extLst>
                  <a:ext uri="{FF2B5EF4-FFF2-40B4-BE49-F238E27FC236}">
                    <a16:creationId xmlns:a16="http://schemas.microsoft.com/office/drawing/2014/main" id="{2AAAFCF9-DF57-4CC6-B61D-CFFB91A0D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6" name="Text Box 20">
                <a:extLst>
                  <a:ext uri="{FF2B5EF4-FFF2-40B4-BE49-F238E27FC236}">
                    <a16:creationId xmlns:a16="http://schemas.microsoft.com/office/drawing/2014/main" id="{70614096-3730-4557-9588-858B73C8C8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8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Line 21">
              <a:extLst>
                <a:ext uri="{FF2B5EF4-FFF2-40B4-BE49-F238E27FC236}">
                  <a16:creationId xmlns:a16="http://schemas.microsoft.com/office/drawing/2014/main" id="{87C48873-0B5D-44B5-B47C-74A4930095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352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" name="Group 22">
              <a:extLst>
                <a:ext uri="{FF2B5EF4-FFF2-40B4-BE49-F238E27FC236}">
                  <a16:creationId xmlns:a16="http://schemas.microsoft.com/office/drawing/2014/main" id="{8A003F70-03CF-4E37-A7B9-FE672D5F22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4" y="1536"/>
              <a:ext cx="240" cy="365"/>
              <a:chOff x="4176" y="1104"/>
              <a:chExt cx="240" cy="365"/>
            </a:xfrm>
          </p:grpSpPr>
          <p:sp>
            <p:nvSpPr>
              <p:cNvPr id="43" name="Oval 23">
                <a:extLst>
                  <a:ext uri="{FF2B5EF4-FFF2-40B4-BE49-F238E27FC236}">
                    <a16:creationId xmlns:a16="http://schemas.microsoft.com/office/drawing/2014/main" id="{BAD553E5-FEBE-4662-A894-2EE1F67CB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4" name="Text Box 24">
                <a:extLst>
                  <a:ext uri="{FF2B5EF4-FFF2-40B4-BE49-F238E27FC236}">
                    <a16:creationId xmlns:a16="http://schemas.microsoft.com/office/drawing/2014/main" id="{AB82E86A-27C1-4F8D-BEF3-E4FDABFBBF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" name="Group 25">
              <a:extLst>
                <a:ext uri="{FF2B5EF4-FFF2-40B4-BE49-F238E27FC236}">
                  <a16:creationId xmlns:a16="http://schemas.microsoft.com/office/drawing/2014/main" id="{460870EA-0EE4-4CDC-BAD7-29AB6DF1B8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6" y="1968"/>
              <a:ext cx="240" cy="365"/>
              <a:chOff x="4176" y="1104"/>
              <a:chExt cx="240" cy="365"/>
            </a:xfrm>
          </p:grpSpPr>
          <p:sp>
            <p:nvSpPr>
              <p:cNvPr id="41" name="Oval 26">
                <a:extLst>
                  <a:ext uri="{FF2B5EF4-FFF2-40B4-BE49-F238E27FC236}">
                    <a16:creationId xmlns:a16="http://schemas.microsoft.com/office/drawing/2014/main" id="{C15E745D-922F-44D7-A43B-2BC6D4A711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2" name="Text Box 27">
                <a:extLst>
                  <a:ext uri="{FF2B5EF4-FFF2-40B4-BE49-F238E27FC236}">
                    <a16:creationId xmlns:a16="http://schemas.microsoft.com/office/drawing/2014/main" id="{62CA5155-8F5E-4B88-BE0D-0D688DFBEB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Line 28">
              <a:extLst>
                <a:ext uri="{FF2B5EF4-FFF2-40B4-BE49-F238E27FC236}">
                  <a16:creationId xmlns:a16="http://schemas.microsoft.com/office/drawing/2014/main" id="{E605884A-CBA6-49CF-8CA0-AEEFA768B0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8" y="1776"/>
              <a:ext cx="144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" name="Group 29">
              <a:extLst>
                <a:ext uri="{FF2B5EF4-FFF2-40B4-BE49-F238E27FC236}">
                  <a16:creationId xmlns:a16="http://schemas.microsoft.com/office/drawing/2014/main" id="{3C5AA32A-1C04-4A0F-9718-B445573C4C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1536"/>
              <a:ext cx="240" cy="365"/>
              <a:chOff x="4176" y="1104"/>
              <a:chExt cx="240" cy="365"/>
            </a:xfrm>
          </p:grpSpPr>
          <p:sp>
            <p:nvSpPr>
              <p:cNvPr id="39" name="Oval 30">
                <a:extLst>
                  <a:ext uri="{FF2B5EF4-FFF2-40B4-BE49-F238E27FC236}">
                    <a16:creationId xmlns:a16="http://schemas.microsoft.com/office/drawing/2014/main" id="{A17951DF-A467-4DC7-909C-1FCC27F231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0" name="Text Box 31">
                <a:extLst>
                  <a:ext uri="{FF2B5EF4-FFF2-40B4-BE49-F238E27FC236}">
                    <a16:creationId xmlns:a16="http://schemas.microsoft.com/office/drawing/2014/main" id="{FF9F41A8-F59C-48FD-B783-2D4B9D1C09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" name="Line 32">
              <a:extLst>
                <a:ext uri="{FF2B5EF4-FFF2-40B4-BE49-F238E27FC236}">
                  <a16:creationId xmlns:a16="http://schemas.microsoft.com/office/drawing/2014/main" id="{29423544-0FA2-4E32-A731-4B9B915D56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00" y="1728"/>
              <a:ext cx="528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33">
              <a:extLst>
                <a:ext uri="{FF2B5EF4-FFF2-40B4-BE49-F238E27FC236}">
                  <a16:creationId xmlns:a16="http://schemas.microsoft.com/office/drawing/2014/main" id="{95CA8875-7BFC-4426-BFF2-41D17A80EE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728"/>
              <a:ext cx="336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" name="Group 34">
              <a:extLst>
                <a:ext uri="{FF2B5EF4-FFF2-40B4-BE49-F238E27FC236}">
                  <a16:creationId xmlns:a16="http://schemas.microsoft.com/office/drawing/2014/main" id="{E80B1D87-3E38-4307-BBBA-F41FF8EC93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864"/>
              <a:ext cx="240" cy="365"/>
              <a:chOff x="4176" y="1104"/>
              <a:chExt cx="240" cy="365"/>
            </a:xfrm>
          </p:grpSpPr>
          <p:sp>
            <p:nvSpPr>
              <p:cNvPr id="37" name="Oval 35">
                <a:extLst>
                  <a:ext uri="{FF2B5EF4-FFF2-40B4-BE49-F238E27FC236}">
                    <a16:creationId xmlns:a16="http://schemas.microsoft.com/office/drawing/2014/main" id="{13559D90-9BF3-430E-8E8D-CA42149199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" name="Text Box 36">
                <a:extLst>
                  <a:ext uri="{FF2B5EF4-FFF2-40B4-BE49-F238E27FC236}">
                    <a16:creationId xmlns:a16="http://schemas.microsoft.com/office/drawing/2014/main" id="{F7F43263-7CD2-4DF9-8CBE-3CEF70058C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Line 37">
              <a:extLst>
                <a:ext uri="{FF2B5EF4-FFF2-40B4-BE49-F238E27FC236}">
                  <a16:creationId xmlns:a16="http://schemas.microsoft.com/office/drawing/2014/main" id="{A77A677E-D147-4A1D-BC1D-67708EE5C5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1056"/>
              <a:ext cx="86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38">
              <a:extLst>
                <a:ext uri="{FF2B5EF4-FFF2-40B4-BE49-F238E27FC236}">
                  <a16:creationId xmlns:a16="http://schemas.microsoft.com/office/drawing/2014/main" id="{39CE31E7-065B-4C51-B25F-F50B2ABEBE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1104"/>
              <a:ext cx="81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 Box 39">
              <a:extLst>
                <a:ext uri="{FF2B5EF4-FFF2-40B4-BE49-F238E27FC236}">
                  <a16:creationId xmlns:a16="http://schemas.microsoft.com/office/drawing/2014/main" id="{B7354A2E-E1CB-4523-8C80-46FFAE02AD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864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8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4" name="Text Box 40">
              <a:extLst>
                <a:ext uri="{FF2B5EF4-FFF2-40B4-BE49-F238E27FC236}">
                  <a16:creationId xmlns:a16="http://schemas.microsoft.com/office/drawing/2014/main" id="{EAAFED43-E7EE-4530-A5D6-A253EE3EAB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536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8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5" name="Text Box 41">
              <a:extLst>
                <a:ext uri="{FF2B5EF4-FFF2-40B4-BE49-F238E27FC236}">
                  <a16:creationId xmlns:a16="http://schemas.microsoft.com/office/drawing/2014/main" id="{65676A5F-935B-4416-AFB7-D6D2C4464A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536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8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26" name="Text Box 42">
              <a:extLst>
                <a:ext uri="{FF2B5EF4-FFF2-40B4-BE49-F238E27FC236}">
                  <a16:creationId xmlns:a16="http://schemas.microsoft.com/office/drawing/2014/main" id="{0520C7E9-F774-42F0-AF78-3F62187E9D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160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8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7" name="Text Box 43">
              <a:extLst>
                <a:ext uri="{FF2B5EF4-FFF2-40B4-BE49-F238E27FC236}">
                  <a16:creationId xmlns:a16="http://schemas.microsoft.com/office/drawing/2014/main" id="{43447725-6569-41B1-9BA8-18C18B5E6D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112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8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8" name="Text Box 44">
              <a:extLst>
                <a:ext uri="{FF2B5EF4-FFF2-40B4-BE49-F238E27FC236}">
                  <a16:creationId xmlns:a16="http://schemas.microsoft.com/office/drawing/2014/main" id="{F838FE32-36BE-4092-AAE7-EC1537FBA2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1968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8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29" name="Text Box 45">
              <a:extLst>
                <a:ext uri="{FF2B5EF4-FFF2-40B4-BE49-F238E27FC236}">
                  <a16:creationId xmlns:a16="http://schemas.microsoft.com/office/drawing/2014/main" id="{4D814493-9029-4234-B9B8-73973730F5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544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800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30" name="Text Box 46">
              <a:extLst>
                <a:ext uri="{FF2B5EF4-FFF2-40B4-BE49-F238E27FC236}">
                  <a16:creationId xmlns:a16="http://schemas.microsoft.com/office/drawing/2014/main" id="{005F9107-EDC1-49BC-81E0-B94C21D251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592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800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31" name="Text Box 47">
              <a:extLst>
                <a:ext uri="{FF2B5EF4-FFF2-40B4-BE49-F238E27FC236}">
                  <a16:creationId xmlns:a16="http://schemas.microsoft.com/office/drawing/2014/main" id="{EDCC3BD6-AD92-4D46-9AB2-702CB8E36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592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tx1"/>
                  </a:solidFill>
                </a:rPr>
                <a:t>i</a:t>
              </a:r>
            </a:p>
          </p:txBody>
        </p:sp>
        <p:grpSp>
          <p:nvGrpSpPr>
            <p:cNvPr id="32" name="Group 48">
              <a:extLst>
                <a:ext uri="{FF2B5EF4-FFF2-40B4-BE49-F238E27FC236}">
                  <a16:creationId xmlns:a16="http://schemas.microsoft.com/office/drawing/2014/main" id="{9F04A20A-2CF6-4738-BE1F-2D198B1925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2496"/>
              <a:ext cx="240" cy="365"/>
              <a:chOff x="4176" y="1104"/>
              <a:chExt cx="240" cy="365"/>
            </a:xfrm>
          </p:grpSpPr>
          <p:sp>
            <p:nvSpPr>
              <p:cNvPr id="35" name="Oval 49">
                <a:extLst>
                  <a:ext uri="{FF2B5EF4-FFF2-40B4-BE49-F238E27FC236}">
                    <a16:creationId xmlns:a16="http://schemas.microsoft.com/office/drawing/2014/main" id="{101E5A11-368A-4CFA-8BEE-A27C5E87DA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6" name="Text Box 50">
                <a:extLst>
                  <a:ext uri="{FF2B5EF4-FFF2-40B4-BE49-F238E27FC236}">
                    <a16:creationId xmlns:a16="http://schemas.microsoft.com/office/drawing/2014/main" id="{C387B796-40F6-4263-9DE8-0E7BCDBA9A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Line 51">
              <a:extLst>
                <a:ext uri="{FF2B5EF4-FFF2-40B4-BE49-F238E27FC236}">
                  <a16:creationId xmlns:a16="http://schemas.microsoft.com/office/drawing/2014/main" id="{26CD890B-6D94-4762-B9F5-6AFF772BF5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256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 Box 52">
              <a:extLst>
                <a:ext uri="{FF2B5EF4-FFF2-40B4-BE49-F238E27FC236}">
                  <a16:creationId xmlns:a16="http://schemas.microsoft.com/office/drawing/2014/main" id="{78D25C40-F712-4470-9B86-88E7ADB377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496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800" dirty="0">
                  <a:solidFill>
                    <a:schemeClr val="tx1"/>
                  </a:solidFill>
                </a:rPr>
                <a:t>J</a:t>
              </a:r>
            </a:p>
          </p:txBody>
        </p:sp>
      </p:grpSp>
      <p:sp>
        <p:nvSpPr>
          <p:cNvPr id="55" name="Text Box 53">
            <a:extLst>
              <a:ext uri="{FF2B5EF4-FFF2-40B4-BE49-F238E27FC236}">
                <a16:creationId xmlns:a16="http://schemas.microsoft.com/office/drawing/2014/main" id="{72279904-6D38-4633-A772-42BA689F7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966" y="4166533"/>
            <a:ext cx="46128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56" name="Text Box 54">
            <a:extLst>
              <a:ext uri="{FF2B5EF4-FFF2-40B4-BE49-F238E27FC236}">
                <a16:creationId xmlns:a16="http://schemas.microsoft.com/office/drawing/2014/main" id="{E0126D7E-3812-4D8F-ADCB-96DA95F42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766" y="4166533"/>
            <a:ext cx="46128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57" name="Text Box 55">
            <a:extLst>
              <a:ext uri="{FF2B5EF4-FFF2-40B4-BE49-F238E27FC236}">
                <a16:creationId xmlns:a16="http://schemas.microsoft.com/office/drawing/2014/main" id="{1E889CFC-020A-47C9-A11A-D0077D5C4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566" y="4166533"/>
            <a:ext cx="46128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8" name="Text Box 56">
            <a:extLst>
              <a:ext uri="{FF2B5EF4-FFF2-40B4-BE49-F238E27FC236}">
                <a16:creationId xmlns:a16="http://schemas.microsoft.com/office/drawing/2014/main" id="{922C2735-9FB0-46C8-B7D3-719B1A1B0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3366" y="4166533"/>
            <a:ext cx="46128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9" name="Text Box 57">
            <a:extLst>
              <a:ext uri="{FF2B5EF4-FFF2-40B4-BE49-F238E27FC236}">
                <a16:creationId xmlns:a16="http://schemas.microsoft.com/office/drawing/2014/main" id="{E646EEE3-CC50-4B47-B445-4142181C4D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166" y="4166533"/>
            <a:ext cx="46128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0" name="Text Box 58">
            <a:extLst>
              <a:ext uri="{FF2B5EF4-FFF2-40B4-BE49-F238E27FC236}">
                <a16:creationId xmlns:a16="http://schemas.microsoft.com/office/drawing/2014/main" id="{E6A66B73-5920-492E-ABE0-631E44222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2966" y="4166533"/>
            <a:ext cx="46128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1" name="Text Box 59">
            <a:extLst>
              <a:ext uri="{FF2B5EF4-FFF2-40B4-BE49-F238E27FC236}">
                <a16:creationId xmlns:a16="http://schemas.microsoft.com/office/drawing/2014/main" id="{2393D2B6-AC8F-4D4B-878A-6BB8192D6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7766" y="4166533"/>
            <a:ext cx="46128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62" name="Text Box 60">
            <a:extLst>
              <a:ext uri="{FF2B5EF4-FFF2-40B4-BE49-F238E27FC236}">
                <a16:creationId xmlns:a16="http://schemas.microsoft.com/office/drawing/2014/main" id="{F9BED9FF-A6CF-42EB-8FA8-75B163E14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2566" y="4166533"/>
            <a:ext cx="46128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63" name="Text Box 61">
            <a:extLst>
              <a:ext uri="{FF2B5EF4-FFF2-40B4-BE49-F238E27FC236}">
                <a16:creationId xmlns:a16="http://schemas.microsoft.com/office/drawing/2014/main" id="{23A30CAA-1490-469F-A982-2191A27BA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7366" y="4166533"/>
            <a:ext cx="46128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4" name="Text Box 62">
            <a:extLst>
              <a:ext uri="{FF2B5EF4-FFF2-40B4-BE49-F238E27FC236}">
                <a16:creationId xmlns:a16="http://schemas.microsoft.com/office/drawing/2014/main" id="{80FB8BD1-1BA8-46BB-B9A7-C68EB8228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166" y="4166533"/>
            <a:ext cx="46128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chemeClr val="tx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05957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utoUpdateAnimBg="0"/>
      <p:bldP spid="56" grpId="0" autoUpdateAnimBg="0"/>
      <p:bldP spid="57" grpId="0" autoUpdateAnimBg="0"/>
      <p:bldP spid="58" grpId="0" autoUpdateAnimBg="0"/>
      <p:bldP spid="59" grpId="0" autoUpdateAnimBg="0"/>
      <p:bldP spid="60" grpId="0" autoUpdateAnimBg="0"/>
      <p:bldP spid="61" grpId="0" autoUpdateAnimBg="0"/>
      <p:bldP spid="62" grpId="0" autoUpdateAnimBg="0"/>
      <p:bldP spid="63" grpId="0" autoUpdateAnimBg="0"/>
      <p:bldP spid="64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C3694-61CF-46F6-B940-1FF87A13B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20" y="666750"/>
            <a:ext cx="4091760" cy="3200400"/>
          </a:xfrm>
        </p:spPr>
        <p:txBody>
          <a:bodyPr>
            <a:normAutofit/>
          </a:bodyPr>
          <a:lstStyle/>
          <a:p>
            <a:r>
              <a:rPr lang="en-US" sz="1600" b="1" dirty="0"/>
              <a:t>Algorithm </a:t>
            </a:r>
            <a:r>
              <a:rPr lang="en-US" sz="1600" b="1" dirty="0" err="1"/>
              <a:t>insertNode</a:t>
            </a:r>
            <a:r>
              <a:rPr lang="en-US" sz="1600" b="1" dirty="0"/>
              <a:t>(</a:t>
            </a:r>
            <a:r>
              <a:rPr lang="en-US" sz="1600" dirty="0" err="1"/>
              <a:t>dataa</a:t>
            </a:r>
            <a:r>
              <a:rPr lang="en-US" sz="1600" dirty="0"/>
              <a:t>, root </a:t>
            </a:r>
            <a:r>
              <a:rPr lang="en-US" sz="1600" b="1" dirty="0"/>
              <a:t>)</a:t>
            </a:r>
          </a:p>
          <a:p>
            <a:r>
              <a:rPr lang="en-US" sz="1600" dirty="0"/>
              <a:t>{</a:t>
            </a:r>
          </a:p>
          <a:p>
            <a:pPr lvl="1"/>
            <a:r>
              <a:rPr lang="en-US" sz="1400" dirty="0">
                <a:solidFill>
                  <a:srgbClr val="FFFF00"/>
                </a:solidFill>
              </a:rPr>
              <a:t>//create a new node.</a:t>
            </a:r>
            <a:endParaRPr lang="en-US" sz="1300" dirty="0"/>
          </a:p>
          <a:p>
            <a:r>
              <a:rPr lang="en-US" sz="1600" dirty="0"/>
              <a:t>     Node *temp := new Node; </a:t>
            </a:r>
          </a:p>
          <a:p>
            <a:r>
              <a:rPr lang="en-US" sz="1600" dirty="0"/>
              <a:t>	 temp-&gt;data := </a:t>
            </a:r>
            <a:r>
              <a:rPr lang="en-US" sz="1600" dirty="0" err="1"/>
              <a:t>dataa</a:t>
            </a:r>
            <a:r>
              <a:rPr lang="en-US" sz="1600" dirty="0"/>
              <a:t>;</a:t>
            </a:r>
          </a:p>
          <a:p>
            <a:r>
              <a:rPr lang="en-US" sz="1600" dirty="0"/>
              <a:t>	 temp-&gt;</a:t>
            </a:r>
            <a:r>
              <a:rPr lang="en-US" sz="1600" dirty="0" err="1"/>
              <a:t>leftch</a:t>
            </a:r>
            <a:r>
              <a:rPr lang="en-US" sz="1600" dirty="0"/>
              <a:t> := NULL;</a:t>
            </a:r>
          </a:p>
          <a:p>
            <a:r>
              <a:rPr lang="en-US" sz="1600" dirty="0"/>
              <a:t>	 temp-&gt;</a:t>
            </a:r>
            <a:r>
              <a:rPr lang="en-US" sz="1600" dirty="0" err="1"/>
              <a:t>rightch</a:t>
            </a:r>
            <a:r>
              <a:rPr lang="en-US" sz="1600" dirty="0"/>
              <a:t> := NULL;</a:t>
            </a:r>
          </a:p>
          <a:p>
            <a:r>
              <a:rPr lang="en-US" sz="1600" dirty="0"/>
              <a:t>	</a:t>
            </a:r>
            <a:r>
              <a:rPr lang="en-US" sz="1600" b="1" dirty="0"/>
              <a:t> if &lt;</a:t>
            </a:r>
            <a:r>
              <a:rPr lang="en-US" sz="1600" dirty="0"/>
              <a:t>root==NULL</a:t>
            </a:r>
            <a:r>
              <a:rPr lang="en-US" sz="1600" b="1" dirty="0"/>
              <a:t>&gt;  then</a:t>
            </a:r>
          </a:p>
          <a:p>
            <a:r>
              <a:rPr lang="en-US" sz="1600" dirty="0"/>
              <a:t>	      root := temp;</a:t>
            </a:r>
          </a:p>
          <a:p>
            <a:r>
              <a:rPr lang="en-US" sz="1600" dirty="0"/>
              <a:t>	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DB9F62-3296-47D2-9AEB-781E674713F2}"/>
              </a:ext>
            </a:extLst>
          </p:cNvPr>
          <p:cNvSpPr/>
          <p:nvPr/>
        </p:nvSpPr>
        <p:spPr>
          <a:xfrm>
            <a:off x="4217580" y="666750"/>
            <a:ext cx="48006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else do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Node *current := NULL, *parent := NULL;</a:t>
            </a:r>
          </a:p>
          <a:p>
            <a:r>
              <a:rPr lang="en-US" sz="1400" dirty="0"/>
              <a:t>	current := root;</a:t>
            </a:r>
          </a:p>
          <a:p>
            <a:r>
              <a:rPr lang="en-US" sz="1400" dirty="0"/>
              <a:t>	</a:t>
            </a:r>
            <a:r>
              <a:rPr lang="en-US" sz="1400" b="1" dirty="0"/>
              <a:t>while &lt;  </a:t>
            </a:r>
            <a:r>
              <a:rPr lang="en-US" sz="1400" dirty="0"/>
              <a:t>1   </a:t>
            </a:r>
            <a:r>
              <a:rPr lang="en-US" sz="1400" b="1" dirty="0"/>
              <a:t>&gt;  do</a:t>
            </a:r>
          </a:p>
          <a:p>
            <a:r>
              <a:rPr lang="en-US" sz="1400" dirty="0"/>
              <a:t>	{</a:t>
            </a:r>
          </a:p>
          <a:p>
            <a:r>
              <a:rPr lang="en-US" sz="1400" dirty="0"/>
              <a:t>		parent :=current;</a:t>
            </a:r>
          </a:p>
          <a:p>
            <a:r>
              <a:rPr lang="en-US" sz="1400" dirty="0"/>
              <a:t>	</a:t>
            </a:r>
            <a:r>
              <a:rPr lang="en-US" sz="1400" b="1" dirty="0"/>
              <a:t>if &lt;</a:t>
            </a:r>
            <a:r>
              <a:rPr lang="en-US" sz="1400" dirty="0" err="1"/>
              <a:t>dataa</a:t>
            </a:r>
            <a:r>
              <a:rPr lang="en-US" sz="1400" dirty="0"/>
              <a:t> </a:t>
            </a:r>
            <a:r>
              <a:rPr lang="en-US" sz="1400" b="1" dirty="0"/>
              <a:t>is less than </a:t>
            </a:r>
            <a:r>
              <a:rPr lang="en-US" sz="1400" dirty="0"/>
              <a:t>parent-&gt;data</a:t>
            </a:r>
            <a:r>
              <a:rPr lang="en-US" sz="1400" b="1" dirty="0"/>
              <a:t>&gt;  then</a:t>
            </a:r>
          </a:p>
          <a:p>
            <a:r>
              <a:rPr lang="en-US" sz="1400" dirty="0"/>
              <a:t>	{</a:t>
            </a:r>
          </a:p>
          <a:p>
            <a:r>
              <a:rPr lang="en-US" sz="1400" dirty="0"/>
              <a:t>	          current := current-&gt;</a:t>
            </a:r>
            <a:r>
              <a:rPr lang="en-US" sz="1400" dirty="0" err="1"/>
              <a:t>leftch</a:t>
            </a:r>
            <a:r>
              <a:rPr lang="en-US" sz="1400" dirty="0"/>
              <a:t>;		</a:t>
            </a:r>
          </a:p>
          <a:p>
            <a:r>
              <a:rPr lang="en-US" sz="1400" dirty="0"/>
              <a:t>	         </a:t>
            </a:r>
            <a:r>
              <a:rPr lang="en-US" sz="1400" b="1" dirty="0"/>
              <a:t> if &lt;</a:t>
            </a:r>
            <a:r>
              <a:rPr lang="en-US" sz="1400" dirty="0"/>
              <a:t>current==NULL</a:t>
            </a:r>
            <a:r>
              <a:rPr lang="en-US" sz="1400" b="1" dirty="0"/>
              <a:t>&gt;  then</a:t>
            </a:r>
          </a:p>
          <a:p>
            <a:r>
              <a:rPr lang="en-US" sz="1400" dirty="0"/>
              <a:t>	          {</a:t>
            </a:r>
          </a:p>
          <a:p>
            <a:r>
              <a:rPr lang="en-US" sz="1400" dirty="0"/>
              <a:t>		parent-&gt;</a:t>
            </a:r>
            <a:r>
              <a:rPr lang="en-US" sz="1400" dirty="0" err="1"/>
              <a:t>leftch</a:t>
            </a:r>
            <a:r>
              <a:rPr lang="en-US" sz="1400" dirty="0"/>
              <a:t> :=temp;</a:t>
            </a:r>
          </a:p>
          <a:p>
            <a:r>
              <a:rPr lang="en-US" sz="1400" dirty="0"/>
              <a:t>		</a:t>
            </a:r>
            <a:r>
              <a:rPr lang="en-US" sz="1400" b="1" dirty="0"/>
              <a:t>write</a:t>
            </a:r>
            <a:r>
              <a:rPr lang="en-US" sz="1400" dirty="0"/>
              <a:t> "inserted to left ";</a:t>
            </a:r>
          </a:p>
          <a:p>
            <a:r>
              <a:rPr lang="en-US" sz="1400" dirty="0"/>
              <a:t>		</a:t>
            </a:r>
            <a:r>
              <a:rPr lang="en-US" sz="1400" b="1" dirty="0"/>
              <a:t>return;</a:t>
            </a:r>
          </a:p>
          <a:p>
            <a:r>
              <a:rPr lang="en-US" sz="1400" dirty="0"/>
              <a:t>	           }</a:t>
            </a:r>
          </a:p>
          <a:p>
            <a:r>
              <a:rPr lang="en-US" sz="1400" dirty="0"/>
              <a:t>	}</a:t>
            </a:r>
          </a:p>
          <a:p>
            <a:r>
              <a:rPr lang="en-US" sz="1400" dirty="0"/>
              <a:t>    	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2AFD06-AEFA-4A37-A5F8-EC864A0CD165}"/>
              </a:ext>
            </a:extLst>
          </p:cNvPr>
          <p:cNvSpPr txBox="1"/>
          <p:nvPr/>
        </p:nvSpPr>
        <p:spPr>
          <a:xfrm>
            <a:off x="3352800" y="-29683"/>
            <a:ext cx="5785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w Cen MT" panose="020B0602020104020603" pitchFamily="34" charset="0"/>
              </a:rPr>
              <a:t>Algorithm to Insert a new NODE </a:t>
            </a:r>
          </a:p>
        </p:txBody>
      </p:sp>
    </p:spTree>
    <p:extLst>
      <p:ext uri="{BB962C8B-B14F-4D97-AF65-F5344CB8AC3E}">
        <p14:creationId xmlns:p14="http://schemas.microsoft.com/office/powerpoint/2010/main" val="1188572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E249D5-CBC8-4ADB-B94A-332193A194E1}"/>
              </a:ext>
            </a:extLst>
          </p:cNvPr>
          <p:cNvSpPr/>
          <p:nvPr/>
        </p:nvSpPr>
        <p:spPr>
          <a:xfrm>
            <a:off x="0" y="181035"/>
            <a:ext cx="8991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dirty="0"/>
              <a:t>			</a:t>
            </a:r>
            <a:r>
              <a:rPr lang="en-US" b="1" dirty="0"/>
              <a:t>else do</a:t>
            </a:r>
          </a:p>
          <a:p>
            <a:r>
              <a:rPr lang="en-US" dirty="0"/>
              <a:t>			{</a:t>
            </a:r>
          </a:p>
          <a:p>
            <a:r>
              <a:rPr lang="en-US" dirty="0"/>
              <a:t>				current :=current-&gt;</a:t>
            </a:r>
            <a:r>
              <a:rPr lang="en-US" dirty="0" err="1"/>
              <a:t>rightch</a:t>
            </a:r>
            <a:r>
              <a:rPr lang="en-US" dirty="0"/>
              <a:t>;</a:t>
            </a:r>
          </a:p>
          <a:p>
            <a:r>
              <a:rPr lang="en-US" dirty="0"/>
              <a:t>				</a:t>
            </a:r>
            <a:r>
              <a:rPr lang="en-US" b="1" dirty="0"/>
              <a:t>if &lt;   </a:t>
            </a:r>
            <a:r>
              <a:rPr lang="en-US" dirty="0"/>
              <a:t>current==NULL </a:t>
            </a:r>
            <a:r>
              <a:rPr lang="en-US" b="1" dirty="0"/>
              <a:t>&gt;</a:t>
            </a:r>
            <a:r>
              <a:rPr lang="en-US" dirty="0"/>
              <a:t>  </a:t>
            </a:r>
            <a:r>
              <a:rPr lang="en-US" b="1" dirty="0"/>
              <a:t>then</a:t>
            </a:r>
          </a:p>
          <a:p>
            <a:r>
              <a:rPr lang="en-US" dirty="0"/>
              <a:t>				{</a:t>
            </a:r>
          </a:p>
          <a:p>
            <a:r>
              <a:rPr lang="en-US" dirty="0"/>
              <a:t>					parent-&gt;</a:t>
            </a:r>
            <a:r>
              <a:rPr lang="en-US" dirty="0" err="1"/>
              <a:t>rightch</a:t>
            </a:r>
            <a:r>
              <a:rPr lang="en-US" dirty="0"/>
              <a:t> := temp;</a:t>
            </a:r>
          </a:p>
          <a:p>
            <a:r>
              <a:rPr lang="en-US" dirty="0"/>
              <a:t>					</a:t>
            </a:r>
            <a:r>
              <a:rPr lang="en-US" b="1" dirty="0"/>
              <a:t>write </a:t>
            </a:r>
            <a:r>
              <a:rPr lang="en-US" dirty="0"/>
              <a:t>"inserted to right *";</a:t>
            </a:r>
          </a:p>
          <a:p>
            <a:r>
              <a:rPr lang="en-US" dirty="0"/>
              <a:t>					</a:t>
            </a:r>
            <a:r>
              <a:rPr lang="en-US" b="1" dirty="0"/>
              <a:t>return;</a:t>
            </a:r>
          </a:p>
          <a:p>
            <a:r>
              <a:rPr lang="en-US" dirty="0"/>
              <a:t>				}</a:t>
            </a:r>
          </a:p>
          <a:p>
            <a:r>
              <a:rPr lang="en-US" dirty="0"/>
              <a:t>			} 	</a:t>
            </a:r>
          </a:p>
          <a:p>
            <a:r>
              <a:rPr lang="en-US" dirty="0"/>
              <a:t>		}	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37837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CE9D9C-A51F-4F26-8E92-5459C598ADDC}"/>
              </a:ext>
            </a:extLst>
          </p:cNvPr>
          <p:cNvSpPr/>
          <p:nvPr/>
        </p:nvSpPr>
        <p:spPr>
          <a:xfrm>
            <a:off x="838200" y="590550"/>
            <a:ext cx="67818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Algorithm display(</a:t>
            </a:r>
            <a:r>
              <a:rPr lang="en-US" sz="2000" dirty="0"/>
              <a:t>Node *</a:t>
            </a:r>
            <a:r>
              <a:rPr lang="en-US" sz="2000" dirty="0" err="1"/>
              <a:t>ptr</a:t>
            </a:r>
            <a:r>
              <a:rPr lang="en-US" sz="2000" dirty="0"/>
              <a:t>, level)</a:t>
            </a:r>
          </a:p>
          <a:p>
            <a:r>
              <a:rPr lang="en-US" sz="2000" dirty="0"/>
              <a:t>	{</a:t>
            </a:r>
          </a:p>
          <a:p>
            <a:r>
              <a:rPr lang="en-US" sz="2000" dirty="0"/>
              <a:t>		</a:t>
            </a:r>
            <a:r>
              <a:rPr lang="en-US" sz="2000" b="1" dirty="0"/>
              <a:t>if &lt; </a:t>
            </a:r>
            <a:r>
              <a:rPr lang="en-US" sz="2000" dirty="0" err="1"/>
              <a:t>ptr</a:t>
            </a:r>
            <a:r>
              <a:rPr lang="en-US" sz="2000" dirty="0"/>
              <a:t>!=NULL &gt; </a:t>
            </a:r>
            <a:r>
              <a:rPr lang="en-US" sz="2000" b="1" dirty="0"/>
              <a:t>then</a:t>
            </a:r>
          </a:p>
          <a:p>
            <a:r>
              <a:rPr lang="en-US" sz="2000" dirty="0"/>
              <a:t>		{</a:t>
            </a:r>
          </a:p>
          <a:p>
            <a:r>
              <a:rPr lang="en-US" sz="2000" dirty="0"/>
              <a:t>			display(</a:t>
            </a:r>
            <a:r>
              <a:rPr lang="en-US" sz="2000" dirty="0" err="1"/>
              <a:t>ptr</a:t>
            </a:r>
            <a:r>
              <a:rPr lang="en-US" sz="2000" dirty="0"/>
              <a:t>-&gt;</a:t>
            </a:r>
            <a:r>
              <a:rPr lang="en-US" sz="2000" dirty="0" err="1"/>
              <a:t>rightch</a:t>
            </a:r>
            <a:r>
              <a:rPr lang="en-US" sz="2000" dirty="0"/>
              <a:t>, level+1);</a:t>
            </a:r>
          </a:p>
          <a:p>
            <a:r>
              <a:rPr lang="en-US" sz="2000" dirty="0"/>
              <a:t>			</a:t>
            </a:r>
            <a:r>
              <a:rPr lang="en-US" sz="2000" b="1" dirty="0"/>
              <a:t>write </a:t>
            </a:r>
            <a:r>
              <a:rPr lang="en-US" sz="2000" dirty="0"/>
              <a:t>"\n";</a:t>
            </a:r>
          </a:p>
          <a:p>
            <a:r>
              <a:rPr lang="en-US" sz="2000" dirty="0"/>
              <a:t>			</a:t>
            </a:r>
            <a:r>
              <a:rPr lang="en-US" sz="2000" b="1" dirty="0"/>
              <a:t>for &lt;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= 0 to 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b="1" dirty="0"/>
              <a:t>is less then</a:t>
            </a:r>
            <a:r>
              <a:rPr lang="en-US" sz="2000" dirty="0"/>
              <a:t> level &gt;</a:t>
            </a:r>
          </a:p>
          <a:p>
            <a:r>
              <a:rPr lang="en-US" sz="2000" dirty="0"/>
              <a:t>				</a:t>
            </a:r>
            <a:r>
              <a:rPr lang="en-US" sz="2000" dirty="0" err="1"/>
              <a:t>printf</a:t>
            </a:r>
            <a:r>
              <a:rPr lang="en-US" sz="2000" dirty="0"/>
              <a:t>("    ");</a:t>
            </a:r>
          </a:p>
          <a:p>
            <a:r>
              <a:rPr lang="en-US" sz="2000" dirty="0"/>
              <a:t>				</a:t>
            </a:r>
            <a:r>
              <a:rPr lang="en-US" sz="2000" dirty="0" err="1"/>
              <a:t>i</a:t>
            </a:r>
            <a:r>
              <a:rPr lang="en-US" sz="2000" dirty="0"/>
              <a:t>++;</a:t>
            </a:r>
          </a:p>
          <a:p>
            <a:r>
              <a:rPr lang="en-US" sz="2000" dirty="0"/>
              <a:t>			</a:t>
            </a:r>
            <a:r>
              <a:rPr lang="en-US" sz="2000" b="1" dirty="0"/>
              <a:t>write</a:t>
            </a:r>
            <a:r>
              <a:rPr lang="en-US" sz="2000" dirty="0"/>
              <a:t> </a:t>
            </a:r>
            <a:r>
              <a:rPr lang="en-US" sz="2000" dirty="0" err="1"/>
              <a:t>ptr</a:t>
            </a:r>
            <a:r>
              <a:rPr lang="en-US" sz="2000" dirty="0"/>
              <a:t>-&gt;data;</a:t>
            </a:r>
          </a:p>
          <a:p>
            <a:r>
              <a:rPr lang="en-US" sz="2000" dirty="0"/>
              <a:t>			display(</a:t>
            </a:r>
            <a:r>
              <a:rPr lang="en-US" sz="2000" dirty="0" err="1"/>
              <a:t>ptr</a:t>
            </a:r>
            <a:r>
              <a:rPr lang="en-US" sz="2000" dirty="0"/>
              <a:t>-&gt;</a:t>
            </a:r>
            <a:r>
              <a:rPr lang="en-US" sz="2000" dirty="0" err="1"/>
              <a:t>leftch</a:t>
            </a:r>
            <a:r>
              <a:rPr lang="en-US" sz="2000" dirty="0"/>
              <a:t>, level+1);</a:t>
            </a:r>
          </a:p>
          <a:p>
            <a:r>
              <a:rPr lang="en-US" sz="2000" dirty="0"/>
              <a:t>		}</a:t>
            </a:r>
          </a:p>
          <a:p>
            <a:r>
              <a:rPr lang="en-US" sz="2000" dirty="0"/>
              <a:t>	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B3EC4-AC97-4F9C-BF79-558733B363C4}"/>
              </a:ext>
            </a:extLst>
          </p:cNvPr>
          <p:cNvSpPr txBox="1"/>
          <p:nvPr/>
        </p:nvSpPr>
        <p:spPr>
          <a:xfrm>
            <a:off x="2895599" y="5775"/>
            <a:ext cx="6248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w Cen MT" panose="020B0602020104020603" pitchFamily="34" charset="0"/>
              </a:rPr>
              <a:t>Algorithm to display a Binary Tree</a:t>
            </a:r>
          </a:p>
        </p:txBody>
      </p:sp>
    </p:spTree>
    <p:extLst>
      <p:ext uri="{BB962C8B-B14F-4D97-AF65-F5344CB8AC3E}">
        <p14:creationId xmlns:p14="http://schemas.microsoft.com/office/powerpoint/2010/main" val="439607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56B50-4A0C-445C-B344-1E31872A0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746" y="742950"/>
            <a:ext cx="8043653" cy="3385542"/>
          </a:xfrm>
        </p:spPr>
        <p:txBody>
          <a:bodyPr>
            <a:normAutofit fontScale="92500" lnSpcReduction="20000"/>
          </a:bodyPr>
          <a:lstStyle/>
          <a:p>
            <a:r>
              <a:rPr lang="en-US" sz="2000" b="1" dirty="0"/>
              <a:t>Algorithm Preorder( </a:t>
            </a:r>
            <a:r>
              <a:rPr lang="en-US" sz="2000" dirty="0"/>
              <a:t>root </a:t>
            </a:r>
            <a:r>
              <a:rPr lang="en-US" sz="2000" b="1" dirty="0"/>
              <a:t>)</a:t>
            </a:r>
            <a:r>
              <a:rPr lang="en-US" sz="2000" dirty="0"/>
              <a:t> </a:t>
            </a:r>
          </a:p>
          <a:p>
            <a:r>
              <a:rPr lang="en-US" sz="2000" dirty="0"/>
              <a:t>	{</a:t>
            </a:r>
          </a:p>
          <a:p>
            <a:r>
              <a:rPr lang="en-US" sz="2000" dirty="0"/>
              <a:t>		</a:t>
            </a:r>
            <a:r>
              <a:rPr lang="en-US" sz="2000" dirty="0">
                <a:solidFill>
                  <a:srgbClr val="FFFF00"/>
                </a:solidFill>
              </a:rPr>
              <a:t>// base condition for recursion   (Root, Left, Right)</a:t>
            </a:r>
          </a:p>
          <a:p>
            <a:r>
              <a:rPr lang="en-US" sz="2000" dirty="0">
                <a:solidFill>
                  <a:srgbClr val="FFFF00"/>
                </a:solidFill>
              </a:rPr>
              <a:t>		// if tree/sub-tree is empty, return and exit</a:t>
            </a:r>
          </a:p>
          <a:p>
            <a:r>
              <a:rPr lang="en-US" sz="2000" dirty="0"/>
              <a:t>		</a:t>
            </a:r>
            <a:r>
              <a:rPr lang="en-US" sz="2000" b="1" dirty="0"/>
              <a:t>if &lt; </a:t>
            </a:r>
            <a:r>
              <a:rPr lang="en-US" sz="2000" dirty="0"/>
              <a:t>root == NULL &gt;  </a:t>
            </a:r>
            <a:r>
              <a:rPr lang="en-US" sz="2000" b="1" dirty="0"/>
              <a:t>then</a:t>
            </a:r>
          </a:p>
          <a:p>
            <a:r>
              <a:rPr lang="en-US" sz="2000" dirty="0"/>
              <a:t>		</a:t>
            </a:r>
            <a:r>
              <a:rPr lang="en-US" sz="2000" b="1" dirty="0"/>
              <a:t>return;</a:t>
            </a:r>
          </a:p>
          <a:p>
            <a:r>
              <a:rPr lang="en-US" sz="2000" dirty="0"/>
              <a:t>		</a:t>
            </a:r>
          </a:p>
          <a:p>
            <a:r>
              <a:rPr lang="en-US" sz="2000" dirty="0"/>
              <a:t>		</a:t>
            </a:r>
            <a:r>
              <a:rPr lang="en-US" sz="2000" b="1" dirty="0"/>
              <a:t>write</a:t>
            </a:r>
            <a:r>
              <a:rPr lang="en-US" sz="2000" dirty="0"/>
              <a:t> root-&gt;data;		</a:t>
            </a:r>
            <a:r>
              <a:rPr lang="en-US" sz="2000" dirty="0">
                <a:solidFill>
                  <a:srgbClr val="FFFF00"/>
                </a:solidFill>
              </a:rPr>
              <a:t>   // Print data</a:t>
            </a:r>
          </a:p>
          <a:p>
            <a:r>
              <a:rPr lang="en-US" sz="2000" dirty="0"/>
              <a:t>		Preorder(root-&gt;</a:t>
            </a:r>
            <a:r>
              <a:rPr lang="en-US" sz="2000" dirty="0" err="1"/>
              <a:t>leftch</a:t>
            </a:r>
            <a:r>
              <a:rPr lang="en-US" sz="2000" dirty="0"/>
              <a:t>);     </a:t>
            </a:r>
            <a:r>
              <a:rPr lang="en-US" sz="2000" dirty="0">
                <a:solidFill>
                  <a:srgbClr val="FFFF00"/>
                </a:solidFill>
              </a:rPr>
              <a:t>// Visit left subtree</a:t>
            </a:r>
          </a:p>
          <a:p>
            <a:r>
              <a:rPr lang="en-US" sz="2000" dirty="0"/>
              <a:t>		Preorder(root-&gt;</a:t>
            </a:r>
            <a:r>
              <a:rPr lang="en-US" sz="2000" dirty="0" err="1"/>
              <a:t>rightch</a:t>
            </a:r>
            <a:r>
              <a:rPr lang="en-US" sz="2000" dirty="0"/>
              <a:t>);    </a:t>
            </a:r>
            <a:r>
              <a:rPr lang="en-US" sz="2000" dirty="0">
                <a:solidFill>
                  <a:srgbClr val="FFFF00"/>
                </a:solidFill>
              </a:rPr>
              <a:t>// Visit right subtree</a:t>
            </a:r>
          </a:p>
          <a:p>
            <a:r>
              <a:rPr lang="en-US" sz="2000" dirty="0"/>
              <a:t>	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AEFB98-AB25-4F46-B81F-5D8E2CFA2AE9}"/>
              </a:ext>
            </a:extLst>
          </p:cNvPr>
          <p:cNvSpPr txBox="1"/>
          <p:nvPr/>
        </p:nvSpPr>
        <p:spPr>
          <a:xfrm>
            <a:off x="2971800" y="0"/>
            <a:ext cx="617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w Cen MT" panose="020B0602020104020603" pitchFamily="34" charset="0"/>
              </a:rPr>
              <a:t>Algorithm for Pre-Order Traversal</a:t>
            </a:r>
          </a:p>
        </p:txBody>
      </p:sp>
    </p:spTree>
    <p:extLst>
      <p:ext uri="{BB962C8B-B14F-4D97-AF65-F5344CB8AC3E}">
        <p14:creationId xmlns:p14="http://schemas.microsoft.com/office/powerpoint/2010/main" val="2689415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56B50-4A0C-445C-B344-1E31872A0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746" y="742950"/>
            <a:ext cx="8043653" cy="2954655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/>
              <a:t>Algorithm </a:t>
            </a:r>
            <a:r>
              <a:rPr lang="en-US" sz="2400" b="1" dirty="0" err="1"/>
              <a:t>Postorder</a:t>
            </a:r>
            <a:r>
              <a:rPr lang="en-US" sz="2400" b="1" dirty="0"/>
              <a:t>(</a:t>
            </a:r>
            <a:r>
              <a:rPr lang="en-US" sz="2400" dirty="0"/>
              <a:t>root)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	</a:t>
            </a:r>
            <a:r>
              <a:rPr lang="en-US" sz="2400" b="1" dirty="0"/>
              <a:t>if &lt;  </a:t>
            </a:r>
            <a:r>
              <a:rPr lang="en-US" sz="2400" dirty="0"/>
              <a:t>root == NULL  &gt;  </a:t>
            </a:r>
            <a:r>
              <a:rPr lang="en-US" sz="2400" b="1" dirty="0"/>
              <a:t>then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en-US" sz="2400" b="1" dirty="0"/>
              <a:t>return;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Postorder</a:t>
            </a:r>
            <a:r>
              <a:rPr lang="en-US" sz="2400" dirty="0"/>
              <a:t>(root-&gt;</a:t>
            </a:r>
            <a:r>
              <a:rPr lang="en-US" sz="2400" dirty="0" err="1"/>
              <a:t>leftch</a:t>
            </a:r>
            <a:r>
              <a:rPr lang="en-US" sz="2400" dirty="0"/>
              <a:t>);       </a:t>
            </a:r>
            <a:r>
              <a:rPr lang="en-US" sz="2400" dirty="0">
                <a:solidFill>
                  <a:srgbClr val="FF0000"/>
                </a:solidFill>
              </a:rPr>
              <a:t>// Visit left subtree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Postorder</a:t>
            </a:r>
            <a:r>
              <a:rPr lang="en-US" sz="2400" dirty="0"/>
              <a:t>(root-&gt;</a:t>
            </a:r>
            <a:r>
              <a:rPr lang="en-US" sz="2400" dirty="0" err="1"/>
              <a:t>rightch</a:t>
            </a:r>
            <a:r>
              <a:rPr lang="en-US" sz="2400" dirty="0"/>
              <a:t>);   </a:t>
            </a:r>
            <a:r>
              <a:rPr lang="en-US" sz="2400" dirty="0">
                <a:solidFill>
                  <a:srgbClr val="FF0000"/>
                </a:solidFill>
              </a:rPr>
              <a:t>// Visit right subtree</a:t>
            </a:r>
          </a:p>
          <a:p>
            <a:r>
              <a:rPr lang="en-US" sz="2400" dirty="0"/>
              <a:t>	</a:t>
            </a:r>
            <a:r>
              <a:rPr lang="en-US" sz="2400" b="1" dirty="0"/>
              <a:t>write </a:t>
            </a:r>
            <a:r>
              <a:rPr lang="en-US" sz="2400" dirty="0"/>
              <a:t>   root-&gt;data; 	       </a:t>
            </a:r>
            <a:r>
              <a:rPr lang="en-US" sz="2400" dirty="0">
                <a:solidFill>
                  <a:srgbClr val="FF0000"/>
                </a:solidFill>
              </a:rPr>
              <a:t>// Print data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AEFB98-AB25-4F46-B81F-5D8E2CFA2AE9}"/>
              </a:ext>
            </a:extLst>
          </p:cNvPr>
          <p:cNvSpPr txBox="1"/>
          <p:nvPr/>
        </p:nvSpPr>
        <p:spPr>
          <a:xfrm>
            <a:off x="3733801" y="67330"/>
            <a:ext cx="541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w Cen MT" panose="020B0602020104020603" pitchFamily="34" charset="0"/>
              </a:rPr>
              <a:t>Algorithm for Post-Order Traversal</a:t>
            </a:r>
          </a:p>
        </p:txBody>
      </p:sp>
    </p:spTree>
    <p:extLst>
      <p:ext uri="{BB962C8B-B14F-4D97-AF65-F5344CB8AC3E}">
        <p14:creationId xmlns:p14="http://schemas.microsoft.com/office/powerpoint/2010/main" val="3457565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56B50-4A0C-445C-B344-1E31872A0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42950"/>
            <a:ext cx="8762999" cy="3693319"/>
          </a:xfrm>
        </p:spPr>
        <p:txBody>
          <a:bodyPr>
            <a:normAutofit fontScale="92500" lnSpcReduction="10000"/>
          </a:bodyPr>
          <a:lstStyle/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b="1" dirty="0"/>
              <a:t>Algorithm </a:t>
            </a:r>
            <a:r>
              <a:rPr lang="en-US" sz="2400" b="1" dirty="0" err="1"/>
              <a:t>In_order</a:t>
            </a:r>
            <a:r>
              <a:rPr lang="en-US" sz="2400" b="1" dirty="0"/>
              <a:t>( </a:t>
            </a:r>
            <a:r>
              <a:rPr lang="en-US" sz="2400" dirty="0"/>
              <a:t>root) </a:t>
            </a:r>
          </a:p>
          <a:p>
            <a:r>
              <a:rPr lang="en-US" sz="2400" dirty="0"/>
              <a:t>	{</a:t>
            </a:r>
          </a:p>
          <a:p>
            <a:r>
              <a:rPr lang="en-US" sz="2400" dirty="0"/>
              <a:t>		</a:t>
            </a:r>
            <a:r>
              <a:rPr lang="en-US" sz="2400" dirty="0">
                <a:solidFill>
                  <a:srgbClr val="FFFF00"/>
                </a:solidFill>
              </a:rPr>
              <a:t>// (Left, Root, Right).</a:t>
            </a:r>
          </a:p>
          <a:p>
            <a:r>
              <a:rPr lang="en-US" sz="2400" dirty="0"/>
              <a:t>		</a:t>
            </a:r>
            <a:r>
              <a:rPr lang="en-US" sz="2400" b="1" dirty="0"/>
              <a:t>if &lt;  </a:t>
            </a:r>
            <a:r>
              <a:rPr lang="en-US" sz="2400" dirty="0"/>
              <a:t>root == NULL  </a:t>
            </a:r>
            <a:r>
              <a:rPr lang="en-US" sz="2400" b="1" dirty="0"/>
              <a:t>&gt; then</a:t>
            </a:r>
          </a:p>
          <a:p>
            <a:r>
              <a:rPr lang="en-US" sz="2400" dirty="0"/>
              <a:t>		</a:t>
            </a:r>
            <a:r>
              <a:rPr lang="en-US" sz="2400" b="1" dirty="0"/>
              <a:t>return;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In_order</a:t>
            </a:r>
            <a:r>
              <a:rPr lang="en-US" sz="2400" dirty="0"/>
              <a:t>(root-&gt;</a:t>
            </a:r>
            <a:r>
              <a:rPr lang="en-US" sz="2400" dirty="0" err="1"/>
              <a:t>leftch</a:t>
            </a:r>
            <a:r>
              <a:rPr lang="en-US" sz="2400" dirty="0"/>
              <a:t>);          </a:t>
            </a:r>
            <a:r>
              <a:rPr lang="en-US" sz="2400" dirty="0">
                <a:solidFill>
                  <a:srgbClr val="FFFF00"/>
                </a:solidFill>
              </a:rPr>
              <a:t>//Visit left subtree</a:t>
            </a:r>
          </a:p>
          <a:p>
            <a:r>
              <a:rPr lang="en-US" sz="2400" dirty="0"/>
              <a:t>		write root-&gt;data;               	</a:t>
            </a:r>
            <a:r>
              <a:rPr lang="en-US" sz="2400" dirty="0">
                <a:solidFill>
                  <a:srgbClr val="FFFF00"/>
                </a:solidFill>
              </a:rPr>
              <a:t> //Print data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In_order</a:t>
            </a:r>
            <a:r>
              <a:rPr lang="en-US" sz="2400" dirty="0"/>
              <a:t>(root-&gt;</a:t>
            </a:r>
            <a:r>
              <a:rPr lang="en-US" sz="2400" dirty="0" err="1"/>
              <a:t>rightch</a:t>
            </a:r>
            <a:r>
              <a:rPr lang="en-US" sz="2400" dirty="0"/>
              <a:t>);      </a:t>
            </a:r>
            <a:r>
              <a:rPr lang="en-US" sz="2400" dirty="0">
                <a:solidFill>
                  <a:srgbClr val="FFFF00"/>
                </a:solidFill>
              </a:rPr>
              <a:t>// Visit right subtree</a:t>
            </a:r>
          </a:p>
          <a:p>
            <a:r>
              <a:rPr lang="en-US" sz="2400" dirty="0"/>
              <a:t>	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AEFB98-AB25-4F46-B81F-5D8E2CFA2AE9}"/>
              </a:ext>
            </a:extLst>
          </p:cNvPr>
          <p:cNvSpPr txBox="1"/>
          <p:nvPr/>
        </p:nvSpPr>
        <p:spPr>
          <a:xfrm>
            <a:off x="3200401" y="67330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w Cen MT" panose="020B0602020104020603" pitchFamily="34" charset="0"/>
              </a:rPr>
              <a:t>Algorithm for IN-Order Traversal</a:t>
            </a:r>
          </a:p>
        </p:txBody>
      </p:sp>
    </p:spTree>
    <p:extLst>
      <p:ext uri="{BB962C8B-B14F-4D97-AF65-F5344CB8AC3E}">
        <p14:creationId xmlns:p14="http://schemas.microsoft.com/office/powerpoint/2010/main" val="58009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56B50-4A0C-445C-B344-1E31872A0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42950"/>
            <a:ext cx="8762999" cy="4308872"/>
          </a:xfrm>
        </p:spPr>
        <p:txBody>
          <a:bodyPr>
            <a:normAutofit fontScale="92500" lnSpcReduction="20000"/>
          </a:bodyPr>
          <a:lstStyle/>
          <a:p>
            <a:r>
              <a:rPr lang="en-US" sz="2000" b="1" dirty="0"/>
              <a:t>Algorithm </a:t>
            </a:r>
            <a:r>
              <a:rPr lang="en-US" sz="2000" b="1" dirty="0" err="1"/>
              <a:t>Search_Tree</a:t>
            </a:r>
            <a:r>
              <a:rPr lang="en-US" sz="2000" dirty="0"/>
              <a:t>( root , data) 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  </a:t>
            </a:r>
            <a:r>
              <a:rPr lang="en-US" sz="2000" b="1" dirty="0"/>
              <a:t>if &lt;  </a:t>
            </a:r>
            <a:r>
              <a:rPr lang="en-US" sz="2000" dirty="0"/>
              <a:t>root == NULL  </a:t>
            </a:r>
            <a:r>
              <a:rPr lang="en-US" sz="2000" b="1" dirty="0"/>
              <a:t>&gt;  then </a:t>
            </a:r>
          </a:p>
          <a:p>
            <a:r>
              <a:rPr lang="en-US" sz="2000" dirty="0"/>
              <a:t>      </a:t>
            </a:r>
            <a:r>
              <a:rPr lang="en-US" sz="2000" b="1" dirty="0"/>
              <a:t>return ;</a:t>
            </a:r>
          </a:p>
          <a:p>
            <a:r>
              <a:rPr lang="en-US" sz="2000" dirty="0"/>
              <a:t>     </a:t>
            </a:r>
            <a:r>
              <a:rPr lang="en-US" sz="2000" b="1" dirty="0"/>
              <a:t>else</a:t>
            </a:r>
            <a:r>
              <a:rPr lang="en-US" sz="2000" dirty="0"/>
              <a:t> </a:t>
            </a:r>
          </a:p>
          <a:p>
            <a:r>
              <a:rPr lang="en-US" sz="2000" b="1" dirty="0"/>
              <a:t>          if &lt; </a:t>
            </a:r>
            <a:r>
              <a:rPr lang="en-US" sz="2000" dirty="0"/>
              <a:t>data == root-&gt;data </a:t>
            </a:r>
            <a:r>
              <a:rPr lang="en-US" sz="2000" b="1" dirty="0"/>
              <a:t>&gt; then </a:t>
            </a:r>
          </a:p>
          <a:p>
            <a:r>
              <a:rPr lang="en-US" sz="2000" dirty="0"/>
              <a:t>           </a:t>
            </a:r>
            <a:r>
              <a:rPr lang="en-US" sz="2000" b="1" dirty="0"/>
              <a:t>return </a:t>
            </a:r>
            <a:r>
              <a:rPr lang="en-US" sz="2000" dirty="0"/>
              <a:t>root;</a:t>
            </a:r>
          </a:p>
          <a:p>
            <a:r>
              <a:rPr lang="en-US" sz="2000" dirty="0"/>
              <a:t>           </a:t>
            </a:r>
            <a:r>
              <a:rPr lang="en-US" sz="2000" b="1" dirty="0"/>
              <a:t>else</a:t>
            </a:r>
          </a:p>
          <a:p>
            <a:r>
              <a:rPr lang="en-US" sz="2000" dirty="0"/>
              <a:t>	     </a:t>
            </a:r>
            <a:r>
              <a:rPr lang="en-US" sz="2000" b="1" dirty="0"/>
              <a:t>if  &lt;</a:t>
            </a:r>
            <a:r>
              <a:rPr lang="en-US" sz="2000" dirty="0"/>
              <a:t>  data </a:t>
            </a:r>
            <a:r>
              <a:rPr lang="en-US" sz="2000" b="1" dirty="0"/>
              <a:t>is less then </a:t>
            </a:r>
            <a:r>
              <a:rPr lang="en-US" sz="2000" dirty="0"/>
              <a:t>root-&gt;data </a:t>
            </a:r>
            <a:r>
              <a:rPr lang="en-US" sz="2000" b="1" dirty="0"/>
              <a:t>&gt;</a:t>
            </a:r>
            <a:r>
              <a:rPr lang="en-US" sz="2000" dirty="0"/>
              <a:t>  </a:t>
            </a:r>
            <a:r>
              <a:rPr lang="en-US" sz="2000" b="1" dirty="0"/>
              <a:t>then</a:t>
            </a:r>
          </a:p>
          <a:p>
            <a:r>
              <a:rPr lang="en-US" sz="2000" dirty="0"/>
              <a:t>		</a:t>
            </a:r>
            <a:r>
              <a:rPr lang="en-US" sz="2000" b="1" dirty="0"/>
              <a:t>return</a:t>
            </a:r>
            <a:r>
              <a:rPr lang="en-US" sz="2000" dirty="0"/>
              <a:t> </a:t>
            </a:r>
            <a:r>
              <a:rPr lang="en-US" sz="2000" dirty="0" err="1"/>
              <a:t>Search_Tree</a:t>
            </a:r>
            <a:r>
              <a:rPr lang="en-US" sz="2000" dirty="0"/>
              <a:t>(root-&gt;</a:t>
            </a:r>
            <a:r>
              <a:rPr lang="en-US" sz="2000" dirty="0" err="1"/>
              <a:t>leftch</a:t>
            </a:r>
            <a:r>
              <a:rPr lang="en-US" sz="2000" dirty="0"/>
              <a:t>, data)</a:t>
            </a:r>
          </a:p>
          <a:p>
            <a:r>
              <a:rPr lang="en-US" sz="2000" dirty="0"/>
              <a:t>	     </a:t>
            </a:r>
            <a:r>
              <a:rPr lang="en-US" sz="2000" b="1" dirty="0"/>
              <a:t>else</a:t>
            </a:r>
          </a:p>
          <a:p>
            <a:r>
              <a:rPr lang="en-US" sz="2000" dirty="0"/>
              <a:t>		</a:t>
            </a:r>
            <a:r>
              <a:rPr lang="en-US" sz="2000" b="1" dirty="0"/>
              <a:t>return</a:t>
            </a:r>
            <a:r>
              <a:rPr lang="en-US" sz="2000" dirty="0"/>
              <a:t> </a:t>
            </a:r>
            <a:r>
              <a:rPr lang="en-US" sz="2000" dirty="0" err="1"/>
              <a:t>Search_Tree</a:t>
            </a:r>
            <a:r>
              <a:rPr lang="en-US" sz="2000" dirty="0"/>
              <a:t>(root-&gt;</a:t>
            </a:r>
            <a:r>
              <a:rPr lang="en-US" sz="2000" dirty="0" err="1"/>
              <a:t>rightch</a:t>
            </a:r>
            <a:r>
              <a:rPr lang="en-US" sz="2000" dirty="0"/>
              <a:t>, data)</a:t>
            </a:r>
          </a:p>
          <a:p>
            <a:r>
              <a:rPr lang="en-US" sz="2000" dirty="0"/>
              <a:t>	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AEFB98-AB25-4F46-B81F-5D8E2CFA2AE9}"/>
              </a:ext>
            </a:extLst>
          </p:cNvPr>
          <p:cNvSpPr txBox="1"/>
          <p:nvPr/>
        </p:nvSpPr>
        <p:spPr>
          <a:xfrm>
            <a:off x="3200401" y="67330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w Cen MT" panose="020B0602020104020603" pitchFamily="34" charset="0"/>
              </a:rPr>
              <a:t>Algorithm to Search a data in BST</a:t>
            </a:r>
          </a:p>
        </p:txBody>
      </p:sp>
    </p:spTree>
    <p:extLst>
      <p:ext uri="{BB962C8B-B14F-4D97-AF65-F5344CB8AC3E}">
        <p14:creationId xmlns:p14="http://schemas.microsoft.com/office/powerpoint/2010/main" val="28541264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550431-EA62-44F9-8124-C063D8203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657350"/>
            <a:ext cx="4167527" cy="3276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C56C14-38D6-4420-BCCC-39111840F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57350"/>
            <a:ext cx="39624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384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D4A90198-A1D8-4C98-82B5-416EC641AAF1}"/>
              </a:ext>
            </a:extLst>
          </p:cNvPr>
          <p:cNvSpPr/>
          <p:nvPr/>
        </p:nvSpPr>
        <p:spPr>
          <a:xfrm>
            <a:off x="2438400" y="438150"/>
            <a:ext cx="533400" cy="533400"/>
          </a:xfrm>
          <a:prstGeom prst="flowChart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5715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dirty="0">
              <a:ln w="57150"/>
            </a:endParaRP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58A2FEAB-55F5-427E-BFA2-FD03E5252C76}"/>
              </a:ext>
            </a:extLst>
          </p:cNvPr>
          <p:cNvSpPr/>
          <p:nvPr/>
        </p:nvSpPr>
        <p:spPr>
          <a:xfrm>
            <a:off x="1790700" y="1216321"/>
            <a:ext cx="533400" cy="533400"/>
          </a:xfrm>
          <a:prstGeom prst="flowChart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5715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dirty="0">
              <a:ln w="57150"/>
            </a:endParaRP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2AC724E2-7AE3-4396-ACD3-9EE48CFDC784}"/>
              </a:ext>
            </a:extLst>
          </p:cNvPr>
          <p:cNvSpPr/>
          <p:nvPr/>
        </p:nvSpPr>
        <p:spPr>
          <a:xfrm>
            <a:off x="1331378" y="2088680"/>
            <a:ext cx="533400" cy="533400"/>
          </a:xfrm>
          <a:prstGeom prst="flowChart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5715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n-US" dirty="0">
              <a:ln w="57150"/>
            </a:endParaRP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A9F30B4B-B20B-4DDC-A363-9D5C222EE566}"/>
              </a:ext>
            </a:extLst>
          </p:cNvPr>
          <p:cNvSpPr/>
          <p:nvPr/>
        </p:nvSpPr>
        <p:spPr>
          <a:xfrm>
            <a:off x="892244" y="2999405"/>
            <a:ext cx="533400" cy="533400"/>
          </a:xfrm>
          <a:prstGeom prst="flowChart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5715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en-US" dirty="0">
              <a:ln w="57150"/>
            </a:endParaRP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CBA7E7C0-048A-4278-8B86-4CFB34E24B37}"/>
              </a:ext>
            </a:extLst>
          </p:cNvPr>
          <p:cNvSpPr/>
          <p:nvPr/>
        </p:nvSpPr>
        <p:spPr>
          <a:xfrm>
            <a:off x="358844" y="3910130"/>
            <a:ext cx="533400" cy="533400"/>
          </a:xfrm>
          <a:prstGeom prst="flowChart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5715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en-US" dirty="0">
              <a:ln w="57150"/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2E024BEF-753A-4F1F-80CF-7CF5A92E8E02}"/>
              </a:ext>
            </a:extLst>
          </p:cNvPr>
          <p:cNvSpPr/>
          <p:nvPr/>
        </p:nvSpPr>
        <p:spPr>
          <a:xfrm rot="1906232" flipH="1">
            <a:off x="2397086" y="884133"/>
            <a:ext cx="82627" cy="4400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95F28C8B-BF3B-4F24-8B72-973B18093080}"/>
              </a:ext>
            </a:extLst>
          </p:cNvPr>
          <p:cNvSpPr/>
          <p:nvPr/>
        </p:nvSpPr>
        <p:spPr>
          <a:xfrm rot="1906232" flipH="1">
            <a:off x="1800428" y="1697923"/>
            <a:ext cx="82627" cy="4400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55C83EB0-BD12-418F-AF2B-882C1D8F3495}"/>
              </a:ext>
            </a:extLst>
          </p:cNvPr>
          <p:cNvSpPr/>
          <p:nvPr/>
        </p:nvSpPr>
        <p:spPr>
          <a:xfrm rot="1906232" flipH="1">
            <a:off x="1371927" y="2607050"/>
            <a:ext cx="82627" cy="4400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A6EB8F34-DFCF-4E1C-8187-1D0782DD1590}"/>
              </a:ext>
            </a:extLst>
          </p:cNvPr>
          <p:cNvSpPr/>
          <p:nvPr/>
        </p:nvSpPr>
        <p:spPr>
          <a:xfrm rot="1906232" flipH="1">
            <a:off x="863333" y="3481273"/>
            <a:ext cx="82627" cy="4400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93811659-5087-4DF9-9CE7-A08300F06D11}"/>
              </a:ext>
            </a:extLst>
          </p:cNvPr>
          <p:cNvSpPr/>
          <p:nvPr/>
        </p:nvSpPr>
        <p:spPr>
          <a:xfrm>
            <a:off x="6019800" y="438150"/>
            <a:ext cx="533400" cy="5334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5715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dirty="0">
              <a:ln w="57150"/>
            </a:endParaRP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ACBD1018-8675-4F5B-8D0C-A122A9CCE9A0}"/>
              </a:ext>
            </a:extLst>
          </p:cNvPr>
          <p:cNvSpPr/>
          <p:nvPr/>
        </p:nvSpPr>
        <p:spPr>
          <a:xfrm>
            <a:off x="5105400" y="1106408"/>
            <a:ext cx="533400" cy="5334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57150"/>
              </a:rPr>
              <a:t>B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66C6D6F1-EEB6-4160-B08D-FAEAE18DCB12}"/>
              </a:ext>
            </a:extLst>
          </p:cNvPr>
          <p:cNvSpPr/>
          <p:nvPr/>
        </p:nvSpPr>
        <p:spPr>
          <a:xfrm>
            <a:off x="7194264" y="1030397"/>
            <a:ext cx="533400" cy="5334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5715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n-US" dirty="0">
              <a:ln w="57150"/>
            </a:endParaRP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C74F6908-6ECE-46E9-AE7A-FF70AC20A7C9}"/>
              </a:ext>
            </a:extLst>
          </p:cNvPr>
          <p:cNvSpPr/>
          <p:nvPr/>
        </p:nvSpPr>
        <p:spPr>
          <a:xfrm>
            <a:off x="4305300" y="1905711"/>
            <a:ext cx="533400" cy="5334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5715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en-US" dirty="0">
              <a:ln w="57150"/>
            </a:endParaRP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9D102B53-4793-44EE-875D-B95217C570F3}"/>
              </a:ext>
            </a:extLst>
          </p:cNvPr>
          <p:cNvSpPr/>
          <p:nvPr/>
        </p:nvSpPr>
        <p:spPr>
          <a:xfrm>
            <a:off x="6019800" y="1917960"/>
            <a:ext cx="533400" cy="5334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5715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en-US" dirty="0">
              <a:ln w="57150"/>
            </a:endParaRP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B96EDB06-8754-4AF3-B8F4-9CB57276359E}"/>
              </a:ext>
            </a:extLst>
          </p:cNvPr>
          <p:cNvSpPr/>
          <p:nvPr/>
        </p:nvSpPr>
        <p:spPr>
          <a:xfrm>
            <a:off x="7801989" y="1905711"/>
            <a:ext cx="533400" cy="5334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5715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endParaRPr lang="en-US" dirty="0">
              <a:ln w="57150"/>
            </a:endParaRP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DD2EE8AB-8B90-4AF9-B605-A062B037B5CC}"/>
              </a:ext>
            </a:extLst>
          </p:cNvPr>
          <p:cNvSpPr/>
          <p:nvPr/>
        </p:nvSpPr>
        <p:spPr>
          <a:xfrm>
            <a:off x="6697541" y="1888545"/>
            <a:ext cx="533400" cy="5334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5715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dirty="0">
              <a:ln w="57150"/>
            </a:endParaRP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9FBCFF77-C12C-46FB-94C3-D55CEB8F218C}"/>
              </a:ext>
            </a:extLst>
          </p:cNvPr>
          <p:cNvSpPr/>
          <p:nvPr/>
        </p:nvSpPr>
        <p:spPr>
          <a:xfrm>
            <a:off x="3434297" y="2827087"/>
            <a:ext cx="533400" cy="5334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5715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</a:t>
            </a:r>
            <a:endParaRPr lang="en-US" dirty="0">
              <a:ln w="57150"/>
            </a:endParaRP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7A6B4DF4-AF99-4BD0-A68D-B22C555459BB}"/>
              </a:ext>
            </a:extLst>
          </p:cNvPr>
          <p:cNvSpPr/>
          <p:nvPr/>
        </p:nvSpPr>
        <p:spPr>
          <a:xfrm>
            <a:off x="5105400" y="2889741"/>
            <a:ext cx="533400" cy="5334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5715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endParaRPr lang="en-US" dirty="0">
              <a:ln w="57150"/>
            </a:endParaRP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40EC6577-8185-499C-8E22-75D42B06B1DA}"/>
              </a:ext>
            </a:extLst>
          </p:cNvPr>
          <p:cNvSpPr/>
          <p:nvPr/>
        </p:nvSpPr>
        <p:spPr>
          <a:xfrm rot="2915216" flipH="1">
            <a:off x="5723317" y="775206"/>
            <a:ext cx="165394" cy="5198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D9624D2A-096F-48C5-9A20-825ABF22D97A}"/>
              </a:ext>
            </a:extLst>
          </p:cNvPr>
          <p:cNvSpPr/>
          <p:nvPr/>
        </p:nvSpPr>
        <p:spPr>
          <a:xfrm rot="2915216" flipH="1">
            <a:off x="4879296" y="1493153"/>
            <a:ext cx="165394" cy="5198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9E8FB41C-C7DF-40BC-87DF-388A3F61C806}"/>
              </a:ext>
            </a:extLst>
          </p:cNvPr>
          <p:cNvSpPr/>
          <p:nvPr/>
        </p:nvSpPr>
        <p:spPr>
          <a:xfrm rot="2915216" flipH="1">
            <a:off x="4052381" y="2323239"/>
            <a:ext cx="145198" cy="6417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DD9DFF42-45D6-43E4-BF53-D4E708F33D1D}"/>
              </a:ext>
            </a:extLst>
          </p:cNvPr>
          <p:cNvSpPr/>
          <p:nvPr/>
        </p:nvSpPr>
        <p:spPr>
          <a:xfrm rot="19039601" flipH="1">
            <a:off x="4878335" y="2337895"/>
            <a:ext cx="145198" cy="6417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A88FE6A8-1DC9-417D-893C-F277AFA554EA}"/>
              </a:ext>
            </a:extLst>
          </p:cNvPr>
          <p:cNvSpPr/>
          <p:nvPr/>
        </p:nvSpPr>
        <p:spPr>
          <a:xfrm rot="19039601" flipH="1">
            <a:off x="5763883" y="1492558"/>
            <a:ext cx="145198" cy="6417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D1512AF9-DE7A-4E20-A414-C5F542C45B52}"/>
              </a:ext>
            </a:extLst>
          </p:cNvPr>
          <p:cNvSpPr/>
          <p:nvPr/>
        </p:nvSpPr>
        <p:spPr>
          <a:xfrm rot="17938219" flipH="1">
            <a:off x="6799648" y="721802"/>
            <a:ext cx="103150" cy="7271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E9214CDC-A349-4EE3-914A-4CE0496D2D59}"/>
              </a:ext>
            </a:extLst>
          </p:cNvPr>
          <p:cNvSpPr/>
          <p:nvPr/>
        </p:nvSpPr>
        <p:spPr>
          <a:xfrm rot="19039601" flipH="1">
            <a:off x="7719944" y="1474800"/>
            <a:ext cx="111380" cy="5203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08494494-E70C-43A6-B2E0-B89EB6362549}"/>
              </a:ext>
            </a:extLst>
          </p:cNvPr>
          <p:cNvSpPr/>
          <p:nvPr/>
        </p:nvSpPr>
        <p:spPr>
          <a:xfrm rot="1686621" flipH="1">
            <a:off x="7046175" y="1449457"/>
            <a:ext cx="160887" cy="4575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84A5355-224E-448F-B664-5E8D158FD610}"/>
              </a:ext>
            </a:extLst>
          </p:cNvPr>
          <p:cNvCxnSpPr>
            <a:cxnSpLocks/>
          </p:cNvCxnSpPr>
          <p:nvPr/>
        </p:nvCxnSpPr>
        <p:spPr>
          <a:xfrm flipV="1">
            <a:off x="3951748" y="665331"/>
            <a:ext cx="4850487" cy="4943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658695F-1BDA-4BE1-8B68-146EA45DB061}"/>
              </a:ext>
            </a:extLst>
          </p:cNvPr>
          <p:cNvCxnSpPr>
            <a:cxnSpLocks/>
          </p:cNvCxnSpPr>
          <p:nvPr/>
        </p:nvCxnSpPr>
        <p:spPr>
          <a:xfrm flipV="1">
            <a:off x="3861256" y="1316827"/>
            <a:ext cx="4850487" cy="4943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1126DFD-2ABA-42D6-97A3-20613F17CF69}"/>
              </a:ext>
            </a:extLst>
          </p:cNvPr>
          <p:cNvCxnSpPr>
            <a:cxnSpLocks/>
          </p:cNvCxnSpPr>
          <p:nvPr/>
        </p:nvCxnSpPr>
        <p:spPr>
          <a:xfrm flipV="1">
            <a:off x="3904423" y="2156867"/>
            <a:ext cx="4850487" cy="4943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C4079FD-5662-4DFA-9FAC-08251453C862}"/>
              </a:ext>
            </a:extLst>
          </p:cNvPr>
          <p:cNvCxnSpPr>
            <a:cxnSpLocks/>
          </p:cNvCxnSpPr>
          <p:nvPr/>
        </p:nvCxnSpPr>
        <p:spPr>
          <a:xfrm flipV="1">
            <a:off x="3827417" y="3081914"/>
            <a:ext cx="4850487" cy="4943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1F5ED5E-1B97-4F27-B2B1-D06D7394B8A2}"/>
              </a:ext>
            </a:extLst>
          </p:cNvPr>
          <p:cNvSpPr txBox="1"/>
          <p:nvPr/>
        </p:nvSpPr>
        <p:spPr>
          <a:xfrm>
            <a:off x="2057400" y="4019550"/>
            <a:ext cx="6744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maximum number of nodes on level </a:t>
            </a:r>
            <a:r>
              <a:rPr lang="en-US" dirty="0" err="1"/>
              <a:t>i</a:t>
            </a:r>
            <a:r>
              <a:rPr lang="en-US" dirty="0"/>
              <a:t> of a Binary Tree is 2</a:t>
            </a:r>
            <a:r>
              <a:rPr lang="en-US" baseline="30000" dirty="0"/>
              <a:t>(i-1)</a:t>
            </a:r>
          </a:p>
        </p:txBody>
      </p:sp>
    </p:spTree>
    <p:extLst>
      <p:ext uri="{BB962C8B-B14F-4D97-AF65-F5344CB8AC3E}">
        <p14:creationId xmlns:p14="http://schemas.microsoft.com/office/powerpoint/2010/main" val="243644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5770A-2DA7-4A06-AEC7-9AF465C5F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08E3F0-10DE-4D82-B389-B76E1FDDCD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06" t="17128" r="62361" b="56300"/>
          <a:stretch/>
        </p:blipFill>
        <p:spPr>
          <a:xfrm>
            <a:off x="1981838" y="1504950"/>
            <a:ext cx="4723761" cy="307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5510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52AE69-B3A7-4A7F-A739-B8E3B4448535}"/>
              </a:ext>
            </a:extLst>
          </p:cNvPr>
          <p:cNvSpPr txBox="1"/>
          <p:nvPr/>
        </p:nvSpPr>
        <p:spPr>
          <a:xfrm>
            <a:off x="152400" y="1651929"/>
            <a:ext cx="4419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DeleteTree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root 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&lt;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==NULL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DeleteTree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(root-&gt;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leftch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DeleteTree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root-&gt;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A8ABF0-1F05-4077-9686-4C10D6A8941F}"/>
              </a:ext>
            </a:extLst>
          </p:cNvPr>
          <p:cNvSpPr txBox="1"/>
          <p:nvPr/>
        </p:nvSpPr>
        <p:spPr>
          <a:xfrm>
            <a:off x="3200400" y="514350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w Cen MT" panose="020B0602020104020603" pitchFamily="34" charset="0"/>
              </a:rPr>
              <a:t>Algorithm to Delete a BST</a:t>
            </a:r>
          </a:p>
        </p:txBody>
      </p:sp>
    </p:spTree>
    <p:extLst>
      <p:ext uri="{BB962C8B-B14F-4D97-AF65-F5344CB8AC3E}">
        <p14:creationId xmlns:p14="http://schemas.microsoft.com/office/powerpoint/2010/main" val="5925870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52AE69-B3A7-4A7F-A739-B8E3B4448535}"/>
              </a:ext>
            </a:extLst>
          </p:cNvPr>
          <p:cNvSpPr txBox="1"/>
          <p:nvPr/>
        </p:nvSpPr>
        <p:spPr>
          <a:xfrm>
            <a:off x="152400" y="1651929"/>
            <a:ext cx="7239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findsmallest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root 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&lt;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==NULL 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root-&gt;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leftch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==NULL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return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do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findsmallest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(root-&gt;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leftch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A8ABF0-1F05-4077-9686-4C10D6A8941F}"/>
              </a:ext>
            </a:extLst>
          </p:cNvPr>
          <p:cNvSpPr txBox="1"/>
          <p:nvPr/>
        </p:nvSpPr>
        <p:spPr>
          <a:xfrm>
            <a:off x="381000" y="590550"/>
            <a:ext cx="723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w Cen MT" panose="020B0602020104020603" pitchFamily="34" charset="0"/>
              </a:rPr>
              <a:t>Algorithm to Find Smallest Node in a BST</a:t>
            </a:r>
          </a:p>
        </p:txBody>
      </p:sp>
    </p:spTree>
    <p:extLst>
      <p:ext uri="{BB962C8B-B14F-4D97-AF65-F5344CB8AC3E}">
        <p14:creationId xmlns:p14="http://schemas.microsoft.com/office/powerpoint/2010/main" val="38377468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52AE69-B3A7-4A7F-A739-B8E3B4448535}"/>
              </a:ext>
            </a:extLst>
          </p:cNvPr>
          <p:cNvSpPr txBox="1"/>
          <p:nvPr/>
        </p:nvSpPr>
        <p:spPr>
          <a:xfrm>
            <a:off x="0" y="1651929"/>
            <a:ext cx="9220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findsmallest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root 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&lt;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==NULL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return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do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TotalNodes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(root-&gt;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leftch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TotalNodes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(root-&gt;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righttch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+ 1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A8ABF0-1F05-4077-9686-4C10D6A8941F}"/>
              </a:ext>
            </a:extLst>
          </p:cNvPr>
          <p:cNvSpPr txBox="1"/>
          <p:nvPr/>
        </p:nvSpPr>
        <p:spPr>
          <a:xfrm>
            <a:off x="304800" y="429077"/>
            <a:ext cx="7239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w Cen MT" panose="020B0602020104020603" pitchFamily="34" charset="0"/>
              </a:rPr>
              <a:t>Algorithm to Find Total Number of Node in a BST</a:t>
            </a:r>
          </a:p>
        </p:txBody>
      </p:sp>
    </p:spTree>
    <p:extLst>
      <p:ext uri="{BB962C8B-B14F-4D97-AF65-F5344CB8AC3E}">
        <p14:creationId xmlns:p14="http://schemas.microsoft.com/office/powerpoint/2010/main" val="8491243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52AE69-B3A7-4A7F-A739-B8E3B4448535}"/>
              </a:ext>
            </a:extLst>
          </p:cNvPr>
          <p:cNvSpPr txBox="1"/>
          <p:nvPr/>
        </p:nvSpPr>
        <p:spPr>
          <a:xfrm>
            <a:off x="-38100" y="1428750"/>
            <a:ext cx="9220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Height_tree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root 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&lt;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==NULL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write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“NO TREE FOUND”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do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leftheight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Height_Tree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(root-&gt;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leftch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rightheight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Height_Tree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(root-&gt;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righttch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&lt;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leftheight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is greater then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rightheight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then</a:t>
            </a: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return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leftheight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+1 </a:t>
            </a: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else </a:t>
            </a: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return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+1 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A8ABF0-1F05-4077-9686-4C10D6A8941F}"/>
              </a:ext>
            </a:extLst>
          </p:cNvPr>
          <p:cNvSpPr txBox="1"/>
          <p:nvPr/>
        </p:nvSpPr>
        <p:spPr>
          <a:xfrm>
            <a:off x="1905000" y="666750"/>
            <a:ext cx="723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w Cen MT" panose="020B0602020104020603" pitchFamily="34" charset="0"/>
              </a:rPr>
              <a:t>Algorithm to Find Height of a BST</a:t>
            </a:r>
          </a:p>
        </p:txBody>
      </p:sp>
    </p:spTree>
    <p:extLst>
      <p:ext uri="{BB962C8B-B14F-4D97-AF65-F5344CB8AC3E}">
        <p14:creationId xmlns:p14="http://schemas.microsoft.com/office/powerpoint/2010/main" val="17714177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F15CC-EAFD-4707-93D8-076E173E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659A5-4887-433D-A7C5-6BC668913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40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9">
            <a:extLst>
              <a:ext uri="{FF2B5EF4-FFF2-40B4-BE49-F238E27FC236}">
                <a16:creationId xmlns:a16="http://schemas.microsoft.com/office/drawing/2014/main" id="{B34D1698-5519-4F0A-AD55-BF65E0FA726E}"/>
              </a:ext>
            </a:extLst>
          </p:cNvPr>
          <p:cNvSpPr txBox="1"/>
          <p:nvPr/>
        </p:nvSpPr>
        <p:spPr>
          <a:xfrm>
            <a:off x="228600" y="239060"/>
            <a:ext cx="8686800" cy="4665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b="1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</a:t>
            </a:r>
            <a:r>
              <a:rPr sz="2400" b="1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</a:t>
            </a:r>
            <a:r>
              <a:rPr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4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 </a:t>
            </a:r>
            <a:r>
              <a:rPr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4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 </a:t>
            </a:r>
            <a:r>
              <a:rPr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sz="24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marR="40005" indent="-286385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b="1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</a:t>
            </a:r>
            <a:r>
              <a:rPr sz="2400" b="1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</a:t>
            </a:r>
            <a:r>
              <a:rPr sz="2400" b="1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</a:t>
            </a:r>
            <a:r>
              <a:rPr sz="2400" b="1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(BST) </a:t>
            </a:r>
            <a:r>
              <a:rPr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4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b="1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</a:t>
            </a:r>
            <a:r>
              <a:rPr sz="2400" b="1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</a:t>
            </a:r>
            <a:r>
              <a:rPr sz="2400" spc="-4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below-mentioned 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sz="24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8830" lvl="1" indent="-328930">
              <a:lnSpc>
                <a:spcPct val="100000"/>
              </a:lnSpc>
              <a:spcBef>
                <a:spcPts val="210"/>
              </a:spcBef>
              <a:buClr>
                <a:srgbClr val="1286C3"/>
              </a:buClr>
              <a:buSzPct val="140000"/>
              <a:buFont typeface="Wingdings"/>
              <a:buChar char=""/>
              <a:tabLst>
                <a:tab pos="799465" algn="l"/>
              </a:tabLst>
            </a:pPr>
            <a:r>
              <a:rPr sz="24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sz="2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sub-tree</a:t>
            </a:r>
            <a:r>
              <a:rPr sz="2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sz="2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sz="24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sz="2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</a:t>
            </a:r>
            <a:r>
              <a:rPr sz="2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sz="2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node's</a:t>
            </a:r>
            <a:r>
              <a:rPr sz="24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8830" lvl="1" indent="-328930">
              <a:lnSpc>
                <a:spcPct val="100000"/>
              </a:lnSpc>
              <a:buClr>
                <a:srgbClr val="1286C3"/>
              </a:buClr>
              <a:buSzPct val="140000"/>
              <a:buFont typeface="Wingdings"/>
              <a:buChar char=""/>
              <a:tabLst>
                <a:tab pos="799465" algn="l"/>
              </a:tabLst>
            </a:pPr>
            <a:r>
              <a:rPr sz="24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sz="24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sub-tree</a:t>
            </a:r>
            <a:r>
              <a:rPr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sz="24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sz="24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sz="2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sz="2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sz="24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sz="2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node's</a:t>
            </a:r>
            <a:r>
              <a:rPr sz="24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6385">
              <a:lnSpc>
                <a:spcPct val="100000"/>
              </a:lnSpc>
              <a:spcBef>
                <a:spcPts val="969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</a:t>
            </a:r>
            <a:r>
              <a:rPr sz="2400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BST </a:t>
            </a:r>
            <a:r>
              <a:rPr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divides 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sub-trees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sz="24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segments;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7100" lvl="1" indent="-457200">
              <a:lnSpc>
                <a:spcPct val="100000"/>
              </a:lnSpc>
              <a:spcBef>
                <a:spcPts val="1110"/>
              </a:spcBef>
              <a:buClr>
                <a:srgbClr val="1286C3"/>
              </a:buClr>
              <a:buSzPct val="140000"/>
              <a:buFont typeface="Wingdings"/>
              <a:buChar char=""/>
              <a:tabLst>
                <a:tab pos="927735" algn="l"/>
              </a:tabLst>
            </a:pP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sub-tree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7100" lvl="1" indent="-457200">
              <a:lnSpc>
                <a:spcPct val="100000"/>
              </a:lnSpc>
              <a:spcBef>
                <a:spcPts val="1080"/>
              </a:spcBef>
              <a:buClr>
                <a:srgbClr val="1286C3"/>
              </a:buClr>
              <a:buSzPct val="140000"/>
              <a:buFont typeface="Wingdings"/>
              <a:buChar char=""/>
              <a:tabLst>
                <a:tab pos="927735" algn="l"/>
              </a:tabLst>
            </a:pPr>
            <a:r>
              <a:rPr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sub-tree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375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219200" y="1797072"/>
            <a:ext cx="6317062" cy="3251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8599" y="818273"/>
            <a:ext cx="4501809" cy="9694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70"/>
              </a:lnSpc>
              <a:spcBef>
                <a:spcPts val="100"/>
              </a:spcBef>
            </a:pPr>
            <a:r>
              <a:rPr spc="-5" dirty="0">
                <a:solidFill>
                  <a:srgbClr val="002060"/>
                </a:solidFill>
                <a:latin typeface="Tw Cen MT" panose="020B0602020104020603" pitchFamily="34" charset="0"/>
                <a:cs typeface="Arial"/>
              </a:rPr>
              <a:t>Complete Binary</a:t>
            </a:r>
            <a:r>
              <a:rPr spc="-40" dirty="0">
                <a:solidFill>
                  <a:srgbClr val="002060"/>
                </a:solidFill>
                <a:latin typeface="Tw Cen MT" panose="020B0602020104020603" pitchFamily="34" charset="0"/>
                <a:cs typeface="Arial"/>
              </a:rPr>
              <a:t> </a:t>
            </a:r>
            <a:r>
              <a:rPr spc="-15" dirty="0">
                <a:solidFill>
                  <a:srgbClr val="002060"/>
                </a:solidFill>
                <a:latin typeface="Tw Cen MT" panose="020B0602020104020603" pitchFamily="34" charset="0"/>
                <a:cs typeface="Arial"/>
              </a:rPr>
              <a:t>Tree:</a:t>
            </a:r>
            <a:endParaRPr dirty="0">
              <a:solidFill>
                <a:srgbClr val="002060"/>
              </a:solidFill>
              <a:latin typeface="Tw Cen MT" panose="020B0602020104020603" pitchFamily="34" charset="0"/>
              <a:cs typeface="Arial"/>
            </a:endParaRPr>
          </a:p>
          <a:p>
            <a:pPr marR="5080"/>
            <a:r>
              <a:rPr sz="1600" spc="-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6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600" b="1" spc="-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 </a:t>
            </a:r>
            <a:r>
              <a:rPr sz="1600" spc="-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tree every level, </a:t>
            </a:r>
            <a:r>
              <a:rPr sz="1600" i="1" spc="-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  possibly the last</a:t>
            </a:r>
            <a:r>
              <a:rPr sz="1600" spc="-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is </a:t>
            </a:r>
            <a:r>
              <a:rPr sz="16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completely </a:t>
            </a:r>
            <a:r>
              <a:rPr sz="1600" spc="-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filled, and all  nodes in the last level are as far left as  possible.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52999" y="879787"/>
            <a:ext cx="3962401" cy="1062407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pc="-5" dirty="0">
                <a:solidFill>
                  <a:srgbClr val="002060"/>
                </a:solidFill>
                <a:latin typeface="Tw Cen MT" panose="020B0602020104020603" pitchFamily="34" charset="0"/>
                <a:cs typeface="Arial"/>
              </a:rPr>
              <a:t>Full Binary</a:t>
            </a:r>
            <a:r>
              <a:rPr spc="-35" dirty="0">
                <a:solidFill>
                  <a:srgbClr val="002060"/>
                </a:solidFill>
                <a:latin typeface="Tw Cen MT" panose="020B0602020104020603" pitchFamily="34" charset="0"/>
                <a:cs typeface="Arial"/>
              </a:rPr>
              <a:t> </a:t>
            </a:r>
            <a:r>
              <a:rPr spc="-15" dirty="0">
                <a:solidFill>
                  <a:srgbClr val="002060"/>
                </a:solidFill>
                <a:latin typeface="Tw Cen MT" panose="020B0602020104020603" pitchFamily="34" charset="0"/>
                <a:cs typeface="Arial"/>
              </a:rPr>
              <a:t>Tree</a:t>
            </a:r>
            <a:r>
              <a:rPr sz="1400" spc="-15" dirty="0">
                <a:latin typeface="Arial"/>
                <a:cs typeface="Arial"/>
              </a:rPr>
              <a:t>:</a:t>
            </a:r>
            <a:endParaRPr sz="1400" dirty="0">
              <a:latin typeface="Arial"/>
              <a:cs typeface="Arial"/>
            </a:endParaRPr>
          </a:p>
          <a:p>
            <a:pPr marL="12700" marR="5080">
              <a:lnSpc>
                <a:spcPct val="113100"/>
              </a:lnSpc>
              <a:spcBef>
                <a:spcPts val="120"/>
              </a:spcBef>
            </a:pPr>
            <a:r>
              <a:rPr sz="14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400" b="1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</a:t>
            </a:r>
            <a:r>
              <a:rPr sz="1400" spc="-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tree </a:t>
            </a:r>
            <a:r>
              <a:rPr sz="14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(sometimes referred </a:t>
            </a:r>
            <a:r>
              <a:rPr sz="1400" spc="-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as</a:t>
            </a:r>
            <a:r>
              <a:rPr sz="1400" spc="-16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</a:t>
            </a:r>
            <a:r>
              <a:rPr sz="1400" b="1" spc="-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 </a:t>
            </a:r>
            <a:r>
              <a:rPr sz="1400" spc="-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1400" b="1" spc="-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plane </a:t>
            </a:r>
            <a:r>
              <a:rPr sz="1400" spc="-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tree) is </a:t>
            </a:r>
            <a:r>
              <a:rPr sz="14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400" spc="-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 in  which every node has either </a:t>
            </a:r>
            <a:r>
              <a:rPr sz="14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sz="1400" spc="-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14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1400" spc="-6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children.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BADAE9-3755-4D67-911E-B9B384F5C50C}"/>
              </a:ext>
            </a:extLst>
          </p:cNvPr>
          <p:cNvSpPr txBox="1"/>
          <p:nvPr/>
        </p:nvSpPr>
        <p:spPr>
          <a:xfrm>
            <a:off x="457200" y="285750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w Cen MT" panose="020B0602020104020603" pitchFamily="34" charset="0"/>
              </a:rPr>
              <a:t>TYPES OF BINARY TREE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>
            <a:extLst>
              <a:ext uri="{FF2B5EF4-FFF2-40B4-BE49-F238E27FC236}">
                <a16:creationId xmlns:a16="http://schemas.microsoft.com/office/drawing/2014/main" id="{46E82EB8-1B21-420B-BEDB-2AEB1B8A2B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0" y="280444"/>
            <a:ext cx="42672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sz="28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</a:t>
            </a:r>
            <a:r>
              <a:rPr sz="28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8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BST:</a:t>
            </a:r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ADE602EE-3A59-479A-AD78-88180DDC1CA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28600" y="905776"/>
            <a:ext cx="5247005" cy="144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3855" indent="-351155">
              <a:lnSpc>
                <a:spcPts val="3150"/>
              </a:lnSpc>
              <a:buClr>
                <a:srgbClr val="1286C3"/>
              </a:buClr>
              <a:buSzPct val="139583"/>
              <a:buFont typeface="Wingdings"/>
              <a:buChar char=""/>
              <a:tabLst>
                <a:tab pos="364490" algn="l"/>
              </a:tabLst>
            </a:pPr>
            <a:r>
              <a:rPr b="1" spc="-155" dirty="0">
                <a:latin typeface="Trebuchet MS"/>
                <a:cs typeface="Trebuchet MS"/>
              </a:rPr>
              <a:t>Search </a:t>
            </a:r>
            <a:r>
              <a:rPr spc="-210" dirty="0"/>
              <a:t>− </a:t>
            </a:r>
            <a:r>
              <a:rPr spc="-190" dirty="0"/>
              <a:t>Searches </a:t>
            </a:r>
            <a:r>
              <a:rPr spc="-130" dirty="0"/>
              <a:t>an </a:t>
            </a:r>
            <a:r>
              <a:rPr spc="-65" dirty="0"/>
              <a:t>element </a:t>
            </a:r>
            <a:r>
              <a:rPr spc="-30" dirty="0"/>
              <a:t>in </a:t>
            </a:r>
            <a:r>
              <a:rPr spc="-190" dirty="0"/>
              <a:t>a</a:t>
            </a:r>
            <a:r>
              <a:rPr spc="-240" dirty="0"/>
              <a:t> </a:t>
            </a:r>
            <a:r>
              <a:rPr spc="-40" dirty="0"/>
              <a:t>tree.</a:t>
            </a:r>
          </a:p>
          <a:p>
            <a:pPr marL="363855" indent="-351155">
              <a:lnSpc>
                <a:spcPts val="4054"/>
              </a:lnSpc>
              <a:buClr>
                <a:srgbClr val="1286C3"/>
              </a:buClr>
              <a:buSzPct val="139583"/>
              <a:buFont typeface="Wingdings"/>
              <a:buChar char=""/>
              <a:tabLst>
                <a:tab pos="364490" algn="l"/>
              </a:tabLst>
            </a:pPr>
            <a:r>
              <a:rPr b="1" spc="-120" dirty="0">
                <a:latin typeface="Trebuchet MS"/>
                <a:cs typeface="Trebuchet MS"/>
              </a:rPr>
              <a:t>Insert </a:t>
            </a:r>
            <a:r>
              <a:rPr spc="-210" dirty="0"/>
              <a:t>− </a:t>
            </a:r>
            <a:r>
              <a:rPr spc="-90" dirty="0"/>
              <a:t>Inserts </a:t>
            </a:r>
            <a:r>
              <a:rPr spc="-130" dirty="0"/>
              <a:t>an </a:t>
            </a:r>
            <a:r>
              <a:rPr spc="-65" dirty="0"/>
              <a:t>element </a:t>
            </a:r>
            <a:r>
              <a:rPr spc="-30" dirty="0"/>
              <a:t>in </a:t>
            </a:r>
            <a:r>
              <a:rPr spc="-190" dirty="0"/>
              <a:t>a</a:t>
            </a:r>
            <a:r>
              <a:rPr spc="-340" dirty="0"/>
              <a:t> </a:t>
            </a:r>
            <a:r>
              <a:rPr spc="-45" dirty="0"/>
              <a:t>tree.</a:t>
            </a:r>
          </a:p>
          <a:p>
            <a:pPr marL="363855" indent="-351155">
              <a:lnSpc>
                <a:spcPts val="4100"/>
              </a:lnSpc>
              <a:buClr>
                <a:srgbClr val="1286C3"/>
              </a:buClr>
              <a:buSzPct val="139583"/>
              <a:buFont typeface="Wingdings"/>
              <a:buChar char=""/>
              <a:tabLst>
                <a:tab pos="364490" algn="l"/>
              </a:tabLst>
            </a:pPr>
            <a:r>
              <a:rPr b="1" spc="-175" dirty="0">
                <a:latin typeface="Trebuchet MS"/>
                <a:cs typeface="Trebuchet MS"/>
              </a:rPr>
              <a:t>Traversal</a:t>
            </a:r>
            <a:r>
              <a:rPr b="1" spc="-200" dirty="0">
                <a:latin typeface="Trebuchet MS"/>
                <a:cs typeface="Trebuchet MS"/>
              </a:rPr>
              <a:t> </a:t>
            </a:r>
            <a:r>
              <a:rPr b="1" spc="-220" dirty="0">
                <a:latin typeface="Trebuchet MS"/>
                <a:cs typeface="Trebuchet MS"/>
              </a:rPr>
              <a:t>:</a:t>
            </a:r>
          </a:p>
        </p:txBody>
      </p:sp>
      <p:sp>
        <p:nvSpPr>
          <p:cNvPr id="6" name="object 10">
            <a:extLst>
              <a:ext uri="{FF2B5EF4-FFF2-40B4-BE49-F238E27FC236}">
                <a16:creationId xmlns:a16="http://schemas.microsoft.com/office/drawing/2014/main" id="{6F6A95B4-F165-4BB4-8DF0-046C38001B84}"/>
              </a:ext>
            </a:extLst>
          </p:cNvPr>
          <p:cNvSpPr txBox="1"/>
          <p:nvPr/>
        </p:nvSpPr>
        <p:spPr>
          <a:xfrm>
            <a:off x="374967" y="2592555"/>
            <a:ext cx="2477135" cy="12534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25"/>
              </a:spcBef>
              <a:buClr>
                <a:srgbClr val="1286C3"/>
              </a:buClr>
              <a:buSzPct val="145000"/>
              <a:buFont typeface="Wingdings"/>
              <a:buChar char=""/>
              <a:tabLst>
                <a:tab pos="355600" algn="l"/>
              </a:tabLst>
            </a:pPr>
            <a:r>
              <a:rPr sz="2000" b="1" spc="-130" dirty="0">
                <a:latin typeface="Trebuchet MS"/>
                <a:cs typeface="Trebuchet MS"/>
              </a:rPr>
              <a:t>Pre-order</a:t>
            </a:r>
            <a:r>
              <a:rPr sz="2000" b="1" spc="-210" dirty="0">
                <a:latin typeface="Trebuchet MS"/>
                <a:cs typeface="Trebuchet MS"/>
              </a:rPr>
              <a:t> </a:t>
            </a:r>
            <a:r>
              <a:rPr sz="2000" b="1" spc="-150" dirty="0">
                <a:latin typeface="Trebuchet MS"/>
                <a:cs typeface="Trebuchet MS"/>
              </a:rPr>
              <a:t>Traversal</a:t>
            </a:r>
            <a:endParaRPr sz="20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Clr>
                <a:srgbClr val="1286C3"/>
              </a:buClr>
              <a:buSzPct val="145000"/>
              <a:buFont typeface="Wingdings"/>
              <a:buChar char=""/>
              <a:tabLst>
                <a:tab pos="355600" algn="l"/>
              </a:tabLst>
            </a:pPr>
            <a:r>
              <a:rPr sz="2000" b="1" spc="-110" dirty="0">
                <a:latin typeface="Trebuchet MS"/>
                <a:cs typeface="Trebuchet MS"/>
              </a:rPr>
              <a:t>In-order</a:t>
            </a:r>
            <a:r>
              <a:rPr sz="2000" b="1" spc="-200" dirty="0">
                <a:latin typeface="Trebuchet MS"/>
                <a:cs typeface="Trebuchet MS"/>
              </a:rPr>
              <a:t> </a:t>
            </a:r>
            <a:r>
              <a:rPr sz="2000" b="1" spc="-150" dirty="0">
                <a:latin typeface="Trebuchet MS"/>
                <a:cs typeface="Trebuchet MS"/>
              </a:rPr>
              <a:t>Traversal</a:t>
            </a:r>
            <a:endParaRPr sz="20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Clr>
                <a:srgbClr val="1286C3"/>
              </a:buClr>
              <a:buSzPct val="145000"/>
              <a:buFont typeface="Wingdings"/>
              <a:buChar char=""/>
              <a:tabLst>
                <a:tab pos="355600" algn="l"/>
              </a:tabLst>
            </a:pPr>
            <a:r>
              <a:rPr sz="2000" b="1" spc="-110" dirty="0">
                <a:latin typeface="Trebuchet MS"/>
                <a:cs typeface="Trebuchet MS"/>
              </a:rPr>
              <a:t>Post-order</a:t>
            </a:r>
            <a:r>
              <a:rPr sz="2000" b="1" spc="-245" dirty="0">
                <a:latin typeface="Trebuchet MS"/>
                <a:cs typeface="Trebuchet MS"/>
              </a:rPr>
              <a:t> </a:t>
            </a:r>
            <a:r>
              <a:rPr sz="2000" b="1" spc="-150" dirty="0">
                <a:latin typeface="Trebuchet MS"/>
                <a:cs typeface="Trebuchet MS"/>
              </a:rPr>
              <a:t>Traversal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7" name="object 11">
            <a:extLst>
              <a:ext uri="{FF2B5EF4-FFF2-40B4-BE49-F238E27FC236}">
                <a16:creationId xmlns:a16="http://schemas.microsoft.com/office/drawing/2014/main" id="{B6DB222B-F02C-4805-A0F3-673A9494AD6C}"/>
              </a:ext>
            </a:extLst>
          </p:cNvPr>
          <p:cNvSpPr txBox="1"/>
          <p:nvPr/>
        </p:nvSpPr>
        <p:spPr>
          <a:xfrm>
            <a:off x="2847340" y="2510448"/>
            <a:ext cx="6296660" cy="135128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96850" indent="-184150">
              <a:lnSpc>
                <a:spcPct val="100000"/>
              </a:lnSpc>
              <a:spcBef>
                <a:spcPts val="1180"/>
              </a:spcBef>
              <a:buChar char="−"/>
              <a:tabLst>
                <a:tab pos="197485" algn="l"/>
              </a:tabLst>
            </a:pPr>
            <a:r>
              <a:rPr sz="2000" spc="-155" dirty="0">
                <a:latin typeface="Arial"/>
                <a:cs typeface="Arial"/>
              </a:rPr>
              <a:t>Traverses a </a:t>
            </a:r>
            <a:r>
              <a:rPr sz="2000" spc="-30" dirty="0">
                <a:latin typeface="Arial"/>
                <a:cs typeface="Arial"/>
              </a:rPr>
              <a:t>tree </a:t>
            </a:r>
            <a:r>
              <a:rPr sz="2000" spc="-25" dirty="0">
                <a:latin typeface="Arial"/>
                <a:cs typeface="Arial"/>
              </a:rPr>
              <a:t>in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50" dirty="0">
                <a:latin typeface="Arial"/>
                <a:cs typeface="Arial"/>
              </a:rPr>
              <a:t>pre-order </a:t>
            </a:r>
            <a:r>
              <a:rPr sz="2000" spc="-100" dirty="0">
                <a:latin typeface="Arial"/>
                <a:cs typeface="Arial"/>
              </a:rPr>
              <a:t>manner.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[Root-&gt;Left-&gt;Right]</a:t>
            </a:r>
            <a:endParaRPr sz="2000" dirty="0">
              <a:latin typeface="Arial"/>
              <a:cs typeface="Arial"/>
            </a:endParaRPr>
          </a:p>
          <a:p>
            <a:pPr marL="196850" indent="-184150">
              <a:lnSpc>
                <a:spcPct val="100000"/>
              </a:lnSpc>
              <a:spcBef>
                <a:spcPts val="1080"/>
              </a:spcBef>
              <a:buChar char="−"/>
              <a:tabLst>
                <a:tab pos="197485" algn="l"/>
              </a:tabLst>
            </a:pPr>
            <a:r>
              <a:rPr sz="2000" spc="-155" dirty="0">
                <a:latin typeface="Arial"/>
                <a:cs typeface="Arial"/>
              </a:rPr>
              <a:t>Traverses a </a:t>
            </a:r>
            <a:r>
              <a:rPr sz="2000" spc="-30" dirty="0">
                <a:latin typeface="Arial"/>
                <a:cs typeface="Arial"/>
              </a:rPr>
              <a:t>tree </a:t>
            </a:r>
            <a:r>
              <a:rPr sz="2000" spc="-25" dirty="0">
                <a:latin typeface="Arial"/>
                <a:cs typeface="Arial"/>
              </a:rPr>
              <a:t>in </a:t>
            </a:r>
            <a:r>
              <a:rPr sz="2000" spc="-110" dirty="0">
                <a:latin typeface="Arial"/>
                <a:cs typeface="Arial"/>
              </a:rPr>
              <a:t>an </a:t>
            </a:r>
            <a:r>
              <a:rPr sz="2000" spc="-40" dirty="0">
                <a:latin typeface="Arial"/>
                <a:cs typeface="Arial"/>
              </a:rPr>
              <a:t>in-order </a:t>
            </a:r>
            <a:r>
              <a:rPr sz="2000" spc="-100" dirty="0">
                <a:latin typeface="Arial"/>
                <a:cs typeface="Arial"/>
              </a:rPr>
              <a:t>manner.</a:t>
            </a:r>
            <a:r>
              <a:rPr sz="2000" spc="25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[Left-&gt;Root-&gt;Right]</a:t>
            </a:r>
            <a:endParaRPr sz="2000" dirty="0">
              <a:latin typeface="Arial"/>
              <a:cs typeface="Arial"/>
            </a:endParaRPr>
          </a:p>
          <a:p>
            <a:pPr marL="196850" indent="-184150">
              <a:lnSpc>
                <a:spcPct val="100000"/>
              </a:lnSpc>
              <a:spcBef>
                <a:spcPts val="1080"/>
              </a:spcBef>
              <a:buChar char="−"/>
              <a:tabLst>
                <a:tab pos="197485" algn="l"/>
              </a:tabLst>
            </a:pPr>
            <a:r>
              <a:rPr sz="2000" spc="-155" dirty="0">
                <a:latin typeface="Arial"/>
                <a:cs typeface="Arial"/>
              </a:rPr>
              <a:t>Traverses a </a:t>
            </a:r>
            <a:r>
              <a:rPr sz="2000" spc="-30" dirty="0">
                <a:latin typeface="Arial"/>
                <a:cs typeface="Arial"/>
              </a:rPr>
              <a:t>tree </a:t>
            </a:r>
            <a:r>
              <a:rPr sz="2000" spc="-25" dirty="0">
                <a:latin typeface="Arial"/>
                <a:cs typeface="Arial"/>
              </a:rPr>
              <a:t>in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55" dirty="0">
                <a:latin typeface="Arial"/>
                <a:cs typeface="Arial"/>
              </a:rPr>
              <a:t>post-order</a:t>
            </a:r>
            <a:r>
              <a:rPr sz="2000" spc="-85" dirty="0">
                <a:latin typeface="Arial"/>
                <a:cs typeface="Arial"/>
              </a:rPr>
              <a:t> manner.[Left-&gt;Right-&gt;Root]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1054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>
            <a:extLst>
              <a:ext uri="{FF2B5EF4-FFF2-40B4-BE49-F238E27FC236}">
                <a16:creationId xmlns:a16="http://schemas.microsoft.com/office/drawing/2014/main" id="{807DA89F-0075-4CD0-8D0F-B11275F89D83}"/>
              </a:ext>
            </a:extLst>
          </p:cNvPr>
          <p:cNvSpPr/>
          <p:nvPr/>
        </p:nvSpPr>
        <p:spPr>
          <a:xfrm>
            <a:off x="1676400" y="514350"/>
            <a:ext cx="6909955" cy="701040"/>
          </a:xfrm>
          <a:custGeom>
            <a:avLst/>
            <a:gdLst/>
            <a:ahLst/>
            <a:cxnLst/>
            <a:rect l="l" t="t" r="r" b="b"/>
            <a:pathLst>
              <a:path w="5911850" h="701039">
                <a:moveTo>
                  <a:pt x="5794756" y="0"/>
                </a:moveTo>
                <a:lnTo>
                  <a:pt x="116839" y="0"/>
                </a:lnTo>
                <a:lnTo>
                  <a:pt x="71366" y="9183"/>
                </a:lnTo>
                <a:lnTo>
                  <a:pt x="34226" y="34226"/>
                </a:lnTo>
                <a:lnTo>
                  <a:pt x="9183" y="71366"/>
                </a:lnTo>
                <a:lnTo>
                  <a:pt x="0" y="116839"/>
                </a:lnTo>
                <a:lnTo>
                  <a:pt x="0" y="584200"/>
                </a:lnTo>
                <a:lnTo>
                  <a:pt x="9183" y="629673"/>
                </a:lnTo>
                <a:lnTo>
                  <a:pt x="34226" y="666813"/>
                </a:lnTo>
                <a:lnTo>
                  <a:pt x="71366" y="691856"/>
                </a:lnTo>
                <a:lnTo>
                  <a:pt x="116839" y="701039"/>
                </a:lnTo>
                <a:lnTo>
                  <a:pt x="5794756" y="701039"/>
                </a:lnTo>
                <a:lnTo>
                  <a:pt x="5840229" y="691856"/>
                </a:lnTo>
                <a:lnTo>
                  <a:pt x="5877369" y="666813"/>
                </a:lnTo>
                <a:lnTo>
                  <a:pt x="5902412" y="629673"/>
                </a:lnTo>
                <a:lnTo>
                  <a:pt x="5911596" y="584200"/>
                </a:lnTo>
                <a:lnTo>
                  <a:pt x="5911596" y="116839"/>
                </a:lnTo>
                <a:lnTo>
                  <a:pt x="5902412" y="71366"/>
                </a:lnTo>
                <a:lnTo>
                  <a:pt x="5877369" y="34226"/>
                </a:lnTo>
                <a:lnTo>
                  <a:pt x="5840229" y="9183"/>
                </a:lnTo>
                <a:lnTo>
                  <a:pt x="5794756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CCA9B526-25D6-4C7E-B71A-875D03962E76}"/>
              </a:ext>
            </a:extLst>
          </p:cNvPr>
          <p:cNvSpPr/>
          <p:nvPr/>
        </p:nvSpPr>
        <p:spPr>
          <a:xfrm>
            <a:off x="1676400" y="514350"/>
            <a:ext cx="6909955" cy="701040"/>
          </a:xfrm>
          <a:custGeom>
            <a:avLst/>
            <a:gdLst/>
            <a:ahLst/>
            <a:cxnLst/>
            <a:rect l="l" t="t" r="r" b="b"/>
            <a:pathLst>
              <a:path w="5911850" h="701039">
                <a:moveTo>
                  <a:pt x="0" y="116839"/>
                </a:moveTo>
                <a:lnTo>
                  <a:pt x="9183" y="71366"/>
                </a:lnTo>
                <a:lnTo>
                  <a:pt x="34226" y="34226"/>
                </a:lnTo>
                <a:lnTo>
                  <a:pt x="71366" y="9183"/>
                </a:lnTo>
                <a:lnTo>
                  <a:pt x="116839" y="0"/>
                </a:lnTo>
                <a:lnTo>
                  <a:pt x="5794756" y="0"/>
                </a:lnTo>
                <a:lnTo>
                  <a:pt x="5840229" y="9183"/>
                </a:lnTo>
                <a:lnTo>
                  <a:pt x="5877369" y="34226"/>
                </a:lnTo>
                <a:lnTo>
                  <a:pt x="5902412" y="71366"/>
                </a:lnTo>
                <a:lnTo>
                  <a:pt x="5911596" y="116839"/>
                </a:lnTo>
                <a:lnTo>
                  <a:pt x="5911596" y="584200"/>
                </a:lnTo>
                <a:lnTo>
                  <a:pt x="5902412" y="629673"/>
                </a:lnTo>
                <a:lnTo>
                  <a:pt x="5877369" y="666813"/>
                </a:lnTo>
                <a:lnTo>
                  <a:pt x="5840229" y="691856"/>
                </a:lnTo>
                <a:lnTo>
                  <a:pt x="5794756" y="701039"/>
                </a:lnTo>
                <a:lnTo>
                  <a:pt x="116839" y="701039"/>
                </a:lnTo>
                <a:lnTo>
                  <a:pt x="71366" y="691856"/>
                </a:lnTo>
                <a:lnTo>
                  <a:pt x="34226" y="666813"/>
                </a:lnTo>
                <a:lnTo>
                  <a:pt x="9183" y="629673"/>
                </a:lnTo>
                <a:lnTo>
                  <a:pt x="0" y="584200"/>
                </a:lnTo>
                <a:lnTo>
                  <a:pt x="0" y="116839"/>
                </a:lnTo>
                <a:close/>
              </a:path>
            </a:pathLst>
          </a:custGeom>
          <a:ln w="15239">
            <a:solidFill>
              <a:srgbClr val="1F7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0">
            <a:extLst>
              <a:ext uri="{FF2B5EF4-FFF2-40B4-BE49-F238E27FC236}">
                <a16:creationId xmlns:a16="http://schemas.microsoft.com/office/drawing/2014/main" id="{83976995-F08A-4C35-8ACA-BD4DC3EC73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599" y="514350"/>
            <a:ext cx="167640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-4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800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ample: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11">
            <a:extLst>
              <a:ext uri="{FF2B5EF4-FFF2-40B4-BE49-F238E27FC236}">
                <a16:creationId xmlns:a16="http://schemas.microsoft.com/office/drawing/2014/main" id="{7DD374A0-8584-46F7-AA73-962B8CB3C208}"/>
              </a:ext>
            </a:extLst>
          </p:cNvPr>
          <p:cNvSpPr txBox="1"/>
          <p:nvPr/>
        </p:nvSpPr>
        <p:spPr>
          <a:xfrm>
            <a:off x="1999870" y="662940"/>
            <a:ext cx="6087588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latin typeface="Georgia"/>
                <a:cs typeface="Georgia"/>
              </a:rPr>
              <a:t>Given </a:t>
            </a:r>
            <a:r>
              <a:rPr sz="2400" b="1" spc="-70" dirty="0">
                <a:latin typeface="Georgia"/>
                <a:cs typeface="Georgia"/>
              </a:rPr>
              <a:t>: </a:t>
            </a:r>
            <a:r>
              <a:rPr sz="2400" b="1" spc="165" dirty="0">
                <a:latin typeface="Georgia"/>
                <a:cs typeface="Georgia"/>
              </a:rPr>
              <a:t>37 </a:t>
            </a:r>
            <a:r>
              <a:rPr sz="2400" b="1" spc="40" dirty="0">
                <a:latin typeface="Georgia"/>
                <a:cs typeface="Georgia"/>
              </a:rPr>
              <a:t>,24 </a:t>
            </a:r>
            <a:r>
              <a:rPr sz="2400" b="1" spc="65" dirty="0">
                <a:latin typeface="Georgia"/>
                <a:cs typeface="Georgia"/>
              </a:rPr>
              <a:t>,45 </a:t>
            </a:r>
            <a:r>
              <a:rPr sz="2400" b="1" dirty="0">
                <a:latin typeface="Georgia"/>
                <a:cs typeface="Georgia"/>
              </a:rPr>
              <a:t>,20 </a:t>
            </a:r>
            <a:r>
              <a:rPr sz="2400" b="1" spc="45" dirty="0">
                <a:latin typeface="Georgia"/>
                <a:cs typeface="Georgia"/>
              </a:rPr>
              <a:t>,29</a:t>
            </a:r>
            <a:r>
              <a:rPr sz="2400" b="1" spc="650" dirty="0">
                <a:latin typeface="Georgia"/>
                <a:cs typeface="Georgia"/>
              </a:rPr>
              <a:t> </a:t>
            </a:r>
            <a:r>
              <a:rPr sz="2400" b="1" spc="114" dirty="0">
                <a:latin typeface="Georgia"/>
                <a:cs typeface="Georgia"/>
              </a:rPr>
              <a:t>,41,52</a:t>
            </a:r>
            <a:endParaRPr sz="2400" dirty="0">
              <a:latin typeface="Georgia"/>
              <a:cs typeface="Georgia"/>
            </a:endParaRPr>
          </a:p>
        </p:txBody>
      </p:sp>
      <p:sp>
        <p:nvSpPr>
          <p:cNvPr id="8" name="object 12">
            <a:extLst>
              <a:ext uri="{FF2B5EF4-FFF2-40B4-BE49-F238E27FC236}">
                <a16:creationId xmlns:a16="http://schemas.microsoft.com/office/drawing/2014/main" id="{BAFE729D-A7CB-440B-BBFF-9F3BC2EA0927}"/>
              </a:ext>
            </a:extLst>
          </p:cNvPr>
          <p:cNvSpPr/>
          <p:nvPr/>
        </p:nvSpPr>
        <p:spPr>
          <a:xfrm>
            <a:off x="3875532" y="1721357"/>
            <a:ext cx="969323" cy="828040"/>
          </a:xfrm>
          <a:custGeom>
            <a:avLst/>
            <a:gdLst/>
            <a:ahLst/>
            <a:cxnLst/>
            <a:rect l="l" t="t" r="r" b="b"/>
            <a:pathLst>
              <a:path w="829309" h="828039">
                <a:moveTo>
                  <a:pt x="414527" y="0"/>
                </a:moveTo>
                <a:lnTo>
                  <a:pt x="366177" y="2784"/>
                </a:lnTo>
                <a:lnTo>
                  <a:pt x="319466" y="10930"/>
                </a:lnTo>
                <a:lnTo>
                  <a:pt x="274707" y="24126"/>
                </a:lnTo>
                <a:lnTo>
                  <a:pt x="232210" y="42063"/>
                </a:lnTo>
                <a:lnTo>
                  <a:pt x="192285" y="64429"/>
                </a:lnTo>
                <a:lnTo>
                  <a:pt x="155243" y="90913"/>
                </a:lnTo>
                <a:lnTo>
                  <a:pt x="121396" y="121205"/>
                </a:lnTo>
                <a:lnTo>
                  <a:pt x="91053" y="154994"/>
                </a:lnTo>
                <a:lnTo>
                  <a:pt x="64526" y="191970"/>
                </a:lnTo>
                <a:lnTo>
                  <a:pt x="42125" y="231821"/>
                </a:lnTo>
                <a:lnTo>
                  <a:pt x="24161" y="274237"/>
                </a:lnTo>
                <a:lnTo>
                  <a:pt x="10945" y="318906"/>
                </a:lnTo>
                <a:lnTo>
                  <a:pt x="2788" y="365520"/>
                </a:lnTo>
                <a:lnTo>
                  <a:pt x="0" y="413765"/>
                </a:lnTo>
                <a:lnTo>
                  <a:pt x="2788" y="462011"/>
                </a:lnTo>
                <a:lnTo>
                  <a:pt x="10945" y="508625"/>
                </a:lnTo>
                <a:lnTo>
                  <a:pt x="24161" y="553294"/>
                </a:lnTo>
                <a:lnTo>
                  <a:pt x="42125" y="595710"/>
                </a:lnTo>
                <a:lnTo>
                  <a:pt x="64526" y="635561"/>
                </a:lnTo>
                <a:lnTo>
                  <a:pt x="91053" y="672537"/>
                </a:lnTo>
                <a:lnTo>
                  <a:pt x="121396" y="706326"/>
                </a:lnTo>
                <a:lnTo>
                  <a:pt x="155243" y="736618"/>
                </a:lnTo>
                <a:lnTo>
                  <a:pt x="192285" y="763102"/>
                </a:lnTo>
                <a:lnTo>
                  <a:pt x="232210" y="785468"/>
                </a:lnTo>
                <a:lnTo>
                  <a:pt x="274707" y="803405"/>
                </a:lnTo>
                <a:lnTo>
                  <a:pt x="319466" y="816601"/>
                </a:lnTo>
                <a:lnTo>
                  <a:pt x="366177" y="824747"/>
                </a:lnTo>
                <a:lnTo>
                  <a:pt x="414527" y="827532"/>
                </a:lnTo>
                <a:lnTo>
                  <a:pt x="462878" y="824747"/>
                </a:lnTo>
                <a:lnTo>
                  <a:pt x="509589" y="816601"/>
                </a:lnTo>
                <a:lnTo>
                  <a:pt x="554348" y="803405"/>
                </a:lnTo>
                <a:lnTo>
                  <a:pt x="596845" y="785468"/>
                </a:lnTo>
                <a:lnTo>
                  <a:pt x="636770" y="763102"/>
                </a:lnTo>
                <a:lnTo>
                  <a:pt x="673812" y="736618"/>
                </a:lnTo>
                <a:lnTo>
                  <a:pt x="707659" y="706326"/>
                </a:lnTo>
                <a:lnTo>
                  <a:pt x="738002" y="672537"/>
                </a:lnTo>
                <a:lnTo>
                  <a:pt x="764529" y="635561"/>
                </a:lnTo>
                <a:lnTo>
                  <a:pt x="786930" y="595710"/>
                </a:lnTo>
                <a:lnTo>
                  <a:pt x="804894" y="553294"/>
                </a:lnTo>
                <a:lnTo>
                  <a:pt x="818110" y="508625"/>
                </a:lnTo>
                <a:lnTo>
                  <a:pt x="826267" y="462011"/>
                </a:lnTo>
                <a:lnTo>
                  <a:pt x="829055" y="413765"/>
                </a:lnTo>
                <a:lnTo>
                  <a:pt x="826267" y="365520"/>
                </a:lnTo>
                <a:lnTo>
                  <a:pt x="818110" y="318906"/>
                </a:lnTo>
                <a:lnTo>
                  <a:pt x="804894" y="274237"/>
                </a:lnTo>
                <a:lnTo>
                  <a:pt x="786930" y="231821"/>
                </a:lnTo>
                <a:lnTo>
                  <a:pt x="764529" y="191970"/>
                </a:lnTo>
                <a:lnTo>
                  <a:pt x="738002" y="154994"/>
                </a:lnTo>
                <a:lnTo>
                  <a:pt x="707659" y="121205"/>
                </a:lnTo>
                <a:lnTo>
                  <a:pt x="673812" y="90913"/>
                </a:lnTo>
                <a:lnTo>
                  <a:pt x="636770" y="64429"/>
                </a:lnTo>
                <a:lnTo>
                  <a:pt x="596845" y="42063"/>
                </a:lnTo>
                <a:lnTo>
                  <a:pt x="554348" y="24126"/>
                </a:lnTo>
                <a:lnTo>
                  <a:pt x="509589" y="10930"/>
                </a:lnTo>
                <a:lnTo>
                  <a:pt x="462878" y="2784"/>
                </a:lnTo>
                <a:lnTo>
                  <a:pt x="414527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4">
            <a:extLst>
              <a:ext uri="{FF2B5EF4-FFF2-40B4-BE49-F238E27FC236}">
                <a16:creationId xmlns:a16="http://schemas.microsoft.com/office/drawing/2014/main" id="{6995009F-082C-45C4-9C0B-4A13CA14FD30}"/>
              </a:ext>
            </a:extLst>
          </p:cNvPr>
          <p:cNvSpPr txBox="1"/>
          <p:nvPr/>
        </p:nvSpPr>
        <p:spPr>
          <a:xfrm>
            <a:off x="4111245" y="1954987"/>
            <a:ext cx="421574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140" dirty="0">
                <a:latin typeface="Georgia"/>
                <a:cs typeface="Georgia"/>
              </a:rPr>
              <a:t>37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1" name="object 15">
            <a:extLst>
              <a:ext uri="{FF2B5EF4-FFF2-40B4-BE49-F238E27FC236}">
                <a16:creationId xmlns:a16="http://schemas.microsoft.com/office/drawing/2014/main" id="{245A1A2D-4EF5-4049-B18C-BECB2CD46F55}"/>
              </a:ext>
            </a:extLst>
          </p:cNvPr>
          <p:cNvSpPr/>
          <p:nvPr/>
        </p:nvSpPr>
        <p:spPr>
          <a:xfrm>
            <a:off x="2503932" y="2748534"/>
            <a:ext cx="967839" cy="828040"/>
          </a:xfrm>
          <a:custGeom>
            <a:avLst/>
            <a:gdLst/>
            <a:ahLst/>
            <a:cxnLst/>
            <a:rect l="l" t="t" r="r" b="b"/>
            <a:pathLst>
              <a:path w="828039" h="828039">
                <a:moveTo>
                  <a:pt x="413765" y="0"/>
                </a:moveTo>
                <a:lnTo>
                  <a:pt x="365520" y="2784"/>
                </a:lnTo>
                <a:lnTo>
                  <a:pt x="318906" y="10930"/>
                </a:lnTo>
                <a:lnTo>
                  <a:pt x="274237" y="24126"/>
                </a:lnTo>
                <a:lnTo>
                  <a:pt x="231821" y="42063"/>
                </a:lnTo>
                <a:lnTo>
                  <a:pt x="191970" y="64429"/>
                </a:lnTo>
                <a:lnTo>
                  <a:pt x="154994" y="90913"/>
                </a:lnTo>
                <a:lnTo>
                  <a:pt x="121205" y="121205"/>
                </a:lnTo>
                <a:lnTo>
                  <a:pt x="90913" y="154994"/>
                </a:lnTo>
                <a:lnTo>
                  <a:pt x="64429" y="191970"/>
                </a:lnTo>
                <a:lnTo>
                  <a:pt x="42063" y="231821"/>
                </a:lnTo>
                <a:lnTo>
                  <a:pt x="24126" y="274237"/>
                </a:lnTo>
                <a:lnTo>
                  <a:pt x="10930" y="318906"/>
                </a:lnTo>
                <a:lnTo>
                  <a:pt x="2784" y="365520"/>
                </a:lnTo>
                <a:lnTo>
                  <a:pt x="0" y="413766"/>
                </a:lnTo>
                <a:lnTo>
                  <a:pt x="2784" y="462011"/>
                </a:lnTo>
                <a:lnTo>
                  <a:pt x="10930" y="508625"/>
                </a:lnTo>
                <a:lnTo>
                  <a:pt x="24126" y="553294"/>
                </a:lnTo>
                <a:lnTo>
                  <a:pt x="42063" y="595710"/>
                </a:lnTo>
                <a:lnTo>
                  <a:pt x="64429" y="635561"/>
                </a:lnTo>
                <a:lnTo>
                  <a:pt x="90913" y="672537"/>
                </a:lnTo>
                <a:lnTo>
                  <a:pt x="121205" y="706326"/>
                </a:lnTo>
                <a:lnTo>
                  <a:pt x="154994" y="736618"/>
                </a:lnTo>
                <a:lnTo>
                  <a:pt x="191970" y="763102"/>
                </a:lnTo>
                <a:lnTo>
                  <a:pt x="231821" y="785468"/>
                </a:lnTo>
                <a:lnTo>
                  <a:pt x="274237" y="803405"/>
                </a:lnTo>
                <a:lnTo>
                  <a:pt x="318906" y="816601"/>
                </a:lnTo>
                <a:lnTo>
                  <a:pt x="365520" y="824747"/>
                </a:lnTo>
                <a:lnTo>
                  <a:pt x="413765" y="827532"/>
                </a:lnTo>
                <a:lnTo>
                  <a:pt x="462011" y="824747"/>
                </a:lnTo>
                <a:lnTo>
                  <a:pt x="508625" y="816601"/>
                </a:lnTo>
                <a:lnTo>
                  <a:pt x="553294" y="803405"/>
                </a:lnTo>
                <a:lnTo>
                  <a:pt x="595710" y="785468"/>
                </a:lnTo>
                <a:lnTo>
                  <a:pt x="635561" y="763102"/>
                </a:lnTo>
                <a:lnTo>
                  <a:pt x="672537" y="736618"/>
                </a:lnTo>
                <a:lnTo>
                  <a:pt x="706326" y="706326"/>
                </a:lnTo>
                <a:lnTo>
                  <a:pt x="736618" y="672537"/>
                </a:lnTo>
                <a:lnTo>
                  <a:pt x="763102" y="635561"/>
                </a:lnTo>
                <a:lnTo>
                  <a:pt x="785468" y="595710"/>
                </a:lnTo>
                <a:lnTo>
                  <a:pt x="803405" y="553294"/>
                </a:lnTo>
                <a:lnTo>
                  <a:pt x="816601" y="508625"/>
                </a:lnTo>
                <a:lnTo>
                  <a:pt x="824747" y="462011"/>
                </a:lnTo>
                <a:lnTo>
                  <a:pt x="827532" y="413766"/>
                </a:lnTo>
                <a:lnTo>
                  <a:pt x="824747" y="365520"/>
                </a:lnTo>
                <a:lnTo>
                  <a:pt x="816601" y="318906"/>
                </a:lnTo>
                <a:lnTo>
                  <a:pt x="803405" y="274237"/>
                </a:lnTo>
                <a:lnTo>
                  <a:pt x="785468" y="231821"/>
                </a:lnTo>
                <a:lnTo>
                  <a:pt x="763102" y="191970"/>
                </a:lnTo>
                <a:lnTo>
                  <a:pt x="736618" y="154994"/>
                </a:lnTo>
                <a:lnTo>
                  <a:pt x="706326" y="121205"/>
                </a:lnTo>
                <a:lnTo>
                  <a:pt x="672537" y="90913"/>
                </a:lnTo>
                <a:lnTo>
                  <a:pt x="635561" y="64429"/>
                </a:lnTo>
                <a:lnTo>
                  <a:pt x="595710" y="42063"/>
                </a:lnTo>
                <a:lnTo>
                  <a:pt x="553294" y="24126"/>
                </a:lnTo>
                <a:lnTo>
                  <a:pt x="508625" y="10930"/>
                </a:lnTo>
                <a:lnTo>
                  <a:pt x="462011" y="2784"/>
                </a:lnTo>
                <a:lnTo>
                  <a:pt x="413765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7">
            <a:extLst>
              <a:ext uri="{FF2B5EF4-FFF2-40B4-BE49-F238E27FC236}">
                <a16:creationId xmlns:a16="http://schemas.microsoft.com/office/drawing/2014/main" id="{639B68D4-0CD3-4461-BDCC-794C6FA0C5A3}"/>
              </a:ext>
            </a:extLst>
          </p:cNvPr>
          <p:cNvSpPr/>
          <p:nvPr/>
        </p:nvSpPr>
        <p:spPr>
          <a:xfrm>
            <a:off x="5372099" y="2748534"/>
            <a:ext cx="969323" cy="828040"/>
          </a:xfrm>
          <a:custGeom>
            <a:avLst/>
            <a:gdLst/>
            <a:ahLst/>
            <a:cxnLst/>
            <a:rect l="l" t="t" r="r" b="b"/>
            <a:pathLst>
              <a:path w="829309" h="828039">
                <a:moveTo>
                  <a:pt x="414527" y="0"/>
                </a:moveTo>
                <a:lnTo>
                  <a:pt x="366177" y="2784"/>
                </a:lnTo>
                <a:lnTo>
                  <a:pt x="319466" y="10930"/>
                </a:lnTo>
                <a:lnTo>
                  <a:pt x="274707" y="24126"/>
                </a:lnTo>
                <a:lnTo>
                  <a:pt x="232210" y="42063"/>
                </a:lnTo>
                <a:lnTo>
                  <a:pt x="192285" y="64429"/>
                </a:lnTo>
                <a:lnTo>
                  <a:pt x="155243" y="90913"/>
                </a:lnTo>
                <a:lnTo>
                  <a:pt x="121396" y="121205"/>
                </a:lnTo>
                <a:lnTo>
                  <a:pt x="91053" y="154994"/>
                </a:lnTo>
                <a:lnTo>
                  <a:pt x="64526" y="191970"/>
                </a:lnTo>
                <a:lnTo>
                  <a:pt x="42125" y="231821"/>
                </a:lnTo>
                <a:lnTo>
                  <a:pt x="24161" y="274237"/>
                </a:lnTo>
                <a:lnTo>
                  <a:pt x="10945" y="318906"/>
                </a:lnTo>
                <a:lnTo>
                  <a:pt x="2788" y="365520"/>
                </a:lnTo>
                <a:lnTo>
                  <a:pt x="0" y="413766"/>
                </a:lnTo>
                <a:lnTo>
                  <a:pt x="2788" y="462011"/>
                </a:lnTo>
                <a:lnTo>
                  <a:pt x="10945" y="508625"/>
                </a:lnTo>
                <a:lnTo>
                  <a:pt x="24161" y="553294"/>
                </a:lnTo>
                <a:lnTo>
                  <a:pt x="42125" y="595710"/>
                </a:lnTo>
                <a:lnTo>
                  <a:pt x="64526" y="635561"/>
                </a:lnTo>
                <a:lnTo>
                  <a:pt x="91053" y="672537"/>
                </a:lnTo>
                <a:lnTo>
                  <a:pt x="121396" y="706326"/>
                </a:lnTo>
                <a:lnTo>
                  <a:pt x="155243" y="736618"/>
                </a:lnTo>
                <a:lnTo>
                  <a:pt x="192285" y="763102"/>
                </a:lnTo>
                <a:lnTo>
                  <a:pt x="232210" y="785468"/>
                </a:lnTo>
                <a:lnTo>
                  <a:pt x="274707" y="803405"/>
                </a:lnTo>
                <a:lnTo>
                  <a:pt x="319466" y="816601"/>
                </a:lnTo>
                <a:lnTo>
                  <a:pt x="366177" y="824747"/>
                </a:lnTo>
                <a:lnTo>
                  <a:pt x="414527" y="827532"/>
                </a:lnTo>
                <a:lnTo>
                  <a:pt x="462878" y="824747"/>
                </a:lnTo>
                <a:lnTo>
                  <a:pt x="509589" y="816601"/>
                </a:lnTo>
                <a:lnTo>
                  <a:pt x="554348" y="803405"/>
                </a:lnTo>
                <a:lnTo>
                  <a:pt x="596845" y="785468"/>
                </a:lnTo>
                <a:lnTo>
                  <a:pt x="636770" y="763102"/>
                </a:lnTo>
                <a:lnTo>
                  <a:pt x="673812" y="736618"/>
                </a:lnTo>
                <a:lnTo>
                  <a:pt x="707659" y="706326"/>
                </a:lnTo>
                <a:lnTo>
                  <a:pt x="738002" y="672537"/>
                </a:lnTo>
                <a:lnTo>
                  <a:pt x="764529" y="635561"/>
                </a:lnTo>
                <a:lnTo>
                  <a:pt x="786930" y="595710"/>
                </a:lnTo>
                <a:lnTo>
                  <a:pt x="804894" y="553294"/>
                </a:lnTo>
                <a:lnTo>
                  <a:pt x="818110" y="508625"/>
                </a:lnTo>
                <a:lnTo>
                  <a:pt x="826267" y="462011"/>
                </a:lnTo>
                <a:lnTo>
                  <a:pt x="829055" y="413766"/>
                </a:lnTo>
                <a:lnTo>
                  <a:pt x="826267" y="365520"/>
                </a:lnTo>
                <a:lnTo>
                  <a:pt x="818110" y="318906"/>
                </a:lnTo>
                <a:lnTo>
                  <a:pt x="804894" y="274237"/>
                </a:lnTo>
                <a:lnTo>
                  <a:pt x="786930" y="231821"/>
                </a:lnTo>
                <a:lnTo>
                  <a:pt x="764529" y="191970"/>
                </a:lnTo>
                <a:lnTo>
                  <a:pt x="738002" y="154994"/>
                </a:lnTo>
                <a:lnTo>
                  <a:pt x="707659" y="121205"/>
                </a:lnTo>
                <a:lnTo>
                  <a:pt x="673812" y="90913"/>
                </a:lnTo>
                <a:lnTo>
                  <a:pt x="636770" y="64429"/>
                </a:lnTo>
                <a:lnTo>
                  <a:pt x="596845" y="42063"/>
                </a:lnTo>
                <a:lnTo>
                  <a:pt x="554348" y="24126"/>
                </a:lnTo>
                <a:lnTo>
                  <a:pt x="509589" y="10930"/>
                </a:lnTo>
                <a:lnTo>
                  <a:pt x="462878" y="2784"/>
                </a:lnTo>
                <a:lnTo>
                  <a:pt x="414527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9">
            <a:extLst>
              <a:ext uri="{FF2B5EF4-FFF2-40B4-BE49-F238E27FC236}">
                <a16:creationId xmlns:a16="http://schemas.microsoft.com/office/drawing/2014/main" id="{E6E1B7C1-8CCF-45FE-BA3B-11CD32618DB0}"/>
              </a:ext>
            </a:extLst>
          </p:cNvPr>
          <p:cNvSpPr/>
          <p:nvPr/>
        </p:nvSpPr>
        <p:spPr>
          <a:xfrm>
            <a:off x="1676400" y="3883914"/>
            <a:ext cx="969323" cy="828040"/>
          </a:xfrm>
          <a:custGeom>
            <a:avLst/>
            <a:gdLst/>
            <a:ahLst/>
            <a:cxnLst/>
            <a:rect l="l" t="t" r="r" b="b"/>
            <a:pathLst>
              <a:path w="829310" h="828039">
                <a:moveTo>
                  <a:pt x="414527" y="0"/>
                </a:moveTo>
                <a:lnTo>
                  <a:pt x="366177" y="2784"/>
                </a:lnTo>
                <a:lnTo>
                  <a:pt x="319466" y="10930"/>
                </a:lnTo>
                <a:lnTo>
                  <a:pt x="274707" y="24126"/>
                </a:lnTo>
                <a:lnTo>
                  <a:pt x="232210" y="42063"/>
                </a:lnTo>
                <a:lnTo>
                  <a:pt x="192285" y="64429"/>
                </a:lnTo>
                <a:lnTo>
                  <a:pt x="155243" y="90913"/>
                </a:lnTo>
                <a:lnTo>
                  <a:pt x="121396" y="121205"/>
                </a:lnTo>
                <a:lnTo>
                  <a:pt x="91053" y="154994"/>
                </a:lnTo>
                <a:lnTo>
                  <a:pt x="64526" y="191970"/>
                </a:lnTo>
                <a:lnTo>
                  <a:pt x="42125" y="231821"/>
                </a:lnTo>
                <a:lnTo>
                  <a:pt x="24161" y="274237"/>
                </a:lnTo>
                <a:lnTo>
                  <a:pt x="10945" y="318906"/>
                </a:lnTo>
                <a:lnTo>
                  <a:pt x="2788" y="365520"/>
                </a:lnTo>
                <a:lnTo>
                  <a:pt x="0" y="413766"/>
                </a:lnTo>
                <a:lnTo>
                  <a:pt x="2788" y="462011"/>
                </a:lnTo>
                <a:lnTo>
                  <a:pt x="10945" y="508625"/>
                </a:lnTo>
                <a:lnTo>
                  <a:pt x="24161" y="553294"/>
                </a:lnTo>
                <a:lnTo>
                  <a:pt x="42125" y="595710"/>
                </a:lnTo>
                <a:lnTo>
                  <a:pt x="64526" y="635561"/>
                </a:lnTo>
                <a:lnTo>
                  <a:pt x="91053" y="672537"/>
                </a:lnTo>
                <a:lnTo>
                  <a:pt x="121396" y="706326"/>
                </a:lnTo>
                <a:lnTo>
                  <a:pt x="155243" y="736618"/>
                </a:lnTo>
                <a:lnTo>
                  <a:pt x="192285" y="763102"/>
                </a:lnTo>
                <a:lnTo>
                  <a:pt x="232210" y="785468"/>
                </a:lnTo>
                <a:lnTo>
                  <a:pt x="274707" y="803405"/>
                </a:lnTo>
                <a:lnTo>
                  <a:pt x="319466" y="816601"/>
                </a:lnTo>
                <a:lnTo>
                  <a:pt x="366177" y="824747"/>
                </a:lnTo>
                <a:lnTo>
                  <a:pt x="414527" y="827532"/>
                </a:lnTo>
                <a:lnTo>
                  <a:pt x="462878" y="824747"/>
                </a:lnTo>
                <a:lnTo>
                  <a:pt x="509589" y="816601"/>
                </a:lnTo>
                <a:lnTo>
                  <a:pt x="554348" y="803405"/>
                </a:lnTo>
                <a:lnTo>
                  <a:pt x="596845" y="785468"/>
                </a:lnTo>
                <a:lnTo>
                  <a:pt x="636770" y="763102"/>
                </a:lnTo>
                <a:lnTo>
                  <a:pt x="673812" y="736618"/>
                </a:lnTo>
                <a:lnTo>
                  <a:pt x="707659" y="706326"/>
                </a:lnTo>
                <a:lnTo>
                  <a:pt x="738002" y="672537"/>
                </a:lnTo>
                <a:lnTo>
                  <a:pt x="764529" y="635561"/>
                </a:lnTo>
                <a:lnTo>
                  <a:pt x="786930" y="595710"/>
                </a:lnTo>
                <a:lnTo>
                  <a:pt x="804894" y="553294"/>
                </a:lnTo>
                <a:lnTo>
                  <a:pt x="818110" y="508625"/>
                </a:lnTo>
                <a:lnTo>
                  <a:pt x="826267" y="462011"/>
                </a:lnTo>
                <a:lnTo>
                  <a:pt x="829055" y="413766"/>
                </a:lnTo>
                <a:lnTo>
                  <a:pt x="826267" y="365520"/>
                </a:lnTo>
                <a:lnTo>
                  <a:pt x="818110" y="318906"/>
                </a:lnTo>
                <a:lnTo>
                  <a:pt x="804894" y="274237"/>
                </a:lnTo>
                <a:lnTo>
                  <a:pt x="786930" y="231821"/>
                </a:lnTo>
                <a:lnTo>
                  <a:pt x="764529" y="191970"/>
                </a:lnTo>
                <a:lnTo>
                  <a:pt x="738002" y="154994"/>
                </a:lnTo>
                <a:lnTo>
                  <a:pt x="707659" y="121205"/>
                </a:lnTo>
                <a:lnTo>
                  <a:pt x="673812" y="90913"/>
                </a:lnTo>
                <a:lnTo>
                  <a:pt x="636770" y="64429"/>
                </a:lnTo>
                <a:lnTo>
                  <a:pt x="596845" y="42063"/>
                </a:lnTo>
                <a:lnTo>
                  <a:pt x="554348" y="24126"/>
                </a:lnTo>
                <a:lnTo>
                  <a:pt x="509589" y="10930"/>
                </a:lnTo>
                <a:lnTo>
                  <a:pt x="462878" y="2784"/>
                </a:lnTo>
                <a:lnTo>
                  <a:pt x="414527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1">
            <a:extLst>
              <a:ext uri="{FF2B5EF4-FFF2-40B4-BE49-F238E27FC236}">
                <a16:creationId xmlns:a16="http://schemas.microsoft.com/office/drawing/2014/main" id="{30653C76-1C97-40A7-8F10-07453FDDAC83}"/>
              </a:ext>
            </a:extLst>
          </p:cNvPr>
          <p:cNvSpPr/>
          <p:nvPr/>
        </p:nvSpPr>
        <p:spPr>
          <a:xfrm>
            <a:off x="3331464" y="3883914"/>
            <a:ext cx="969323" cy="828040"/>
          </a:xfrm>
          <a:custGeom>
            <a:avLst/>
            <a:gdLst/>
            <a:ahLst/>
            <a:cxnLst/>
            <a:rect l="l" t="t" r="r" b="b"/>
            <a:pathLst>
              <a:path w="829310" h="828039">
                <a:moveTo>
                  <a:pt x="414527" y="0"/>
                </a:moveTo>
                <a:lnTo>
                  <a:pt x="366177" y="2784"/>
                </a:lnTo>
                <a:lnTo>
                  <a:pt x="319466" y="10930"/>
                </a:lnTo>
                <a:lnTo>
                  <a:pt x="274707" y="24126"/>
                </a:lnTo>
                <a:lnTo>
                  <a:pt x="232210" y="42063"/>
                </a:lnTo>
                <a:lnTo>
                  <a:pt x="192285" y="64429"/>
                </a:lnTo>
                <a:lnTo>
                  <a:pt x="155243" y="90913"/>
                </a:lnTo>
                <a:lnTo>
                  <a:pt x="121396" y="121205"/>
                </a:lnTo>
                <a:lnTo>
                  <a:pt x="91053" y="154994"/>
                </a:lnTo>
                <a:lnTo>
                  <a:pt x="64526" y="191970"/>
                </a:lnTo>
                <a:lnTo>
                  <a:pt x="42125" y="231821"/>
                </a:lnTo>
                <a:lnTo>
                  <a:pt x="24161" y="274237"/>
                </a:lnTo>
                <a:lnTo>
                  <a:pt x="10945" y="318906"/>
                </a:lnTo>
                <a:lnTo>
                  <a:pt x="2788" y="365520"/>
                </a:lnTo>
                <a:lnTo>
                  <a:pt x="0" y="413766"/>
                </a:lnTo>
                <a:lnTo>
                  <a:pt x="2788" y="462011"/>
                </a:lnTo>
                <a:lnTo>
                  <a:pt x="10945" y="508625"/>
                </a:lnTo>
                <a:lnTo>
                  <a:pt x="24161" y="553294"/>
                </a:lnTo>
                <a:lnTo>
                  <a:pt x="42125" y="595710"/>
                </a:lnTo>
                <a:lnTo>
                  <a:pt x="64526" y="635561"/>
                </a:lnTo>
                <a:lnTo>
                  <a:pt x="91053" y="672537"/>
                </a:lnTo>
                <a:lnTo>
                  <a:pt x="121396" y="706326"/>
                </a:lnTo>
                <a:lnTo>
                  <a:pt x="155243" y="736618"/>
                </a:lnTo>
                <a:lnTo>
                  <a:pt x="192285" y="763102"/>
                </a:lnTo>
                <a:lnTo>
                  <a:pt x="232210" y="785468"/>
                </a:lnTo>
                <a:lnTo>
                  <a:pt x="274707" y="803405"/>
                </a:lnTo>
                <a:lnTo>
                  <a:pt x="319466" y="816601"/>
                </a:lnTo>
                <a:lnTo>
                  <a:pt x="366177" y="824747"/>
                </a:lnTo>
                <a:lnTo>
                  <a:pt x="414527" y="827532"/>
                </a:lnTo>
                <a:lnTo>
                  <a:pt x="462878" y="824747"/>
                </a:lnTo>
                <a:lnTo>
                  <a:pt x="509589" y="816601"/>
                </a:lnTo>
                <a:lnTo>
                  <a:pt x="554348" y="803405"/>
                </a:lnTo>
                <a:lnTo>
                  <a:pt x="596845" y="785468"/>
                </a:lnTo>
                <a:lnTo>
                  <a:pt x="636770" y="763102"/>
                </a:lnTo>
                <a:lnTo>
                  <a:pt x="673812" y="736618"/>
                </a:lnTo>
                <a:lnTo>
                  <a:pt x="707659" y="706326"/>
                </a:lnTo>
                <a:lnTo>
                  <a:pt x="738002" y="672537"/>
                </a:lnTo>
                <a:lnTo>
                  <a:pt x="764529" y="635561"/>
                </a:lnTo>
                <a:lnTo>
                  <a:pt x="786930" y="595710"/>
                </a:lnTo>
                <a:lnTo>
                  <a:pt x="804894" y="553294"/>
                </a:lnTo>
                <a:lnTo>
                  <a:pt x="818110" y="508625"/>
                </a:lnTo>
                <a:lnTo>
                  <a:pt x="826267" y="462011"/>
                </a:lnTo>
                <a:lnTo>
                  <a:pt x="829055" y="413766"/>
                </a:lnTo>
                <a:lnTo>
                  <a:pt x="826267" y="365520"/>
                </a:lnTo>
                <a:lnTo>
                  <a:pt x="818110" y="318906"/>
                </a:lnTo>
                <a:lnTo>
                  <a:pt x="804894" y="274237"/>
                </a:lnTo>
                <a:lnTo>
                  <a:pt x="786930" y="231821"/>
                </a:lnTo>
                <a:lnTo>
                  <a:pt x="764529" y="191970"/>
                </a:lnTo>
                <a:lnTo>
                  <a:pt x="738002" y="154994"/>
                </a:lnTo>
                <a:lnTo>
                  <a:pt x="707659" y="121205"/>
                </a:lnTo>
                <a:lnTo>
                  <a:pt x="673812" y="90913"/>
                </a:lnTo>
                <a:lnTo>
                  <a:pt x="636770" y="64429"/>
                </a:lnTo>
                <a:lnTo>
                  <a:pt x="596845" y="42063"/>
                </a:lnTo>
                <a:lnTo>
                  <a:pt x="554348" y="24126"/>
                </a:lnTo>
                <a:lnTo>
                  <a:pt x="509589" y="10930"/>
                </a:lnTo>
                <a:lnTo>
                  <a:pt x="462878" y="2784"/>
                </a:lnTo>
                <a:lnTo>
                  <a:pt x="414527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3">
            <a:extLst>
              <a:ext uri="{FF2B5EF4-FFF2-40B4-BE49-F238E27FC236}">
                <a16:creationId xmlns:a16="http://schemas.microsoft.com/office/drawing/2014/main" id="{EF18B521-0FEC-4084-995A-2CB156D2A75D}"/>
              </a:ext>
            </a:extLst>
          </p:cNvPr>
          <p:cNvSpPr/>
          <p:nvPr/>
        </p:nvSpPr>
        <p:spPr>
          <a:xfrm>
            <a:off x="4692396" y="3883914"/>
            <a:ext cx="969323" cy="828040"/>
          </a:xfrm>
          <a:custGeom>
            <a:avLst/>
            <a:gdLst/>
            <a:ahLst/>
            <a:cxnLst/>
            <a:rect l="l" t="t" r="r" b="b"/>
            <a:pathLst>
              <a:path w="829309" h="828039">
                <a:moveTo>
                  <a:pt x="414527" y="0"/>
                </a:moveTo>
                <a:lnTo>
                  <a:pt x="366177" y="2784"/>
                </a:lnTo>
                <a:lnTo>
                  <a:pt x="319466" y="10930"/>
                </a:lnTo>
                <a:lnTo>
                  <a:pt x="274707" y="24126"/>
                </a:lnTo>
                <a:lnTo>
                  <a:pt x="232210" y="42063"/>
                </a:lnTo>
                <a:lnTo>
                  <a:pt x="192285" y="64429"/>
                </a:lnTo>
                <a:lnTo>
                  <a:pt x="155243" y="90913"/>
                </a:lnTo>
                <a:lnTo>
                  <a:pt x="121396" y="121205"/>
                </a:lnTo>
                <a:lnTo>
                  <a:pt x="91053" y="154994"/>
                </a:lnTo>
                <a:lnTo>
                  <a:pt x="64526" y="191970"/>
                </a:lnTo>
                <a:lnTo>
                  <a:pt x="42125" y="231821"/>
                </a:lnTo>
                <a:lnTo>
                  <a:pt x="24161" y="274237"/>
                </a:lnTo>
                <a:lnTo>
                  <a:pt x="10945" y="318906"/>
                </a:lnTo>
                <a:lnTo>
                  <a:pt x="2788" y="365520"/>
                </a:lnTo>
                <a:lnTo>
                  <a:pt x="0" y="413766"/>
                </a:lnTo>
                <a:lnTo>
                  <a:pt x="2788" y="462011"/>
                </a:lnTo>
                <a:lnTo>
                  <a:pt x="10945" y="508625"/>
                </a:lnTo>
                <a:lnTo>
                  <a:pt x="24161" y="553294"/>
                </a:lnTo>
                <a:lnTo>
                  <a:pt x="42125" y="595710"/>
                </a:lnTo>
                <a:lnTo>
                  <a:pt x="64526" y="635561"/>
                </a:lnTo>
                <a:lnTo>
                  <a:pt x="91053" y="672537"/>
                </a:lnTo>
                <a:lnTo>
                  <a:pt x="121396" y="706326"/>
                </a:lnTo>
                <a:lnTo>
                  <a:pt x="155243" y="736618"/>
                </a:lnTo>
                <a:lnTo>
                  <a:pt x="192285" y="763102"/>
                </a:lnTo>
                <a:lnTo>
                  <a:pt x="232210" y="785468"/>
                </a:lnTo>
                <a:lnTo>
                  <a:pt x="274707" y="803405"/>
                </a:lnTo>
                <a:lnTo>
                  <a:pt x="319466" y="816601"/>
                </a:lnTo>
                <a:lnTo>
                  <a:pt x="366177" y="824747"/>
                </a:lnTo>
                <a:lnTo>
                  <a:pt x="414527" y="827532"/>
                </a:lnTo>
                <a:lnTo>
                  <a:pt x="462878" y="824747"/>
                </a:lnTo>
                <a:lnTo>
                  <a:pt x="509589" y="816601"/>
                </a:lnTo>
                <a:lnTo>
                  <a:pt x="554348" y="803405"/>
                </a:lnTo>
                <a:lnTo>
                  <a:pt x="596845" y="785468"/>
                </a:lnTo>
                <a:lnTo>
                  <a:pt x="636770" y="763102"/>
                </a:lnTo>
                <a:lnTo>
                  <a:pt x="673812" y="736618"/>
                </a:lnTo>
                <a:lnTo>
                  <a:pt x="707659" y="706326"/>
                </a:lnTo>
                <a:lnTo>
                  <a:pt x="738002" y="672537"/>
                </a:lnTo>
                <a:lnTo>
                  <a:pt x="764529" y="635561"/>
                </a:lnTo>
                <a:lnTo>
                  <a:pt x="786930" y="595710"/>
                </a:lnTo>
                <a:lnTo>
                  <a:pt x="804894" y="553294"/>
                </a:lnTo>
                <a:lnTo>
                  <a:pt x="818110" y="508625"/>
                </a:lnTo>
                <a:lnTo>
                  <a:pt x="826267" y="462011"/>
                </a:lnTo>
                <a:lnTo>
                  <a:pt x="829055" y="413766"/>
                </a:lnTo>
                <a:lnTo>
                  <a:pt x="826267" y="365520"/>
                </a:lnTo>
                <a:lnTo>
                  <a:pt x="818110" y="318906"/>
                </a:lnTo>
                <a:lnTo>
                  <a:pt x="804894" y="274237"/>
                </a:lnTo>
                <a:lnTo>
                  <a:pt x="786930" y="231821"/>
                </a:lnTo>
                <a:lnTo>
                  <a:pt x="764529" y="191970"/>
                </a:lnTo>
                <a:lnTo>
                  <a:pt x="738002" y="154994"/>
                </a:lnTo>
                <a:lnTo>
                  <a:pt x="707659" y="121205"/>
                </a:lnTo>
                <a:lnTo>
                  <a:pt x="673812" y="90913"/>
                </a:lnTo>
                <a:lnTo>
                  <a:pt x="636770" y="64429"/>
                </a:lnTo>
                <a:lnTo>
                  <a:pt x="596845" y="42063"/>
                </a:lnTo>
                <a:lnTo>
                  <a:pt x="554348" y="24126"/>
                </a:lnTo>
                <a:lnTo>
                  <a:pt x="509589" y="10930"/>
                </a:lnTo>
                <a:lnTo>
                  <a:pt x="462878" y="2784"/>
                </a:lnTo>
                <a:lnTo>
                  <a:pt x="414527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5">
            <a:extLst>
              <a:ext uri="{FF2B5EF4-FFF2-40B4-BE49-F238E27FC236}">
                <a16:creationId xmlns:a16="http://schemas.microsoft.com/office/drawing/2014/main" id="{B8852317-797B-4098-B7A1-891092886C57}"/>
              </a:ext>
            </a:extLst>
          </p:cNvPr>
          <p:cNvSpPr/>
          <p:nvPr/>
        </p:nvSpPr>
        <p:spPr>
          <a:xfrm>
            <a:off x="6348984" y="3883914"/>
            <a:ext cx="967839" cy="828040"/>
          </a:xfrm>
          <a:custGeom>
            <a:avLst/>
            <a:gdLst/>
            <a:ahLst/>
            <a:cxnLst/>
            <a:rect l="l" t="t" r="r" b="b"/>
            <a:pathLst>
              <a:path w="828040" h="828039">
                <a:moveTo>
                  <a:pt x="413766" y="0"/>
                </a:moveTo>
                <a:lnTo>
                  <a:pt x="365520" y="2784"/>
                </a:lnTo>
                <a:lnTo>
                  <a:pt x="318906" y="10930"/>
                </a:lnTo>
                <a:lnTo>
                  <a:pt x="274237" y="24126"/>
                </a:lnTo>
                <a:lnTo>
                  <a:pt x="231821" y="42063"/>
                </a:lnTo>
                <a:lnTo>
                  <a:pt x="191970" y="64429"/>
                </a:lnTo>
                <a:lnTo>
                  <a:pt x="154994" y="90913"/>
                </a:lnTo>
                <a:lnTo>
                  <a:pt x="121205" y="121205"/>
                </a:lnTo>
                <a:lnTo>
                  <a:pt x="90913" y="154994"/>
                </a:lnTo>
                <a:lnTo>
                  <a:pt x="64429" y="191970"/>
                </a:lnTo>
                <a:lnTo>
                  <a:pt x="42063" y="231821"/>
                </a:lnTo>
                <a:lnTo>
                  <a:pt x="24126" y="274237"/>
                </a:lnTo>
                <a:lnTo>
                  <a:pt x="10930" y="318906"/>
                </a:lnTo>
                <a:lnTo>
                  <a:pt x="2784" y="365520"/>
                </a:lnTo>
                <a:lnTo>
                  <a:pt x="0" y="413766"/>
                </a:lnTo>
                <a:lnTo>
                  <a:pt x="2784" y="462011"/>
                </a:lnTo>
                <a:lnTo>
                  <a:pt x="10930" y="508625"/>
                </a:lnTo>
                <a:lnTo>
                  <a:pt x="24126" y="553294"/>
                </a:lnTo>
                <a:lnTo>
                  <a:pt x="42063" y="595710"/>
                </a:lnTo>
                <a:lnTo>
                  <a:pt x="64429" y="635561"/>
                </a:lnTo>
                <a:lnTo>
                  <a:pt x="90913" y="672537"/>
                </a:lnTo>
                <a:lnTo>
                  <a:pt x="121205" y="706326"/>
                </a:lnTo>
                <a:lnTo>
                  <a:pt x="154994" y="736618"/>
                </a:lnTo>
                <a:lnTo>
                  <a:pt x="191970" y="763102"/>
                </a:lnTo>
                <a:lnTo>
                  <a:pt x="231821" y="785468"/>
                </a:lnTo>
                <a:lnTo>
                  <a:pt x="274237" y="803405"/>
                </a:lnTo>
                <a:lnTo>
                  <a:pt x="318906" y="816601"/>
                </a:lnTo>
                <a:lnTo>
                  <a:pt x="365520" y="824747"/>
                </a:lnTo>
                <a:lnTo>
                  <a:pt x="413766" y="827532"/>
                </a:lnTo>
                <a:lnTo>
                  <a:pt x="462011" y="824747"/>
                </a:lnTo>
                <a:lnTo>
                  <a:pt x="508625" y="816601"/>
                </a:lnTo>
                <a:lnTo>
                  <a:pt x="553294" y="803405"/>
                </a:lnTo>
                <a:lnTo>
                  <a:pt x="595710" y="785468"/>
                </a:lnTo>
                <a:lnTo>
                  <a:pt x="635561" y="763102"/>
                </a:lnTo>
                <a:lnTo>
                  <a:pt x="672537" y="736618"/>
                </a:lnTo>
                <a:lnTo>
                  <a:pt x="706326" y="706326"/>
                </a:lnTo>
                <a:lnTo>
                  <a:pt x="736618" y="672537"/>
                </a:lnTo>
                <a:lnTo>
                  <a:pt x="763102" y="635561"/>
                </a:lnTo>
                <a:lnTo>
                  <a:pt x="785468" y="595710"/>
                </a:lnTo>
                <a:lnTo>
                  <a:pt x="803405" y="553294"/>
                </a:lnTo>
                <a:lnTo>
                  <a:pt x="816601" y="508625"/>
                </a:lnTo>
                <a:lnTo>
                  <a:pt x="824747" y="462011"/>
                </a:lnTo>
                <a:lnTo>
                  <a:pt x="827531" y="413766"/>
                </a:lnTo>
                <a:lnTo>
                  <a:pt x="824747" y="365520"/>
                </a:lnTo>
                <a:lnTo>
                  <a:pt x="816601" y="318906"/>
                </a:lnTo>
                <a:lnTo>
                  <a:pt x="803405" y="274237"/>
                </a:lnTo>
                <a:lnTo>
                  <a:pt x="785468" y="231821"/>
                </a:lnTo>
                <a:lnTo>
                  <a:pt x="763102" y="191970"/>
                </a:lnTo>
                <a:lnTo>
                  <a:pt x="736618" y="154994"/>
                </a:lnTo>
                <a:lnTo>
                  <a:pt x="706326" y="121205"/>
                </a:lnTo>
                <a:lnTo>
                  <a:pt x="672537" y="90913"/>
                </a:lnTo>
                <a:lnTo>
                  <a:pt x="635561" y="64429"/>
                </a:lnTo>
                <a:lnTo>
                  <a:pt x="595710" y="42063"/>
                </a:lnTo>
                <a:lnTo>
                  <a:pt x="553294" y="24126"/>
                </a:lnTo>
                <a:lnTo>
                  <a:pt x="508625" y="10930"/>
                </a:lnTo>
                <a:lnTo>
                  <a:pt x="462011" y="2784"/>
                </a:lnTo>
                <a:lnTo>
                  <a:pt x="413766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7">
            <a:extLst>
              <a:ext uri="{FF2B5EF4-FFF2-40B4-BE49-F238E27FC236}">
                <a16:creationId xmlns:a16="http://schemas.microsoft.com/office/drawing/2014/main" id="{F969471F-06F3-4A28-A56D-4E1DA8251159}"/>
              </a:ext>
            </a:extLst>
          </p:cNvPr>
          <p:cNvSpPr/>
          <p:nvPr/>
        </p:nvSpPr>
        <p:spPr>
          <a:xfrm>
            <a:off x="3211830" y="2427732"/>
            <a:ext cx="920338" cy="443230"/>
          </a:xfrm>
          <a:custGeom>
            <a:avLst/>
            <a:gdLst/>
            <a:ahLst/>
            <a:cxnLst/>
            <a:rect l="l" t="t" r="r" b="b"/>
            <a:pathLst>
              <a:path w="787400" h="443229">
                <a:moveTo>
                  <a:pt x="786891" y="0"/>
                </a:moveTo>
                <a:lnTo>
                  <a:pt x="0" y="4428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8">
            <a:extLst>
              <a:ext uri="{FF2B5EF4-FFF2-40B4-BE49-F238E27FC236}">
                <a16:creationId xmlns:a16="http://schemas.microsoft.com/office/drawing/2014/main" id="{9DA75A43-41B2-4CD3-BDDF-5DE9F37805B7}"/>
              </a:ext>
            </a:extLst>
          </p:cNvPr>
          <p:cNvSpPr/>
          <p:nvPr/>
        </p:nvSpPr>
        <p:spPr>
          <a:xfrm>
            <a:off x="4584954" y="2427732"/>
            <a:ext cx="1064326" cy="443230"/>
          </a:xfrm>
          <a:custGeom>
            <a:avLst/>
            <a:gdLst/>
            <a:ahLst/>
            <a:cxnLst/>
            <a:rect l="l" t="t" r="r" b="b"/>
            <a:pathLst>
              <a:path w="910590" h="443229">
                <a:moveTo>
                  <a:pt x="910590" y="442849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9">
            <a:extLst>
              <a:ext uri="{FF2B5EF4-FFF2-40B4-BE49-F238E27FC236}">
                <a16:creationId xmlns:a16="http://schemas.microsoft.com/office/drawing/2014/main" id="{A1B7CCD3-0BA5-4AFB-9C3C-0B2B1C8DAEFD}"/>
              </a:ext>
            </a:extLst>
          </p:cNvPr>
          <p:cNvSpPr/>
          <p:nvPr/>
        </p:nvSpPr>
        <p:spPr>
          <a:xfrm>
            <a:off x="2091690" y="3456432"/>
            <a:ext cx="624939" cy="428625"/>
          </a:xfrm>
          <a:custGeom>
            <a:avLst/>
            <a:gdLst/>
            <a:ahLst/>
            <a:cxnLst/>
            <a:rect l="l" t="t" r="r" b="b"/>
            <a:pathLst>
              <a:path w="534670" h="428625">
                <a:moveTo>
                  <a:pt x="534288" y="0"/>
                </a:moveTo>
                <a:lnTo>
                  <a:pt x="0" y="428244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30">
            <a:extLst>
              <a:ext uri="{FF2B5EF4-FFF2-40B4-BE49-F238E27FC236}">
                <a16:creationId xmlns:a16="http://schemas.microsoft.com/office/drawing/2014/main" id="{5D5EFCE7-384D-4462-ACD2-284775C1D506}"/>
              </a:ext>
            </a:extLst>
          </p:cNvPr>
          <p:cNvSpPr/>
          <p:nvPr/>
        </p:nvSpPr>
        <p:spPr>
          <a:xfrm>
            <a:off x="3211829" y="3456432"/>
            <a:ext cx="626423" cy="428625"/>
          </a:xfrm>
          <a:custGeom>
            <a:avLst/>
            <a:gdLst/>
            <a:ahLst/>
            <a:cxnLst/>
            <a:rect l="l" t="t" r="r" b="b"/>
            <a:pathLst>
              <a:path w="535939" h="428625">
                <a:moveTo>
                  <a:pt x="0" y="0"/>
                </a:moveTo>
                <a:lnTo>
                  <a:pt x="535686" y="42824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31">
            <a:extLst>
              <a:ext uri="{FF2B5EF4-FFF2-40B4-BE49-F238E27FC236}">
                <a16:creationId xmlns:a16="http://schemas.microsoft.com/office/drawing/2014/main" id="{792B3F85-1CAA-4788-B6BD-B513A0B7C249}"/>
              </a:ext>
            </a:extLst>
          </p:cNvPr>
          <p:cNvSpPr/>
          <p:nvPr/>
        </p:nvSpPr>
        <p:spPr>
          <a:xfrm>
            <a:off x="5107686" y="3456432"/>
            <a:ext cx="452747" cy="428625"/>
          </a:xfrm>
          <a:custGeom>
            <a:avLst/>
            <a:gdLst/>
            <a:ahLst/>
            <a:cxnLst/>
            <a:rect l="l" t="t" r="r" b="b"/>
            <a:pathLst>
              <a:path w="387350" h="428625">
                <a:moveTo>
                  <a:pt x="0" y="428244"/>
                </a:moveTo>
                <a:lnTo>
                  <a:pt x="38722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32">
            <a:extLst>
              <a:ext uri="{FF2B5EF4-FFF2-40B4-BE49-F238E27FC236}">
                <a16:creationId xmlns:a16="http://schemas.microsoft.com/office/drawing/2014/main" id="{B200D5AF-A934-426B-8F43-DA1912B8D7FB}"/>
              </a:ext>
            </a:extLst>
          </p:cNvPr>
          <p:cNvSpPr/>
          <p:nvPr/>
        </p:nvSpPr>
        <p:spPr>
          <a:xfrm>
            <a:off x="6081523" y="3456432"/>
            <a:ext cx="798616" cy="428625"/>
          </a:xfrm>
          <a:custGeom>
            <a:avLst/>
            <a:gdLst/>
            <a:ahLst/>
            <a:cxnLst/>
            <a:rect l="l" t="t" r="r" b="b"/>
            <a:pathLst>
              <a:path w="683259" h="428625">
                <a:moveTo>
                  <a:pt x="682751" y="428244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33">
            <a:extLst>
              <a:ext uri="{FF2B5EF4-FFF2-40B4-BE49-F238E27FC236}">
                <a16:creationId xmlns:a16="http://schemas.microsoft.com/office/drawing/2014/main" id="{E4926F39-2638-4DF1-B724-E3E523BDE852}"/>
              </a:ext>
            </a:extLst>
          </p:cNvPr>
          <p:cNvSpPr txBox="1"/>
          <p:nvPr/>
        </p:nvSpPr>
        <p:spPr>
          <a:xfrm>
            <a:off x="2759456" y="2985515"/>
            <a:ext cx="3829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35" dirty="0">
                <a:latin typeface="Georgia"/>
                <a:cs typeface="Georgia"/>
              </a:rPr>
              <a:t>24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30" name="object 34">
            <a:extLst>
              <a:ext uri="{FF2B5EF4-FFF2-40B4-BE49-F238E27FC236}">
                <a16:creationId xmlns:a16="http://schemas.microsoft.com/office/drawing/2014/main" id="{1E008310-3889-4F90-B086-8123BEE11923}"/>
              </a:ext>
            </a:extLst>
          </p:cNvPr>
          <p:cNvSpPr txBox="1"/>
          <p:nvPr/>
        </p:nvSpPr>
        <p:spPr>
          <a:xfrm>
            <a:off x="5616956" y="2985515"/>
            <a:ext cx="3829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5" dirty="0">
                <a:latin typeface="Georgia"/>
                <a:cs typeface="Georgia"/>
              </a:rPr>
              <a:t>45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31" name="object 35">
            <a:extLst>
              <a:ext uri="{FF2B5EF4-FFF2-40B4-BE49-F238E27FC236}">
                <a16:creationId xmlns:a16="http://schemas.microsoft.com/office/drawing/2014/main" id="{A3510B9E-27E4-48CB-81DD-A73BAB4F2B52}"/>
              </a:ext>
            </a:extLst>
          </p:cNvPr>
          <p:cNvSpPr txBox="1"/>
          <p:nvPr/>
        </p:nvSpPr>
        <p:spPr>
          <a:xfrm>
            <a:off x="1927606" y="4114495"/>
            <a:ext cx="38297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Georgia"/>
                <a:cs typeface="Georgia"/>
              </a:rPr>
              <a:t>20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32" name="object 36">
            <a:extLst>
              <a:ext uri="{FF2B5EF4-FFF2-40B4-BE49-F238E27FC236}">
                <a16:creationId xmlns:a16="http://schemas.microsoft.com/office/drawing/2014/main" id="{D7E15026-9AAF-4CB5-A277-55876C54C20E}"/>
              </a:ext>
            </a:extLst>
          </p:cNvPr>
          <p:cNvSpPr txBox="1"/>
          <p:nvPr/>
        </p:nvSpPr>
        <p:spPr>
          <a:xfrm>
            <a:off x="3583685" y="4114495"/>
            <a:ext cx="38297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35" dirty="0">
                <a:latin typeface="Georgia"/>
                <a:cs typeface="Georgia"/>
              </a:rPr>
              <a:t>29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33" name="object 37">
            <a:extLst>
              <a:ext uri="{FF2B5EF4-FFF2-40B4-BE49-F238E27FC236}">
                <a16:creationId xmlns:a16="http://schemas.microsoft.com/office/drawing/2014/main" id="{BD5D3387-7D6E-4897-AA28-6922EE42135A}"/>
              </a:ext>
            </a:extLst>
          </p:cNvPr>
          <p:cNvSpPr txBox="1"/>
          <p:nvPr/>
        </p:nvSpPr>
        <p:spPr>
          <a:xfrm>
            <a:off x="4963795" y="4096131"/>
            <a:ext cx="3829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55" dirty="0">
                <a:latin typeface="Georgia"/>
                <a:cs typeface="Georgia"/>
              </a:rPr>
              <a:t>41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34" name="object 38">
            <a:extLst>
              <a:ext uri="{FF2B5EF4-FFF2-40B4-BE49-F238E27FC236}">
                <a16:creationId xmlns:a16="http://schemas.microsoft.com/office/drawing/2014/main" id="{DF03F7F4-53C7-4F9F-9B7E-B5571432A89A}"/>
              </a:ext>
            </a:extLst>
          </p:cNvPr>
          <p:cNvSpPr txBox="1"/>
          <p:nvPr/>
        </p:nvSpPr>
        <p:spPr>
          <a:xfrm>
            <a:off x="6600571" y="4134865"/>
            <a:ext cx="3829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80" dirty="0">
                <a:latin typeface="Georgia"/>
                <a:cs typeface="Georgia"/>
              </a:rPr>
              <a:t>52</a:t>
            </a:r>
            <a:endParaRPr sz="18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53421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 animBg="1"/>
      <p:bldP spid="13" grpId="0" animBg="1"/>
      <p:bldP spid="15" grpId="0" animBg="1"/>
      <p:bldP spid="17" grpId="0" animBg="1"/>
      <p:bldP spid="19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>
            <a:extLst>
              <a:ext uri="{FF2B5EF4-FFF2-40B4-BE49-F238E27FC236}">
                <a16:creationId xmlns:a16="http://schemas.microsoft.com/office/drawing/2014/main" id="{807DA89F-0075-4CD0-8D0F-B11275F89D83}"/>
              </a:ext>
            </a:extLst>
          </p:cNvPr>
          <p:cNvSpPr/>
          <p:nvPr/>
        </p:nvSpPr>
        <p:spPr>
          <a:xfrm>
            <a:off x="1426372" y="885698"/>
            <a:ext cx="6909955" cy="701040"/>
          </a:xfrm>
          <a:custGeom>
            <a:avLst/>
            <a:gdLst/>
            <a:ahLst/>
            <a:cxnLst/>
            <a:rect l="l" t="t" r="r" b="b"/>
            <a:pathLst>
              <a:path w="5911850" h="701039">
                <a:moveTo>
                  <a:pt x="5794756" y="0"/>
                </a:moveTo>
                <a:lnTo>
                  <a:pt x="116839" y="0"/>
                </a:lnTo>
                <a:lnTo>
                  <a:pt x="71366" y="9183"/>
                </a:lnTo>
                <a:lnTo>
                  <a:pt x="34226" y="34226"/>
                </a:lnTo>
                <a:lnTo>
                  <a:pt x="9183" y="71366"/>
                </a:lnTo>
                <a:lnTo>
                  <a:pt x="0" y="116839"/>
                </a:lnTo>
                <a:lnTo>
                  <a:pt x="0" y="584200"/>
                </a:lnTo>
                <a:lnTo>
                  <a:pt x="9183" y="629673"/>
                </a:lnTo>
                <a:lnTo>
                  <a:pt x="34226" y="666813"/>
                </a:lnTo>
                <a:lnTo>
                  <a:pt x="71366" y="691856"/>
                </a:lnTo>
                <a:lnTo>
                  <a:pt x="116839" y="701039"/>
                </a:lnTo>
                <a:lnTo>
                  <a:pt x="5794756" y="701039"/>
                </a:lnTo>
                <a:lnTo>
                  <a:pt x="5840229" y="691856"/>
                </a:lnTo>
                <a:lnTo>
                  <a:pt x="5877369" y="666813"/>
                </a:lnTo>
                <a:lnTo>
                  <a:pt x="5902412" y="629673"/>
                </a:lnTo>
                <a:lnTo>
                  <a:pt x="5911596" y="584200"/>
                </a:lnTo>
                <a:lnTo>
                  <a:pt x="5911596" y="116839"/>
                </a:lnTo>
                <a:lnTo>
                  <a:pt x="5902412" y="71366"/>
                </a:lnTo>
                <a:lnTo>
                  <a:pt x="5877369" y="34226"/>
                </a:lnTo>
                <a:lnTo>
                  <a:pt x="5840229" y="9183"/>
                </a:lnTo>
                <a:lnTo>
                  <a:pt x="5794756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CCA9B526-25D6-4C7E-B71A-875D03962E76}"/>
              </a:ext>
            </a:extLst>
          </p:cNvPr>
          <p:cNvSpPr/>
          <p:nvPr/>
        </p:nvSpPr>
        <p:spPr>
          <a:xfrm>
            <a:off x="1426371" y="876046"/>
            <a:ext cx="6909955" cy="701040"/>
          </a:xfrm>
          <a:custGeom>
            <a:avLst/>
            <a:gdLst/>
            <a:ahLst/>
            <a:cxnLst/>
            <a:rect l="l" t="t" r="r" b="b"/>
            <a:pathLst>
              <a:path w="5911850" h="701039">
                <a:moveTo>
                  <a:pt x="0" y="116839"/>
                </a:moveTo>
                <a:lnTo>
                  <a:pt x="9183" y="71366"/>
                </a:lnTo>
                <a:lnTo>
                  <a:pt x="34226" y="34226"/>
                </a:lnTo>
                <a:lnTo>
                  <a:pt x="71366" y="9183"/>
                </a:lnTo>
                <a:lnTo>
                  <a:pt x="116839" y="0"/>
                </a:lnTo>
                <a:lnTo>
                  <a:pt x="5794756" y="0"/>
                </a:lnTo>
                <a:lnTo>
                  <a:pt x="5840229" y="9183"/>
                </a:lnTo>
                <a:lnTo>
                  <a:pt x="5877369" y="34226"/>
                </a:lnTo>
                <a:lnTo>
                  <a:pt x="5902412" y="71366"/>
                </a:lnTo>
                <a:lnTo>
                  <a:pt x="5911596" y="116839"/>
                </a:lnTo>
                <a:lnTo>
                  <a:pt x="5911596" y="584200"/>
                </a:lnTo>
                <a:lnTo>
                  <a:pt x="5902412" y="629673"/>
                </a:lnTo>
                <a:lnTo>
                  <a:pt x="5877369" y="666813"/>
                </a:lnTo>
                <a:lnTo>
                  <a:pt x="5840229" y="691856"/>
                </a:lnTo>
                <a:lnTo>
                  <a:pt x="5794756" y="701039"/>
                </a:lnTo>
                <a:lnTo>
                  <a:pt x="116839" y="701039"/>
                </a:lnTo>
                <a:lnTo>
                  <a:pt x="71366" y="691856"/>
                </a:lnTo>
                <a:lnTo>
                  <a:pt x="34226" y="666813"/>
                </a:lnTo>
                <a:lnTo>
                  <a:pt x="9183" y="629673"/>
                </a:lnTo>
                <a:lnTo>
                  <a:pt x="0" y="584200"/>
                </a:lnTo>
                <a:lnTo>
                  <a:pt x="0" y="116839"/>
                </a:lnTo>
                <a:close/>
              </a:path>
            </a:pathLst>
          </a:custGeom>
          <a:ln w="15239">
            <a:solidFill>
              <a:srgbClr val="1F7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0">
            <a:extLst>
              <a:ext uri="{FF2B5EF4-FFF2-40B4-BE49-F238E27FC236}">
                <a16:creationId xmlns:a16="http://schemas.microsoft.com/office/drawing/2014/main" id="{83976995-F08A-4C35-8ACA-BD4DC3EC73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198" y="974504"/>
            <a:ext cx="167640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-4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800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ample: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11">
            <a:extLst>
              <a:ext uri="{FF2B5EF4-FFF2-40B4-BE49-F238E27FC236}">
                <a16:creationId xmlns:a16="http://schemas.microsoft.com/office/drawing/2014/main" id="{7DD374A0-8584-46F7-AA73-962B8CB3C208}"/>
              </a:ext>
            </a:extLst>
          </p:cNvPr>
          <p:cNvSpPr txBox="1"/>
          <p:nvPr/>
        </p:nvSpPr>
        <p:spPr>
          <a:xfrm>
            <a:off x="1752600" y="1026414"/>
            <a:ext cx="6087588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latin typeface="Georgia"/>
                <a:cs typeface="Georgia"/>
              </a:rPr>
              <a:t>Given </a:t>
            </a:r>
            <a:r>
              <a:rPr sz="2400" b="1" spc="-70" dirty="0">
                <a:latin typeface="Georgia"/>
                <a:cs typeface="Georgia"/>
              </a:rPr>
              <a:t>: </a:t>
            </a:r>
            <a:r>
              <a:rPr sz="2400" b="1" spc="165" dirty="0">
                <a:latin typeface="Georgia"/>
                <a:cs typeface="Georgia"/>
              </a:rPr>
              <a:t>37 </a:t>
            </a:r>
            <a:r>
              <a:rPr sz="2400" b="1" spc="40" dirty="0">
                <a:latin typeface="Georgia"/>
                <a:cs typeface="Georgia"/>
              </a:rPr>
              <a:t>,24 </a:t>
            </a:r>
            <a:r>
              <a:rPr sz="2400" b="1" spc="65" dirty="0">
                <a:latin typeface="Georgia"/>
                <a:cs typeface="Georgia"/>
              </a:rPr>
              <a:t>,45 </a:t>
            </a:r>
            <a:r>
              <a:rPr sz="2400" b="1" dirty="0">
                <a:latin typeface="Georgia"/>
                <a:cs typeface="Georgia"/>
              </a:rPr>
              <a:t>,20 </a:t>
            </a:r>
            <a:r>
              <a:rPr sz="2400" b="1" spc="45" dirty="0">
                <a:latin typeface="Georgia"/>
                <a:cs typeface="Georgia"/>
              </a:rPr>
              <a:t>,29</a:t>
            </a:r>
            <a:r>
              <a:rPr sz="2400" b="1" spc="650" dirty="0">
                <a:latin typeface="Georgia"/>
                <a:cs typeface="Georgia"/>
              </a:rPr>
              <a:t> </a:t>
            </a:r>
            <a:r>
              <a:rPr sz="2400" b="1" spc="114" dirty="0">
                <a:latin typeface="Georgia"/>
                <a:cs typeface="Georgia"/>
              </a:rPr>
              <a:t>,41,52</a:t>
            </a:r>
            <a:endParaRPr sz="2400" dirty="0">
              <a:latin typeface="Georgia"/>
              <a:cs typeface="Georgia"/>
            </a:endParaRPr>
          </a:p>
        </p:txBody>
      </p:sp>
      <p:sp>
        <p:nvSpPr>
          <p:cNvPr id="23" name="object 27">
            <a:extLst>
              <a:ext uri="{FF2B5EF4-FFF2-40B4-BE49-F238E27FC236}">
                <a16:creationId xmlns:a16="http://schemas.microsoft.com/office/drawing/2014/main" id="{F969471F-06F3-4A28-A56D-4E1DA8251159}"/>
              </a:ext>
            </a:extLst>
          </p:cNvPr>
          <p:cNvSpPr/>
          <p:nvPr/>
        </p:nvSpPr>
        <p:spPr>
          <a:xfrm>
            <a:off x="3211830" y="2427732"/>
            <a:ext cx="920338" cy="443230"/>
          </a:xfrm>
          <a:custGeom>
            <a:avLst/>
            <a:gdLst/>
            <a:ahLst/>
            <a:cxnLst/>
            <a:rect l="l" t="t" r="r" b="b"/>
            <a:pathLst>
              <a:path w="787400" h="443229">
                <a:moveTo>
                  <a:pt x="786891" y="0"/>
                </a:moveTo>
                <a:lnTo>
                  <a:pt x="0" y="4428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8">
            <a:extLst>
              <a:ext uri="{FF2B5EF4-FFF2-40B4-BE49-F238E27FC236}">
                <a16:creationId xmlns:a16="http://schemas.microsoft.com/office/drawing/2014/main" id="{9DA75A43-41B2-4CD3-BDDF-5DE9F37805B7}"/>
              </a:ext>
            </a:extLst>
          </p:cNvPr>
          <p:cNvSpPr/>
          <p:nvPr/>
        </p:nvSpPr>
        <p:spPr>
          <a:xfrm>
            <a:off x="4584954" y="2427732"/>
            <a:ext cx="1064326" cy="443230"/>
          </a:xfrm>
          <a:custGeom>
            <a:avLst/>
            <a:gdLst/>
            <a:ahLst/>
            <a:cxnLst/>
            <a:rect l="l" t="t" r="r" b="b"/>
            <a:pathLst>
              <a:path w="910590" h="443229">
                <a:moveTo>
                  <a:pt x="910590" y="442849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9">
            <a:extLst>
              <a:ext uri="{FF2B5EF4-FFF2-40B4-BE49-F238E27FC236}">
                <a16:creationId xmlns:a16="http://schemas.microsoft.com/office/drawing/2014/main" id="{A1B7CCD3-0BA5-4AFB-9C3C-0B2B1C8DAEFD}"/>
              </a:ext>
            </a:extLst>
          </p:cNvPr>
          <p:cNvSpPr/>
          <p:nvPr/>
        </p:nvSpPr>
        <p:spPr>
          <a:xfrm>
            <a:off x="2091690" y="3456432"/>
            <a:ext cx="624939" cy="428625"/>
          </a:xfrm>
          <a:custGeom>
            <a:avLst/>
            <a:gdLst/>
            <a:ahLst/>
            <a:cxnLst/>
            <a:rect l="l" t="t" r="r" b="b"/>
            <a:pathLst>
              <a:path w="534670" h="428625">
                <a:moveTo>
                  <a:pt x="534288" y="0"/>
                </a:moveTo>
                <a:lnTo>
                  <a:pt x="0" y="428244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30">
            <a:extLst>
              <a:ext uri="{FF2B5EF4-FFF2-40B4-BE49-F238E27FC236}">
                <a16:creationId xmlns:a16="http://schemas.microsoft.com/office/drawing/2014/main" id="{5D5EFCE7-384D-4462-ACD2-284775C1D506}"/>
              </a:ext>
            </a:extLst>
          </p:cNvPr>
          <p:cNvSpPr/>
          <p:nvPr/>
        </p:nvSpPr>
        <p:spPr>
          <a:xfrm>
            <a:off x="3211829" y="3456432"/>
            <a:ext cx="626423" cy="428625"/>
          </a:xfrm>
          <a:custGeom>
            <a:avLst/>
            <a:gdLst/>
            <a:ahLst/>
            <a:cxnLst/>
            <a:rect l="l" t="t" r="r" b="b"/>
            <a:pathLst>
              <a:path w="535939" h="428625">
                <a:moveTo>
                  <a:pt x="0" y="0"/>
                </a:moveTo>
                <a:lnTo>
                  <a:pt x="535686" y="42824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31">
            <a:extLst>
              <a:ext uri="{FF2B5EF4-FFF2-40B4-BE49-F238E27FC236}">
                <a16:creationId xmlns:a16="http://schemas.microsoft.com/office/drawing/2014/main" id="{792B3F85-1CAA-4788-B6BD-B513A0B7C249}"/>
              </a:ext>
            </a:extLst>
          </p:cNvPr>
          <p:cNvSpPr/>
          <p:nvPr/>
        </p:nvSpPr>
        <p:spPr>
          <a:xfrm>
            <a:off x="5107686" y="3456432"/>
            <a:ext cx="452747" cy="428625"/>
          </a:xfrm>
          <a:custGeom>
            <a:avLst/>
            <a:gdLst/>
            <a:ahLst/>
            <a:cxnLst/>
            <a:rect l="l" t="t" r="r" b="b"/>
            <a:pathLst>
              <a:path w="387350" h="428625">
                <a:moveTo>
                  <a:pt x="0" y="428244"/>
                </a:moveTo>
                <a:lnTo>
                  <a:pt x="38722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32">
            <a:extLst>
              <a:ext uri="{FF2B5EF4-FFF2-40B4-BE49-F238E27FC236}">
                <a16:creationId xmlns:a16="http://schemas.microsoft.com/office/drawing/2014/main" id="{B200D5AF-A934-426B-8F43-DA1912B8D7FB}"/>
              </a:ext>
            </a:extLst>
          </p:cNvPr>
          <p:cNvSpPr/>
          <p:nvPr/>
        </p:nvSpPr>
        <p:spPr>
          <a:xfrm>
            <a:off x="6081523" y="3456432"/>
            <a:ext cx="798616" cy="428625"/>
          </a:xfrm>
          <a:custGeom>
            <a:avLst/>
            <a:gdLst/>
            <a:ahLst/>
            <a:cxnLst/>
            <a:rect l="l" t="t" r="r" b="b"/>
            <a:pathLst>
              <a:path w="683259" h="428625">
                <a:moveTo>
                  <a:pt x="682751" y="428244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BF78BC6-DA62-4F20-9D09-ECBC052550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26315"/>
              </p:ext>
            </p:extLst>
          </p:nvPr>
        </p:nvGraphicFramePr>
        <p:xfrm>
          <a:off x="3438623" y="1895094"/>
          <a:ext cx="1756155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85">
                  <a:extLst>
                    <a:ext uri="{9D8B030D-6E8A-4147-A177-3AD203B41FA5}">
                      <a16:colId xmlns:a16="http://schemas.microsoft.com/office/drawing/2014/main" val="3721166141"/>
                    </a:ext>
                  </a:extLst>
                </a:gridCol>
                <a:gridCol w="585385">
                  <a:extLst>
                    <a:ext uri="{9D8B030D-6E8A-4147-A177-3AD203B41FA5}">
                      <a16:colId xmlns:a16="http://schemas.microsoft.com/office/drawing/2014/main" val="829040622"/>
                    </a:ext>
                  </a:extLst>
                </a:gridCol>
                <a:gridCol w="585385">
                  <a:extLst>
                    <a:ext uri="{9D8B030D-6E8A-4147-A177-3AD203B41FA5}">
                      <a16:colId xmlns:a16="http://schemas.microsoft.com/office/drawing/2014/main" val="3921265813"/>
                    </a:ext>
                  </a:extLst>
                </a:gridCol>
              </a:tblGrid>
              <a:tr h="532638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015363"/>
                  </a:ext>
                </a:extLst>
              </a:tr>
            </a:tbl>
          </a:graphicData>
        </a:graphic>
      </p:graphicFrame>
      <p:graphicFrame>
        <p:nvGraphicFramePr>
          <p:cNvPr id="35" name="Table 2">
            <a:extLst>
              <a:ext uri="{FF2B5EF4-FFF2-40B4-BE49-F238E27FC236}">
                <a16:creationId xmlns:a16="http://schemas.microsoft.com/office/drawing/2014/main" id="{987F4E38-9C67-4620-85CC-B9CB5BAFD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010881"/>
              </p:ext>
            </p:extLst>
          </p:nvPr>
        </p:nvGraphicFramePr>
        <p:xfrm>
          <a:off x="5076748" y="2923794"/>
          <a:ext cx="1756155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85">
                  <a:extLst>
                    <a:ext uri="{9D8B030D-6E8A-4147-A177-3AD203B41FA5}">
                      <a16:colId xmlns:a16="http://schemas.microsoft.com/office/drawing/2014/main" val="3721166141"/>
                    </a:ext>
                  </a:extLst>
                </a:gridCol>
                <a:gridCol w="585385">
                  <a:extLst>
                    <a:ext uri="{9D8B030D-6E8A-4147-A177-3AD203B41FA5}">
                      <a16:colId xmlns:a16="http://schemas.microsoft.com/office/drawing/2014/main" val="829040622"/>
                    </a:ext>
                  </a:extLst>
                </a:gridCol>
                <a:gridCol w="585385">
                  <a:extLst>
                    <a:ext uri="{9D8B030D-6E8A-4147-A177-3AD203B41FA5}">
                      <a16:colId xmlns:a16="http://schemas.microsoft.com/office/drawing/2014/main" val="3921265813"/>
                    </a:ext>
                  </a:extLst>
                </a:gridCol>
              </a:tblGrid>
              <a:tr h="532638">
                <a:tc>
                  <a:txBody>
                    <a:bodyPr/>
                    <a:lstStyle/>
                    <a:p>
                      <a:r>
                        <a:rPr lang="en-US" dirty="0"/>
                        <a:t>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015363"/>
                  </a:ext>
                </a:extLst>
              </a:tr>
            </a:tbl>
          </a:graphicData>
        </a:graphic>
      </p:graphicFrame>
      <p:graphicFrame>
        <p:nvGraphicFramePr>
          <p:cNvPr id="36" name="Table 2">
            <a:extLst>
              <a:ext uri="{FF2B5EF4-FFF2-40B4-BE49-F238E27FC236}">
                <a16:creationId xmlns:a16="http://schemas.microsoft.com/office/drawing/2014/main" id="{8D9C0CFF-31DC-4FAF-BCE2-0A9CDD8238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407447"/>
              </p:ext>
            </p:extLst>
          </p:nvPr>
        </p:nvGraphicFramePr>
        <p:xfrm>
          <a:off x="2158914" y="2889504"/>
          <a:ext cx="1973253" cy="532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751">
                  <a:extLst>
                    <a:ext uri="{9D8B030D-6E8A-4147-A177-3AD203B41FA5}">
                      <a16:colId xmlns:a16="http://schemas.microsoft.com/office/drawing/2014/main" val="3721166141"/>
                    </a:ext>
                  </a:extLst>
                </a:gridCol>
                <a:gridCol w="657751">
                  <a:extLst>
                    <a:ext uri="{9D8B030D-6E8A-4147-A177-3AD203B41FA5}">
                      <a16:colId xmlns:a16="http://schemas.microsoft.com/office/drawing/2014/main" val="829040622"/>
                    </a:ext>
                  </a:extLst>
                </a:gridCol>
                <a:gridCol w="657751">
                  <a:extLst>
                    <a:ext uri="{9D8B030D-6E8A-4147-A177-3AD203B41FA5}">
                      <a16:colId xmlns:a16="http://schemas.microsoft.com/office/drawing/2014/main" val="3921265813"/>
                    </a:ext>
                  </a:extLst>
                </a:gridCol>
              </a:tblGrid>
              <a:tr h="532638">
                <a:tc>
                  <a:txBody>
                    <a:bodyPr/>
                    <a:lstStyle/>
                    <a:p>
                      <a:r>
                        <a:rPr lang="en-US" dirty="0"/>
                        <a:t>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015363"/>
                  </a:ext>
                </a:extLst>
              </a:tr>
            </a:tbl>
          </a:graphicData>
        </a:graphic>
      </p:graphicFrame>
      <p:graphicFrame>
        <p:nvGraphicFramePr>
          <p:cNvPr id="37" name="Table 2">
            <a:extLst>
              <a:ext uri="{FF2B5EF4-FFF2-40B4-BE49-F238E27FC236}">
                <a16:creationId xmlns:a16="http://schemas.microsoft.com/office/drawing/2014/main" id="{F477E2C9-92F4-49C8-B802-0553EB0EB5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77144"/>
              </p:ext>
            </p:extLst>
          </p:nvPr>
        </p:nvGraphicFramePr>
        <p:xfrm>
          <a:off x="4598626" y="3909921"/>
          <a:ext cx="1756155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85">
                  <a:extLst>
                    <a:ext uri="{9D8B030D-6E8A-4147-A177-3AD203B41FA5}">
                      <a16:colId xmlns:a16="http://schemas.microsoft.com/office/drawing/2014/main" val="3721166141"/>
                    </a:ext>
                  </a:extLst>
                </a:gridCol>
                <a:gridCol w="585385">
                  <a:extLst>
                    <a:ext uri="{9D8B030D-6E8A-4147-A177-3AD203B41FA5}">
                      <a16:colId xmlns:a16="http://schemas.microsoft.com/office/drawing/2014/main" val="829040622"/>
                    </a:ext>
                  </a:extLst>
                </a:gridCol>
                <a:gridCol w="585385">
                  <a:extLst>
                    <a:ext uri="{9D8B030D-6E8A-4147-A177-3AD203B41FA5}">
                      <a16:colId xmlns:a16="http://schemas.microsoft.com/office/drawing/2014/main" val="3921265813"/>
                    </a:ext>
                  </a:extLst>
                </a:gridCol>
              </a:tblGrid>
              <a:tr h="532638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015363"/>
                  </a:ext>
                </a:extLst>
              </a:tr>
            </a:tbl>
          </a:graphicData>
        </a:graphic>
      </p:graphicFrame>
      <p:graphicFrame>
        <p:nvGraphicFramePr>
          <p:cNvPr id="38" name="Table 2">
            <a:extLst>
              <a:ext uri="{FF2B5EF4-FFF2-40B4-BE49-F238E27FC236}">
                <a16:creationId xmlns:a16="http://schemas.microsoft.com/office/drawing/2014/main" id="{B66C26D7-04F5-4C44-A0DE-5A99B35F0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823147"/>
              </p:ext>
            </p:extLst>
          </p:nvPr>
        </p:nvGraphicFramePr>
        <p:xfrm>
          <a:off x="6705600" y="3909921"/>
          <a:ext cx="1756155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85">
                  <a:extLst>
                    <a:ext uri="{9D8B030D-6E8A-4147-A177-3AD203B41FA5}">
                      <a16:colId xmlns:a16="http://schemas.microsoft.com/office/drawing/2014/main" val="3721166141"/>
                    </a:ext>
                  </a:extLst>
                </a:gridCol>
                <a:gridCol w="585385">
                  <a:extLst>
                    <a:ext uri="{9D8B030D-6E8A-4147-A177-3AD203B41FA5}">
                      <a16:colId xmlns:a16="http://schemas.microsoft.com/office/drawing/2014/main" val="829040622"/>
                    </a:ext>
                  </a:extLst>
                </a:gridCol>
                <a:gridCol w="585385">
                  <a:extLst>
                    <a:ext uri="{9D8B030D-6E8A-4147-A177-3AD203B41FA5}">
                      <a16:colId xmlns:a16="http://schemas.microsoft.com/office/drawing/2014/main" val="3921265813"/>
                    </a:ext>
                  </a:extLst>
                </a:gridCol>
              </a:tblGrid>
              <a:tr h="532638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015363"/>
                  </a:ext>
                </a:extLst>
              </a:tr>
            </a:tbl>
          </a:graphicData>
        </a:graphic>
      </p:graphicFrame>
      <p:graphicFrame>
        <p:nvGraphicFramePr>
          <p:cNvPr id="39" name="Table 2">
            <a:extLst>
              <a:ext uri="{FF2B5EF4-FFF2-40B4-BE49-F238E27FC236}">
                <a16:creationId xmlns:a16="http://schemas.microsoft.com/office/drawing/2014/main" id="{6E6E139F-ED98-42BE-85F9-0825C5898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806226"/>
              </p:ext>
            </p:extLst>
          </p:nvPr>
        </p:nvGraphicFramePr>
        <p:xfrm>
          <a:off x="457200" y="3885057"/>
          <a:ext cx="1915062" cy="532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354">
                  <a:extLst>
                    <a:ext uri="{9D8B030D-6E8A-4147-A177-3AD203B41FA5}">
                      <a16:colId xmlns:a16="http://schemas.microsoft.com/office/drawing/2014/main" val="3721166141"/>
                    </a:ext>
                  </a:extLst>
                </a:gridCol>
                <a:gridCol w="638354">
                  <a:extLst>
                    <a:ext uri="{9D8B030D-6E8A-4147-A177-3AD203B41FA5}">
                      <a16:colId xmlns:a16="http://schemas.microsoft.com/office/drawing/2014/main" val="829040622"/>
                    </a:ext>
                  </a:extLst>
                </a:gridCol>
                <a:gridCol w="638354">
                  <a:extLst>
                    <a:ext uri="{9D8B030D-6E8A-4147-A177-3AD203B41FA5}">
                      <a16:colId xmlns:a16="http://schemas.microsoft.com/office/drawing/2014/main" val="3921265813"/>
                    </a:ext>
                  </a:extLst>
                </a:gridCol>
              </a:tblGrid>
              <a:tr h="532638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015363"/>
                  </a:ext>
                </a:extLst>
              </a:tr>
            </a:tbl>
          </a:graphicData>
        </a:graphic>
      </p:graphicFrame>
      <p:graphicFrame>
        <p:nvGraphicFramePr>
          <p:cNvPr id="40" name="Table 2">
            <a:extLst>
              <a:ext uri="{FF2B5EF4-FFF2-40B4-BE49-F238E27FC236}">
                <a16:creationId xmlns:a16="http://schemas.microsoft.com/office/drawing/2014/main" id="{89B88604-0ACE-4A18-8C59-927427901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119148"/>
              </p:ext>
            </p:extLst>
          </p:nvPr>
        </p:nvGraphicFramePr>
        <p:xfrm>
          <a:off x="2588546" y="3909921"/>
          <a:ext cx="1756155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85">
                  <a:extLst>
                    <a:ext uri="{9D8B030D-6E8A-4147-A177-3AD203B41FA5}">
                      <a16:colId xmlns:a16="http://schemas.microsoft.com/office/drawing/2014/main" val="3721166141"/>
                    </a:ext>
                  </a:extLst>
                </a:gridCol>
                <a:gridCol w="585385">
                  <a:extLst>
                    <a:ext uri="{9D8B030D-6E8A-4147-A177-3AD203B41FA5}">
                      <a16:colId xmlns:a16="http://schemas.microsoft.com/office/drawing/2014/main" val="829040622"/>
                    </a:ext>
                  </a:extLst>
                </a:gridCol>
                <a:gridCol w="585385">
                  <a:extLst>
                    <a:ext uri="{9D8B030D-6E8A-4147-A177-3AD203B41FA5}">
                      <a16:colId xmlns:a16="http://schemas.microsoft.com/office/drawing/2014/main" val="3921265813"/>
                    </a:ext>
                  </a:extLst>
                </a:gridCol>
              </a:tblGrid>
              <a:tr h="532638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015363"/>
                  </a:ext>
                </a:extLst>
              </a:tr>
            </a:tbl>
          </a:graphicData>
        </a:graphic>
      </p:graphicFrame>
      <p:sp>
        <p:nvSpPr>
          <p:cNvPr id="41" name="object 10">
            <a:extLst>
              <a:ext uri="{FF2B5EF4-FFF2-40B4-BE49-F238E27FC236}">
                <a16:creationId xmlns:a16="http://schemas.microsoft.com/office/drawing/2014/main" id="{F1BA31B9-D142-49F1-96E4-A840E7FE095E}"/>
              </a:ext>
            </a:extLst>
          </p:cNvPr>
          <p:cNvSpPr txBox="1">
            <a:spLocks/>
          </p:cNvSpPr>
          <p:nvPr/>
        </p:nvSpPr>
        <p:spPr>
          <a:xfrm>
            <a:off x="647258" y="207147"/>
            <a:ext cx="803954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3600" b="1" i="0">
                <a:solidFill>
                  <a:srgbClr val="EF6B00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4000" kern="0" spc="-3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 Representation of Binary Tree</a:t>
            </a:r>
            <a:endParaRPr lang="en-US" sz="4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F7B8D5-5720-41CB-8398-972D60F47464}"/>
              </a:ext>
            </a:extLst>
          </p:cNvPr>
          <p:cNvSpPr txBox="1"/>
          <p:nvPr/>
        </p:nvSpPr>
        <p:spPr>
          <a:xfrm>
            <a:off x="2732190" y="263595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Arial Black" panose="020B0A04020102020204" pitchFamily="34" charset="0"/>
              </a:rPr>
              <a:t>200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25E863-4C99-471F-9C3D-075F9F50444D}"/>
              </a:ext>
            </a:extLst>
          </p:cNvPr>
          <p:cNvSpPr txBox="1"/>
          <p:nvPr/>
        </p:nvSpPr>
        <p:spPr>
          <a:xfrm>
            <a:off x="5665576" y="2594441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Arial Black" panose="020B0A04020102020204" pitchFamily="34" charset="0"/>
              </a:rPr>
              <a:t>500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895E538-CA74-4B3C-A558-6D16B9282996}"/>
              </a:ext>
            </a:extLst>
          </p:cNvPr>
          <p:cNvSpPr txBox="1"/>
          <p:nvPr/>
        </p:nvSpPr>
        <p:spPr>
          <a:xfrm>
            <a:off x="1221545" y="3602144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Arial Black" panose="020B0A04020102020204" pitchFamily="34" charset="0"/>
              </a:rPr>
              <a:t>800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4C5AB1-A887-4D6D-8A07-2F08BF724943}"/>
              </a:ext>
            </a:extLst>
          </p:cNvPr>
          <p:cNvSpPr txBox="1"/>
          <p:nvPr/>
        </p:nvSpPr>
        <p:spPr>
          <a:xfrm>
            <a:off x="2957904" y="3645867"/>
            <a:ext cx="771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Arial Black" panose="020B0A04020102020204" pitchFamily="34" charset="0"/>
              </a:rPr>
              <a:t>1000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8FFA41B-D9A3-4B5E-9C6B-05DA485B49BE}"/>
              </a:ext>
            </a:extLst>
          </p:cNvPr>
          <p:cNvSpPr txBox="1"/>
          <p:nvPr/>
        </p:nvSpPr>
        <p:spPr>
          <a:xfrm>
            <a:off x="7278877" y="3611796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Arial Black" panose="020B0A04020102020204" pitchFamily="34" charset="0"/>
              </a:rPr>
              <a:t>100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F670DA4-531E-4EED-BA6D-2AC66DC001B4}"/>
              </a:ext>
            </a:extLst>
          </p:cNvPr>
          <p:cNvSpPr txBox="1"/>
          <p:nvPr/>
        </p:nvSpPr>
        <p:spPr>
          <a:xfrm>
            <a:off x="5272554" y="3653386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Arial Black" panose="020B0A04020102020204" pitchFamily="34" charset="0"/>
              </a:rPr>
              <a:t>600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547B2C3-FD5A-4BF4-85EC-189238E56973}"/>
              </a:ext>
            </a:extLst>
          </p:cNvPr>
          <p:cNvSpPr txBox="1"/>
          <p:nvPr/>
        </p:nvSpPr>
        <p:spPr>
          <a:xfrm>
            <a:off x="3990993" y="1619272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  <a:latin typeface="Arial Black" panose="020B0A04020102020204" pitchFamily="34" charset="0"/>
              </a:rPr>
              <a:t>300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2728C6-5B49-4191-8FFB-15101DFAEAE8}"/>
              </a:ext>
            </a:extLst>
          </p:cNvPr>
          <p:cNvSpPr txBox="1"/>
          <p:nvPr/>
        </p:nvSpPr>
        <p:spPr>
          <a:xfrm>
            <a:off x="6400799" y="2213807"/>
            <a:ext cx="1965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Arial Black" panose="020B0A04020102020204" pitchFamily="34" charset="0"/>
              </a:rPr>
              <a:t>RIGHT SUBTREE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F6BF575-062A-4765-A337-DCD40144EE8B}"/>
              </a:ext>
            </a:extLst>
          </p:cNvPr>
          <p:cNvSpPr txBox="1"/>
          <p:nvPr/>
        </p:nvSpPr>
        <p:spPr>
          <a:xfrm>
            <a:off x="543589" y="2191827"/>
            <a:ext cx="1965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Arial Black" panose="020B0A04020102020204" pitchFamily="34" charset="0"/>
              </a:rPr>
              <a:t>LEFT SUBTREE</a:t>
            </a:r>
          </a:p>
        </p:txBody>
      </p:sp>
    </p:spTree>
    <p:extLst>
      <p:ext uri="{BB962C8B-B14F-4D97-AF65-F5344CB8AC3E}">
        <p14:creationId xmlns:p14="http://schemas.microsoft.com/office/powerpoint/2010/main" val="45096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9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4724" y="1290203"/>
            <a:ext cx="8242300" cy="6228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b="1" spc="-20" dirty="0">
                <a:solidFill>
                  <a:srgbClr val="212121"/>
                </a:solidFill>
                <a:latin typeface="Arial"/>
                <a:cs typeface="Arial"/>
              </a:rPr>
              <a:t>Tree </a:t>
            </a:r>
            <a:r>
              <a:rPr sz="1800" b="1" spc="-10" dirty="0">
                <a:solidFill>
                  <a:srgbClr val="212121"/>
                </a:solidFill>
                <a:latin typeface="Arial"/>
                <a:cs typeface="Arial"/>
              </a:rPr>
              <a:t>Traversal: </a:t>
            </a:r>
            <a:r>
              <a:rPr sz="1800" spc="-5" dirty="0">
                <a:solidFill>
                  <a:srgbClr val="212121"/>
                </a:solidFill>
                <a:latin typeface="Arial"/>
                <a:cs typeface="Arial"/>
              </a:rPr>
              <a:t>Process of </a:t>
            </a:r>
            <a:r>
              <a:rPr sz="1800" dirty="0">
                <a:solidFill>
                  <a:srgbClr val="212121"/>
                </a:solidFill>
                <a:latin typeface="Arial"/>
                <a:cs typeface="Arial"/>
              </a:rPr>
              <a:t>visiting (checking </a:t>
            </a:r>
            <a:r>
              <a:rPr sz="1800" spc="-5" dirty="0">
                <a:solidFill>
                  <a:srgbClr val="212121"/>
                </a:solidFill>
                <a:latin typeface="Arial"/>
                <a:cs typeface="Arial"/>
              </a:rPr>
              <a:t>and/or updating) each node in </a:t>
            </a:r>
            <a:r>
              <a:rPr sz="1800" dirty="0">
                <a:solidFill>
                  <a:srgbClr val="212121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212121"/>
                </a:solidFill>
                <a:latin typeface="Arial"/>
                <a:cs typeface="Arial"/>
              </a:rPr>
              <a:t>tree  data </a:t>
            </a:r>
            <a:r>
              <a:rPr sz="1800" dirty="0">
                <a:solidFill>
                  <a:srgbClr val="212121"/>
                </a:solidFill>
                <a:latin typeface="Arial"/>
                <a:cs typeface="Arial"/>
              </a:rPr>
              <a:t>structure, </a:t>
            </a:r>
            <a:r>
              <a:rPr sz="1800" spc="-5" dirty="0">
                <a:solidFill>
                  <a:srgbClr val="212121"/>
                </a:solidFill>
                <a:latin typeface="Arial"/>
                <a:cs typeface="Arial"/>
              </a:rPr>
              <a:t>exactly</a:t>
            </a:r>
            <a:r>
              <a:rPr sz="18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Arial"/>
                <a:cs typeface="Arial"/>
              </a:rPr>
              <a:t>once.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D0D4BC-6403-4C5A-A140-279C0E1FD533}"/>
              </a:ext>
            </a:extLst>
          </p:cNvPr>
          <p:cNvSpPr txBox="1"/>
          <p:nvPr/>
        </p:nvSpPr>
        <p:spPr>
          <a:xfrm>
            <a:off x="4589721" y="361950"/>
            <a:ext cx="464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w Cen MT" panose="020B0602020104020603" pitchFamily="34" charset="0"/>
              </a:rPr>
              <a:t>BINARY TREE TRAVERSAL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368</TotalTime>
  <Words>1092</Words>
  <Application>Microsoft Office PowerPoint</Application>
  <PresentationFormat>On-screen Show (16:9)</PresentationFormat>
  <Paragraphs>352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Arial Black</vt:lpstr>
      <vt:lpstr>Georgia</vt:lpstr>
      <vt:lpstr>Times New Roman</vt:lpstr>
      <vt:lpstr>Trebuchet MS</vt:lpstr>
      <vt:lpstr>Tw Cen MT</vt:lpstr>
      <vt:lpstr>Wingdings</vt:lpstr>
      <vt:lpstr>Berlin</vt:lpstr>
      <vt:lpstr>Trees</vt:lpstr>
      <vt:lpstr>PowerPoint Presentation</vt:lpstr>
      <vt:lpstr>PowerPoint Presentation</vt:lpstr>
      <vt:lpstr>PowerPoint Presentation</vt:lpstr>
      <vt:lpstr>PowerPoint Presentation</vt:lpstr>
      <vt:lpstr>Operations Performed in a BST:</vt:lpstr>
      <vt:lpstr>Example:</vt:lpstr>
      <vt:lpstr>Example:</vt:lpstr>
      <vt:lpstr>PowerPoint Presentation</vt:lpstr>
      <vt:lpstr>PowerPoint Presentation</vt:lpstr>
      <vt:lpstr>PowerPoint Presentation</vt:lpstr>
      <vt:lpstr>Preoder, Inorder, Postorder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Trees</dc:title>
  <cp:lastModifiedBy>MANAN TIWARI</cp:lastModifiedBy>
  <cp:revision>58</cp:revision>
  <dcterms:created xsi:type="dcterms:W3CDTF">2019-10-15T11:20:53Z</dcterms:created>
  <dcterms:modified xsi:type="dcterms:W3CDTF">2019-10-22T10:43:50Z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2019-10-15T00:00:00Z</vt:filetime>
  </property>
  <property fmtid="{D5CDD505-2E9C-101B-9397-08002B2CF9AE}" pid="3" name="Creator">
    <vt:lpwstr>PDFium</vt:lpwstr>
  </property>
  <property fmtid="{D5CDD505-2E9C-101B-9397-08002B2CF9AE}" pid="4" name="LastSaved">
    <vt:filetime>2019-10-15T00:00:00Z</vt:filetime>
  </property>
</Properties>
</file>