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20-Sep-19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4E3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4E3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20-Sep-19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5175" y="883919"/>
            <a:ext cx="5832348" cy="541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4E3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9740" y="1771841"/>
            <a:ext cx="3971290" cy="357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7B705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03775" y="1771841"/>
            <a:ext cx="3798570" cy="3650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20-Sep-19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4E3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20-Sep-19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20-Sep-19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556005"/>
            <a:ext cx="8071484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4E3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301775"/>
            <a:ext cx="8301355" cy="2409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4E3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20-Sep-19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20" y="1676400"/>
            <a:ext cx="890016" cy="50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36520" y="1676400"/>
            <a:ext cx="3927348" cy="54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2311" y="2822448"/>
            <a:ext cx="7018020" cy="600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" y="3432047"/>
            <a:ext cx="7833359" cy="6004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4041647"/>
            <a:ext cx="8342376" cy="6004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6300" y="4651247"/>
            <a:ext cx="7208520" cy="6004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255" y="5260847"/>
            <a:ext cx="8549640" cy="6004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5109" y="1215897"/>
            <a:ext cx="7949565" cy="416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5865" indent="-364490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2476500" algn="l"/>
              </a:tabLst>
            </a:pPr>
            <a:r>
              <a:rPr sz="3600" spc="-75" dirty="0">
                <a:solidFill>
                  <a:srgbClr val="6F2F9F"/>
                </a:solidFill>
                <a:latin typeface="Trebuchet MS"/>
                <a:cs typeface="Trebuchet MS"/>
              </a:rPr>
              <a:t>DATASTRUCTURE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 marR="5080" indent="-6350" algn="ctr">
              <a:lnSpc>
                <a:spcPct val="100000"/>
              </a:lnSpc>
            </a:pPr>
            <a:r>
              <a:rPr sz="4000" spc="-90" dirty="0">
                <a:solidFill>
                  <a:srgbClr val="6F2F9F"/>
                </a:solidFill>
                <a:latin typeface="Trebuchet MS"/>
                <a:cs typeface="Trebuchet MS"/>
              </a:rPr>
              <a:t>DATRUCTURE </a:t>
            </a:r>
            <a:r>
              <a:rPr sz="4000" spc="155" dirty="0">
                <a:solidFill>
                  <a:srgbClr val="6F2F9F"/>
                </a:solidFill>
                <a:latin typeface="Trebuchet MS"/>
                <a:cs typeface="Trebuchet MS"/>
              </a:rPr>
              <a:t>IS </a:t>
            </a:r>
            <a:r>
              <a:rPr sz="4000" spc="-150" dirty="0">
                <a:solidFill>
                  <a:srgbClr val="6F2F9F"/>
                </a:solidFill>
                <a:latin typeface="Trebuchet MS"/>
                <a:cs typeface="Trebuchet MS"/>
              </a:rPr>
              <a:t>THE </a:t>
            </a:r>
            <a:r>
              <a:rPr sz="4000" spc="-100" dirty="0">
                <a:solidFill>
                  <a:srgbClr val="6F2F9F"/>
                </a:solidFill>
                <a:latin typeface="Trebuchet MS"/>
                <a:cs typeface="Trebuchet MS"/>
              </a:rPr>
              <a:t>WAY OF  </a:t>
            </a:r>
            <a:r>
              <a:rPr sz="4000" spc="-20" dirty="0">
                <a:solidFill>
                  <a:srgbClr val="6F2F9F"/>
                </a:solidFill>
                <a:latin typeface="Trebuchet MS"/>
                <a:cs typeface="Trebuchet MS"/>
              </a:rPr>
              <a:t>ORGANIZING </a:t>
            </a:r>
            <a:r>
              <a:rPr sz="4000" spc="-5" dirty="0">
                <a:solidFill>
                  <a:srgbClr val="6F2F9F"/>
                </a:solidFill>
                <a:latin typeface="Trebuchet MS"/>
                <a:cs typeface="Trebuchet MS"/>
              </a:rPr>
              <a:t>ALL </a:t>
            </a:r>
            <a:r>
              <a:rPr sz="4000" spc="-155" dirty="0">
                <a:solidFill>
                  <a:srgbClr val="6F2F9F"/>
                </a:solidFill>
                <a:latin typeface="Trebuchet MS"/>
                <a:cs typeface="Trebuchet MS"/>
              </a:rPr>
              <a:t>DATA </a:t>
            </a:r>
            <a:r>
              <a:rPr sz="4000" spc="60" dirty="0">
                <a:solidFill>
                  <a:srgbClr val="6F2F9F"/>
                </a:solidFill>
                <a:latin typeface="Trebuchet MS"/>
                <a:cs typeface="Trebuchet MS"/>
              </a:rPr>
              <a:t>ITEMS </a:t>
            </a:r>
            <a:r>
              <a:rPr sz="4000" dirty="0">
                <a:solidFill>
                  <a:srgbClr val="6F2F9F"/>
                </a:solidFill>
                <a:latin typeface="Trebuchet MS"/>
                <a:cs typeface="Trebuchet MS"/>
              </a:rPr>
              <a:t>IN  </a:t>
            </a:r>
            <a:r>
              <a:rPr sz="4000" spc="110" dirty="0">
                <a:solidFill>
                  <a:srgbClr val="6F2F9F"/>
                </a:solidFill>
                <a:latin typeface="Trebuchet MS"/>
                <a:cs typeface="Trebuchet MS"/>
              </a:rPr>
              <a:t>ORDER </a:t>
            </a:r>
            <a:r>
              <a:rPr sz="4000" spc="-250" dirty="0">
                <a:solidFill>
                  <a:srgbClr val="6F2F9F"/>
                </a:solidFill>
                <a:latin typeface="Trebuchet MS"/>
                <a:cs typeface="Trebuchet MS"/>
              </a:rPr>
              <a:t>THAT </a:t>
            </a:r>
            <a:r>
              <a:rPr sz="4000" spc="-170" dirty="0">
                <a:solidFill>
                  <a:srgbClr val="6F2F9F"/>
                </a:solidFill>
                <a:latin typeface="Trebuchet MS"/>
                <a:cs typeface="Trebuchet MS"/>
              </a:rPr>
              <a:t>NOT </a:t>
            </a:r>
            <a:r>
              <a:rPr sz="4000" spc="-130" dirty="0">
                <a:solidFill>
                  <a:srgbClr val="6F2F9F"/>
                </a:solidFill>
                <a:latin typeface="Trebuchet MS"/>
                <a:cs typeface="Trebuchet MS"/>
              </a:rPr>
              <a:t>ONLY </a:t>
            </a:r>
            <a:r>
              <a:rPr sz="4000" spc="50" dirty="0">
                <a:solidFill>
                  <a:srgbClr val="6F2F9F"/>
                </a:solidFill>
                <a:latin typeface="Trebuchet MS"/>
                <a:cs typeface="Trebuchet MS"/>
              </a:rPr>
              <a:t>ELEMENTS  </a:t>
            </a:r>
            <a:r>
              <a:rPr sz="4000" spc="-285" dirty="0">
                <a:solidFill>
                  <a:srgbClr val="6F2F9F"/>
                </a:solidFill>
                <a:latin typeface="Trebuchet MS"/>
                <a:cs typeface="Trebuchet MS"/>
              </a:rPr>
              <a:t>TO </a:t>
            </a:r>
            <a:r>
              <a:rPr sz="4000" spc="85" dirty="0">
                <a:solidFill>
                  <a:srgbClr val="6F2F9F"/>
                </a:solidFill>
                <a:latin typeface="Trebuchet MS"/>
                <a:cs typeface="Trebuchet MS"/>
              </a:rPr>
              <a:t>BE </a:t>
            </a:r>
            <a:r>
              <a:rPr sz="4000" spc="35" dirty="0">
                <a:solidFill>
                  <a:srgbClr val="6F2F9F"/>
                </a:solidFill>
                <a:latin typeface="Trebuchet MS"/>
                <a:cs typeface="Trebuchet MS"/>
              </a:rPr>
              <a:t>STORED </a:t>
            </a:r>
            <a:r>
              <a:rPr sz="4000" spc="-150" dirty="0">
                <a:solidFill>
                  <a:srgbClr val="6F2F9F"/>
                </a:solidFill>
                <a:latin typeface="Trebuchet MS"/>
                <a:cs typeface="Trebuchet MS"/>
              </a:rPr>
              <a:t>BUT </a:t>
            </a:r>
            <a:r>
              <a:rPr sz="4000" spc="65" dirty="0">
                <a:solidFill>
                  <a:srgbClr val="6F2F9F"/>
                </a:solidFill>
                <a:latin typeface="Trebuchet MS"/>
                <a:cs typeface="Trebuchet MS"/>
              </a:rPr>
              <a:t>ALSO </a:t>
            </a:r>
            <a:r>
              <a:rPr sz="4000" spc="-150" dirty="0">
                <a:solidFill>
                  <a:srgbClr val="6F2F9F"/>
                </a:solidFill>
                <a:latin typeface="Trebuchet MS"/>
                <a:cs typeface="Trebuchet MS"/>
              </a:rPr>
              <a:t>THE  </a:t>
            </a:r>
            <a:r>
              <a:rPr sz="4000" spc="-55" dirty="0">
                <a:solidFill>
                  <a:srgbClr val="6F2F9F"/>
                </a:solidFill>
                <a:latin typeface="Trebuchet MS"/>
                <a:cs typeface="Trebuchet MS"/>
              </a:rPr>
              <a:t>RELATION </a:t>
            </a:r>
            <a:r>
              <a:rPr sz="4000" spc="15" dirty="0">
                <a:solidFill>
                  <a:srgbClr val="6F2F9F"/>
                </a:solidFill>
                <a:latin typeface="Trebuchet MS"/>
                <a:cs typeface="Trebuchet MS"/>
              </a:rPr>
              <a:t>BETWEEN </a:t>
            </a:r>
            <a:r>
              <a:rPr sz="4000" spc="-145" dirty="0">
                <a:solidFill>
                  <a:srgbClr val="6F2F9F"/>
                </a:solidFill>
                <a:latin typeface="Trebuchet MS"/>
                <a:cs typeface="Trebuchet MS"/>
              </a:rPr>
              <a:t>THE</a:t>
            </a:r>
            <a:r>
              <a:rPr sz="4000" spc="-7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4000" spc="55" dirty="0">
                <a:solidFill>
                  <a:srgbClr val="6F2F9F"/>
                </a:solidFill>
                <a:latin typeface="Trebuchet MS"/>
                <a:cs typeface="Trebuchet MS"/>
              </a:rPr>
              <a:t>ELEMENTS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6015228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4375" y="798576"/>
            <a:ext cx="5606796" cy="54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55394" y="338073"/>
            <a:ext cx="5064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latin typeface="Trebuchet MS"/>
                <a:cs typeface="Trebuchet MS"/>
              </a:rPr>
              <a:t>ARRAYS </a:t>
            </a:r>
            <a:r>
              <a:rPr sz="3600" spc="70" dirty="0">
                <a:latin typeface="Trebuchet MS"/>
                <a:cs typeface="Trebuchet MS"/>
              </a:rPr>
              <a:t>VS </a:t>
            </a:r>
            <a:r>
              <a:rPr sz="3600" spc="40" dirty="0">
                <a:latin typeface="Trebuchet MS"/>
                <a:cs typeface="Trebuchet MS"/>
              </a:rPr>
              <a:t>LINKED</a:t>
            </a:r>
            <a:r>
              <a:rPr sz="3600" spc="-760" dirty="0">
                <a:latin typeface="Trebuchet MS"/>
                <a:cs typeface="Trebuchet MS"/>
              </a:rPr>
              <a:t> </a:t>
            </a:r>
            <a:r>
              <a:rPr sz="3600" spc="50" dirty="0">
                <a:latin typeface="Trebuchet MS"/>
                <a:cs typeface="Trebuchet MS"/>
              </a:rPr>
              <a:t>LISTS</a:t>
            </a:r>
            <a:endParaRPr sz="36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8450" y="1441450"/>
          <a:ext cx="8424545" cy="4895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1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4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Arrays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Linked</a:t>
                      </a: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list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Fixed size: Resizing is</a:t>
                      </a:r>
                      <a:r>
                        <a:rPr sz="16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expensive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Dynamic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95885" marR="889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Insertions and Deletions are inefficient: 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Elements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are usually</a:t>
                      </a:r>
                      <a:r>
                        <a:rPr sz="16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shifted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7429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Insertions and Deletions are efficient: No  shifting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522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Random access i.e., efficient</a:t>
                      </a:r>
                      <a:r>
                        <a:rPr sz="16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indexing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No random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access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51155" marR="280670" indent="-25527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Not suitable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operations requiring  accessing elements by index such as</a:t>
                      </a:r>
                      <a:r>
                        <a:rPr sz="16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sorting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394">
                <a:tc>
                  <a:txBody>
                    <a:bodyPr/>
                    <a:lstStyle/>
                    <a:p>
                      <a:pPr marL="95885" marR="3416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No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memory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waste if the array is full or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almost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full; otherwise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result in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much memory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waste.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2940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Since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memory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is allocated dynamically(acc. to  our need) there is no waste of</a:t>
                      </a:r>
                      <a:r>
                        <a:rPr sz="16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memory.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215">
                <a:tc>
                  <a:txBody>
                    <a:bodyPr/>
                    <a:lstStyle/>
                    <a:p>
                      <a:pPr marL="95885" marR="1435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Sequential access is faster [Reason: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Elements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  contiguous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sz="16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locations]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1568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Sequential access is slow [Reason: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Elements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not  in contiguous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locations]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17" y="1072896"/>
            <a:ext cx="6444996" cy="655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11809"/>
            <a:ext cx="5781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spc="40" dirty="0">
                <a:uFill>
                  <a:solidFill>
                    <a:srgbClr val="4E3A2F"/>
                  </a:solidFill>
                </a:uFill>
                <a:latin typeface="Trebuchet MS"/>
                <a:cs typeface="Trebuchet MS"/>
              </a:rPr>
              <a:t>TYPES </a:t>
            </a:r>
            <a:r>
              <a:rPr sz="4400" u="heavy" spc="-105" dirty="0">
                <a:uFill>
                  <a:solidFill>
                    <a:srgbClr val="4E3A2F"/>
                  </a:solidFill>
                </a:uFill>
                <a:latin typeface="Trebuchet MS"/>
                <a:cs typeface="Trebuchet MS"/>
              </a:rPr>
              <a:t>OF </a:t>
            </a:r>
            <a:r>
              <a:rPr sz="4400" u="heavy" spc="55" dirty="0">
                <a:uFill>
                  <a:solidFill>
                    <a:srgbClr val="4E3A2F"/>
                  </a:solidFill>
                </a:uFill>
                <a:latin typeface="Trebuchet MS"/>
                <a:cs typeface="Trebuchet MS"/>
              </a:rPr>
              <a:t>LINKED</a:t>
            </a:r>
            <a:r>
              <a:rPr sz="4400" u="heavy" spc="-710" dirty="0">
                <a:uFill>
                  <a:solidFill>
                    <a:srgbClr val="4E3A2F"/>
                  </a:solidFill>
                </a:uFill>
                <a:latin typeface="Trebuchet MS"/>
                <a:cs typeface="Trebuchet MS"/>
              </a:rPr>
              <a:t> </a:t>
            </a:r>
            <a:r>
              <a:rPr sz="4400" u="heavy" spc="60" dirty="0">
                <a:uFill>
                  <a:solidFill>
                    <a:srgbClr val="4E3A2F"/>
                  </a:solidFill>
                </a:uFill>
                <a:latin typeface="Trebuchet MS"/>
                <a:cs typeface="Trebuchet MS"/>
              </a:rPr>
              <a:t>LISTS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700" y="2649750"/>
            <a:ext cx="5334000" cy="251269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910"/>
              </a:spcBef>
              <a:buClr>
                <a:srgbClr val="EFA12D"/>
              </a:buClr>
              <a:buSzPct val="69117"/>
              <a:buAutoNum type="arabicPeriod"/>
              <a:tabLst>
                <a:tab pos="526415" algn="l"/>
                <a:tab pos="52705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Single linked</a:t>
            </a:r>
            <a:r>
              <a:rPr sz="3400" spc="-2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list</a:t>
            </a:r>
            <a:endParaRPr sz="34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820"/>
              </a:spcBef>
              <a:buClr>
                <a:srgbClr val="EFA12D"/>
              </a:buClr>
              <a:buSzPct val="69117"/>
              <a:buAutoNum type="arabicPeriod"/>
              <a:tabLst>
                <a:tab pos="526415" algn="l"/>
                <a:tab pos="527050" algn="l"/>
              </a:tabLst>
            </a:pP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Double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linked</a:t>
            </a:r>
            <a:r>
              <a:rPr sz="3400" spc="1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list</a:t>
            </a:r>
            <a:endParaRPr sz="34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815"/>
              </a:spcBef>
              <a:buClr>
                <a:srgbClr val="EFA12D"/>
              </a:buClr>
              <a:buSzPct val="69117"/>
              <a:buAutoNum type="arabicPeriod"/>
              <a:tabLst>
                <a:tab pos="526415" algn="l"/>
                <a:tab pos="52705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Circular linked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list</a:t>
            </a:r>
            <a:endParaRPr sz="34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820"/>
              </a:spcBef>
              <a:buClr>
                <a:srgbClr val="EFA12D"/>
              </a:buClr>
              <a:buSzPct val="69117"/>
              <a:buAutoNum type="arabicPeriod"/>
              <a:tabLst>
                <a:tab pos="526415" algn="l"/>
                <a:tab pos="52705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Circular double linked</a:t>
            </a:r>
            <a:r>
              <a:rPr sz="3400" spc="-2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list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527964"/>
            <a:ext cx="7936865" cy="55708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3400" b="1" u="heavy" spc="-5" dirty="0">
                <a:solidFill>
                  <a:srgbClr val="4E3A2F"/>
                </a:solidFill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SINGLE LINKED LIST</a:t>
            </a:r>
            <a:r>
              <a:rPr sz="3400" b="1" spc="2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4E3A2F"/>
                </a:solidFill>
                <a:latin typeface="Arial"/>
                <a:cs typeface="Arial"/>
              </a:rPr>
              <a:t>:-</a:t>
            </a:r>
            <a:endParaRPr sz="3400">
              <a:latin typeface="Arial"/>
              <a:cs typeface="Arial"/>
            </a:endParaRPr>
          </a:p>
          <a:p>
            <a:pPr marL="424180" marR="5080" indent="-411480" algn="just">
              <a:lnSpc>
                <a:spcPct val="90000"/>
              </a:lnSpc>
              <a:spcBef>
                <a:spcPts val="820"/>
              </a:spcBef>
              <a:buClr>
                <a:srgbClr val="000000"/>
              </a:buClr>
              <a:buSzPct val="69117"/>
              <a:buChar char="•"/>
              <a:tabLst>
                <a:tab pos="545465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 single linked list is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one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in which all 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nodes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are linked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together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in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some 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sequential</a:t>
            </a:r>
            <a:r>
              <a:rPr sz="3400" spc="1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35" dirty="0">
                <a:solidFill>
                  <a:srgbClr val="4E3A2F"/>
                </a:solidFill>
                <a:latin typeface="Arial"/>
                <a:cs typeface="Arial"/>
              </a:rPr>
              <a:t>manner.</a:t>
            </a:r>
            <a:endParaRPr sz="3400">
              <a:latin typeface="Arial"/>
              <a:cs typeface="Arial"/>
            </a:endParaRPr>
          </a:p>
          <a:p>
            <a:pPr marL="424180" indent="-41148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SzPct val="69117"/>
              <a:buFont typeface="Arial"/>
              <a:buChar char="•"/>
              <a:tabLst>
                <a:tab pos="424180" algn="l"/>
                <a:tab pos="424815" algn="l"/>
              </a:tabLst>
            </a:pPr>
            <a:r>
              <a:rPr sz="3400" b="1" u="heavy" spc="-5" dirty="0">
                <a:solidFill>
                  <a:srgbClr val="4E3A2F"/>
                </a:solidFill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CIRCULAR LINKED LIST</a:t>
            </a:r>
            <a:r>
              <a:rPr sz="3400" b="1" spc="1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:-</a:t>
            </a:r>
            <a:endParaRPr sz="3400">
              <a:latin typeface="Arial"/>
              <a:cs typeface="Arial"/>
            </a:endParaRPr>
          </a:p>
          <a:p>
            <a:pPr marL="424180" marR="5080" indent="-411480" algn="just">
              <a:lnSpc>
                <a:spcPct val="90000"/>
              </a:lnSpc>
              <a:spcBef>
                <a:spcPts val="815"/>
              </a:spcBef>
              <a:buClr>
                <a:srgbClr val="000000"/>
              </a:buClr>
              <a:buSzPct val="69117"/>
              <a:buChar char="•"/>
              <a:tabLst>
                <a:tab pos="424815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 circular linked list is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one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which </a:t>
            </a:r>
            <a:r>
              <a:rPr sz="3400" spc="-15" dirty="0">
                <a:solidFill>
                  <a:srgbClr val="4E3A2F"/>
                </a:solidFill>
                <a:latin typeface="Arial"/>
                <a:cs typeface="Arial"/>
              </a:rPr>
              <a:t>has 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no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beginning and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no ending.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The null  pointer in the last node of a linked list  is replaced with the address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of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its first 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node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such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 list is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called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circular linked 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list.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0485" y="603249"/>
            <a:ext cx="4160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33550" algn="l"/>
              </a:tabLst>
            </a:pPr>
            <a:r>
              <a:rPr sz="2800" spc="-5" dirty="0">
                <a:solidFill>
                  <a:srgbClr val="FF3300"/>
                </a:solidFill>
              </a:rPr>
              <a:t>Graphical	Representation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590800" y="3113532"/>
            <a:ext cx="762000" cy="173990"/>
          </a:xfrm>
          <a:custGeom>
            <a:avLst/>
            <a:gdLst/>
            <a:ahLst/>
            <a:cxnLst/>
            <a:rect l="l" t="t" r="r" b="b"/>
            <a:pathLst>
              <a:path w="762000" h="173989">
                <a:moveTo>
                  <a:pt x="588263" y="0"/>
                </a:moveTo>
                <a:lnTo>
                  <a:pt x="588263" y="173735"/>
                </a:lnTo>
                <a:lnTo>
                  <a:pt x="704088" y="115823"/>
                </a:lnTo>
                <a:lnTo>
                  <a:pt x="617219" y="115823"/>
                </a:lnTo>
                <a:lnTo>
                  <a:pt x="617219" y="57912"/>
                </a:lnTo>
                <a:lnTo>
                  <a:pt x="704088" y="57912"/>
                </a:lnTo>
                <a:lnTo>
                  <a:pt x="588263" y="0"/>
                </a:lnTo>
                <a:close/>
              </a:path>
              <a:path w="762000" h="173989">
                <a:moveTo>
                  <a:pt x="588263" y="57912"/>
                </a:moveTo>
                <a:lnTo>
                  <a:pt x="0" y="57912"/>
                </a:lnTo>
                <a:lnTo>
                  <a:pt x="0" y="115823"/>
                </a:lnTo>
                <a:lnTo>
                  <a:pt x="588263" y="115823"/>
                </a:lnTo>
                <a:lnTo>
                  <a:pt x="588263" y="57912"/>
                </a:lnTo>
                <a:close/>
              </a:path>
              <a:path w="762000" h="173989">
                <a:moveTo>
                  <a:pt x="704088" y="57912"/>
                </a:moveTo>
                <a:lnTo>
                  <a:pt x="617219" y="57912"/>
                </a:lnTo>
                <a:lnTo>
                  <a:pt x="617219" y="115823"/>
                </a:lnTo>
                <a:lnTo>
                  <a:pt x="704088" y="115823"/>
                </a:lnTo>
                <a:lnTo>
                  <a:pt x="762000" y="86867"/>
                </a:lnTo>
                <a:lnTo>
                  <a:pt x="704088" y="5791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7800" y="3113532"/>
            <a:ext cx="609600" cy="173990"/>
          </a:xfrm>
          <a:custGeom>
            <a:avLst/>
            <a:gdLst/>
            <a:ahLst/>
            <a:cxnLst/>
            <a:rect l="l" t="t" r="r" b="b"/>
            <a:pathLst>
              <a:path w="609600" h="173989">
                <a:moveTo>
                  <a:pt x="435863" y="0"/>
                </a:moveTo>
                <a:lnTo>
                  <a:pt x="435863" y="173735"/>
                </a:lnTo>
                <a:lnTo>
                  <a:pt x="551688" y="115823"/>
                </a:lnTo>
                <a:lnTo>
                  <a:pt x="464820" y="115823"/>
                </a:lnTo>
                <a:lnTo>
                  <a:pt x="464820" y="57912"/>
                </a:lnTo>
                <a:lnTo>
                  <a:pt x="551688" y="57912"/>
                </a:lnTo>
                <a:lnTo>
                  <a:pt x="435863" y="0"/>
                </a:lnTo>
                <a:close/>
              </a:path>
              <a:path w="609600" h="173989">
                <a:moveTo>
                  <a:pt x="435863" y="57912"/>
                </a:moveTo>
                <a:lnTo>
                  <a:pt x="0" y="57912"/>
                </a:lnTo>
                <a:lnTo>
                  <a:pt x="0" y="115823"/>
                </a:lnTo>
                <a:lnTo>
                  <a:pt x="435863" y="115823"/>
                </a:lnTo>
                <a:lnTo>
                  <a:pt x="435863" y="57912"/>
                </a:lnTo>
                <a:close/>
              </a:path>
              <a:path w="609600" h="173989">
                <a:moveTo>
                  <a:pt x="551688" y="57912"/>
                </a:moveTo>
                <a:lnTo>
                  <a:pt x="464820" y="57912"/>
                </a:lnTo>
                <a:lnTo>
                  <a:pt x="464820" y="115823"/>
                </a:lnTo>
                <a:lnTo>
                  <a:pt x="551688" y="115823"/>
                </a:lnTo>
                <a:lnTo>
                  <a:pt x="609600" y="86867"/>
                </a:lnTo>
                <a:lnTo>
                  <a:pt x="551688" y="5791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000" y="2895600"/>
            <a:ext cx="914400" cy="685800"/>
          </a:xfrm>
          <a:prstGeom prst="rect">
            <a:avLst/>
          </a:prstGeom>
          <a:solidFill>
            <a:srgbClr val="FF00FF"/>
          </a:solidFill>
          <a:ln w="9144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905"/>
              </a:spcBef>
            </a:pPr>
            <a:r>
              <a:rPr sz="2400" spc="-10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8375" y="3837813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FEF"/>
                </a:solidFill>
                <a:latin typeface="Arial"/>
                <a:cs typeface="Arial"/>
              </a:rPr>
              <a:t>1000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6400" y="2895600"/>
            <a:ext cx="914400" cy="685800"/>
          </a:xfrm>
          <a:prstGeom prst="rect">
            <a:avLst/>
          </a:prstGeom>
          <a:solidFill>
            <a:srgbClr val="FF00FF"/>
          </a:solidFill>
          <a:ln w="9144">
            <a:solidFill>
              <a:srgbClr val="000000"/>
            </a:solidFill>
          </a:ln>
        </p:spPr>
        <p:txBody>
          <a:bodyPr vert="horz" wrap="square" lIns="0" tIns="19240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515"/>
              </a:spcBef>
            </a:pPr>
            <a:r>
              <a:rPr sz="1800" spc="-10" dirty="0">
                <a:solidFill>
                  <a:srgbClr val="3333FF"/>
                </a:solidFill>
                <a:latin typeface="Arial"/>
                <a:cs typeface="Arial"/>
              </a:rPr>
              <a:t>1000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9428" y="3837813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FEF"/>
                </a:solidFill>
                <a:latin typeface="Arial"/>
                <a:cs typeface="Arial"/>
              </a:rPr>
              <a:t>2000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7200" y="2895600"/>
            <a:ext cx="990600" cy="685800"/>
          </a:xfrm>
          <a:prstGeom prst="rect">
            <a:avLst/>
          </a:prstGeom>
          <a:solidFill>
            <a:srgbClr val="FF00FF"/>
          </a:solidFill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244475">
              <a:lnSpc>
                <a:spcPct val="100000"/>
              </a:lnSpc>
            </a:pPr>
            <a:r>
              <a:rPr sz="1800" spc="-10" dirty="0">
                <a:solidFill>
                  <a:srgbClr val="3333FF"/>
                </a:solidFill>
                <a:latin typeface="Arial"/>
                <a:cs typeface="Arial"/>
              </a:rPr>
              <a:t>2000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6600" y="2895600"/>
            <a:ext cx="990600" cy="685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9240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515"/>
              </a:spcBef>
            </a:pPr>
            <a:r>
              <a:rPr sz="1800" spc="-10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05600" y="2895600"/>
            <a:ext cx="914400" cy="685800"/>
          </a:xfrm>
          <a:prstGeom prst="rect">
            <a:avLst/>
          </a:prstGeom>
          <a:solidFill>
            <a:srgbClr val="FF00FF"/>
          </a:solidFill>
          <a:ln w="9144">
            <a:solidFill>
              <a:srgbClr val="000000"/>
            </a:solidFill>
          </a:ln>
        </p:spPr>
        <p:txBody>
          <a:bodyPr vert="horz" wrap="square" lIns="0" tIns="19240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515"/>
              </a:spcBef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NULL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1200" y="2895600"/>
            <a:ext cx="914400" cy="685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92405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1515"/>
              </a:spcBef>
            </a:pPr>
            <a:r>
              <a:rPr sz="1800" spc="-10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844" y="3837813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FEF"/>
                </a:solidFill>
                <a:latin typeface="Arial"/>
                <a:cs typeface="Arial"/>
              </a:rPr>
              <a:t>4000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394" y="1392682"/>
            <a:ext cx="3185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AFEF"/>
                </a:solidFill>
                <a:latin typeface="Arial"/>
                <a:cs typeface="Arial"/>
              </a:rPr>
              <a:t>Singly Linked</a:t>
            </a:r>
            <a:r>
              <a:rPr sz="3200" spc="-6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AFEF"/>
                </a:solidFill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600" y="2758439"/>
            <a:ext cx="533400" cy="576580"/>
          </a:xfrm>
          <a:custGeom>
            <a:avLst/>
            <a:gdLst/>
            <a:ahLst/>
            <a:cxnLst/>
            <a:rect l="l" t="t" r="r" b="b"/>
            <a:pathLst>
              <a:path w="533400" h="576579">
                <a:moveTo>
                  <a:pt x="0" y="0"/>
                </a:moveTo>
                <a:lnTo>
                  <a:pt x="0" y="182880"/>
                </a:lnTo>
                <a:lnTo>
                  <a:pt x="3478" y="219460"/>
                </a:lnTo>
                <a:lnTo>
                  <a:pt x="30335" y="289330"/>
                </a:lnTo>
                <a:lnTo>
                  <a:pt x="53066" y="322071"/>
                </a:lnTo>
                <a:lnTo>
                  <a:pt x="81567" y="352981"/>
                </a:lnTo>
                <a:lnTo>
                  <a:pt x="115514" y="381787"/>
                </a:lnTo>
                <a:lnTo>
                  <a:pt x="154582" y="408214"/>
                </a:lnTo>
                <a:lnTo>
                  <a:pt x="198449" y="431987"/>
                </a:lnTo>
                <a:lnTo>
                  <a:pt x="246790" y="452830"/>
                </a:lnTo>
                <a:lnTo>
                  <a:pt x="299282" y="470470"/>
                </a:lnTo>
                <a:lnTo>
                  <a:pt x="355600" y="484632"/>
                </a:lnTo>
                <a:lnTo>
                  <a:pt x="355600" y="576072"/>
                </a:lnTo>
                <a:lnTo>
                  <a:pt x="533400" y="411480"/>
                </a:lnTo>
                <a:lnTo>
                  <a:pt x="436418" y="301751"/>
                </a:lnTo>
                <a:lnTo>
                  <a:pt x="355600" y="301751"/>
                </a:lnTo>
                <a:lnTo>
                  <a:pt x="299282" y="287590"/>
                </a:lnTo>
                <a:lnTo>
                  <a:pt x="246790" y="269950"/>
                </a:lnTo>
                <a:lnTo>
                  <a:pt x="198449" y="249107"/>
                </a:lnTo>
                <a:lnTo>
                  <a:pt x="154582" y="225334"/>
                </a:lnTo>
                <a:lnTo>
                  <a:pt x="115514" y="198907"/>
                </a:lnTo>
                <a:lnTo>
                  <a:pt x="81567" y="170101"/>
                </a:lnTo>
                <a:lnTo>
                  <a:pt x="53066" y="139191"/>
                </a:lnTo>
                <a:lnTo>
                  <a:pt x="30335" y="106450"/>
                </a:lnTo>
                <a:lnTo>
                  <a:pt x="13698" y="72155"/>
                </a:lnTo>
                <a:lnTo>
                  <a:pt x="3478" y="36580"/>
                </a:lnTo>
                <a:lnTo>
                  <a:pt x="0" y="0"/>
                </a:lnTo>
                <a:close/>
              </a:path>
              <a:path w="533400" h="576579">
                <a:moveTo>
                  <a:pt x="355600" y="210312"/>
                </a:moveTo>
                <a:lnTo>
                  <a:pt x="355600" y="301751"/>
                </a:lnTo>
                <a:lnTo>
                  <a:pt x="436418" y="301751"/>
                </a:lnTo>
                <a:lnTo>
                  <a:pt x="355600" y="21031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9236" y="2438400"/>
            <a:ext cx="532765" cy="411480"/>
          </a:xfrm>
          <a:custGeom>
            <a:avLst/>
            <a:gdLst/>
            <a:ahLst/>
            <a:cxnLst/>
            <a:rect l="l" t="t" r="r" b="b"/>
            <a:pathLst>
              <a:path w="532765" h="411480">
                <a:moveTo>
                  <a:pt x="532763" y="0"/>
                </a:moveTo>
                <a:lnTo>
                  <a:pt x="494131" y="833"/>
                </a:lnTo>
                <a:lnTo>
                  <a:pt x="455753" y="3333"/>
                </a:lnTo>
                <a:lnTo>
                  <a:pt x="417781" y="7500"/>
                </a:lnTo>
                <a:lnTo>
                  <a:pt x="321776" y="26070"/>
                </a:lnTo>
                <a:lnTo>
                  <a:pt x="267182" y="42414"/>
                </a:lnTo>
                <a:lnTo>
                  <a:pt x="216853" y="62069"/>
                </a:lnTo>
                <a:lnTo>
                  <a:pt x="171055" y="84736"/>
                </a:lnTo>
                <a:lnTo>
                  <a:pt x="130059" y="110117"/>
                </a:lnTo>
                <a:lnTo>
                  <a:pt x="94135" y="137915"/>
                </a:lnTo>
                <a:lnTo>
                  <a:pt x="63550" y="167830"/>
                </a:lnTo>
                <a:lnTo>
                  <a:pt x="38575" y="199565"/>
                </a:lnTo>
                <a:lnTo>
                  <a:pt x="19479" y="232820"/>
                </a:lnTo>
                <a:lnTo>
                  <a:pt x="0" y="302703"/>
                </a:lnTo>
                <a:lnTo>
                  <a:pt x="155" y="338733"/>
                </a:lnTo>
                <a:lnTo>
                  <a:pt x="7265" y="375091"/>
                </a:lnTo>
                <a:lnTo>
                  <a:pt x="21601" y="411479"/>
                </a:lnTo>
                <a:lnTo>
                  <a:pt x="41312" y="378489"/>
                </a:lnTo>
                <a:lnTo>
                  <a:pt x="66486" y="347450"/>
                </a:lnTo>
                <a:lnTo>
                  <a:pt x="96732" y="318539"/>
                </a:lnTo>
                <a:lnTo>
                  <a:pt x="131659" y="291930"/>
                </a:lnTo>
                <a:lnTo>
                  <a:pt x="170878" y="267798"/>
                </a:lnTo>
                <a:lnTo>
                  <a:pt x="213998" y="246316"/>
                </a:lnTo>
                <a:lnTo>
                  <a:pt x="260628" y="227660"/>
                </a:lnTo>
                <a:lnTo>
                  <a:pt x="310377" y="212005"/>
                </a:lnTo>
                <a:lnTo>
                  <a:pt x="362856" y="199524"/>
                </a:lnTo>
                <a:lnTo>
                  <a:pt x="417673" y="190394"/>
                </a:lnTo>
                <a:lnTo>
                  <a:pt x="474439" y="184787"/>
                </a:lnTo>
                <a:lnTo>
                  <a:pt x="532763" y="182879"/>
                </a:lnTo>
                <a:lnTo>
                  <a:pt x="532763" y="0"/>
                </a:lnTo>
                <a:close/>
              </a:path>
            </a:pathLst>
          </a:custGeom>
          <a:solidFill>
            <a:srgbClr val="CD0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600" y="2438400"/>
            <a:ext cx="533400" cy="896619"/>
          </a:xfrm>
          <a:custGeom>
            <a:avLst/>
            <a:gdLst/>
            <a:ahLst/>
            <a:cxnLst/>
            <a:rect l="l" t="t" r="r" b="b"/>
            <a:pathLst>
              <a:path w="533400" h="896620">
                <a:moveTo>
                  <a:pt x="0" y="320039"/>
                </a:moveTo>
                <a:lnTo>
                  <a:pt x="13698" y="392195"/>
                </a:lnTo>
                <a:lnTo>
                  <a:pt x="30335" y="426490"/>
                </a:lnTo>
                <a:lnTo>
                  <a:pt x="53066" y="459231"/>
                </a:lnTo>
                <a:lnTo>
                  <a:pt x="81567" y="490141"/>
                </a:lnTo>
                <a:lnTo>
                  <a:pt x="115514" y="518947"/>
                </a:lnTo>
                <a:lnTo>
                  <a:pt x="154582" y="545374"/>
                </a:lnTo>
                <a:lnTo>
                  <a:pt x="198449" y="569147"/>
                </a:lnTo>
                <a:lnTo>
                  <a:pt x="246790" y="589990"/>
                </a:lnTo>
                <a:lnTo>
                  <a:pt x="299282" y="607630"/>
                </a:lnTo>
                <a:lnTo>
                  <a:pt x="355600" y="621791"/>
                </a:lnTo>
                <a:lnTo>
                  <a:pt x="355600" y="530351"/>
                </a:lnTo>
                <a:lnTo>
                  <a:pt x="533400" y="731520"/>
                </a:lnTo>
                <a:lnTo>
                  <a:pt x="355600" y="896112"/>
                </a:lnTo>
                <a:lnTo>
                  <a:pt x="355600" y="804672"/>
                </a:lnTo>
                <a:lnTo>
                  <a:pt x="299282" y="790510"/>
                </a:lnTo>
                <a:lnTo>
                  <a:pt x="246790" y="772870"/>
                </a:lnTo>
                <a:lnTo>
                  <a:pt x="198449" y="752027"/>
                </a:lnTo>
                <a:lnTo>
                  <a:pt x="154582" y="728254"/>
                </a:lnTo>
                <a:lnTo>
                  <a:pt x="115514" y="701827"/>
                </a:lnTo>
                <a:lnTo>
                  <a:pt x="81567" y="673021"/>
                </a:lnTo>
                <a:lnTo>
                  <a:pt x="53066" y="642111"/>
                </a:lnTo>
                <a:lnTo>
                  <a:pt x="30335" y="609370"/>
                </a:lnTo>
                <a:lnTo>
                  <a:pt x="13698" y="575075"/>
                </a:lnTo>
                <a:lnTo>
                  <a:pt x="0" y="502920"/>
                </a:lnTo>
                <a:lnTo>
                  <a:pt x="0" y="320039"/>
                </a:lnTo>
                <a:lnTo>
                  <a:pt x="12302" y="251374"/>
                </a:lnTo>
                <a:lnTo>
                  <a:pt x="47475" y="187846"/>
                </a:lnTo>
                <a:lnTo>
                  <a:pt x="72824" y="158495"/>
                </a:lnTo>
                <a:lnTo>
                  <a:pt x="102915" y="131015"/>
                </a:lnTo>
                <a:lnTo>
                  <a:pt x="137421" y="105598"/>
                </a:lnTo>
                <a:lnTo>
                  <a:pt x="176018" y="82442"/>
                </a:lnTo>
                <a:lnTo>
                  <a:pt x="218380" y="61740"/>
                </a:lnTo>
                <a:lnTo>
                  <a:pt x="264182" y="43687"/>
                </a:lnTo>
                <a:lnTo>
                  <a:pt x="313098" y="28480"/>
                </a:lnTo>
                <a:lnTo>
                  <a:pt x="364804" y="16312"/>
                </a:lnTo>
                <a:lnTo>
                  <a:pt x="418973" y="7380"/>
                </a:lnTo>
                <a:lnTo>
                  <a:pt x="475280" y="1877"/>
                </a:lnTo>
                <a:lnTo>
                  <a:pt x="533400" y="0"/>
                </a:lnTo>
                <a:lnTo>
                  <a:pt x="533400" y="182879"/>
                </a:lnTo>
                <a:lnTo>
                  <a:pt x="475076" y="184787"/>
                </a:lnTo>
                <a:lnTo>
                  <a:pt x="418310" y="190394"/>
                </a:lnTo>
                <a:lnTo>
                  <a:pt x="363492" y="199524"/>
                </a:lnTo>
                <a:lnTo>
                  <a:pt x="311014" y="212005"/>
                </a:lnTo>
                <a:lnTo>
                  <a:pt x="261264" y="227660"/>
                </a:lnTo>
                <a:lnTo>
                  <a:pt x="214634" y="246316"/>
                </a:lnTo>
                <a:lnTo>
                  <a:pt x="171515" y="267798"/>
                </a:lnTo>
                <a:lnTo>
                  <a:pt x="132296" y="291930"/>
                </a:lnTo>
                <a:lnTo>
                  <a:pt x="97368" y="318539"/>
                </a:lnTo>
                <a:lnTo>
                  <a:pt x="67122" y="347450"/>
                </a:lnTo>
                <a:lnTo>
                  <a:pt x="41948" y="378489"/>
                </a:lnTo>
                <a:lnTo>
                  <a:pt x="22237" y="4114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9740" y="1931873"/>
            <a:ext cx="4705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EF"/>
                </a:solidFill>
                <a:latin typeface="Arial"/>
                <a:cs typeface="Arial"/>
              </a:rPr>
              <a:t>First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7185" y="600201"/>
            <a:ext cx="4744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75485" algn="l"/>
              </a:tabLst>
            </a:pPr>
            <a:r>
              <a:rPr sz="3200" dirty="0">
                <a:solidFill>
                  <a:srgbClr val="FF66FF"/>
                </a:solidFill>
              </a:rPr>
              <a:t>Graphical	</a:t>
            </a:r>
            <a:r>
              <a:rPr sz="3200" spc="-5" dirty="0">
                <a:solidFill>
                  <a:srgbClr val="FF66FF"/>
                </a:solidFill>
              </a:rPr>
              <a:t>Representation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791200" y="2895600"/>
            <a:ext cx="1828800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0" y="685800"/>
                </a:moveTo>
                <a:lnTo>
                  <a:pt x="1828800" y="685800"/>
                </a:lnTo>
                <a:lnTo>
                  <a:pt x="1828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200" y="2895600"/>
            <a:ext cx="1828800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0" y="685800"/>
                </a:moveTo>
                <a:lnTo>
                  <a:pt x="1828800" y="685800"/>
                </a:lnTo>
                <a:lnTo>
                  <a:pt x="1828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3113532"/>
            <a:ext cx="762000" cy="173990"/>
          </a:xfrm>
          <a:custGeom>
            <a:avLst/>
            <a:gdLst/>
            <a:ahLst/>
            <a:cxnLst/>
            <a:rect l="l" t="t" r="r" b="b"/>
            <a:pathLst>
              <a:path w="762000" h="173989">
                <a:moveTo>
                  <a:pt x="588263" y="0"/>
                </a:moveTo>
                <a:lnTo>
                  <a:pt x="588263" y="173735"/>
                </a:lnTo>
                <a:lnTo>
                  <a:pt x="704088" y="115823"/>
                </a:lnTo>
                <a:lnTo>
                  <a:pt x="617219" y="115823"/>
                </a:lnTo>
                <a:lnTo>
                  <a:pt x="617219" y="57912"/>
                </a:lnTo>
                <a:lnTo>
                  <a:pt x="704088" y="57912"/>
                </a:lnTo>
                <a:lnTo>
                  <a:pt x="588263" y="0"/>
                </a:lnTo>
                <a:close/>
              </a:path>
              <a:path w="762000" h="173989">
                <a:moveTo>
                  <a:pt x="588263" y="57912"/>
                </a:moveTo>
                <a:lnTo>
                  <a:pt x="0" y="57912"/>
                </a:lnTo>
                <a:lnTo>
                  <a:pt x="0" y="115823"/>
                </a:lnTo>
                <a:lnTo>
                  <a:pt x="588263" y="115823"/>
                </a:lnTo>
                <a:lnTo>
                  <a:pt x="588263" y="57912"/>
                </a:lnTo>
                <a:close/>
              </a:path>
              <a:path w="762000" h="173989">
                <a:moveTo>
                  <a:pt x="704088" y="57912"/>
                </a:moveTo>
                <a:lnTo>
                  <a:pt x="617219" y="57912"/>
                </a:lnTo>
                <a:lnTo>
                  <a:pt x="617219" y="115823"/>
                </a:lnTo>
                <a:lnTo>
                  <a:pt x="704088" y="115823"/>
                </a:lnTo>
                <a:lnTo>
                  <a:pt x="762000" y="86867"/>
                </a:lnTo>
                <a:lnTo>
                  <a:pt x="704088" y="5791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7800" y="3113532"/>
            <a:ext cx="609600" cy="173990"/>
          </a:xfrm>
          <a:custGeom>
            <a:avLst/>
            <a:gdLst/>
            <a:ahLst/>
            <a:cxnLst/>
            <a:rect l="l" t="t" r="r" b="b"/>
            <a:pathLst>
              <a:path w="609600" h="173989">
                <a:moveTo>
                  <a:pt x="435863" y="0"/>
                </a:moveTo>
                <a:lnTo>
                  <a:pt x="435863" y="173735"/>
                </a:lnTo>
                <a:lnTo>
                  <a:pt x="551688" y="115823"/>
                </a:lnTo>
                <a:lnTo>
                  <a:pt x="464820" y="115823"/>
                </a:lnTo>
                <a:lnTo>
                  <a:pt x="464820" y="57912"/>
                </a:lnTo>
                <a:lnTo>
                  <a:pt x="551688" y="57912"/>
                </a:lnTo>
                <a:lnTo>
                  <a:pt x="435863" y="0"/>
                </a:lnTo>
                <a:close/>
              </a:path>
              <a:path w="609600" h="173989">
                <a:moveTo>
                  <a:pt x="435863" y="57912"/>
                </a:moveTo>
                <a:lnTo>
                  <a:pt x="0" y="57912"/>
                </a:lnTo>
                <a:lnTo>
                  <a:pt x="0" y="115823"/>
                </a:lnTo>
                <a:lnTo>
                  <a:pt x="435863" y="115823"/>
                </a:lnTo>
                <a:lnTo>
                  <a:pt x="435863" y="57912"/>
                </a:lnTo>
                <a:close/>
              </a:path>
              <a:path w="609600" h="173989">
                <a:moveTo>
                  <a:pt x="551688" y="57912"/>
                </a:moveTo>
                <a:lnTo>
                  <a:pt x="464820" y="57912"/>
                </a:lnTo>
                <a:lnTo>
                  <a:pt x="464820" y="115823"/>
                </a:lnTo>
                <a:lnTo>
                  <a:pt x="551688" y="115823"/>
                </a:lnTo>
                <a:lnTo>
                  <a:pt x="609600" y="86867"/>
                </a:lnTo>
                <a:lnTo>
                  <a:pt x="551688" y="5791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2895600"/>
            <a:ext cx="914400" cy="685800"/>
          </a:xfrm>
          <a:prstGeom prst="rect">
            <a:avLst/>
          </a:prstGeom>
          <a:solidFill>
            <a:srgbClr val="FF00FF"/>
          </a:solidFill>
          <a:ln w="9144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905"/>
              </a:spcBef>
            </a:pPr>
            <a:r>
              <a:rPr sz="2400" spc="-10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1075" y="3837813"/>
            <a:ext cx="518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333FF"/>
                </a:solidFill>
                <a:latin typeface="Arial"/>
                <a:cs typeface="Arial"/>
              </a:rPr>
              <a:t>1000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6400" y="2895600"/>
            <a:ext cx="914400" cy="685800"/>
          </a:xfrm>
          <a:prstGeom prst="rect">
            <a:avLst/>
          </a:prstGeom>
          <a:solidFill>
            <a:srgbClr val="FF00FF"/>
          </a:solidFill>
          <a:ln w="9144">
            <a:solidFill>
              <a:srgbClr val="000000"/>
            </a:solidFill>
          </a:ln>
        </p:spPr>
        <p:txBody>
          <a:bodyPr vert="horz" wrap="square" lIns="0" tIns="19240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515"/>
              </a:spcBef>
            </a:pP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1000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2128" y="3837813"/>
            <a:ext cx="518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333FF"/>
                </a:solidFill>
                <a:latin typeface="Arial"/>
                <a:cs typeface="Arial"/>
              </a:rPr>
              <a:t>2000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7200" y="2895600"/>
            <a:ext cx="990600" cy="685800"/>
          </a:xfrm>
          <a:prstGeom prst="rect">
            <a:avLst/>
          </a:prstGeom>
          <a:solidFill>
            <a:srgbClr val="FF00FF"/>
          </a:solidFill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244475">
              <a:lnSpc>
                <a:spcPct val="100000"/>
              </a:lnSpc>
            </a:pP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2000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6600" y="2895600"/>
            <a:ext cx="990600" cy="685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9240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515"/>
              </a:spcBef>
            </a:pPr>
            <a:r>
              <a:rPr sz="1800" spc="-10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5600" y="2895600"/>
            <a:ext cx="914400" cy="685800"/>
          </a:xfrm>
          <a:prstGeom prst="rect">
            <a:avLst/>
          </a:prstGeom>
          <a:solidFill>
            <a:srgbClr val="FF00FF"/>
          </a:solidFill>
          <a:ln w="9144">
            <a:solidFill>
              <a:srgbClr val="000000"/>
            </a:solidFill>
          </a:ln>
        </p:spPr>
        <p:txBody>
          <a:bodyPr vert="horz" wrap="square" lIns="0" tIns="19240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515"/>
              </a:spcBef>
            </a:pP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4000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91200" y="2895600"/>
            <a:ext cx="914400" cy="685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92405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1515"/>
              </a:spcBef>
            </a:pPr>
            <a:r>
              <a:rPr sz="1800" spc="-10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8544" y="3837813"/>
            <a:ext cx="518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333FF"/>
                </a:solidFill>
                <a:latin typeface="Arial"/>
                <a:cs typeface="Arial"/>
              </a:rPr>
              <a:t>4000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6939" y="1544777"/>
            <a:ext cx="47028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AFEF"/>
                </a:solidFill>
                <a:latin typeface="Arial"/>
                <a:cs typeface="Arial"/>
              </a:rPr>
              <a:t>Circular Singly Linked</a:t>
            </a:r>
            <a:r>
              <a:rPr sz="3200" spc="-10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AFEF"/>
                </a:solidFill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6939" y="2037715"/>
            <a:ext cx="6452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Last node contains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address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of the first</a:t>
            </a:r>
            <a:r>
              <a:rPr sz="2400" spc="7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20000" y="32004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34400" y="320040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300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265932"/>
            <a:ext cx="304800" cy="173990"/>
          </a:xfrm>
          <a:custGeom>
            <a:avLst/>
            <a:gdLst/>
            <a:ahLst/>
            <a:cxnLst/>
            <a:rect l="l" t="t" r="r" b="b"/>
            <a:pathLst>
              <a:path w="304800" h="173989">
                <a:moveTo>
                  <a:pt x="131064" y="0"/>
                </a:moveTo>
                <a:lnTo>
                  <a:pt x="131064" y="173735"/>
                </a:lnTo>
                <a:lnTo>
                  <a:pt x="246888" y="115823"/>
                </a:lnTo>
                <a:lnTo>
                  <a:pt x="160020" y="115823"/>
                </a:lnTo>
                <a:lnTo>
                  <a:pt x="160020" y="57912"/>
                </a:lnTo>
                <a:lnTo>
                  <a:pt x="246888" y="57912"/>
                </a:lnTo>
                <a:lnTo>
                  <a:pt x="131064" y="0"/>
                </a:lnTo>
                <a:close/>
              </a:path>
              <a:path w="304800" h="173989">
                <a:moveTo>
                  <a:pt x="131064" y="57912"/>
                </a:moveTo>
                <a:lnTo>
                  <a:pt x="0" y="57912"/>
                </a:lnTo>
                <a:lnTo>
                  <a:pt x="0" y="115823"/>
                </a:lnTo>
                <a:lnTo>
                  <a:pt x="131064" y="115823"/>
                </a:lnTo>
                <a:lnTo>
                  <a:pt x="131064" y="57912"/>
                </a:lnTo>
                <a:close/>
              </a:path>
              <a:path w="304800" h="173989">
                <a:moveTo>
                  <a:pt x="246888" y="57912"/>
                </a:moveTo>
                <a:lnTo>
                  <a:pt x="160020" y="57912"/>
                </a:lnTo>
                <a:lnTo>
                  <a:pt x="160020" y="115823"/>
                </a:lnTo>
                <a:lnTo>
                  <a:pt x="246888" y="115823"/>
                </a:lnTo>
                <a:lnTo>
                  <a:pt x="304800" y="86867"/>
                </a:lnTo>
                <a:lnTo>
                  <a:pt x="246888" y="5791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0" y="33528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00" y="43434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9740" y="1854149"/>
            <a:ext cx="617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FF"/>
                </a:solidFill>
                <a:latin typeface="Arial"/>
                <a:cs typeface="Arial"/>
              </a:rPr>
              <a:t>F</a:t>
            </a:r>
            <a:r>
              <a:rPr sz="2400" spc="-10" dirty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3333FF"/>
                </a:solidFill>
                <a:latin typeface="Arial"/>
                <a:cs typeface="Arial"/>
              </a:rPr>
              <a:t>rst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8600" y="2682239"/>
            <a:ext cx="533400" cy="576580"/>
          </a:xfrm>
          <a:custGeom>
            <a:avLst/>
            <a:gdLst/>
            <a:ahLst/>
            <a:cxnLst/>
            <a:rect l="l" t="t" r="r" b="b"/>
            <a:pathLst>
              <a:path w="533400" h="576579">
                <a:moveTo>
                  <a:pt x="0" y="0"/>
                </a:moveTo>
                <a:lnTo>
                  <a:pt x="0" y="182880"/>
                </a:lnTo>
                <a:lnTo>
                  <a:pt x="3478" y="219460"/>
                </a:lnTo>
                <a:lnTo>
                  <a:pt x="30335" y="289330"/>
                </a:lnTo>
                <a:lnTo>
                  <a:pt x="53066" y="322071"/>
                </a:lnTo>
                <a:lnTo>
                  <a:pt x="81567" y="352981"/>
                </a:lnTo>
                <a:lnTo>
                  <a:pt x="115514" y="381787"/>
                </a:lnTo>
                <a:lnTo>
                  <a:pt x="154582" y="408214"/>
                </a:lnTo>
                <a:lnTo>
                  <a:pt x="198449" y="431987"/>
                </a:lnTo>
                <a:lnTo>
                  <a:pt x="246790" y="452830"/>
                </a:lnTo>
                <a:lnTo>
                  <a:pt x="299282" y="470470"/>
                </a:lnTo>
                <a:lnTo>
                  <a:pt x="355600" y="484632"/>
                </a:lnTo>
                <a:lnTo>
                  <a:pt x="355600" y="576072"/>
                </a:lnTo>
                <a:lnTo>
                  <a:pt x="533400" y="411480"/>
                </a:lnTo>
                <a:lnTo>
                  <a:pt x="436418" y="301751"/>
                </a:lnTo>
                <a:lnTo>
                  <a:pt x="355600" y="301751"/>
                </a:lnTo>
                <a:lnTo>
                  <a:pt x="299282" y="287590"/>
                </a:lnTo>
                <a:lnTo>
                  <a:pt x="246790" y="269950"/>
                </a:lnTo>
                <a:lnTo>
                  <a:pt x="198449" y="249107"/>
                </a:lnTo>
                <a:lnTo>
                  <a:pt x="154582" y="225334"/>
                </a:lnTo>
                <a:lnTo>
                  <a:pt x="115514" y="198907"/>
                </a:lnTo>
                <a:lnTo>
                  <a:pt x="81567" y="170101"/>
                </a:lnTo>
                <a:lnTo>
                  <a:pt x="53066" y="139191"/>
                </a:lnTo>
                <a:lnTo>
                  <a:pt x="30335" y="106450"/>
                </a:lnTo>
                <a:lnTo>
                  <a:pt x="13698" y="72155"/>
                </a:lnTo>
                <a:lnTo>
                  <a:pt x="3478" y="36580"/>
                </a:lnTo>
                <a:lnTo>
                  <a:pt x="0" y="0"/>
                </a:lnTo>
                <a:close/>
              </a:path>
              <a:path w="533400" h="576579">
                <a:moveTo>
                  <a:pt x="355600" y="210312"/>
                </a:moveTo>
                <a:lnTo>
                  <a:pt x="355600" y="301751"/>
                </a:lnTo>
                <a:lnTo>
                  <a:pt x="436418" y="301751"/>
                </a:lnTo>
                <a:lnTo>
                  <a:pt x="355600" y="21031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9236" y="2362200"/>
            <a:ext cx="532765" cy="411480"/>
          </a:xfrm>
          <a:custGeom>
            <a:avLst/>
            <a:gdLst/>
            <a:ahLst/>
            <a:cxnLst/>
            <a:rect l="l" t="t" r="r" b="b"/>
            <a:pathLst>
              <a:path w="532765" h="411480">
                <a:moveTo>
                  <a:pt x="532763" y="0"/>
                </a:moveTo>
                <a:lnTo>
                  <a:pt x="494131" y="833"/>
                </a:lnTo>
                <a:lnTo>
                  <a:pt x="455753" y="3333"/>
                </a:lnTo>
                <a:lnTo>
                  <a:pt x="417781" y="7500"/>
                </a:lnTo>
                <a:lnTo>
                  <a:pt x="321776" y="26070"/>
                </a:lnTo>
                <a:lnTo>
                  <a:pt x="267182" y="42414"/>
                </a:lnTo>
                <a:lnTo>
                  <a:pt x="216853" y="62069"/>
                </a:lnTo>
                <a:lnTo>
                  <a:pt x="171055" y="84736"/>
                </a:lnTo>
                <a:lnTo>
                  <a:pt x="130059" y="110117"/>
                </a:lnTo>
                <a:lnTo>
                  <a:pt x="94135" y="137915"/>
                </a:lnTo>
                <a:lnTo>
                  <a:pt x="63550" y="167830"/>
                </a:lnTo>
                <a:lnTo>
                  <a:pt x="38575" y="199565"/>
                </a:lnTo>
                <a:lnTo>
                  <a:pt x="19479" y="232820"/>
                </a:lnTo>
                <a:lnTo>
                  <a:pt x="0" y="302703"/>
                </a:lnTo>
                <a:lnTo>
                  <a:pt x="155" y="338733"/>
                </a:lnTo>
                <a:lnTo>
                  <a:pt x="7265" y="375091"/>
                </a:lnTo>
                <a:lnTo>
                  <a:pt x="21601" y="411479"/>
                </a:lnTo>
                <a:lnTo>
                  <a:pt x="41312" y="378489"/>
                </a:lnTo>
                <a:lnTo>
                  <a:pt x="66486" y="347450"/>
                </a:lnTo>
                <a:lnTo>
                  <a:pt x="96732" y="318539"/>
                </a:lnTo>
                <a:lnTo>
                  <a:pt x="131659" y="291930"/>
                </a:lnTo>
                <a:lnTo>
                  <a:pt x="170878" y="267798"/>
                </a:lnTo>
                <a:lnTo>
                  <a:pt x="213998" y="246316"/>
                </a:lnTo>
                <a:lnTo>
                  <a:pt x="260628" y="227660"/>
                </a:lnTo>
                <a:lnTo>
                  <a:pt x="310377" y="212005"/>
                </a:lnTo>
                <a:lnTo>
                  <a:pt x="362856" y="199524"/>
                </a:lnTo>
                <a:lnTo>
                  <a:pt x="417673" y="190394"/>
                </a:lnTo>
                <a:lnTo>
                  <a:pt x="474439" y="184787"/>
                </a:lnTo>
                <a:lnTo>
                  <a:pt x="532763" y="182879"/>
                </a:lnTo>
                <a:lnTo>
                  <a:pt x="532763" y="0"/>
                </a:lnTo>
                <a:close/>
              </a:path>
            </a:pathLst>
          </a:custGeom>
          <a:solidFill>
            <a:srgbClr val="CD0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600" y="2362200"/>
            <a:ext cx="533400" cy="896619"/>
          </a:xfrm>
          <a:custGeom>
            <a:avLst/>
            <a:gdLst/>
            <a:ahLst/>
            <a:cxnLst/>
            <a:rect l="l" t="t" r="r" b="b"/>
            <a:pathLst>
              <a:path w="533400" h="896620">
                <a:moveTo>
                  <a:pt x="0" y="320039"/>
                </a:moveTo>
                <a:lnTo>
                  <a:pt x="13698" y="392195"/>
                </a:lnTo>
                <a:lnTo>
                  <a:pt x="30335" y="426490"/>
                </a:lnTo>
                <a:lnTo>
                  <a:pt x="53066" y="459231"/>
                </a:lnTo>
                <a:lnTo>
                  <a:pt x="81567" y="490141"/>
                </a:lnTo>
                <a:lnTo>
                  <a:pt x="115514" y="518947"/>
                </a:lnTo>
                <a:lnTo>
                  <a:pt x="154582" y="545374"/>
                </a:lnTo>
                <a:lnTo>
                  <a:pt x="198449" y="569147"/>
                </a:lnTo>
                <a:lnTo>
                  <a:pt x="246790" y="589990"/>
                </a:lnTo>
                <a:lnTo>
                  <a:pt x="299282" y="607630"/>
                </a:lnTo>
                <a:lnTo>
                  <a:pt x="355600" y="621791"/>
                </a:lnTo>
                <a:lnTo>
                  <a:pt x="355600" y="530351"/>
                </a:lnTo>
                <a:lnTo>
                  <a:pt x="533400" y="731520"/>
                </a:lnTo>
                <a:lnTo>
                  <a:pt x="355600" y="896112"/>
                </a:lnTo>
                <a:lnTo>
                  <a:pt x="355600" y="804672"/>
                </a:lnTo>
                <a:lnTo>
                  <a:pt x="299282" y="790510"/>
                </a:lnTo>
                <a:lnTo>
                  <a:pt x="246790" y="772870"/>
                </a:lnTo>
                <a:lnTo>
                  <a:pt x="198449" y="752027"/>
                </a:lnTo>
                <a:lnTo>
                  <a:pt x="154582" y="728254"/>
                </a:lnTo>
                <a:lnTo>
                  <a:pt x="115514" y="701827"/>
                </a:lnTo>
                <a:lnTo>
                  <a:pt x="81567" y="673021"/>
                </a:lnTo>
                <a:lnTo>
                  <a:pt x="53066" y="642111"/>
                </a:lnTo>
                <a:lnTo>
                  <a:pt x="30335" y="609370"/>
                </a:lnTo>
                <a:lnTo>
                  <a:pt x="13698" y="575075"/>
                </a:lnTo>
                <a:lnTo>
                  <a:pt x="0" y="502920"/>
                </a:lnTo>
                <a:lnTo>
                  <a:pt x="0" y="320039"/>
                </a:lnTo>
                <a:lnTo>
                  <a:pt x="12302" y="251374"/>
                </a:lnTo>
                <a:lnTo>
                  <a:pt x="47475" y="187846"/>
                </a:lnTo>
                <a:lnTo>
                  <a:pt x="72824" y="158495"/>
                </a:lnTo>
                <a:lnTo>
                  <a:pt x="102915" y="131015"/>
                </a:lnTo>
                <a:lnTo>
                  <a:pt x="137421" y="105598"/>
                </a:lnTo>
                <a:lnTo>
                  <a:pt x="176018" y="82442"/>
                </a:lnTo>
                <a:lnTo>
                  <a:pt x="218380" y="61740"/>
                </a:lnTo>
                <a:lnTo>
                  <a:pt x="264182" y="43687"/>
                </a:lnTo>
                <a:lnTo>
                  <a:pt x="313098" y="28480"/>
                </a:lnTo>
                <a:lnTo>
                  <a:pt x="364804" y="16312"/>
                </a:lnTo>
                <a:lnTo>
                  <a:pt x="418973" y="7380"/>
                </a:lnTo>
                <a:lnTo>
                  <a:pt x="475280" y="1877"/>
                </a:lnTo>
                <a:lnTo>
                  <a:pt x="533400" y="0"/>
                </a:lnTo>
                <a:lnTo>
                  <a:pt x="533400" y="182879"/>
                </a:lnTo>
                <a:lnTo>
                  <a:pt x="475076" y="184787"/>
                </a:lnTo>
                <a:lnTo>
                  <a:pt x="418310" y="190394"/>
                </a:lnTo>
                <a:lnTo>
                  <a:pt x="363492" y="199524"/>
                </a:lnTo>
                <a:lnTo>
                  <a:pt x="311014" y="212005"/>
                </a:lnTo>
                <a:lnTo>
                  <a:pt x="261264" y="227660"/>
                </a:lnTo>
                <a:lnTo>
                  <a:pt x="214634" y="246316"/>
                </a:lnTo>
                <a:lnTo>
                  <a:pt x="171515" y="267798"/>
                </a:lnTo>
                <a:lnTo>
                  <a:pt x="132296" y="291930"/>
                </a:lnTo>
                <a:lnTo>
                  <a:pt x="97368" y="318539"/>
                </a:lnTo>
                <a:lnTo>
                  <a:pt x="67122" y="347450"/>
                </a:lnTo>
                <a:lnTo>
                  <a:pt x="41948" y="378489"/>
                </a:lnTo>
                <a:lnTo>
                  <a:pt x="22237" y="4114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98247"/>
            <a:ext cx="45523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SINGLE LINKED LIST</a:t>
            </a:r>
            <a:r>
              <a:rPr spc="-90" dirty="0"/>
              <a:t> </a:t>
            </a:r>
            <a:r>
              <a:rPr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1956943"/>
            <a:ext cx="8851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Start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3134690"/>
            <a:ext cx="515683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CIRCULAR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LINKED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65" dirty="0">
                <a:solidFill>
                  <a:srgbClr val="4E3A2F"/>
                </a:solidFill>
                <a:latin typeface="Arial"/>
                <a:cs typeface="Arial"/>
              </a:rPr>
              <a:t>LIST:-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1344" y="4927168"/>
            <a:ext cx="7435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5" dirty="0">
                <a:solidFill>
                  <a:srgbClr val="4E3A2F"/>
                </a:solidFill>
                <a:latin typeface="Arial"/>
                <a:cs typeface="Arial"/>
              </a:rPr>
              <a:t>200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0000" y="1295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914400"/>
                </a:moveTo>
                <a:lnTo>
                  <a:pt x="990600" y="914400"/>
                </a:lnTo>
                <a:lnTo>
                  <a:pt x="9906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0" y="12890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0" y="12890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10600" y="12890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35750" y="1301750"/>
            <a:ext cx="977900" cy="8890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3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6350" y="1318005"/>
            <a:ext cx="9779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70678" y="1219200"/>
            <a:ext cx="925830" cy="990600"/>
          </a:xfrm>
          <a:custGeom>
            <a:avLst/>
            <a:gdLst/>
            <a:ahLst/>
            <a:cxnLst/>
            <a:rect l="l" t="t" r="r" b="b"/>
            <a:pathLst>
              <a:path w="925829" h="990600">
                <a:moveTo>
                  <a:pt x="0" y="990600"/>
                </a:moveTo>
                <a:lnTo>
                  <a:pt x="925283" y="990600"/>
                </a:lnTo>
                <a:lnTo>
                  <a:pt x="925283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70678" y="1212850"/>
            <a:ext cx="0" cy="1016000"/>
          </a:xfrm>
          <a:custGeom>
            <a:avLst/>
            <a:gdLst/>
            <a:ahLst/>
            <a:cxnLst/>
            <a:rect l="l" t="t" r="r" b="b"/>
            <a:pathLst>
              <a:path h="1016000">
                <a:moveTo>
                  <a:pt x="0" y="0"/>
                </a:moveTo>
                <a:lnTo>
                  <a:pt x="0" y="1016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1000" y="1212850"/>
            <a:ext cx="0" cy="1016000"/>
          </a:xfrm>
          <a:custGeom>
            <a:avLst/>
            <a:gdLst/>
            <a:ahLst/>
            <a:cxnLst/>
            <a:rect l="l" t="t" r="r" b="b"/>
            <a:pathLst>
              <a:path h="1016000">
                <a:moveTo>
                  <a:pt x="0" y="0"/>
                </a:moveTo>
                <a:lnTo>
                  <a:pt x="0" y="1016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6000" y="1212850"/>
            <a:ext cx="0" cy="1016000"/>
          </a:xfrm>
          <a:custGeom>
            <a:avLst/>
            <a:gdLst/>
            <a:ahLst/>
            <a:cxnLst/>
            <a:rect l="l" t="t" r="r" b="b"/>
            <a:pathLst>
              <a:path h="1016000">
                <a:moveTo>
                  <a:pt x="0" y="0"/>
                </a:moveTo>
                <a:lnTo>
                  <a:pt x="0" y="1016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97350" y="1225550"/>
            <a:ext cx="967105" cy="9652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60</a:t>
            </a:r>
            <a:endParaRPr sz="3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77028" y="1244853"/>
            <a:ext cx="913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200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81300" y="1295400"/>
            <a:ext cx="1028700" cy="914400"/>
          </a:xfrm>
          <a:custGeom>
            <a:avLst/>
            <a:gdLst/>
            <a:ahLst/>
            <a:cxnLst/>
            <a:rect l="l" t="t" r="r" b="b"/>
            <a:pathLst>
              <a:path w="1028700" h="914400">
                <a:moveTo>
                  <a:pt x="0" y="914400"/>
                </a:moveTo>
                <a:lnTo>
                  <a:pt x="1028700" y="914400"/>
                </a:lnTo>
                <a:lnTo>
                  <a:pt x="10287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1300" y="12890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52600" y="12890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10000" y="12890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58950" y="1318005"/>
            <a:ext cx="20447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95"/>
              </a:spcBef>
              <a:tabLst>
                <a:tab pos="1113790" algn="l"/>
              </a:tabLst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45	100</a:t>
            </a:r>
            <a:endParaRPr sz="3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10761" y="1677161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266700" y="0"/>
                </a:moveTo>
                <a:lnTo>
                  <a:pt x="2667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66700" y="171450"/>
                </a:lnTo>
                <a:lnTo>
                  <a:pt x="266700" y="228600"/>
                </a:lnTo>
                <a:lnTo>
                  <a:pt x="381000" y="114300"/>
                </a:lnTo>
                <a:lnTo>
                  <a:pt x="2667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10761" y="1677161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57150"/>
                </a:moveTo>
                <a:lnTo>
                  <a:pt x="266700" y="57150"/>
                </a:lnTo>
                <a:lnTo>
                  <a:pt x="266700" y="0"/>
                </a:lnTo>
                <a:lnTo>
                  <a:pt x="381000" y="114300"/>
                </a:lnTo>
                <a:lnTo>
                  <a:pt x="266700" y="228600"/>
                </a:lnTo>
                <a:lnTo>
                  <a:pt x="2667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96761" y="167716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419099" y="0"/>
                </a:moveTo>
                <a:lnTo>
                  <a:pt x="419099" y="57150"/>
                </a:lnTo>
                <a:lnTo>
                  <a:pt x="0" y="57150"/>
                </a:lnTo>
                <a:lnTo>
                  <a:pt x="0" y="171450"/>
                </a:lnTo>
                <a:lnTo>
                  <a:pt x="419099" y="171450"/>
                </a:lnTo>
                <a:lnTo>
                  <a:pt x="419099" y="228600"/>
                </a:lnTo>
                <a:lnTo>
                  <a:pt x="533399" y="114300"/>
                </a:lnTo>
                <a:lnTo>
                  <a:pt x="419099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761" y="167716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57150"/>
                </a:moveTo>
                <a:lnTo>
                  <a:pt x="419099" y="57150"/>
                </a:lnTo>
                <a:lnTo>
                  <a:pt x="419099" y="0"/>
                </a:lnTo>
                <a:lnTo>
                  <a:pt x="533399" y="114300"/>
                </a:lnTo>
                <a:lnTo>
                  <a:pt x="419099" y="228600"/>
                </a:lnTo>
                <a:lnTo>
                  <a:pt x="419099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7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33900" y="3962400"/>
            <a:ext cx="1257300" cy="914400"/>
          </a:xfrm>
          <a:custGeom>
            <a:avLst/>
            <a:gdLst/>
            <a:ahLst/>
            <a:cxnLst/>
            <a:rect l="l" t="t" r="r" b="b"/>
            <a:pathLst>
              <a:path w="1257300" h="914400">
                <a:moveTo>
                  <a:pt x="0" y="914400"/>
                </a:moveTo>
                <a:lnTo>
                  <a:pt x="1257300" y="914400"/>
                </a:lnTo>
                <a:lnTo>
                  <a:pt x="12573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C17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3900" y="39560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76600" y="39560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91200" y="39560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282950" y="3968750"/>
            <a:ext cx="2501900" cy="1501775"/>
          </a:xfrm>
          <a:prstGeom prst="rect">
            <a:avLst/>
          </a:prstGeom>
          <a:solidFill>
            <a:srgbClr val="C17529"/>
          </a:solidFill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  <a:tabLst>
                <a:tab pos="1342390" algn="l"/>
              </a:tabLst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60	200</a:t>
            </a:r>
            <a:endParaRPr sz="3400">
              <a:latin typeface="Arial"/>
              <a:cs typeface="Arial"/>
            </a:endParaRPr>
          </a:p>
          <a:p>
            <a:pPr marL="426720">
              <a:lnSpc>
                <a:spcPct val="100000"/>
              </a:lnSpc>
              <a:spcBef>
                <a:spcPts val="3340"/>
              </a:spcBef>
            </a:pPr>
            <a:r>
              <a:rPr sz="3400" spc="-15" dirty="0">
                <a:solidFill>
                  <a:srgbClr val="4E3A2F"/>
                </a:solidFill>
                <a:latin typeface="Arial"/>
                <a:cs typeface="Arial"/>
              </a:rPr>
              <a:t>100</a:t>
            </a:r>
            <a:endParaRPr sz="3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429500" y="3962400"/>
            <a:ext cx="1257300" cy="914400"/>
          </a:xfrm>
          <a:custGeom>
            <a:avLst/>
            <a:gdLst/>
            <a:ahLst/>
            <a:cxnLst/>
            <a:rect l="l" t="t" r="r" b="b"/>
            <a:pathLst>
              <a:path w="1257300" h="914400">
                <a:moveTo>
                  <a:pt x="0" y="914400"/>
                </a:moveTo>
                <a:lnTo>
                  <a:pt x="1257300" y="914400"/>
                </a:lnTo>
                <a:lnTo>
                  <a:pt x="12573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C17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29500" y="39560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72200" y="39560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86800" y="39560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178550" y="3968750"/>
            <a:ext cx="1244600" cy="889000"/>
          </a:xfrm>
          <a:prstGeom prst="rect">
            <a:avLst/>
          </a:prstGeom>
          <a:solidFill>
            <a:srgbClr val="C17529"/>
          </a:solidFill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3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35850" y="3985640"/>
            <a:ext cx="12446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3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76400" y="39624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914400"/>
                </a:moveTo>
                <a:lnTo>
                  <a:pt x="1143000" y="914400"/>
                </a:lnTo>
                <a:lnTo>
                  <a:pt x="1143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C17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76400" y="39560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400" y="39560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19400" y="39560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39750" y="3968750"/>
            <a:ext cx="2273300" cy="1501775"/>
          </a:xfrm>
          <a:prstGeom prst="rect">
            <a:avLst/>
          </a:prstGeom>
          <a:solidFill>
            <a:srgbClr val="C17529"/>
          </a:solidFill>
        </p:spPr>
        <p:txBody>
          <a:bodyPr vert="horz" wrap="square" lIns="0" tIns="285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25"/>
              </a:spcBef>
              <a:tabLst>
                <a:tab pos="1228090" algn="l"/>
              </a:tabLst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45	100</a:t>
            </a:r>
            <a:endParaRPr sz="3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3340"/>
              </a:spcBef>
            </a:pPr>
            <a:r>
              <a:rPr sz="3400" spc="-15" dirty="0">
                <a:solidFill>
                  <a:srgbClr val="4E3A2F"/>
                </a:solidFill>
                <a:latin typeface="Arial"/>
                <a:cs typeface="Arial"/>
              </a:rPr>
              <a:t>400</a:t>
            </a:r>
            <a:endParaRPr sz="3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743961" y="426796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419100" y="0"/>
                </a:moveTo>
                <a:lnTo>
                  <a:pt x="4191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419100" y="171450"/>
                </a:lnTo>
                <a:lnTo>
                  <a:pt x="419100" y="228600"/>
                </a:lnTo>
                <a:lnTo>
                  <a:pt x="533400" y="114300"/>
                </a:lnTo>
                <a:lnTo>
                  <a:pt x="4191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43961" y="426796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57150"/>
                </a:moveTo>
                <a:lnTo>
                  <a:pt x="419100" y="57150"/>
                </a:lnTo>
                <a:lnTo>
                  <a:pt x="419100" y="0"/>
                </a:lnTo>
                <a:lnTo>
                  <a:pt x="533400" y="114300"/>
                </a:lnTo>
                <a:lnTo>
                  <a:pt x="419100" y="228600"/>
                </a:lnTo>
                <a:lnTo>
                  <a:pt x="419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91961" y="4267961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266700" y="0"/>
                </a:moveTo>
                <a:lnTo>
                  <a:pt x="2667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66700" y="171450"/>
                </a:lnTo>
                <a:lnTo>
                  <a:pt x="266700" y="228600"/>
                </a:lnTo>
                <a:lnTo>
                  <a:pt x="381000" y="114300"/>
                </a:lnTo>
                <a:lnTo>
                  <a:pt x="2667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91961" y="4267961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57150"/>
                </a:moveTo>
                <a:lnTo>
                  <a:pt x="266700" y="57150"/>
                </a:lnTo>
                <a:lnTo>
                  <a:pt x="266700" y="0"/>
                </a:lnTo>
                <a:lnTo>
                  <a:pt x="381000" y="114300"/>
                </a:lnTo>
                <a:lnTo>
                  <a:pt x="266700" y="228600"/>
                </a:lnTo>
                <a:lnTo>
                  <a:pt x="2667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8808" y="4255008"/>
            <a:ext cx="178308" cy="147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1761" y="4344161"/>
            <a:ext cx="45720" cy="1143000"/>
          </a:xfrm>
          <a:custGeom>
            <a:avLst/>
            <a:gdLst/>
            <a:ahLst/>
            <a:cxnLst/>
            <a:rect l="l" t="t" r="r" b="b"/>
            <a:pathLst>
              <a:path w="45720" h="1143000">
                <a:moveTo>
                  <a:pt x="45719" y="1120140"/>
                </a:moveTo>
                <a:lnTo>
                  <a:pt x="0" y="1120140"/>
                </a:lnTo>
                <a:lnTo>
                  <a:pt x="22860" y="1143000"/>
                </a:lnTo>
                <a:lnTo>
                  <a:pt x="45719" y="1120140"/>
                </a:lnTo>
                <a:close/>
              </a:path>
              <a:path w="45720" h="1143000">
                <a:moveTo>
                  <a:pt x="34289" y="0"/>
                </a:moveTo>
                <a:lnTo>
                  <a:pt x="11430" y="0"/>
                </a:lnTo>
                <a:lnTo>
                  <a:pt x="11430" y="1120140"/>
                </a:lnTo>
                <a:lnTo>
                  <a:pt x="34289" y="1120140"/>
                </a:lnTo>
                <a:lnTo>
                  <a:pt x="34289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1761" y="4344161"/>
            <a:ext cx="45720" cy="1143000"/>
          </a:xfrm>
          <a:custGeom>
            <a:avLst/>
            <a:gdLst/>
            <a:ahLst/>
            <a:cxnLst/>
            <a:rect l="l" t="t" r="r" b="b"/>
            <a:pathLst>
              <a:path w="45720" h="1143000">
                <a:moveTo>
                  <a:pt x="0" y="1120140"/>
                </a:moveTo>
                <a:lnTo>
                  <a:pt x="11430" y="1120140"/>
                </a:lnTo>
                <a:lnTo>
                  <a:pt x="11430" y="0"/>
                </a:lnTo>
                <a:lnTo>
                  <a:pt x="34289" y="0"/>
                </a:lnTo>
                <a:lnTo>
                  <a:pt x="34289" y="1120140"/>
                </a:lnTo>
                <a:lnTo>
                  <a:pt x="45719" y="1120140"/>
                </a:lnTo>
                <a:lnTo>
                  <a:pt x="22860" y="1143000"/>
                </a:lnTo>
                <a:lnTo>
                  <a:pt x="0" y="112014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1761" y="5410961"/>
            <a:ext cx="8458200" cy="76200"/>
          </a:xfrm>
          <a:custGeom>
            <a:avLst/>
            <a:gdLst/>
            <a:ahLst/>
            <a:cxnLst/>
            <a:rect l="l" t="t" r="r" b="b"/>
            <a:pathLst>
              <a:path w="8458200" h="76200">
                <a:moveTo>
                  <a:pt x="8420100" y="0"/>
                </a:moveTo>
                <a:lnTo>
                  <a:pt x="8420100" y="19050"/>
                </a:lnTo>
                <a:lnTo>
                  <a:pt x="0" y="19050"/>
                </a:lnTo>
                <a:lnTo>
                  <a:pt x="0" y="57150"/>
                </a:lnTo>
                <a:lnTo>
                  <a:pt x="8420100" y="57150"/>
                </a:lnTo>
                <a:lnTo>
                  <a:pt x="8420100" y="76200"/>
                </a:lnTo>
                <a:lnTo>
                  <a:pt x="8458200" y="38100"/>
                </a:lnTo>
                <a:lnTo>
                  <a:pt x="84201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1761" y="5410961"/>
            <a:ext cx="8458200" cy="76200"/>
          </a:xfrm>
          <a:custGeom>
            <a:avLst/>
            <a:gdLst/>
            <a:ahLst/>
            <a:cxnLst/>
            <a:rect l="l" t="t" r="r" b="b"/>
            <a:pathLst>
              <a:path w="8458200" h="76200">
                <a:moveTo>
                  <a:pt x="0" y="57150"/>
                </a:moveTo>
                <a:lnTo>
                  <a:pt x="8420100" y="57150"/>
                </a:lnTo>
                <a:lnTo>
                  <a:pt x="8420100" y="76200"/>
                </a:lnTo>
                <a:lnTo>
                  <a:pt x="8458200" y="38100"/>
                </a:lnTo>
                <a:lnTo>
                  <a:pt x="8420100" y="0"/>
                </a:lnTo>
                <a:lnTo>
                  <a:pt x="8420100" y="19050"/>
                </a:lnTo>
                <a:lnTo>
                  <a:pt x="0" y="190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839961" y="4344161"/>
            <a:ext cx="45720" cy="1143000"/>
          </a:xfrm>
          <a:custGeom>
            <a:avLst/>
            <a:gdLst/>
            <a:ahLst/>
            <a:cxnLst/>
            <a:rect l="l" t="t" r="r" b="b"/>
            <a:pathLst>
              <a:path w="45720" h="1143000">
                <a:moveTo>
                  <a:pt x="45720" y="1120140"/>
                </a:moveTo>
                <a:lnTo>
                  <a:pt x="0" y="1120140"/>
                </a:lnTo>
                <a:lnTo>
                  <a:pt x="22860" y="1143000"/>
                </a:lnTo>
                <a:lnTo>
                  <a:pt x="45720" y="1120140"/>
                </a:lnTo>
                <a:close/>
              </a:path>
              <a:path w="45720" h="1143000">
                <a:moveTo>
                  <a:pt x="34290" y="0"/>
                </a:moveTo>
                <a:lnTo>
                  <a:pt x="11430" y="0"/>
                </a:lnTo>
                <a:lnTo>
                  <a:pt x="11430" y="1120140"/>
                </a:lnTo>
                <a:lnTo>
                  <a:pt x="34290" y="1120140"/>
                </a:lnTo>
                <a:lnTo>
                  <a:pt x="3429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839961" y="4344161"/>
            <a:ext cx="45720" cy="1143000"/>
          </a:xfrm>
          <a:custGeom>
            <a:avLst/>
            <a:gdLst/>
            <a:ahLst/>
            <a:cxnLst/>
            <a:rect l="l" t="t" r="r" b="b"/>
            <a:pathLst>
              <a:path w="45720" h="1143000">
                <a:moveTo>
                  <a:pt x="0" y="1120140"/>
                </a:moveTo>
                <a:lnTo>
                  <a:pt x="11430" y="1120140"/>
                </a:lnTo>
                <a:lnTo>
                  <a:pt x="11430" y="0"/>
                </a:lnTo>
                <a:lnTo>
                  <a:pt x="34290" y="0"/>
                </a:lnTo>
                <a:lnTo>
                  <a:pt x="34290" y="1120140"/>
                </a:lnTo>
                <a:lnTo>
                  <a:pt x="45720" y="1120140"/>
                </a:lnTo>
                <a:lnTo>
                  <a:pt x="22860" y="1143000"/>
                </a:lnTo>
                <a:lnTo>
                  <a:pt x="0" y="112014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87561" y="4344161"/>
            <a:ext cx="228600" cy="45720"/>
          </a:xfrm>
          <a:custGeom>
            <a:avLst/>
            <a:gdLst/>
            <a:ahLst/>
            <a:cxnLst/>
            <a:rect l="l" t="t" r="r" b="b"/>
            <a:pathLst>
              <a:path w="228600" h="45720">
                <a:moveTo>
                  <a:pt x="205740" y="0"/>
                </a:moveTo>
                <a:lnTo>
                  <a:pt x="205740" y="11430"/>
                </a:lnTo>
                <a:lnTo>
                  <a:pt x="0" y="11430"/>
                </a:lnTo>
                <a:lnTo>
                  <a:pt x="0" y="34289"/>
                </a:lnTo>
                <a:lnTo>
                  <a:pt x="205740" y="34289"/>
                </a:lnTo>
                <a:lnTo>
                  <a:pt x="205740" y="45719"/>
                </a:lnTo>
                <a:lnTo>
                  <a:pt x="228600" y="22860"/>
                </a:lnTo>
                <a:lnTo>
                  <a:pt x="20574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87561" y="4344161"/>
            <a:ext cx="228600" cy="45720"/>
          </a:xfrm>
          <a:custGeom>
            <a:avLst/>
            <a:gdLst/>
            <a:ahLst/>
            <a:cxnLst/>
            <a:rect l="l" t="t" r="r" b="b"/>
            <a:pathLst>
              <a:path w="228600" h="45720">
                <a:moveTo>
                  <a:pt x="0" y="11430"/>
                </a:moveTo>
                <a:lnTo>
                  <a:pt x="205740" y="11430"/>
                </a:lnTo>
                <a:lnTo>
                  <a:pt x="205740" y="0"/>
                </a:lnTo>
                <a:lnTo>
                  <a:pt x="228600" y="22860"/>
                </a:lnTo>
                <a:lnTo>
                  <a:pt x="205740" y="45719"/>
                </a:lnTo>
                <a:lnTo>
                  <a:pt x="205740" y="34289"/>
                </a:lnTo>
                <a:lnTo>
                  <a:pt x="0" y="34289"/>
                </a:lnTo>
                <a:lnTo>
                  <a:pt x="0" y="11430"/>
                </a:lnTo>
                <a:close/>
              </a:path>
            </a:pathLst>
          </a:custGeom>
          <a:ln w="25907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67561" y="1753361"/>
            <a:ext cx="716280" cy="356870"/>
          </a:xfrm>
          <a:custGeom>
            <a:avLst/>
            <a:gdLst/>
            <a:ahLst/>
            <a:cxnLst/>
            <a:rect l="l" t="t" r="r" b="b"/>
            <a:pathLst>
              <a:path w="716280" h="356869">
                <a:moveTo>
                  <a:pt x="133731" y="89153"/>
                </a:moveTo>
                <a:lnTo>
                  <a:pt x="44576" y="89153"/>
                </a:lnTo>
                <a:lnTo>
                  <a:pt x="44576" y="200533"/>
                </a:lnTo>
                <a:lnTo>
                  <a:pt x="52530" y="249879"/>
                </a:lnTo>
                <a:lnTo>
                  <a:pt x="74679" y="292726"/>
                </a:lnTo>
                <a:lnTo>
                  <a:pt x="108452" y="326509"/>
                </a:lnTo>
                <a:lnTo>
                  <a:pt x="151281" y="348661"/>
                </a:lnTo>
                <a:lnTo>
                  <a:pt x="200596" y="356615"/>
                </a:lnTo>
                <a:lnTo>
                  <a:pt x="716280" y="356615"/>
                </a:lnTo>
                <a:lnTo>
                  <a:pt x="716280" y="267462"/>
                </a:lnTo>
                <a:lnTo>
                  <a:pt x="200596" y="267462"/>
                </a:lnTo>
                <a:lnTo>
                  <a:pt x="174568" y="262201"/>
                </a:lnTo>
                <a:lnTo>
                  <a:pt x="153314" y="247856"/>
                </a:lnTo>
                <a:lnTo>
                  <a:pt x="138985" y="226581"/>
                </a:lnTo>
                <a:lnTo>
                  <a:pt x="133731" y="200533"/>
                </a:lnTo>
                <a:lnTo>
                  <a:pt x="133731" y="89153"/>
                </a:lnTo>
                <a:close/>
              </a:path>
              <a:path w="716280" h="356869">
                <a:moveTo>
                  <a:pt x="89153" y="0"/>
                </a:moveTo>
                <a:lnTo>
                  <a:pt x="0" y="89153"/>
                </a:lnTo>
                <a:lnTo>
                  <a:pt x="178307" y="89153"/>
                </a:lnTo>
                <a:lnTo>
                  <a:pt x="89153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67561" y="1753361"/>
            <a:ext cx="716280" cy="356870"/>
          </a:xfrm>
          <a:custGeom>
            <a:avLst/>
            <a:gdLst/>
            <a:ahLst/>
            <a:cxnLst/>
            <a:rect l="l" t="t" r="r" b="b"/>
            <a:pathLst>
              <a:path w="716280" h="356869">
                <a:moveTo>
                  <a:pt x="716280" y="356615"/>
                </a:moveTo>
                <a:lnTo>
                  <a:pt x="200596" y="356615"/>
                </a:lnTo>
                <a:lnTo>
                  <a:pt x="151281" y="348661"/>
                </a:lnTo>
                <a:lnTo>
                  <a:pt x="108452" y="326509"/>
                </a:lnTo>
                <a:lnTo>
                  <a:pt x="74679" y="292726"/>
                </a:lnTo>
                <a:lnTo>
                  <a:pt x="52530" y="249879"/>
                </a:lnTo>
                <a:lnTo>
                  <a:pt x="44576" y="200533"/>
                </a:lnTo>
                <a:lnTo>
                  <a:pt x="44576" y="89153"/>
                </a:lnTo>
                <a:lnTo>
                  <a:pt x="0" y="89153"/>
                </a:lnTo>
                <a:lnTo>
                  <a:pt x="89153" y="0"/>
                </a:lnTo>
                <a:lnTo>
                  <a:pt x="178307" y="89153"/>
                </a:lnTo>
                <a:lnTo>
                  <a:pt x="133731" y="89153"/>
                </a:lnTo>
                <a:lnTo>
                  <a:pt x="133731" y="200533"/>
                </a:lnTo>
                <a:lnTo>
                  <a:pt x="138985" y="226581"/>
                </a:lnTo>
                <a:lnTo>
                  <a:pt x="153314" y="247856"/>
                </a:lnTo>
                <a:lnTo>
                  <a:pt x="174568" y="262201"/>
                </a:lnTo>
                <a:lnTo>
                  <a:pt x="200596" y="267462"/>
                </a:lnTo>
                <a:lnTo>
                  <a:pt x="716280" y="267462"/>
                </a:lnTo>
                <a:lnTo>
                  <a:pt x="716280" y="356615"/>
                </a:lnTo>
                <a:close/>
              </a:path>
            </a:pathLst>
          </a:custGeom>
          <a:ln w="25907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7200" y="106045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24000" y="106045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0850" y="1060450"/>
            <a:ext cx="1079500" cy="12700"/>
          </a:xfrm>
          <a:custGeom>
            <a:avLst/>
            <a:gdLst/>
            <a:ahLst/>
            <a:cxnLst/>
            <a:rect l="l" t="t" r="r" b="b"/>
            <a:pathLst>
              <a:path w="1079500" h="12700">
                <a:moveTo>
                  <a:pt x="0" y="12700"/>
                </a:moveTo>
                <a:lnTo>
                  <a:pt x="1079500" y="12700"/>
                </a:lnTo>
                <a:lnTo>
                  <a:pt x="10795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0850" y="1727200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5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63550" y="1073150"/>
            <a:ext cx="1054100" cy="6350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85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25"/>
              </a:spcBef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500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573684"/>
            <a:ext cx="4586605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b="1" u="heavy" spc="-5" dirty="0"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Inserting a new node</a:t>
            </a:r>
            <a:r>
              <a:rPr b="1" spc="-5" dirty="0">
                <a:latin typeface="Arial"/>
                <a:cs typeface="Arial"/>
              </a:rPr>
              <a:t> :  Before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inserting: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2854" y="3088970"/>
            <a:ext cx="7035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4E3A2F"/>
                </a:solidFill>
                <a:latin typeface="Arial"/>
                <a:cs typeface="Arial"/>
              </a:rPr>
              <a:t>1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00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9916" y="3088970"/>
            <a:ext cx="7035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2</a:t>
            </a:r>
            <a:r>
              <a:rPr sz="3200" b="1" spc="-15" dirty="0">
                <a:solidFill>
                  <a:srgbClr val="4E3A2F"/>
                </a:solidFill>
                <a:latin typeface="Arial"/>
                <a:cs typeface="Arial"/>
              </a:rPr>
              <a:t>0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994395"/>
            <a:ext cx="3119120" cy="122682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200" b="1" spc="-5" dirty="0">
                <a:solidFill>
                  <a:srgbClr val="4E3A2F"/>
                </a:solidFill>
                <a:latin typeface="Arial"/>
                <a:cs typeface="Arial"/>
              </a:rPr>
              <a:t>400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3400" b="1" spc="-10" dirty="0">
                <a:solidFill>
                  <a:srgbClr val="4E3A2F"/>
                </a:solidFill>
                <a:latin typeface="Arial"/>
                <a:cs typeface="Arial"/>
              </a:rPr>
              <a:t>After </a:t>
            </a:r>
            <a:r>
              <a:rPr sz="3400" b="1" spc="-5" dirty="0">
                <a:solidFill>
                  <a:srgbClr val="4E3A2F"/>
                </a:solidFill>
                <a:latin typeface="Arial"/>
                <a:cs typeface="Arial"/>
              </a:rPr>
              <a:t>inserting: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0523" y="5467299"/>
            <a:ext cx="702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1</a:t>
            </a:r>
            <a:r>
              <a:rPr sz="3200" b="1" spc="-10" dirty="0">
                <a:solidFill>
                  <a:srgbClr val="4E3A2F"/>
                </a:solidFill>
                <a:latin typeface="Arial"/>
                <a:cs typeface="Arial"/>
              </a:rPr>
              <a:t>0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6110741"/>
            <a:ext cx="7029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10" dirty="0">
                <a:solidFill>
                  <a:srgbClr val="4E3A2F"/>
                </a:solidFill>
                <a:latin typeface="Arial"/>
                <a:cs typeface="Arial"/>
              </a:rPr>
              <a:t>800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34300" y="2438400"/>
            <a:ext cx="1181100" cy="609600"/>
          </a:xfrm>
          <a:custGeom>
            <a:avLst/>
            <a:gdLst/>
            <a:ahLst/>
            <a:cxnLst/>
            <a:rect l="l" t="t" r="r" b="b"/>
            <a:pathLst>
              <a:path w="1181100" h="609600">
                <a:moveTo>
                  <a:pt x="0" y="609600"/>
                </a:moveTo>
                <a:lnTo>
                  <a:pt x="1181100" y="609600"/>
                </a:lnTo>
                <a:lnTo>
                  <a:pt x="11811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34300" y="24320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5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3200" y="24320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5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15400" y="24320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5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59550" y="2444750"/>
            <a:ext cx="1168400" cy="5842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3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40650" y="2461386"/>
            <a:ext cx="11684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10100" y="2438400"/>
            <a:ext cx="1409700" cy="609600"/>
          </a:xfrm>
          <a:custGeom>
            <a:avLst/>
            <a:gdLst/>
            <a:ahLst/>
            <a:cxnLst/>
            <a:rect l="l" t="t" r="r" b="b"/>
            <a:pathLst>
              <a:path w="1409700" h="609600">
                <a:moveTo>
                  <a:pt x="0" y="609600"/>
                </a:moveTo>
                <a:lnTo>
                  <a:pt x="1409700" y="609600"/>
                </a:lnTo>
                <a:lnTo>
                  <a:pt x="14097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0100" y="24320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5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0400" y="24320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5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9800" y="24320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5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06750" y="2444750"/>
            <a:ext cx="2806700" cy="5842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  <a:tabLst>
                <a:tab pos="1494790" algn="l"/>
              </a:tabLst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35	</a:t>
            </a:r>
            <a:r>
              <a:rPr sz="3400" spc="-1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3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24000" y="2514600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609600"/>
                </a:moveTo>
                <a:lnTo>
                  <a:pt x="1219200" y="609600"/>
                </a:lnTo>
                <a:lnTo>
                  <a:pt x="12192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4000" y="25082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5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800" y="25082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5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43200" y="25082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5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1150" y="2520950"/>
            <a:ext cx="2425700" cy="5842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857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25"/>
              </a:spcBef>
              <a:tabLst>
                <a:tab pos="1304290" algn="l"/>
              </a:tabLst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14	100</a:t>
            </a:r>
            <a:endParaRPr sz="3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43961" y="266776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43961" y="266776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20561" y="259156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419100" y="0"/>
                </a:moveTo>
                <a:lnTo>
                  <a:pt x="4191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419100" y="171450"/>
                </a:lnTo>
                <a:lnTo>
                  <a:pt x="419100" y="228600"/>
                </a:lnTo>
                <a:lnTo>
                  <a:pt x="533399" y="114300"/>
                </a:lnTo>
                <a:lnTo>
                  <a:pt x="4191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20561" y="259156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57150"/>
                </a:moveTo>
                <a:lnTo>
                  <a:pt x="419100" y="57150"/>
                </a:lnTo>
                <a:lnTo>
                  <a:pt x="419100" y="0"/>
                </a:lnTo>
                <a:lnTo>
                  <a:pt x="533399" y="114300"/>
                </a:lnTo>
                <a:lnTo>
                  <a:pt x="419100" y="228600"/>
                </a:lnTo>
                <a:lnTo>
                  <a:pt x="419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7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62900" y="4572000"/>
            <a:ext cx="1028700" cy="584200"/>
          </a:xfrm>
          <a:custGeom>
            <a:avLst/>
            <a:gdLst/>
            <a:ahLst/>
            <a:cxnLst/>
            <a:rect l="l" t="t" r="r" b="b"/>
            <a:pathLst>
              <a:path w="1028700" h="584200">
                <a:moveTo>
                  <a:pt x="0" y="584200"/>
                </a:moveTo>
                <a:lnTo>
                  <a:pt x="1028700" y="584200"/>
                </a:lnTo>
                <a:lnTo>
                  <a:pt x="1028700" y="0"/>
                </a:lnTo>
                <a:lnTo>
                  <a:pt x="0" y="0"/>
                </a:lnTo>
                <a:lnTo>
                  <a:pt x="0" y="5842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456565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34200" y="456565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91600" y="456565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940550" y="4578350"/>
            <a:ext cx="1016000" cy="5588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3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69250" y="4595241"/>
            <a:ext cx="1016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62600" y="4572000"/>
            <a:ext cx="1066800" cy="584200"/>
          </a:xfrm>
          <a:custGeom>
            <a:avLst/>
            <a:gdLst/>
            <a:ahLst/>
            <a:cxnLst/>
            <a:rect l="l" t="t" r="r" b="b"/>
            <a:pathLst>
              <a:path w="1066800" h="584200">
                <a:moveTo>
                  <a:pt x="0" y="584200"/>
                </a:moveTo>
                <a:lnTo>
                  <a:pt x="1066800" y="584200"/>
                </a:lnTo>
                <a:lnTo>
                  <a:pt x="1066800" y="0"/>
                </a:lnTo>
                <a:lnTo>
                  <a:pt x="0" y="0"/>
                </a:lnTo>
                <a:lnTo>
                  <a:pt x="0" y="5842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62600" y="456565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95800" y="456565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29400" y="456565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502150" y="4578350"/>
            <a:ext cx="1054100" cy="5588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3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68950" y="4595241"/>
            <a:ext cx="1054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200</a:t>
            </a:r>
            <a:endParaRPr sz="3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235832" y="4572000"/>
            <a:ext cx="955675" cy="609600"/>
          </a:xfrm>
          <a:custGeom>
            <a:avLst/>
            <a:gdLst/>
            <a:ahLst/>
            <a:cxnLst/>
            <a:rect l="l" t="t" r="r" b="b"/>
            <a:pathLst>
              <a:path w="955675" h="609600">
                <a:moveTo>
                  <a:pt x="0" y="609600"/>
                </a:moveTo>
                <a:lnTo>
                  <a:pt x="955217" y="609600"/>
                </a:lnTo>
                <a:lnTo>
                  <a:pt x="955217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35832" y="45656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5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33600" y="45656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5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91000" y="45656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5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139950" y="4578350"/>
            <a:ext cx="2044700" cy="1427313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29"/>
              </a:spcBef>
              <a:tabLst>
                <a:tab pos="1187450" algn="l"/>
              </a:tabLst>
            </a:pPr>
            <a:r>
              <a:rPr lang="en-US" sz="30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	100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208279">
              <a:lnSpc>
                <a:spcPct val="100000"/>
              </a:lnSpc>
            </a:pPr>
            <a:r>
              <a:rPr sz="3200" b="1" spc="-5" dirty="0">
                <a:solidFill>
                  <a:srgbClr val="4E3A2F"/>
                </a:solidFill>
                <a:latin typeface="Arial"/>
                <a:cs typeface="Arial"/>
              </a:rPr>
              <a:t>400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066800" y="4825656"/>
            <a:ext cx="838200" cy="1310640"/>
          </a:xfrm>
          <a:custGeom>
            <a:avLst/>
            <a:gdLst/>
            <a:ahLst/>
            <a:cxnLst/>
            <a:rect l="l" t="t" r="r" b="b"/>
            <a:pathLst>
              <a:path w="838200" h="1310639">
                <a:moveTo>
                  <a:pt x="0" y="1310639"/>
                </a:moveTo>
                <a:lnTo>
                  <a:pt x="838200" y="1310639"/>
                </a:lnTo>
                <a:lnTo>
                  <a:pt x="838200" y="0"/>
                </a:lnTo>
                <a:lnTo>
                  <a:pt x="0" y="0"/>
                </a:lnTo>
                <a:lnTo>
                  <a:pt x="0" y="1310639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66800" y="4819269"/>
            <a:ext cx="0" cy="1336675"/>
          </a:xfrm>
          <a:custGeom>
            <a:avLst/>
            <a:gdLst/>
            <a:ahLst/>
            <a:cxnLst/>
            <a:rect l="l" t="t" r="r" b="b"/>
            <a:pathLst>
              <a:path h="1336675">
                <a:moveTo>
                  <a:pt x="0" y="0"/>
                </a:moveTo>
                <a:lnTo>
                  <a:pt x="0" y="133607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8600" y="4819269"/>
            <a:ext cx="0" cy="1336675"/>
          </a:xfrm>
          <a:custGeom>
            <a:avLst/>
            <a:gdLst/>
            <a:ahLst/>
            <a:cxnLst/>
            <a:rect l="l" t="t" r="r" b="b"/>
            <a:pathLst>
              <a:path h="1336675">
                <a:moveTo>
                  <a:pt x="0" y="0"/>
                </a:moveTo>
                <a:lnTo>
                  <a:pt x="0" y="133607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05000" y="4819269"/>
            <a:ext cx="0" cy="1336675"/>
          </a:xfrm>
          <a:custGeom>
            <a:avLst/>
            <a:gdLst/>
            <a:ahLst/>
            <a:cxnLst/>
            <a:rect l="l" t="t" r="r" b="b"/>
            <a:pathLst>
              <a:path h="1336675">
                <a:moveTo>
                  <a:pt x="0" y="0"/>
                </a:moveTo>
                <a:lnTo>
                  <a:pt x="0" y="133607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34950" y="4831969"/>
            <a:ext cx="1663700" cy="1181733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9844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234"/>
              </a:spcBef>
              <a:tabLst>
                <a:tab pos="838200" algn="l"/>
              </a:tabLst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75	400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191761" y="472516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190500" y="0"/>
                </a:moveTo>
                <a:lnTo>
                  <a:pt x="1905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190500" y="171450"/>
                </a:lnTo>
                <a:lnTo>
                  <a:pt x="190500" y="228600"/>
                </a:lnTo>
                <a:lnTo>
                  <a:pt x="304800" y="114300"/>
                </a:lnTo>
                <a:lnTo>
                  <a:pt x="1905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91761" y="472516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190500" y="57150"/>
                </a:ln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1905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30161" y="472516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190500" y="0"/>
                </a:moveTo>
                <a:lnTo>
                  <a:pt x="1905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190500" y="171450"/>
                </a:lnTo>
                <a:lnTo>
                  <a:pt x="190500" y="228600"/>
                </a:lnTo>
                <a:lnTo>
                  <a:pt x="304800" y="114300"/>
                </a:lnTo>
                <a:lnTo>
                  <a:pt x="1905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30161" y="472516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190500" y="57150"/>
                </a:ln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1905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05761" y="4877561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133350" y="38100"/>
                </a:moveTo>
                <a:lnTo>
                  <a:pt x="95250" y="38100"/>
                </a:lnTo>
                <a:lnTo>
                  <a:pt x="95250" y="876300"/>
                </a:lnTo>
                <a:lnTo>
                  <a:pt x="0" y="876300"/>
                </a:lnTo>
                <a:lnTo>
                  <a:pt x="0" y="914400"/>
                </a:lnTo>
                <a:lnTo>
                  <a:pt x="133350" y="914400"/>
                </a:lnTo>
                <a:lnTo>
                  <a:pt x="133350" y="38100"/>
                </a:lnTo>
                <a:close/>
              </a:path>
              <a:path w="152400" h="914400">
                <a:moveTo>
                  <a:pt x="114300" y="0"/>
                </a:moveTo>
                <a:lnTo>
                  <a:pt x="76200" y="38100"/>
                </a:lnTo>
                <a:lnTo>
                  <a:pt x="152400" y="38100"/>
                </a:lnTo>
                <a:lnTo>
                  <a:pt x="1143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05761" y="4877561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0" y="876300"/>
                </a:moveTo>
                <a:lnTo>
                  <a:pt x="95250" y="876300"/>
                </a:lnTo>
                <a:lnTo>
                  <a:pt x="95250" y="38100"/>
                </a:lnTo>
                <a:lnTo>
                  <a:pt x="76200" y="38100"/>
                </a:lnTo>
                <a:lnTo>
                  <a:pt x="114300" y="0"/>
                </a:lnTo>
                <a:lnTo>
                  <a:pt x="152400" y="38100"/>
                </a:lnTo>
                <a:lnTo>
                  <a:pt x="133350" y="38100"/>
                </a:lnTo>
                <a:lnTo>
                  <a:pt x="133350" y="914400"/>
                </a:lnTo>
                <a:lnTo>
                  <a:pt x="0" y="914400"/>
                </a:lnTo>
                <a:lnTo>
                  <a:pt x="0" y="8763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69007" y="4788408"/>
            <a:ext cx="178308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C66B9E7-427D-4CB2-B833-EC0AA9C57BA0}"/>
              </a:ext>
            </a:extLst>
          </p:cNvPr>
          <p:cNvSpPr/>
          <p:nvPr/>
        </p:nvSpPr>
        <p:spPr>
          <a:xfrm>
            <a:off x="6996571" y="5421338"/>
            <a:ext cx="695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10" dirty="0">
                <a:solidFill>
                  <a:srgbClr val="4E3A2F"/>
                </a:solidFill>
                <a:latin typeface="Arial"/>
                <a:cs typeface="Arial"/>
              </a:rPr>
              <a:t>200</a:t>
            </a:r>
            <a:endParaRPr lang="en-US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985542"/>
            <a:ext cx="5569585" cy="126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5095" marR="5080" indent="-113030">
              <a:lnSpc>
                <a:spcPct val="120000"/>
              </a:lnSpc>
              <a:spcBef>
                <a:spcPts val="95"/>
              </a:spcBef>
            </a:pPr>
            <a:r>
              <a:rPr b="1" u="heavy" spc="-5" dirty="0"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Delete a node from the </a:t>
            </a:r>
            <a:r>
              <a:rPr b="1" u="heavy" dirty="0"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list</a:t>
            </a:r>
            <a:r>
              <a:rPr b="1" dirty="0">
                <a:latin typeface="Arial"/>
                <a:cs typeface="Arial"/>
              </a:rPr>
              <a:t>:  </a:t>
            </a:r>
            <a:r>
              <a:rPr b="1" spc="-5" dirty="0">
                <a:latin typeface="Arial"/>
                <a:cs typeface="Arial"/>
              </a:rPr>
              <a:t>before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deletion</a:t>
            </a:r>
            <a:r>
              <a:rPr sz="3200" b="1" spc="-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4333" y="2999358"/>
            <a:ext cx="619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4E3A2F"/>
                </a:solidFill>
                <a:latin typeface="Arial"/>
                <a:cs typeface="Arial"/>
              </a:rPr>
              <a:t>500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300" y="2848667"/>
            <a:ext cx="3296920" cy="123507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  <a:tabLst>
                <a:tab pos="2593975" algn="l"/>
              </a:tabLst>
            </a:pP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2</a:t>
            </a:r>
            <a:r>
              <a:rPr sz="3200" b="1" spc="-10" dirty="0">
                <a:solidFill>
                  <a:srgbClr val="4E3A2F"/>
                </a:solidFill>
                <a:latin typeface="Arial"/>
                <a:cs typeface="Arial"/>
              </a:rPr>
              <a:t>0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0	</a:t>
            </a:r>
            <a:r>
              <a:rPr sz="3200" b="1" spc="-15" dirty="0">
                <a:solidFill>
                  <a:srgbClr val="4E3A2F"/>
                </a:solidFill>
                <a:latin typeface="Arial"/>
                <a:cs typeface="Arial"/>
              </a:rPr>
              <a:t>4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00</a:t>
            </a:r>
            <a:endParaRPr sz="3200">
              <a:latin typeface="Arial"/>
              <a:cs typeface="Arial"/>
            </a:endParaRPr>
          </a:p>
          <a:p>
            <a:pPr marR="61594" algn="ctr">
              <a:lnSpc>
                <a:spcPct val="100000"/>
              </a:lnSpc>
              <a:spcBef>
                <a:spcPts val="825"/>
              </a:spcBef>
            </a:pPr>
            <a:r>
              <a:rPr sz="3400" b="1" spc="-10" dirty="0">
                <a:solidFill>
                  <a:srgbClr val="4E3A2F"/>
                </a:solidFill>
                <a:latin typeface="Arial"/>
                <a:cs typeface="Arial"/>
              </a:rPr>
              <a:t>after </a:t>
            </a:r>
            <a:r>
              <a:rPr sz="3400" b="1" spc="-5" dirty="0">
                <a:solidFill>
                  <a:srgbClr val="4E3A2F"/>
                </a:solidFill>
                <a:latin typeface="Arial"/>
                <a:cs typeface="Arial"/>
              </a:rPr>
              <a:t>deletion</a:t>
            </a:r>
            <a:r>
              <a:rPr sz="3400" b="1" spc="2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4E3A2F"/>
                </a:solidFill>
                <a:latin typeface="Arial"/>
                <a:cs typeface="Arial"/>
              </a:rPr>
              <a:t>: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71286" y="5325567"/>
            <a:ext cx="702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4E3A2F"/>
                </a:solidFill>
                <a:latin typeface="Arial"/>
                <a:cs typeface="Arial"/>
              </a:rPr>
              <a:t>5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00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72100" y="2286000"/>
            <a:ext cx="876300" cy="609600"/>
          </a:xfrm>
          <a:custGeom>
            <a:avLst/>
            <a:gdLst/>
            <a:ahLst/>
            <a:cxnLst/>
            <a:rect l="l" t="t" r="r" b="b"/>
            <a:pathLst>
              <a:path w="876300" h="609600">
                <a:moveTo>
                  <a:pt x="0" y="609600"/>
                </a:moveTo>
                <a:lnTo>
                  <a:pt x="876300" y="609600"/>
                </a:lnTo>
                <a:lnTo>
                  <a:pt x="8763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72100" y="22796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5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5800" y="22796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5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8400" y="22796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5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02150" y="2292350"/>
            <a:ext cx="1739900" cy="1169035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  <a:tabLst>
                <a:tab pos="962025" algn="l"/>
              </a:tabLst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46	500</a:t>
            </a:r>
            <a:endParaRPr sz="3000">
              <a:latin typeface="Arial"/>
              <a:cs typeface="Arial"/>
            </a:endParaRPr>
          </a:p>
          <a:p>
            <a:pPr marL="613410">
              <a:lnSpc>
                <a:spcPct val="100000"/>
              </a:lnSpc>
              <a:spcBef>
                <a:spcPts val="1430"/>
              </a:spcBef>
            </a:pPr>
            <a:r>
              <a:rPr sz="3200" b="1" spc="-5" dirty="0">
                <a:solidFill>
                  <a:srgbClr val="4E3A2F"/>
                </a:solidFill>
                <a:latin typeface="Arial"/>
                <a:cs typeface="Arial"/>
              </a:rPr>
              <a:t>300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76600" y="22860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76600" y="227965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8400" y="227965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14800" y="227965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44750" y="2292350"/>
            <a:ext cx="825500" cy="5080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32384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54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48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82950" y="2312035"/>
            <a:ext cx="8255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300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04900" y="2209800"/>
            <a:ext cx="876300" cy="685800"/>
          </a:xfrm>
          <a:custGeom>
            <a:avLst/>
            <a:gdLst/>
            <a:ahLst/>
            <a:cxnLst/>
            <a:rect l="l" t="t" r="r" b="b"/>
            <a:pathLst>
              <a:path w="876300" h="685800">
                <a:moveTo>
                  <a:pt x="0" y="685800"/>
                </a:moveTo>
                <a:lnTo>
                  <a:pt x="876300" y="685800"/>
                </a:lnTo>
                <a:lnTo>
                  <a:pt x="8763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900" y="22034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" y="22034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81200" y="22034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4950" y="2216150"/>
            <a:ext cx="1739900" cy="6604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9209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29"/>
              </a:spcBef>
              <a:tabLst>
                <a:tab pos="961390" algn="l"/>
              </a:tabLst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35	400</a:t>
            </a:r>
            <a:endParaRPr sz="3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34300" y="2286000"/>
            <a:ext cx="1028700" cy="609600"/>
          </a:xfrm>
          <a:custGeom>
            <a:avLst/>
            <a:gdLst/>
            <a:ahLst/>
            <a:cxnLst/>
            <a:rect l="l" t="t" r="r" b="b"/>
            <a:pathLst>
              <a:path w="1028700" h="609600">
                <a:moveTo>
                  <a:pt x="0" y="609600"/>
                </a:moveTo>
                <a:lnTo>
                  <a:pt x="1028700" y="609600"/>
                </a:lnTo>
                <a:lnTo>
                  <a:pt x="10287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34300" y="22796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5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05600" y="22796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5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63000" y="2279650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0"/>
                </a:moveTo>
                <a:lnTo>
                  <a:pt x="0" y="635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11950" y="2292350"/>
            <a:ext cx="1016000" cy="5842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3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40650" y="2308986"/>
            <a:ext cx="1016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81961" y="243916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81961" y="243916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15561" y="2439161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266700" y="0"/>
                </a:moveTo>
                <a:lnTo>
                  <a:pt x="2667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66700" y="171450"/>
                </a:lnTo>
                <a:lnTo>
                  <a:pt x="266700" y="228600"/>
                </a:lnTo>
                <a:lnTo>
                  <a:pt x="381000" y="114300"/>
                </a:lnTo>
                <a:lnTo>
                  <a:pt x="2667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15561" y="2439161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57150"/>
                </a:moveTo>
                <a:lnTo>
                  <a:pt x="266700" y="57150"/>
                </a:lnTo>
                <a:lnTo>
                  <a:pt x="266700" y="0"/>
                </a:lnTo>
                <a:lnTo>
                  <a:pt x="381000" y="114300"/>
                </a:lnTo>
                <a:lnTo>
                  <a:pt x="266700" y="228600"/>
                </a:lnTo>
                <a:lnTo>
                  <a:pt x="2667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49161" y="251536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899" y="0"/>
                </a:moveTo>
                <a:lnTo>
                  <a:pt x="342899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899" y="171450"/>
                </a:lnTo>
                <a:lnTo>
                  <a:pt x="342899" y="228600"/>
                </a:lnTo>
                <a:lnTo>
                  <a:pt x="457199" y="114300"/>
                </a:lnTo>
                <a:lnTo>
                  <a:pt x="342899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49161" y="251536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899" y="57150"/>
                </a:lnTo>
                <a:lnTo>
                  <a:pt x="342899" y="0"/>
                </a:lnTo>
                <a:lnTo>
                  <a:pt x="457199" y="114300"/>
                </a:lnTo>
                <a:lnTo>
                  <a:pt x="342899" y="228600"/>
                </a:lnTo>
                <a:lnTo>
                  <a:pt x="342899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86600" y="4572000"/>
            <a:ext cx="1219200" cy="600075"/>
          </a:xfrm>
          <a:custGeom>
            <a:avLst/>
            <a:gdLst/>
            <a:ahLst/>
            <a:cxnLst/>
            <a:rect l="l" t="t" r="r" b="b"/>
            <a:pathLst>
              <a:path w="1219200" h="600075">
                <a:moveTo>
                  <a:pt x="0" y="600075"/>
                </a:moveTo>
                <a:lnTo>
                  <a:pt x="1219200" y="600075"/>
                </a:lnTo>
                <a:lnTo>
                  <a:pt x="1219200" y="0"/>
                </a:lnTo>
                <a:lnTo>
                  <a:pt x="0" y="0"/>
                </a:lnTo>
                <a:lnTo>
                  <a:pt x="0" y="600075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86600" y="4565650"/>
            <a:ext cx="0" cy="625475"/>
          </a:xfrm>
          <a:custGeom>
            <a:avLst/>
            <a:gdLst/>
            <a:ahLst/>
            <a:cxnLst/>
            <a:rect l="l" t="t" r="r" b="b"/>
            <a:pathLst>
              <a:path h="625475">
                <a:moveTo>
                  <a:pt x="0" y="0"/>
                </a:moveTo>
                <a:lnTo>
                  <a:pt x="0" y="6254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67400" y="4565650"/>
            <a:ext cx="0" cy="625475"/>
          </a:xfrm>
          <a:custGeom>
            <a:avLst/>
            <a:gdLst/>
            <a:ahLst/>
            <a:cxnLst/>
            <a:rect l="l" t="t" r="r" b="b"/>
            <a:pathLst>
              <a:path h="625475">
                <a:moveTo>
                  <a:pt x="0" y="0"/>
                </a:moveTo>
                <a:lnTo>
                  <a:pt x="0" y="6254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5800" y="4565650"/>
            <a:ext cx="0" cy="625475"/>
          </a:xfrm>
          <a:custGeom>
            <a:avLst/>
            <a:gdLst/>
            <a:ahLst/>
            <a:cxnLst/>
            <a:rect l="l" t="t" r="r" b="b"/>
            <a:pathLst>
              <a:path h="625475">
                <a:moveTo>
                  <a:pt x="0" y="0"/>
                </a:moveTo>
                <a:lnTo>
                  <a:pt x="0" y="6254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873750" y="4578350"/>
            <a:ext cx="1206500" cy="574675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3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92950" y="4594936"/>
            <a:ext cx="12065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76700" y="4495800"/>
            <a:ext cx="1028700" cy="685800"/>
          </a:xfrm>
          <a:custGeom>
            <a:avLst/>
            <a:gdLst/>
            <a:ahLst/>
            <a:cxnLst/>
            <a:rect l="l" t="t" r="r" b="b"/>
            <a:pathLst>
              <a:path w="1028700" h="685800">
                <a:moveTo>
                  <a:pt x="0" y="685800"/>
                </a:moveTo>
                <a:lnTo>
                  <a:pt x="1028700" y="685800"/>
                </a:lnTo>
                <a:lnTo>
                  <a:pt x="10287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76700" y="44894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48000" y="44894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05400" y="44894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054350" y="4502150"/>
            <a:ext cx="2044700" cy="133731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  <a:tabLst>
                <a:tab pos="1113790" algn="l"/>
              </a:tabLst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46	500</a:t>
            </a:r>
            <a:endParaRPr sz="3000">
              <a:latin typeface="Arial"/>
              <a:cs typeface="Arial"/>
            </a:endParaRPr>
          </a:p>
          <a:p>
            <a:pPr marL="822960">
              <a:lnSpc>
                <a:spcPct val="100000"/>
              </a:lnSpc>
              <a:spcBef>
                <a:spcPts val="2755"/>
              </a:spcBef>
            </a:pPr>
            <a:r>
              <a:rPr sz="3200" b="1" spc="-5" dirty="0">
                <a:solidFill>
                  <a:srgbClr val="4E3A2F"/>
                </a:solidFill>
                <a:latin typeface="Arial"/>
                <a:cs typeface="Arial"/>
              </a:rPr>
              <a:t>300</a:t>
            </a:r>
            <a:endParaRPr sz="3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371600" y="4495800"/>
            <a:ext cx="1066800" cy="600075"/>
          </a:xfrm>
          <a:custGeom>
            <a:avLst/>
            <a:gdLst/>
            <a:ahLst/>
            <a:cxnLst/>
            <a:rect l="l" t="t" r="r" b="b"/>
            <a:pathLst>
              <a:path w="1066800" h="600075">
                <a:moveTo>
                  <a:pt x="0" y="600075"/>
                </a:moveTo>
                <a:lnTo>
                  <a:pt x="1066800" y="600075"/>
                </a:lnTo>
                <a:lnTo>
                  <a:pt x="1066800" y="0"/>
                </a:lnTo>
                <a:lnTo>
                  <a:pt x="0" y="0"/>
                </a:lnTo>
                <a:lnTo>
                  <a:pt x="0" y="600075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71600" y="4489450"/>
            <a:ext cx="0" cy="625475"/>
          </a:xfrm>
          <a:custGeom>
            <a:avLst/>
            <a:gdLst/>
            <a:ahLst/>
            <a:cxnLst/>
            <a:rect l="l" t="t" r="r" b="b"/>
            <a:pathLst>
              <a:path h="625475">
                <a:moveTo>
                  <a:pt x="0" y="0"/>
                </a:moveTo>
                <a:lnTo>
                  <a:pt x="0" y="6254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800" y="4489450"/>
            <a:ext cx="0" cy="625475"/>
          </a:xfrm>
          <a:custGeom>
            <a:avLst/>
            <a:gdLst/>
            <a:ahLst/>
            <a:cxnLst/>
            <a:rect l="l" t="t" r="r" b="b"/>
            <a:pathLst>
              <a:path h="625475">
                <a:moveTo>
                  <a:pt x="0" y="0"/>
                </a:moveTo>
                <a:lnTo>
                  <a:pt x="0" y="6254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38400" y="4489450"/>
            <a:ext cx="0" cy="625475"/>
          </a:xfrm>
          <a:custGeom>
            <a:avLst/>
            <a:gdLst/>
            <a:ahLst/>
            <a:cxnLst/>
            <a:rect l="l" t="t" r="r" b="b"/>
            <a:pathLst>
              <a:path h="625475">
                <a:moveTo>
                  <a:pt x="0" y="0"/>
                </a:moveTo>
                <a:lnTo>
                  <a:pt x="0" y="6254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11150" y="4502150"/>
            <a:ext cx="2120900" cy="133731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9209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29"/>
              </a:spcBef>
              <a:tabLst>
                <a:tab pos="1151890" algn="l"/>
              </a:tabLst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35	</a:t>
            </a:r>
            <a:r>
              <a:rPr lang="en-US" sz="30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00</a:t>
            </a:r>
            <a:endParaRPr sz="3000" dirty="0">
              <a:latin typeface="Arial"/>
              <a:cs typeface="Arial"/>
            </a:endParaRPr>
          </a:p>
          <a:p>
            <a:pPr marL="69850">
              <a:lnSpc>
                <a:spcPct val="100000"/>
              </a:lnSpc>
              <a:spcBef>
                <a:spcPts val="2755"/>
              </a:spcBef>
            </a:pPr>
            <a:r>
              <a:rPr sz="3200" b="1" spc="-5" dirty="0">
                <a:solidFill>
                  <a:srgbClr val="4E3A2F"/>
                </a:solidFill>
                <a:latin typeface="Arial"/>
                <a:cs typeface="Arial"/>
              </a:rPr>
              <a:t>200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439161" y="4648961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495300" y="0"/>
                </a:moveTo>
                <a:lnTo>
                  <a:pt x="4953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495300" y="171450"/>
                </a:lnTo>
                <a:lnTo>
                  <a:pt x="495300" y="228600"/>
                </a:lnTo>
                <a:lnTo>
                  <a:pt x="609600" y="114300"/>
                </a:lnTo>
                <a:lnTo>
                  <a:pt x="4953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39161" y="4648961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57150"/>
                </a:moveTo>
                <a:lnTo>
                  <a:pt x="495300" y="57150"/>
                </a:lnTo>
                <a:lnTo>
                  <a:pt x="495300" y="0"/>
                </a:lnTo>
                <a:lnTo>
                  <a:pt x="609600" y="114300"/>
                </a:lnTo>
                <a:lnTo>
                  <a:pt x="495300" y="228600"/>
                </a:lnTo>
                <a:lnTo>
                  <a:pt x="4953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06161" y="4725161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647700" y="0"/>
                </a:moveTo>
                <a:lnTo>
                  <a:pt x="6477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647700" y="171450"/>
                </a:lnTo>
                <a:lnTo>
                  <a:pt x="647700" y="228600"/>
                </a:lnTo>
                <a:lnTo>
                  <a:pt x="762000" y="114300"/>
                </a:lnTo>
                <a:lnTo>
                  <a:pt x="6477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06161" y="4725161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57150"/>
                </a:moveTo>
                <a:lnTo>
                  <a:pt x="647700" y="57150"/>
                </a:lnTo>
                <a:lnTo>
                  <a:pt x="647700" y="0"/>
                </a:lnTo>
                <a:lnTo>
                  <a:pt x="762000" y="114300"/>
                </a:lnTo>
                <a:lnTo>
                  <a:pt x="647700" y="228600"/>
                </a:lnTo>
                <a:lnTo>
                  <a:pt x="6477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65605"/>
            <a:ext cx="6967220" cy="3549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EFA12D"/>
              </a:buClr>
              <a:buSzPct val="69117"/>
              <a:buFont typeface="Wingdings"/>
              <a:buChar char=""/>
              <a:tabLst>
                <a:tab pos="35560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In circular linked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list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we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have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three  functions. They</a:t>
            </a:r>
            <a:r>
              <a:rPr sz="3400" spc="-3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are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950">
              <a:latin typeface="Times New Roman"/>
              <a:cs typeface="Times New Roman"/>
            </a:endParaRPr>
          </a:p>
          <a:p>
            <a:pPr marL="476250" indent="-463550">
              <a:lnSpc>
                <a:spcPct val="100000"/>
              </a:lnSpc>
              <a:buClr>
                <a:srgbClr val="EFA12D"/>
              </a:buClr>
              <a:buSzPct val="69117"/>
              <a:buChar char="•"/>
              <a:tabLst>
                <a:tab pos="475615" algn="l"/>
                <a:tab pos="476884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addcirq(</a:t>
            </a:r>
            <a:r>
              <a:rPr sz="3400" spc="1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)</a:t>
            </a:r>
            <a:endParaRPr sz="3400">
              <a:latin typeface="Arial"/>
              <a:cs typeface="Arial"/>
            </a:endParaRPr>
          </a:p>
          <a:p>
            <a:pPr marL="476250" indent="-463550">
              <a:lnSpc>
                <a:spcPct val="100000"/>
              </a:lnSpc>
              <a:spcBef>
                <a:spcPts val="819"/>
              </a:spcBef>
              <a:buClr>
                <a:srgbClr val="EFA12D"/>
              </a:buClr>
              <a:buSzPct val="69117"/>
              <a:buChar char="•"/>
              <a:tabLst>
                <a:tab pos="475615" algn="l"/>
                <a:tab pos="476884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delcirq(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)</a:t>
            </a:r>
            <a:endParaRPr sz="3400">
              <a:latin typeface="Arial"/>
              <a:cs typeface="Arial"/>
            </a:endParaRPr>
          </a:p>
          <a:p>
            <a:pPr marL="476250" indent="-463550">
              <a:lnSpc>
                <a:spcPct val="100000"/>
              </a:lnSpc>
              <a:spcBef>
                <a:spcPts val="815"/>
              </a:spcBef>
              <a:buClr>
                <a:srgbClr val="EFA12D"/>
              </a:buClr>
              <a:buSzPct val="69117"/>
              <a:buChar char="•"/>
              <a:tabLst>
                <a:tab pos="475615" algn="l"/>
                <a:tab pos="476884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cirq_display(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)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7895" y="1482293"/>
            <a:ext cx="49022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69135" algn="l"/>
                <a:tab pos="3903979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function	acc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e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pts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</a:t>
            </a:r>
            <a:r>
              <a:rPr sz="3400" spc="5" dirty="0">
                <a:solidFill>
                  <a:srgbClr val="4E3A2F"/>
                </a:solidFill>
                <a:latin typeface="Arial"/>
                <a:cs typeface="Arial"/>
              </a:rPr>
              <a:t>r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ee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336" y="756942"/>
            <a:ext cx="2548255" cy="178752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3400" b="1" spc="-5" dirty="0">
                <a:solidFill>
                  <a:srgbClr val="4E3A2F"/>
                </a:solidFill>
                <a:latin typeface="Arial"/>
                <a:cs typeface="Arial"/>
              </a:rPr>
              <a:t>addcirq( )</a:t>
            </a:r>
            <a:r>
              <a:rPr sz="3400" b="1" spc="-1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4E3A2F"/>
                </a:solidFill>
                <a:latin typeface="Arial"/>
                <a:cs typeface="Arial"/>
              </a:rPr>
              <a:t>:-</a:t>
            </a:r>
            <a:endParaRPr sz="3400">
              <a:latin typeface="Arial"/>
              <a:cs typeface="Arial"/>
            </a:endParaRPr>
          </a:p>
          <a:p>
            <a:pPr marL="234950" marR="5080" indent="1337945">
              <a:lnSpc>
                <a:spcPct val="100000"/>
              </a:lnSpc>
              <a:spcBef>
                <a:spcPts val="820"/>
              </a:spcBef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This  parameter</a:t>
            </a:r>
            <a:r>
              <a:rPr sz="3400" spc="-15" dirty="0">
                <a:solidFill>
                  <a:srgbClr val="4E3A2F"/>
                </a:solidFill>
                <a:latin typeface="Arial"/>
                <a:cs typeface="Arial"/>
              </a:rPr>
              <a:t>s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.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22930"/>
            <a:ext cx="7844155" cy="2201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890" indent="-342900">
              <a:lnSpc>
                <a:spcPct val="100000"/>
              </a:lnSpc>
              <a:spcBef>
                <a:spcPts val="95"/>
              </a:spcBef>
              <a:buClr>
                <a:srgbClr val="EFA12D"/>
              </a:buClr>
              <a:buSzPct val="69117"/>
              <a:buFont typeface="Wingdings"/>
              <a:buChar char=""/>
              <a:tabLst>
                <a:tab pos="475615" algn="l"/>
                <a:tab pos="476884" algn="l"/>
                <a:tab pos="1517015" algn="l"/>
                <a:tab pos="3685540" algn="l"/>
                <a:tab pos="5493385" algn="l"/>
                <a:tab pos="6293485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First	pa</a:t>
            </a:r>
            <a:r>
              <a:rPr sz="3400" spc="-20" dirty="0">
                <a:solidFill>
                  <a:srgbClr val="4E3A2F"/>
                </a:solidFill>
                <a:latin typeface="Arial"/>
                <a:cs typeface="Arial"/>
              </a:rPr>
              <a:t>r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m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e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er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receives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the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ad</a:t>
            </a:r>
            <a:r>
              <a:rPr sz="3400" spc="-20" dirty="0">
                <a:solidFill>
                  <a:srgbClr val="4E3A2F"/>
                </a:solidFill>
                <a:latin typeface="Arial"/>
                <a:cs typeface="Arial"/>
              </a:rPr>
              <a:t>d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re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s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s  of the first</a:t>
            </a:r>
            <a:r>
              <a:rPr sz="3400" spc="3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node.</a:t>
            </a:r>
            <a:endParaRPr sz="3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20"/>
              </a:spcBef>
              <a:buClr>
                <a:srgbClr val="EFA12D"/>
              </a:buClr>
              <a:buSzPct val="69117"/>
              <a:buFont typeface="Wingdings"/>
              <a:buChar char=""/>
              <a:tabLst>
                <a:tab pos="355600" algn="l"/>
                <a:tab pos="1388745" algn="l"/>
                <a:tab pos="3071495" algn="l"/>
                <a:tab pos="5332095" algn="l"/>
                <a:tab pos="723138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The	s</a:t>
            </a:r>
            <a:r>
              <a:rPr sz="3400" spc="5" dirty="0">
                <a:solidFill>
                  <a:srgbClr val="4E3A2F"/>
                </a:solidFill>
                <a:latin typeface="Arial"/>
                <a:cs typeface="Arial"/>
              </a:rPr>
              <a:t>e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cond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para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m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e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er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recei</a:t>
            </a:r>
            <a:r>
              <a:rPr sz="3400" spc="5" dirty="0">
                <a:solidFill>
                  <a:srgbClr val="4E3A2F"/>
                </a:solidFill>
                <a:latin typeface="Arial"/>
                <a:cs typeface="Arial"/>
              </a:rPr>
              <a:t>v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es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the  address of the pointer to the last</a:t>
            </a:r>
            <a:r>
              <a:rPr sz="3400" spc="9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node.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4695" y="1216152"/>
            <a:ext cx="3950208" cy="60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705358"/>
            <a:ext cx="33515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85" dirty="0">
                <a:uFill>
                  <a:solidFill>
                    <a:srgbClr val="4E3A2F"/>
                  </a:solidFill>
                </a:uFill>
                <a:latin typeface="Trebuchet MS"/>
                <a:cs typeface="Trebuchet MS"/>
              </a:rPr>
              <a:t>INTRODUCTION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1546301"/>
            <a:ext cx="7554595" cy="5000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5080" indent="-411480" algn="just">
              <a:lnSpc>
                <a:spcPct val="100000"/>
              </a:lnSpc>
              <a:spcBef>
                <a:spcPts val="95"/>
              </a:spcBef>
              <a:buSzPct val="64705"/>
              <a:buFont typeface="Wingdings"/>
              <a:buChar char=""/>
              <a:tabLst>
                <a:tab pos="424815" algn="l"/>
              </a:tabLst>
            </a:pPr>
            <a:r>
              <a:rPr sz="3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 structure</a:t>
            </a:r>
            <a:r>
              <a:rPr sz="3400" spc="-5" dirty="0">
                <a:latin typeface="Arial"/>
                <a:cs typeface="Arial"/>
              </a:rPr>
              <a:t>:-A data </a:t>
            </a:r>
            <a:r>
              <a:rPr sz="3400" dirty="0">
                <a:latin typeface="Arial"/>
                <a:cs typeface="Arial"/>
              </a:rPr>
              <a:t>structure </a:t>
            </a:r>
            <a:r>
              <a:rPr sz="3400" spc="-5" dirty="0">
                <a:latin typeface="Arial"/>
                <a:cs typeface="Arial"/>
              </a:rPr>
              <a:t>is a  logical representation of data and  operation that can </a:t>
            </a:r>
            <a:r>
              <a:rPr sz="3400" spc="-10" dirty="0">
                <a:latin typeface="Arial"/>
                <a:cs typeface="Arial"/>
              </a:rPr>
              <a:t>be </a:t>
            </a:r>
            <a:r>
              <a:rPr sz="3400" spc="-5" dirty="0">
                <a:latin typeface="Arial"/>
                <a:cs typeface="Arial"/>
              </a:rPr>
              <a:t>performed </a:t>
            </a:r>
            <a:r>
              <a:rPr sz="3400" spc="-10" dirty="0">
                <a:latin typeface="Arial"/>
                <a:cs typeface="Arial"/>
              </a:rPr>
              <a:t>on  </a:t>
            </a:r>
            <a:r>
              <a:rPr sz="3400" spc="-5" dirty="0">
                <a:latin typeface="Arial"/>
                <a:cs typeface="Arial"/>
              </a:rPr>
              <a:t>the</a:t>
            </a:r>
            <a:r>
              <a:rPr sz="340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data.</a:t>
            </a:r>
            <a:endParaRPr sz="3400">
              <a:latin typeface="Arial"/>
              <a:cs typeface="Arial"/>
            </a:endParaRPr>
          </a:p>
          <a:p>
            <a:pPr marL="374015" marR="2060575" lvl="1">
              <a:lnSpc>
                <a:spcPct val="120000"/>
              </a:lnSpc>
              <a:spcBef>
                <a:spcPts val="5"/>
              </a:spcBef>
              <a:buSzPct val="97058"/>
              <a:buAutoNum type="arabicParenR"/>
              <a:tabLst>
                <a:tab pos="758190" algn="l"/>
              </a:tabLst>
            </a:pPr>
            <a:r>
              <a:rPr sz="3400" spc="-5" dirty="0">
                <a:latin typeface="Arial"/>
                <a:cs typeface="Arial"/>
              </a:rPr>
              <a:t>linear data structure  </a:t>
            </a:r>
            <a:r>
              <a:rPr sz="3400" spc="-10" dirty="0">
                <a:latin typeface="Arial"/>
                <a:cs typeface="Arial"/>
              </a:rPr>
              <a:t>2)Non </a:t>
            </a:r>
            <a:r>
              <a:rPr sz="3400" spc="-5" dirty="0">
                <a:latin typeface="Arial"/>
                <a:cs typeface="Arial"/>
              </a:rPr>
              <a:t>linear data</a:t>
            </a:r>
            <a:r>
              <a:rPr sz="3400" spc="4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structure</a:t>
            </a:r>
            <a:endParaRPr sz="3400">
              <a:latin typeface="Arial"/>
              <a:cs typeface="Arial"/>
            </a:endParaRPr>
          </a:p>
          <a:p>
            <a:pPr marL="424180" marR="7620" indent="-411480" algn="just">
              <a:lnSpc>
                <a:spcPct val="100000"/>
              </a:lnSpc>
              <a:spcBef>
                <a:spcPts val="819"/>
              </a:spcBef>
              <a:buSzPct val="64705"/>
              <a:buFont typeface="Wingdings"/>
              <a:buChar char=""/>
              <a:tabLst>
                <a:tab pos="424815" algn="l"/>
              </a:tabLst>
            </a:pPr>
            <a:r>
              <a:rPr sz="3400" spc="-5" dirty="0">
                <a:latin typeface="Arial"/>
                <a:cs typeface="Arial"/>
              </a:rPr>
              <a:t>Linear data </a:t>
            </a:r>
            <a:r>
              <a:rPr sz="3400" dirty="0">
                <a:latin typeface="Arial"/>
                <a:cs typeface="Arial"/>
              </a:rPr>
              <a:t>structure </a:t>
            </a:r>
            <a:r>
              <a:rPr sz="3400" spc="-5" dirty="0">
                <a:latin typeface="Arial"/>
                <a:cs typeface="Arial"/>
              </a:rPr>
              <a:t>is </a:t>
            </a:r>
            <a:r>
              <a:rPr sz="3400" spc="-10" dirty="0">
                <a:latin typeface="Arial"/>
                <a:cs typeface="Arial"/>
              </a:rPr>
              <a:t>an </a:t>
            </a:r>
            <a:r>
              <a:rPr sz="3400" spc="-5" dirty="0">
                <a:latin typeface="Arial"/>
                <a:cs typeface="Arial"/>
              </a:rPr>
              <a:t>order </a:t>
            </a:r>
            <a:r>
              <a:rPr sz="3400" spc="-10" dirty="0">
                <a:latin typeface="Arial"/>
                <a:cs typeface="Arial"/>
              </a:rPr>
              <a:t>of  </a:t>
            </a:r>
            <a:r>
              <a:rPr sz="3400" spc="-5" dirty="0">
                <a:latin typeface="Arial"/>
                <a:cs typeface="Arial"/>
              </a:rPr>
              <a:t>data elements. They are arrays,  </a:t>
            </a:r>
            <a:r>
              <a:rPr sz="3400" dirty="0">
                <a:latin typeface="Arial"/>
                <a:cs typeface="Arial"/>
              </a:rPr>
              <a:t>stacks, </a:t>
            </a:r>
            <a:r>
              <a:rPr sz="3400" spc="-5" dirty="0">
                <a:latin typeface="Arial"/>
                <a:cs typeface="Arial"/>
              </a:rPr>
              <a:t>queues, </a:t>
            </a:r>
            <a:r>
              <a:rPr sz="3400" spc="-10" dirty="0">
                <a:latin typeface="Arial"/>
                <a:cs typeface="Arial"/>
              </a:rPr>
              <a:t>and </a:t>
            </a:r>
            <a:r>
              <a:rPr sz="3400" spc="-5" dirty="0">
                <a:latin typeface="Arial"/>
                <a:cs typeface="Arial"/>
              </a:rPr>
              <a:t>linked</a:t>
            </a:r>
            <a:r>
              <a:rPr sz="3400" spc="3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lists.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784605"/>
            <a:ext cx="23063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Delcirq( )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:-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615950">
              <a:lnSpc>
                <a:spcPct val="100000"/>
              </a:lnSpc>
              <a:spcBef>
                <a:spcPts val="920"/>
              </a:spcBef>
            </a:pPr>
            <a:r>
              <a:rPr spc="-5" dirty="0"/>
              <a:t>This function receives two</a:t>
            </a:r>
            <a:r>
              <a:rPr spc="25" dirty="0"/>
              <a:t> </a:t>
            </a:r>
            <a:r>
              <a:rPr spc="-5" dirty="0"/>
              <a:t>parameters.</a:t>
            </a:r>
          </a:p>
          <a:p>
            <a:pPr marL="355600" marR="5080" indent="-342900">
              <a:lnSpc>
                <a:spcPct val="100000"/>
              </a:lnSpc>
              <a:spcBef>
                <a:spcPts val="815"/>
              </a:spcBef>
              <a:buClr>
                <a:srgbClr val="EFA12D"/>
              </a:buClr>
              <a:buSzPct val="69117"/>
              <a:buFont typeface="Wingdings"/>
              <a:buChar char=""/>
              <a:tabLst>
                <a:tab pos="355600" algn="l"/>
                <a:tab pos="1288415" algn="l"/>
                <a:tab pos="2174875" algn="l"/>
                <a:tab pos="4333240" algn="l"/>
                <a:tab pos="4836795" algn="l"/>
                <a:tab pos="5626100" algn="l"/>
                <a:tab pos="7135495" algn="l"/>
                <a:tab pos="7686675" algn="l"/>
              </a:tabLst>
            </a:pPr>
            <a:r>
              <a:rPr spc="-5" dirty="0"/>
              <a:t>The	first	para</a:t>
            </a:r>
            <a:r>
              <a:rPr dirty="0"/>
              <a:t>m</a:t>
            </a:r>
            <a:r>
              <a:rPr spc="-5" dirty="0"/>
              <a:t>eter</a:t>
            </a:r>
            <a:r>
              <a:rPr dirty="0"/>
              <a:t>	</a:t>
            </a:r>
            <a:r>
              <a:rPr spc="-5" dirty="0"/>
              <a:t>is</a:t>
            </a:r>
            <a:r>
              <a:rPr dirty="0"/>
              <a:t>	</a:t>
            </a:r>
            <a:r>
              <a:rPr spc="-5" dirty="0"/>
              <a:t>the</a:t>
            </a:r>
            <a:r>
              <a:rPr dirty="0"/>
              <a:t>	</a:t>
            </a:r>
            <a:r>
              <a:rPr spc="-5" dirty="0"/>
              <a:t>pointer</a:t>
            </a:r>
            <a:r>
              <a:rPr dirty="0"/>
              <a:t>	</a:t>
            </a:r>
            <a:r>
              <a:rPr spc="10" dirty="0"/>
              <a:t>t</a:t>
            </a:r>
            <a:r>
              <a:rPr spc="-5" dirty="0"/>
              <a:t>o</a:t>
            </a:r>
            <a:r>
              <a:rPr dirty="0"/>
              <a:t>	</a:t>
            </a:r>
            <a:r>
              <a:rPr spc="5" dirty="0"/>
              <a:t>t</a:t>
            </a:r>
            <a:r>
              <a:rPr spc="-5" dirty="0"/>
              <a:t>he  front</a:t>
            </a:r>
            <a:r>
              <a:rPr spc="20" dirty="0"/>
              <a:t> </a:t>
            </a:r>
            <a:r>
              <a:rPr spc="-10" dirty="0"/>
              <a:t>node.</a:t>
            </a: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EFA12D"/>
              </a:buClr>
              <a:buSzPct val="69117"/>
              <a:buFont typeface="Wingdings"/>
              <a:buChar char=""/>
              <a:tabLst>
                <a:tab pos="355600" algn="l"/>
              </a:tabLst>
            </a:pPr>
            <a:r>
              <a:rPr spc="-5" dirty="0"/>
              <a:t>The second is the pointer to the</a:t>
            </a:r>
            <a:r>
              <a:rPr spc="50" dirty="0"/>
              <a:t> </a:t>
            </a:r>
            <a:r>
              <a:rPr spc="-45" dirty="0"/>
              <a:t>rear.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3924" y="3814952"/>
            <a:ext cx="838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fro</a:t>
            </a:r>
            <a:r>
              <a:rPr sz="3200" spc="-15" dirty="0">
                <a:solidFill>
                  <a:srgbClr val="4E3A2F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6465" y="3790569"/>
            <a:ext cx="7912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re</a:t>
            </a:r>
            <a:r>
              <a:rPr sz="3400" spc="-20" dirty="0">
                <a:solidFill>
                  <a:srgbClr val="4E3A2F"/>
                </a:solidFill>
                <a:latin typeface="Arial"/>
                <a:cs typeface="Arial"/>
              </a:rPr>
              <a:t>a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r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" y="4495800"/>
            <a:ext cx="914400" cy="676275"/>
          </a:xfrm>
          <a:custGeom>
            <a:avLst/>
            <a:gdLst/>
            <a:ahLst/>
            <a:cxnLst/>
            <a:rect l="l" t="t" r="r" b="b"/>
            <a:pathLst>
              <a:path w="914400" h="676275">
                <a:moveTo>
                  <a:pt x="0" y="676275"/>
                </a:moveTo>
                <a:lnTo>
                  <a:pt x="914400" y="676275"/>
                </a:lnTo>
                <a:lnTo>
                  <a:pt x="914400" y="0"/>
                </a:lnTo>
                <a:lnTo>
                  <a:pt x="0" y="0"/>
                </a:lnTo>
                <a:lnTo>
                  <a:pt x="0" y="676275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4495800"/>
            <a:ext cx="914400" cy="676275"/>
          </a:xfrm>
          <a:custGeom>
            <a:avLst/>
            <a:gdLst/>
            <a:ahLst/>
            <a:cxnLst/>
            <a:rect l="l" t="t" r="r" b="b"/>
            <a:pathLst>
              <a:path w="914400" h="676275">
                <a:moveTo>
                  <a:pt x="0" y="676275"/>
                </a:moveTo>
                <a:lnTo>
                  <a:pt x="914400" y="676275"/>
                </a:lnTo>
                <a:lnTo>
                  <a:pt x="914400" y="0"/>
                </a:lnTo>
                <a:lnTo>
                  <a:pt x="0" y="0"/>
                </a:lnTo>
                <a:lnTo>
                  <a:pt x="0" y="676275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4489450"/>
            <a:ext cx="0" cy="701675"/>
          </a:xfrm>
          <a:custGeom>
            <a:avLst/>
            <a:gdLst/>
            <a:ahLst/>
            <a:cxnLst/>
            <a:rect l="l" t="t" r="r" b="b"/>
            <a:pathLst>
              <a:path h="701675">
                <a:moveTo>
                  <a:pt x="0" y="0"/>
                </a:moveTo>
                <a:lnTo>
                  <a:pt x="0" y="7016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" y="4489450"/>
            <a:ext cx="0" cy="701675"/>
          </a:xfrm>
          <a:custGeom>
            <a:avLst/>
            <a:gdLst/>
            <a:ahLst/>
            <a:cxnLst/>
            <a:rect l="l" t="t" r="r" b="b"/>
            <a:pathLst>
              <a:path h="701675">
                <a:moveTo>
                  <a:pt x="0" y="0"/>
                </a:moveTo>
                <a:lnTo>
                  <a:pt x="0" y="7016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7400" y="4489450"/>
            <a:ext cx="0" cy="701675"/>
          </a:xfrm>
          <a:custGeom>
            <a:avLst/>
            <a:gdLst/>
            <a:ahLst/>
            <a:cxnLst/>
            <a:rect l="l" t="t" r="r" b="b"/>
            <a:pathLst>
              <a:path h="701675">
                <a:moveTo>
                  <a:pt x="0" y="0"/>
                </a:moveTo>
                <a:lnTo>
                  <a:pt x="0" y="7016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2250" y="4495800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2250" y="5172075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4950" y="4502150"/>
            <a:ext cx="901700" cy="650875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857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25"/>
              </a:spcBef>
            </a:pPr>
            <a:r>
              <a:rPr sz="3400" b="1" spc="-1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3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86600" y="4419600"/>
            <a:ext cx="838200" cy="676275"/>
          </a:xfrm>
          <a:custGeom>
            <a:avLst/>
            <a:gdLst/>
            <a:ahLst/>
            <a:cxnLst/>
            <a:rect l="l" t="t" r="r" b="b"/>
            <a:pathLst>
              <a:path w="838200" h="676275">
                <a:moveTo>
                  <a:pt x="0" y="676275"/>
                </a:moveTo>
                <a:lnTo>
                  <a:pt x="838200" y="676275"/>
                </a:lnTo>
                <a:lnTo>
                  <a:pt x="838200" y="0"/>
                </a:lnTo>
                <a:lnTo>
                  <a:pt x="0" y="0"/>
                </a:lnTo>
                <a:lnTo>
                  <a:pt x="0" y="676275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24800" y="4419600"/>
            <a:ext cx="838200" cy="676275"/>
          </a:xfrm>
          <a:custGeom>
            <a:avLst/>
            <a:gdLst/>
            <a:ahLst/>
            <a:cxnLst/>
            <a:rect l="l" t="t" r="r" b="b"/>
            <a:pathLst>
              <a:path w="838200" h="676275">
                <a:moveTo>
                  <a:pt x="0" y="676275"/>
                </a:moveTo>
                <a:lnTo>
                  <a:pt x="838200" y="676275"/>
                </a:lnTo>
                <a:lnTo>
                  <a:pt x="838200" y="0"/>
                </a:lnTo>
                <a:lnTo>
                  <a:pt x="0" y="0"/>
                </a:lnTo>
                <a:lnTo>
                  <a:pt x="0" y="676275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24800" y="4413250"/>
            <a:ext cx="0" cy="701675"/>
          </a:xfrm>
          <a:custGeom>
            <a:avLst/>
            <a:gdLst/>
            <a:ahLst/>
            <a:cxnLst/>
            <a:rect l="l" t="t" r="r" b="b"/>
            <a:pathLst>
              <a:path h="701675">
                <a:moveTo>
                  <a:pt x="0" y="0"/>
                </a:moveTo>
                <a:lnTo>
                  <a:pt x="0" y="7016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86600" y="4413250"/>
            <a:ext cx="0" cy="701675"/>
          </a:xfrm>
          <a:custGeom>
            <a:avLst/>
            <a:gdLst/>
            <a:ahLst/>
            <a:cxnLst/>
            <a:rect l="l" t="t" r="r" b="b"/>
            <a:pathLst>
              <a:path h="701675">
                <a:moveTo>
                  <a:pt x="0" y="0"/>
                </a:moveTo>
                <a:lnTo>
                  <a:pt x="0" y="7016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63000" y="4413250"/>
            <a:ext cx="0" cy="701675"/>
          </a:xfrm>
          <a:custGeom>
            <a:avLst/>
            <a:gdLst/>
            <a:ahLst/>
            <a:cxnLst/>
            <a:rect l="l" t="t" r="r" b="b"/>
            <a:pathLst>
              <a:path h="701675">
                <a:moveTo>
                  <a:pt x="0" y="0"/>
                </a:moveTo>
                <a:lnTo>
                  <a:pt x="0" y="7016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80250" y="4419600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80250" y="5095875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92950" y="4425950"/>
            <a:ext cx="825500" cy="650875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53000" y="4419600"/>
            <a:ext cx="952500" cy="685800"/>
          </a:xfrm>
          <a:custGeom>
            <a:avLst/>
            <a:gdLst/>
            <a:ahLst/>
            <a:cxnLst/>
            <a:rect l="l" t="t" r="r" b="b"/>
            <a:pathLst>
              <a:path w="952500" h="685800">
                <a:moveTo>
                  <a:pt x="0" y="685800"/>
                </a:moveTo>
                <a:lnTo>
                  <a:pt x="952500" y="685800"/>
                </a:lnTo>
                <a:lnTo>
                  <a:pt x="9525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05500" y="4419600"/>
            <a:ext cx="952500" cy="685800"/>
          </a:xfrm>
          <a:custGeom>
            <a:avLst/>
            <a:gdLst/>
            <a:ahLst/>
            <a:cxnLst/>
            <a:rect l="l" t="t" r="r" b="b"/>
            <a:pathLst>
              <a:path w="952500" h="685800">
                <a:moveTo>
                  <a:pt x="0" y="685800"/>
                </a:moveTo>
                <a:lnTo>
                  <a:pt x="952500" y="685800"/>
                </a:lnTo>
                <a:lnTo>
                  <a:pt x="9525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05500" y="44132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53000" y="44132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0" y="44132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46650" y="4419600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46650" y="5105400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959350" y="4425950"/>
            <a:ext cx="939800" cy="6604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3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14600" y="4419600"/>
            <a:ext cx="952500" cy="685800"/>
          </a:xfrm>
          <a:custGeom>
            <a:avLst/>
            <a:gdLst/>
            <a:ahLst/>
            <a:cxnLst/>
            <a:rect l="l" t="t" r="r" b="b"/>
            <a:pathLst>
              <a:path w="952500" h="685800">
                <a:moveTo>
                  <a:pt x="0" y="685800"/>
                </a:moveTo>
                <a:lnTo>
                  <a:pt x="952500" y="685800"/>
                </a:lnTo>
                <a:lnTo>
                  <a:pt x="9525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67100" y="4419600"/>
            <a:ext cx="952500" cy="685800"/>
          </a:xfrm>
          <a:custGeom>
            <a:avLst/>
            <a:gdLst/>
            <a:ahLst/>
            <a:cxnLst/>
            <a:rect l="l" t="t" r="r" b="b"/>
            <a:pathLst>
              <a:path w="952500" h="685800">
                <a:moveTo>
                  <a:pt x="0" y="685800"/>
                </a:moveTo>
                <a:lnTo>
                  <a:pt x="952500" y="685800"/>
                </a:lnTo>
                <a:lnTo>
                  <a:pt x="9525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67100" y="44132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14600" y="44132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19600" y="44132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08250" y="4419600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08250" y="5105400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520950" y="4425950"/>
            <a:ext cx="939800" cy="6604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85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25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3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058161" y="472516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58161" y="472516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20361" y="464896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419100" y="0"/>
                </a:moveTo>
                <a:lnTo>
                  <a:pt x="4191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419100" y="171450"/>
                </a:lnTo>
                <a:lnTo>
                  <a:pt x="419100" y="228600"/>
                </a:lnTo>
                <a:lnTo>
                  <a:pt x="533400" y="114300"/>
                </a:lnTo>
                <a:lnTo>
                  <a:pt x="4191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20361" y="464896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57150"/>
                </a:moveTo>
                <a:lnTo>
                  <a:pt x="419100" y="57150"/>
                </a:lnTo>
                <a:lnTo>
                  <a:pt x="419100" y="0"/>
                </a:lnTo>
                <a:lnTo>
                  <a:pt x="533400" y="114300"/>
                </a:lnTo>
                <a:lnTo>
                  <a:pt x="419100" y="228600"/>
                </a:lnTo>
                <a:lnTo>
                  <a:pt x="419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0362" y="3963161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14300" y="76200"/>
                </a:moveTo>
                <a:lnTo>
                  <a:pt x="38100" y="76200"/>
                </a:lnTo>
                <a:lnTo>
                  <a:pt x="38100" y="533400"/>
                </a:lnTo>
                <a:lnTo>
                  <a:pt x="114300" y="533400"/>
                </a:lnTo>
                <a:lnTo>
                  <a:pt x="114300" y="76200"/>
                </a:lnTo>
                <a:close/>
              </a:path>
              <a:path w="152400" h="533400">
                <a:moveTo>
                  <a:pt x="76200" y="0"/>
                </a:moveTo>
                <a:lnTo>
                  <a:pt x="0" y="762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0362" y="3963161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114300" y="76200"/>
                </a:lnTo>
                <a:lnTo>
                  <a:pt x="114300" y="533400"/>
                </a:lnTo>
                <a:lnTo>
                  <a:pt x="38100" y="533400"/>
                </a:lnTo>
                <a:lnTo>
                  <a:pt x="38100" y="762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58561" y="3886961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14300" y="76200"/>
                </a:moveTo>
                <a:lnTo>
                  <a:pt x="38100" y="76200"/>
                </a:lnTo>
                <a:lnTo>
                  <a:pt x="38100" y="533400"/>
                </a:lnTo>
                <a:lnTo>
                  <a:pt x="114300" y="533400"/>
                </a:lnTo>
                <a:lnTo>
                  <a:pt x="114300" y="76200"/>
                </a:lnTo>
                <a:close/>
              </a:path>
              <a:path w="152400" h="533400">
                <a:moveTo>
                  <a:pt x="76200" y="0"/>
                </a:moveTo>
                <a:lnTo>
                  <a:pt x="0" y="762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58561" y="3886961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114300" y="76200"/>
                </a:lnTo>
                <a:lnTo>
                  <a:pt x="114300" y="533400"/>
                </a:lnTo>
                <a:lnTo>
                  <a:pt x="38100" y="533400"/>
                </a:lnTo>
                <a:lnTo>
                  <a:pt x="38100" y="762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25361" y="4877561"/>
            <a:ext cx="152400" cy="990600"/>
          </a:xfrm>
          <a:custGeom>
            <a:avLst/>
            <a:gdLst/>
            <a:ahLst/>
            <a:cxnLst/>
            <a:rect l="l" t="t" r="r" b="b"/>
            <a:pathLst>
              <a:path w="152400" h="990600">
                <a:moveTo>
                  <a:pt x="152400" y="914400"/>
                </a:moveTo>
                <a:lnTo>
                  <a:pt x="0" y="914400"/>
                </a:lnTo>
                <a:lnTo>
                  <a:pt x="76200" y="990600"/>
                </a:lnTo>
                <a:lnTo>
                  <a:pt x="152400" y="914400"/>
                </a:lnTo>
                <a:close/>
              </a:path>
              <a:path w="152400" h="990600">
                <a:moveTo>
                  <a:pt x="114300" y="0"/>
                </a:moveTo>
                <a:lnTo>
                  <a:pt x="38100" y="0"/>
                </a:lnTo>
                <a:lnTo>
                  <a:pt x="38100" y="914400"/>
                </a:lnTo>
                <a:lnTo>
                  <a:pt x="114300" y="914400"/>
                </a:lnTo>
                <a:lnTo>
                  <a:pt x="1143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25361" y="4877561"/>
            <a:ext cx="152400" cy="990600"/>
          </a:xfrm>
          <a:custGeom>
            <a:avLst/>
            <a:gdLst/>
            <a:ahLst/>
            <a:cxnLst/>
            <a:rect l="l" t="t" r="r" b="b"/>
            <a:pathLst>
              <a:path w="152400" h="990600">
                <a:moveTo>
                  <a:pt x="0" y="914400"/>
                </a:moveTo>
                <a:lnTo>
                  <a:pt x="38100" y="914400"/>
                </a:lnTo>
                <a:lnTo>
                  <a:pt x="38100" y="0"/>
                </a:lnTo>
                <a:lnTo>
                  <a:pt x="114300" y="0"/>
                </a:lnTo>
                <a:lnTo>
                  <a:pt x="114300" y="914400"/>
                </a:lnTo>
                <a:lnTo>
                  <a:pt x="152400" y="914400"/>
                </a:lnTo>
                <a:lnTo>
                  <a:pt x="76200" y="990600"/>
                </a:lnTo>
                <a:lnTo>
                  <a:pt x="0" y="9144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3991" y="5785256"/>
            <a:ext cx="5824220" cy="90170"/>
          </a:xfrm>
          <a:custGeom>
            <a:avLst/>
            <a:gdLst/>
            <a:ahLst/>
            <a:cxnLst/>
            <a:rect l="l" t="t" r="r" b="b"/>
            <a:pathLst>
              <a:path w="5824220" h="90170">
                <a:moveTo>
                  <a:pt x="0" y="89611"/>
                </a:moveTo>
                <a:lnTo>
                  <a:pt x="5823966" y="89611"/>
                </a:lnTo>
                <a:lnTo>
                  <a:pt x="5823966" y="0"/>
                </a:lnTo>
                <a:lnTo>
                  <a:pt x="0" y="0"/>
                </a:lnTo>
                <a:lnTo>
                  <a:pt x="0" y="89611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3991" y="5785256"/>
            <a:ext cx="5824220" cy="90170"/>
          </a:xfrm>
          <a:custGeom>
            <a:avLst/>
            <a:gdLst/>
            <a:ahLst/>
            <a:cxnLst/>
            <a:rect l="l" t="t" r="r" b="b"/>
            <a:pathLst>
              <a:path w="5824220" h="90170">
                <a:moveTo>
                  <a:pt x="0" y="89611"/>
                </a:moveTo>
                <a:lnTo>
                  <a:pt x="5823966" y="89611"/>
                </a:lnTo>
                <a:lnTo>
                  <a:pt x="5823966" y="0"/>
                </a:lnTo>
                <a:lnTo>
                  <a:pt x="0" y="0"/>
                </a:lnTo>
                <a:lnTo>
                  <a:pt x="0" y="89611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4162" y="5182361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114300" y="76200"/>
                </a:moveTo>
                <a:lnTo>
                  <a:pt x="38100" y="76200"/>
                </a:lnTo>
                <a:lnTo>
                  <a:pt x="38100" y="685800"/>
                </a:lnTo>
                <a:lnTo>
                  <a:pt x="114300" y="685800"/>
                </a:lnTo>
                <a:lnTo>
                  <a:pt x="114300" y="76200"/>
                </a:lnTo>
                <a:close/>
              </a:path>
              <a:path w="152400" h="685800">
                <a:moveTo>
                  <a:pt x="76200" y="0"/>
                </a:moveTo>
                <a:lnTo>
                  <a:pt x="0" y="762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4162" y="5182361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114300" y="76200"/>
                </a:lnTo>
                <a:lnTo>
                  <a:pt x="114300" y="685800"/>
                </a:lnTo>
                <a:lnTo>
                  <a:pt x="38100" y="685800"/>
                </a:lnTo>
                <a:lnTo>
                  <a:pt x="38100" y="762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15" y="1072896"/>
            <a:ext cx="822960" cy="655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808989"/>
            <a:ext cx="5188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spc="-97" baseline="29671" dirty="0">
                <a:latin typeface="Trebuchet MS"/>
                <a:cs typeface="Trebuchet MS"/>
              </a:rPr>
              <a:t>.</a:t>
            </a:r>
            <a:r>
              <a:rPr sz="3400" b="1" u="heavy" spc="-65" dirty="0"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DOUBLE </a:t>
            </a:r>
            <a:r>
              <a:rPr sz="3400" b="1" u="heavy" spc="-5" dirty="0"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LINKED LIST</a:t>
            </a:r>
            <a:r>
              <a:rPr sz="3400" b="1" u="heavy" spc="25" dirty="0"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:-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1933" y="1558493"/>
            <a:ext cx="205676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8060" algn="l"/>
              </a:tabLst>
            </a:pPr>
            <a:r>
              <a:rPr sz="3400" spc="-15" dirty="0">
                <a:solidFill>
                  <a:srgbClr val="4E3A2F"/>
                </a:solidFill>
                <a:latin typeface="Arial"/>
                <a:cs typeface="Arial"/>
              </a:rPr>
              <a:t>ha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s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some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1558493"/>
            <a:ext cx="4907915" cy="1062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17550">
              <a:lnSpc>
                <a:spcPct val="100000"/>
              </a:lnSpc>
              <a:spcBef>
                <a:spcPts val="95"/>
              </a:spcBef>
              <a:tabLst>
                <a:tab pos="1275715" algn="l"/>
                <a:tab pos="2681605" algn="l"/>
                <a:tab pos="436753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	single	linked	list  disadvantages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699130"/>
            <a:ext cx="756856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EFA12D"/>
              </a:buClr>
              <a:buSzPct val="69117"/>
              <a:buChar char="•"/>
              <a:tabLst>
                <a:tab pos="354965" algn="l"/>
                <a:tab pos="35560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That it can traverse it in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one</a:t>
            </a:r>
            <a:r>
              <a:rPr sz="3400" spc="8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direction.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1953" y="3320618"/>
            <a:ext cx="189738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95"/>
              </a:spcBef>
            </a:pPr>
            <a:r>
              <a:rPr sz="3400" spc="5" dirty="0">
                <a:solidFill>
                  <a:srgbClr val="4E3A2F"/>
                </a:solidFill>
                <a:latin typeface="Arial"/>
                <a:cs typeface="Arial"/>
              </a:rPr>
              <a:t>s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e</a:t>
            </a:r>
            <a:r>
              <a:rPr sz="3400" spc="-20" dirty="0">
                <a:solidFill>
                  <a:srgbClr val="4E3A2F"/>
                </a:solidFill>
                <a:latin typeface="Arial"/>
                <a:cs typeface="Arial"/>
              </a:rPr>
              <a:t>a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rching  travelling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320618"/>
            <a:ext cx="566293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EFA12D"/>
              </a:buClr>
              <a:buSzPct val="69117"/>
              <a:buChar char="•"/>
              <a:tabLst>
                <a:tab pos="35560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Many applications require  backword and forword  sections of a</a:t>
            </a:r>
            <a:r>
              <a:rPr sz="3400" spc="2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list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37005"/>
            <a:ext cx="7769225" cy="3342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spcBef>
                <a:spcPts val="95"/>
              </a:spcBef>
              <a:buClr>
                <a:srgbClr val="EFA12D"/>
              </a:buClr>
              <a:buSzPct val="69117"/>
              <a:buChar char="•"/>
              <a:tabLst>
                <a:tab pos="35560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 two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way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list is a linear collection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of 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data elements called</a:t>
            </a:r>
            <a:r>
              <a:rPr sz="3400" spc="1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nodes.</a:t>
            </a:r>
            <a:endParaRPr sz="3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19"/>
              </a:spcBef>
              <a:buClr>
                <a:srgbClr val="EFA12D"/>
              </a:buClr>
              <a:buSzPct val="69117"/>
              <a:buChar char="•"/>
              <a:tabLst>
                <a:tab pos="35560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When each node is divided into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three  parts. They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are two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link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parts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and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one  data part.</a:t>
            </a:r>
            <a:endParaRPr sz="3400">
              <a:latin typeface="Arial"/>
              <a:cs typeface="Arial"/>
            </a:endParaRPr>
          </a:p>
          <a:p>
            <a:pPr marR="1467485" algn="ctr">
              <a:lnSpc>
                <a:spcPct val="100000"/>
              </a:lnSpc>
              <a:spcBef>
                <a:spcPts val="815"/>
              </a:spcBef>
            </a:pP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node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4250" y="4260850"/>
          <a:ext cx="6038850" cy="109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prev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next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325882"/>
            <a:ext cx="6813550" cy="14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00"/>
                </a:solidFill>
              </a:rPr>
              <a:t>Doubly Linked</a:t>
            </a:r>
            <a:r>
              <a:rPr sz="3600" spc="-50" dirty="0">
                <a:solidFill>
                  <a:srgbClr val="FF0000"/>
                </a:solidFill>
              </a:rPr>
              <a:t> </a:t>
            </a:r>
            <a:r>
              <a:rPr sz="3600" spc="-5" dirty="0">
                <a:solidFill>
                  <a:srgbClr val="FF0000"/>
                </a:solidFill>
              </a:rPr>
              <a:t>list</a:t>
            </a:r>
            <a:endParaRPr sz="3600"/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2800" spc="-5" dirty="0">
                <a:solidFill>
                  <a:srgbClr val="00AFEF"/>
                </a:solidFill>
              </a:rPr>
              <a:t>Contains the </a:t>
            </a:r>
            <a:r>
              <a:rPr sz="2800" dirty="0">
                <a:solidFill>
                  <a:srgbClr val="00AFEF"/>
                </a:solidFill>
              </a:rPr>
              <a:t>address </a:t>
            </a:r>
            <a:r>
              <a:rPr sz="2800" spc="-5" dirty="0">
                <a:solidFill>
                  <a:srgbClr val="00AFEF"/>
                </a:solidFill>
              </a:rPr>
              <a:t>of previous node and  next</a:t>
            </a:r>
            <a:r>
              <a:rPr sz="2800" spc="-10" dirty="0">
                <a:solidFill>
                  <a:srgbClr val="00AFEF"/>
                </a:solidFill>
              </a:rPr>
              <a:t> </a:t>
            </a:r>
            <a:r>
              <a:rPr sz="2800" spc="-5" dirty="0">
                <a:solidFill>
                  <a:srgbClr val="00AFEF"/>
                </a:solidFill>
              </a:rPr>
              <a:t>node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57200" y="2971800"/>
            <a:ext cx="2514600" cy="838200"/>
          </a:xfrm>
          <a:custGeom>
            <a:avLst/>
            <a:gdLst/>
            <a:ahLst/>
            <a:cxnLst/>
            <a:rect l="l" t="t" r="r" b="b"/>
            <a:pathLst>
              <a:path w="2514600" h="838200">
                <a:moveTo>
                  <a:pt x="0" y="838200"/>
                </a:moveTo>
                <a:lnTo>
                  <a:pt x="2514600" y="838200"/>
                </a:lnTo>
                <a:lnTo>
                  <a:pt x="2514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971800"/>
            <a:ext cx="2514600" cy="838200"/>
          </a:xfrm>
          <a:custGeom>
            <a:avLst/>
            <a:gdLst/>
            <a:ahLst/>
            <a:cxnLst/>
            <a:rect l="l" t="t" r="r" b="b"/>
            <a:pathLst>
              <a:path w="2514600" h="838200">
                <a:moveTo>
                  <a:pt x="0" y="838200"/>
                </a:moveTo>
                <a:lnTo>
                  <a:pt x="2514600" y="838200"/>
                </a:lnTo>
                <a:lnTo>
                  <a:pt x="2514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1800" y="3113532"/>
            <a:ext cx="609600" cy="173990"/>
          </a:xfrm>
          <a:custGeom>
            <a:avLst/>
            <a:gdLst/>
            <a:ahLst/>
            <a:cxnLst/>
            <a:rect l="l" t="t" r="r" b="b"/>
            <a:pathLst>
              <a:path w="609600" h="173989">
                <a:moveTo>
                  <a:pt x="435863" y="0"/>
                </a:moveTo>
                <a:lnTo>
                  <a:pt x="435863" y="173735"/>
                </a:lnTo>
                <a:lnTo>
                  <a:pt x="551688" y="115823"/>
                </a:lnTo>
                <a:lnTo>
                  <a:pt x="464820" y="115823"/>
                </a:lnTo>
                <a:lnTo>
                  <a:pt x="464820" y="57912"/>
                </a:lnTo>
                <a:lnTo>
                  <a:pt x="551688" y="57912"/>
                </a:lnTo>
                <a:lnTo>
                  <a:pt x="435863" y="0"/>
                </a:lnTo>
                <a:close/>
              </a:path>
              <a:path w="609600" h="173989">
                <a:moveTo>
                  <a:pt x="435863" y="57912"/>
                </a:moveTo>
                <a:lnTo>
                  <a:pt x="0" y="57912"/>
                </a:lnTo>
                <a:lnTo>
                  <a:pt x="0" y="115823"/>
                </a:lnTo>
                <a:lnTo>
                  <a:pt x="435863" y="115823"/>
                </a:lnTo>
                <a:lnTo>
                  <a:pt x="435863" y="57912"/>
                </a:lnTo>
                <a:close/>
              </a:path>
              <a:path w="609600" h="173989">
                <a:moveTo>
                  <a:pt x="551688" y="57912"/>
                </a:moveTo>
                <a:lnTo>
                  <a:pt x="464820" y="57912"/>
                </a:lnTo>
                <a:lnTo>
                  <a:pt x="464820" y="115823"/>
                </a:lnTo>
                <a:lnTo>
                  <a:pt x="551688" y="115823"/>
                </a:lnTo>
                <a:lnTo>
                  <a:pt x="609600" y="86867"/>
                </a:lnTo>
                <a:lnTo>
                  <a:pt x="551688" y="5791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800" y="3418332"/>
            <a:ext cx="609600" cy="173990"/>
          </a:xfrm>
          <a:custGeom>
            <a:avLst/>
            <a:gdLst/>
            <a:ahLst/>
            <a:cxnLst/>
            <a:rect l="l" t="t" r="r" b="b"/>
            <a:pathLst>
              <a:path w="609600" h="173989">
                <a:moveTo>
                  <a:pt x="173736" y="0"/>
                </a:moveTo>
                <a:lnTo>
                  <a:pt x="0" y="86867"/>
                </a:lnTo>
                <a:lnTo>
                  <a:pt x="173736" y="173735"/>
                </a:lnTo>
                <a:lnTo>
                  <a:pt x="173736" y="115823"/>
                </a:lnTo>
                <a:lnTo>
                  <a:pt x="144780" y="115823"/>
                </a:lnTo>
                <a:lnTo>
                  <a:pt x="144780" y="57912"/>
                </a:lnTo>
                <a:lnTo>
                  <a:pt x="173736" y="57912"/>
                </a:lnTo>
                <a:lnTo>
                  <a:pt x="173736" y="0"/>
                </a:lnTo>
                <a:close/>
              </a:path>
              <a:path w="609600" h="173989">
                <a:moveTo>
                  <a:pt x="173736" y="57912"/>
                </a:moveTo>
                <a:lnTo>
                  <a:pt x="144780" y="57912"/>
                </a:lnTo>
                <a:lnTo>
                  <a:pt x="144780" y="115823"/>
                </a:lnTo>
                <a:lnTo>
                  <a:pt x="173736" y="115823"/>
                </a:lnTo>
                <a:lnTo>
                  <a:pt x="173736" y="57912"/>
                </a:lnTo>
                <a:close/>
              </a:path>
              <a:path w="609600" h="173989">
                <a:moveTo>
                  <a:pt x="609600" y="57912"/>
                </a:moveTo>
                <a:lnTo>
                  <a:pt x="173736" y="57912"/>
                </a:lnTo>
                <a:lnTo>
                  <a:pt x="173736" y="115823"/>
                </a:lnTo>
                <a:lnTo>
                  <a:pt x="609600" y="115823"/>
                </a:lnTo>
                <a:lnTo>
                  <a:pt x="609600" y="5791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0" y="3139439"/>
            <a:ext cx="457200" cy="173990"/>
          </a:xfrm>
          <a:custGeom>
            <a:avLst/>
            <a:gdLst/>
            <a:ahLst/>
            <a:cxnLst/>
            <a:rect l="l" t="t" r="r" b="b"/>
            <a:pathLst>
              <a:path w="457200" h="173989">
                <a:moveTo>
                  <a:pt x="283463" y="0"/>
                </a:moveTo>
                <a:lnTo>
                  <a:pt x="283463" y="173736"/>
                </a:lnTo>
                <a:lnTo>
                  <a:pt x="399288" y="115824"/>
                </a:lnTo>
                <a:lnTo>
                  <a:pt x="312420" y="115824"/>
                </a:lnTo>
                <a:lnTo>
                  <a:pt x="312420" y="57912"/>
                </a:lnTo>
                <a:lnTo>
                  <a:pt x="399287" y="57912"/>
                </a:lnTo>
                <a:lnTo>
                  <a:pt x="283463" y="0"/>
                </a:lnTo>
                <a:close/>
              </a:path>
              <a:path w="457200" h="173989">
                <a:moveTo>
                  <a:pt x="283463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283463" y="115824"/>
                </a:lnTo>
                <a:lnTo>
                  <a:pt x="283463" y="57912"/>
                </a:lnTo>
                <a:close/>
              </a:path>
              <a:path w="457200" h="173989">
                <a:moveTo>
                  <a:pt x="399287" y="57912"/>
                </a:moveTo>
                <a:lnTo>
                  <a:pt x="312420" y="57912"/>
                </a:lnTo>
                <a:lnTo>
                  <a:pt x="312420" y="115824"/>
                </a:lnTo>
                <a:lnTo>
                  <a:pt x="399288" y="115824"/>
                </a:lnTo>
                <a:lnTo>
                  <a:pt x="457200" y="86868"/>
                </a:lnTo>
                <a:lnTo>
                  <a:pt x="399287" y="5791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0" y="3418332"/>
            <a:ext cx="457200" cy="173990"/>
          </a:xfrm>
          <a:custGeom>
            <a:avLst/>
            <a:gdLst/>
            <a:ahLst/>
            <a:cxnLst/>
            <a:rect l="l" t="t" r="r" b="b"/>
            <a:pathLst>
              <a:path w="457200" h="173989">
                <a:moveTo>
                  <a:pt x="173736" y="0"/>
                </a:moveTo>
                <a:lnTo>
                  <a:pt x="0" y="86867"/>
                </a:lnTo>
                <a:lnTo>
                  <a:pt x="173736" y="173735"/>
                </a:lnTo>
                <a:lnTo>
                  <a:pt x="173736" y="115823"/>
                </a:lnTo>
                <a:lnTo>
                  <a:pt x="144779" y="115823"/>
                </a:lnTo>
                <a:lnTo>
                  <a:pt x="144779" y="57912"/>
                </a:lnTo>
                <a:lnTo>
                  <a:pt x="173736" y="57912"/>
                </a:lnTo>
                <a:lnTo>
                  <a:pt x="173736" y="0"/>
                </a:lnTo>
                <a:close/>
              </a:path>
              <a:path w="457200" h="173989">
                <a:moveTo>
                  <a:pt x="173736" y="57912"/>
                </a:moveTo>
                <a:lnTo>
                  <a:pt x="144779" y="57912"/>
                </a:lnTo>
                <a:lnTo>
                  <a:pt x="144779" y="115823"/>
                </a:lnTo>
                <a:lnTo>
                  <a:pt x="173736" y="115823"/>
                </a:lnTo>
                <a:lnTo>
                  <a:pt x="173736" y="57912"/>
                </a:lnTo>
                <a:close/>
              </a:path>
              <a:path w="457200" h="173989">
                <a:moveTo>
                  <a:pt x="457200" y="57912"/>
                </a:moveTo>
                <a:lnTo>
                  <a:pt x="173736" y="57912"/>
                </a:lnTo>
                <a:lnTo>
                  <a:pt x="173736" y="115823"/>
                </a:lnTo>
                <a:lnTo>
                  <a:pt x="457200" y="115823"/>
                </a:lnTo>
                <a:lnTo>
                  <a:pt x="457200" y="5791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7200" y="2971800"/>
            <a:ext cx="762000" cy="8382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00" spc="-10" dirty="0">
                <a:solidFill>
                  <a:srgbClr val="FFFF00"/>
                </a:solidFill>
                <a:latin typeface="Arial"/>
                <a:cs typeface="Arial"/>
              </a:rPr>
              <a:t>NULL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9375" y="4064889"/>
            <a:ext cx="70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333FF"/>
                </a:solidFill>
                <a:latin typeface="Arial"/>
                <a:cs typeface="Arial"/>
              </a:rPr>
              <a:t>2000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8150" y="4064889"/>
            <a:ext cx="70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333FF"/>
                </a:solidFill>
                <a:latin typeface="Arial"/>
                <a:cs typeface="Arial"/>
              </a:rPr>
              <a:t>3000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739" y="4064889"/>
            <a:ext cx="703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FF"/>
                </a:solidFill>
                <a:latin typeface="Arial"/>
                <a:cs typeface="Arial"/>
              </a:rPr>
              <a:t>1000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9200" y="2971800"/>
            <a:ext cx="914400" cy="838200"/>
          </a:xfrm>
          <a:prstGeom prst="rect">
            <a:avLst/>
          </a:prstGeom>
          <a:solidFill>
            <a:srgbClr val="FF00FF"/>
          </a:solidFill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</a:pP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3600" y="2971800"/>
            <a:ext cx="838200" cy="838200"/>
          </a:xfrm>
          <a:prstGeom prst="rect">
            <a:avLst/>
          </a:prstGeom>
          <a:solidFill>
            <a:srgbClr val="FF00FF"/>
          </a:solidFill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</a:pP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2000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548628" y="2967227"/>
          <a:ext cx="2376170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706755" algn="l"/>
                        </a:tabLst>
                      </a:pPr>
                      <a:r>
                        <a:rPr sz="18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	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576828" y="2967227"/>
          <a:ext cx="2528570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4892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0" y="2758439"/>
            <a:ext cx="533400" cy="576580"/>
          </a:xfrm>
          <a:custGeom>
            <a:avLst/>
            <a:gdLst/>
            <a:ahLst/>
            <a:cxnLst/>
            <a:rect l="l" t="t" r="r" b="b"/>
            <a:pathLst>
              <a:path w="533400" h="576579">
                <a:moveTo>
                  <a:pt x="0" y="0"/>
                </a:moveTo>
                <a:lnTo>
                  <a:pt x="0" y="182880"/>
                </a:lnTo>
                <a:lnTo>
                  <a:pt x="13698" y="255035"/>
                </a:lnTo>
                <a:lnTo>
                  <a:pt x="30336" y="289330"/>
                </a:lnTo>
                <a:lnTo>
                  <a:pt x="53067" y="322071"/>
                </a:lnTo>
                <a:lnTo>
                  <a:pt x="81567" y="352981"/>
                </a:lnTo>
                <a:lnTo>
                  <a:pt x="115514" y="381787"/>
                </a:lnTo>
                <a:lnTo>
                  <a:pt x="154582" y="408214"/>
                </a:lnTo>
                <a:lnTo>
                  <a:pt x="198449" y="431987"/>
                </a:lnTo>
                <a:lnTo>
                  <a:pt x="246790" y="452830"/>
                </a:lnTo>
                <a:lnTo>
                  <a:pt x="299282" y="470470"/>
                </a:lnTo>
                <a:lnTo>
                  <a:pt x="355600" y="484632"/>
                </a:lnTo>
                <a:lnTo>
                  <a:pt x="355600" y="576072"/>
                </a:lnTo>
                <a:lnTo>
                  <a:pt x="533400" y="411480"/>
                </a:lnTo>
                <a:lnTo>
                  <a:pt x="436418" y="301751"/>
                </a:lnTo>
                <a:lnTo>
                  <a:pt x="355600" y="301751"/>
                </a:lnTo>
                <a:lnTo>
                  <a:pt x="299282" y="287590"/>
                </a:lnTo>
                <a:lnTo>
                  <a:pt x="246790" y="269950"/>
                </a:lnTo>
                <a:lnTo>
                  <a:pt x="198449" y="249107"/>
                </a:lnTo>
                <a:lnTo>
                  <a:pt x="154582" y="225334"/>
                </a:lnTo>
                <a:lnTo>
                  <a:pt x="115514" y="198907"/>
                </a:lnTo>
                <a:lnTo>
                  <a:pt x="81567" y="170101"/>
                </a:lnTo>
                <a:lnTo>
                  <a:pt x="53066" y="139191"/>
                </a:lnTo>
                <a:lnTo>
                  <a:pt x="30335" y="106450"/>
                </a:lnTo>
                <a:lnTo>
                  <a:pt x="13698" y="72155"/>
                </a:lnTo>
                <a:lnTo>
                  <a:pt x="3478" y="36580"/>
                </a:lnTo>
                <a:lnTo>
                  <a:pt x="0" y="0"/>
                </a:lnTo>
                <a:close/>
              </a:path>
              <a:path w="533400" h="576579">
                <a:moveTo>
                  <a:pt x="355600" y="210312"/>
                </a:moveTo>
                <a:lnTo>
                  <a:pt x="355600" y="301751"/>
                </a:lnTo>
                <a:lnTo>
                  <a:pt x="436418" y="301751"/>
                </a:lnTo>
                <a:lnTo>
                  <a:pt x="355600" y="21031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6" y="2438400"/>
            <a:ext cx="532765" cy="411480"/>
          </a:xfrm>
          <a:custGeom>
            <a:avLst/>
            <a:gdLst/>
            <a:ahLst/>
            <a:cxnLst/>
            <a:rect l="l" t="t" r="r" b="b"/>
            <a:pathLst>
              <a:path w="532765" h="411480">
                <a:moveTo>
                  <a:pt x="532763" y="0"/>
                </a:moveTo>
                <a:lnTo>
                  <a:pt x="494131" y="833"/>
                </a:lnTo>
                <a:lnTo>
                  <a:pt x="455753" y="3333"/>
                </a:lnTo>
                <a:lnTo>
                  <a:pt x="417781" y="7500"/>
                </a:lnTo>
                <a:lnTo>
                  <a:pt x="321775" y="26070"/>
                </a:lnTo>
                <a:lnTo>
                  <a:pt x="267182" y="42414"/>
                </a:lnTo>
                <a:lnTo>
                  <a:pt x="216852" y="62069"/>
                </a:lnTo>
                <a:lnTo>
                  <a:pt x="171055" y="84736"/>
                </a:lnTo>
                <a:lnTo>
                  <a:pt x="130060" y="110117"/>
                </a:lnTo>
                <a:lnTo>
                  <a:pt x="94135" y="137915"/>
                </a:lnTo>
                <a:lnTo>
                  <a:pt x="63551" y="167830"/>
                </a:lnTo>
                <a:lnTo>
                  <a:pt x="38576" y="199565"/>
                </a:lnTo>
                <a:lnTo>
                  <a:pt x="19480" y="232820"/>
                </a:lnTo>
                <a:lnTo>
                  <a:pt x="0" y="302703"/>
                </a:lnTo>
                <a:lnTo>
                  <a:pt x="154" y="338733"/>
                </a:lnTo>
                <a:lnTo>
                  <a:pt x="7264" y="375091"/>
                </a:lnTo>
                <a:lnTo>
                  <a:pt x="21598" y="411479"/>
                </a:lnTo>
                <a:lnTo>
                  <a:pt x="41309" y="378489"/>
                </a:lnTo>
                <a:lnTo>
                  <a:pt x="66483" y="347450"/>
                </a:lnTo>
                <a:lnTo>
                  <a:pt x="96729" y="318539"/>
                </a:lnTo>
                <a:lnTo>
                  <a:pt x="131657" y="291930"/>
                </a:lnTo>
                <a:lnTo>
                  <a:pt x="170876" y="267798"/>
                </a:lnTo>
                <a:lnTo>
                  <a:pt x="213996" y="246316"/>
                </a:lnTo>
                <a:lnTo>
                  <a:pt x="260626" y="227660"/>
                </a:lnTo>
                <a:lnTo>
                  <a:pt x="310376" y="212005"/>
                </a:lnTo>
                <a:lnTo>
                  <a:pt x="362855" y="199524"/>
                </a:lnTo>
                <a:lnTo>
                  <a:pt x="417673" y="190394"/>
                </a:lnTo>
                <a:lnTo>
                  <a:pt x="474439" y="184787"/>
                </a:lnTo>
                <a:lnTo>
                  <a:pt x="532763" y="182879"/>
                </a:lnTo>
                <a:lnTo>
                  <a:pt x="532763" y="0"/>
                </a:lnTo>
                <a:close/>
              </a:path>
            </a:pathLst>
          </a:custGeom>
          <a:solidFill>
            <a:srgbClr val="CD0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2438400"/>
            <a:ext cx="533400" cy="896619"/>
          </a:xfrm>
          <a:custGeom>
            <a:avLst/>
            <a:gdLst/>
            <a:ahLst/>
            <a:cxnLst/>
            <a:rect l="l" t="t" r="r" b="b"/>
            <a:pathLst>
              <a:path w="533400" h="896620">
                <a:moveTo>
                  <a:pt x="0" y="320039"/>
                </a:moveTo>
                <a:lnTo>
                  <a:pt x="13698" y="392195"/>
                </a:lnTo>
                <a:lnTo>
                  <a:pt x="30335" y="426490"/>
                </a:lnTo>
                <a:lnTo>
                  <a:pt x="53066" y="459231"/>
                </a:lnTo>
                <a:lnTo>
                  <a:pt x="81567" y="490141"/>
                </a:lnTo>
                <a:lnTo>
                  <a:pt x="115514" y="518947"/>
                </a:lnTo>
                <a:lnTo>
                  <a:pt x="154582" y="545374"/>
                </a:lnTo>
                <a:lnTo>
                  <a:pt x="198449" y="569147"/>
                </a:lnTo>
                <a:lnTo>
                  <a:pt x="246790" y="589990"/>
                </a:lnTo>
                <a:lnTo>
                  <a:pt x="299282" y="607630"/>
                </a:lnTo>
                <a:lnTo>
                  <a:pt x="355600" y="621791"/>
                </a:lnTo>
                <a:lnTo>
                  <a:pt x="355600" y="530351"/>
                </a:lnTo>
                <a:lnTo>
                  <a:pt x="533400" y="731520"/>
                </a:lnTo>
                <a:lnTo>
                  <a:pt x="355600" y="896112"/>
                </a:lnTo>
                <a:lnTo>
                  <a:pt x="355600" y="804672"/>
                </a:lnTo>
                <a:lnTo>
                  <a:pt x="299282" y="790510"/>
                </a:lnTo>
                <a:lnTo>
                  <a:pt x="246790" y="772870"/>
                </a:lnTo>
                <a:lnTo>
                  <a:pt x="198449" y="752027"/>
                </a:lnTo>
                <a:lnTo>
                  <a:pt x="154582" y="728254"/>
                </a:lnTo>
                <a:lnTo>
                  <a:pt x="115514" y="701827"/>
                </a:lnTo>
                <a:lnTo>
                  <a:pt x="81567" y="673021"/>
                </a:lnTo>
                <a:lnTo>
                  <a:pt x="53067" y="642111"/>
                </a:lnTo>
                <a:lnTo>
                  <a:pt x="30336" y="609370"/>
                </a:lnTo>
                <a:lnTo>
                  <a:pt x="13698" y="575075"/>
                </a:lnTo>
                <a:lnTo>
                  <a:pt x="0" y="502920"/>
                </a:lnTo>
                <a:lnTo>
                  <a:pt x="0" y="320039"/>
                </a:lnTo>
                <a:lnTo>
                  <a:pt x="3129" y="285162"/>
                </a:lnTo>
                <a:lnTo>
                  <a:pt x="27193" y="218870"/>
                </a:lnTo>
                <a:lnTo>
                  <a:pt x="72824" y="158495"/>
                </a:lnTo>
                <a:lnTo>
                  <a:pt x="102915" y="131015"/>
                </a:lnTo>
                <a:lnTo>
                  <a:pt x="137421" y="105598"/>
                </a:lnTo>
                <a:lnTo>
                  <a:pt x="176018" y="82442"/>
                </a:lnTo>
                <a:lnTo>
                  <a:pt x="218380" y="61740"/>
                </a:lnTo>
                <a:lnTo>
                  <a:pt x="264182" y="43687"/>
                </a:lnTo>
                <a:lnTo>
                  <a:pt x="313098" y="28480"/>
                </a:lnTo>
                <a:lnTo>
                  <a:pt x="364804" y="16312"/>
                </a:lnTo>
                <a:lnTo>
                  <a:pt x="418973" y="7380"/>
                </a:lnTo>
                <a:lnTo>
                  <a:pt x="475280" y="1877"/>
                </a:lnTo>
                <a:lnTo>
                  <a:pt x="533400" y="0"/>
                </a:lnTo>
                <a:lnTo>
                  <a:pt x="533400" y="182879"/>
                </a:lnTo>
                <a:lnTo>
                  <a:pt x="475076" y="184787"/>
                </a:lnTo>
                <a:lnTo>
                  <a:pt x="418310" y="190394"/>
                </a:lnTo>
                <a:lnTo>
                  <a:pt x="363492" y="199524"/>
                </a:lnTo>
                <a:lnTo>
                  <a:pt x="311013" y="212005"/>
                </a:lnTo>
                <a:lnTo>
                  <a:pt x="261263" y="227660"/>
                </a:lnTo>
                <a:lnTo>
                  <a:pt x="214633" y="246316"/>
                </a:lnTo>
                <a:lnTo>
                  <a:pt x="171513" y="267798"/>
                </a:lnTo>
                <a:lnTo>
                  <a:pt x="132293" y="291930"/>
                </a:lnTo>
                <a:lnTo>
                  <a:pt x="97366" y="318539"/>
                </a:lnTo>
                <a:lnTo>
                  <a:pt x="67119" y="347450"/>
                </a:lnTo>
                <a:lnTo>
                  <a:pt x="41946" y="378489"/>
                </a:lnTo>
                <a:lnTo>
                  <a:pt x="22235" y="4114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9740" y="1854149"/>
            <a:ext cx="617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FF"/>
                </a:solidFill>
                <a:latin typeface="Arial"/>
                <a:cs typeface="Arial"/>
              </a:rPr>
              <a:t>F</a:t>
            </a:r>
            <a:r>
              <a:rPr sz="2400" spc="-10" dirty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3333FF"/>
                </a:solidFill>
                <a:latin typeface="Arial"/>
                <a:cs typeface="Arial"/>
              </a:rPr>
              <a:t>rst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00" y="985506"/>
            <a:ext cx="4586605" cy="1165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b="1" u="heavy" spc="-5" dirty="0"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Inserting a new node </a:t>
            </a:r>
            <a:r>
              <a:rPr b="1" spc="-5" dirty="0">
                <a:latin typeface="Arial"/>
                <a:cs typeface="Arial"/>
              </a:rPr>
              <a:t>:  Before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insertion:-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88714" y="3317570"/>
            <a:ext cx="7454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solidFill>
                  <a:srgbClr val="4E3A2F"/>
                </a:solidFill>
                <a:latin typeface="Arial"/>
                <a:cs typeface="Arial"/>
              </a:rPr>
              <a:t>100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8207" y="3317570"/>
            <a:ext cx="7454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solidFill>
                  <a:srgbClr val="4E3A2F"/>
                </a:solidFill>
                <a:latin typeface="Arial"/>
                <a:cs typeface="Arial"/>
              </a:rPr>
              <a:t>400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900" y="3264914"/>
            <a:ext cx="3263900" cy="116649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857250">
              <a:lnSpc>
                <a:spcPct val="100000"/>
              </a:lnSpc>
              <a:spcBef>
                <a:spcPts val="509"/>
              </a:spcBef>
            </a:pPr>
            <a:r>
              <a:rPr sz="3400" b="1" spc="-10" dirty="0">
                <a:solidFill>
                  <a:srgbClr val="4E3A2F"/>
                </a:solidFill>
                <a:latin typeface="Arial"/>
                <a:cs typeface="Arial"/>
              </a:rPr>
              <a:t>200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400" b="1" spc="-10" dirty="0">
                <a:solidFill>
                  <a:srgbClr val="4E3A2F"/>
                </a:solidFill>
                <a:latin typeface="Arial"/>
                <a:cs typeface="Arial"/>
              </a:rPr>
              <a:t>After</a:t>
            </a:r>
            <a:r>
              <a:rPr sz="3400" b="1" spc="-5" dirty="0">
                <a:solidFill>
                  <a:srgbClr val="4E3A2F"/>
                </a:solidFill>
                <a:latin typeface="Arial"/>
                <a:cs typeface="Arial"/>
              </a:rPr>
              <a:t> insertion:-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546850" y="2355850"/>
          <a:ext cx="2305050" cy="86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6450" y="2355850"/>
          <a:ext cx="2686050" cy="93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200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400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2250" y="2279650"/>
          <a:ext cx="2686050" cy="1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400" b="1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896361" y="236296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114300" y="0"/>
                </a:moveTo>
                <a:lnTo>
                  <a:pt x="0" y="114300"/>
                </a:lnTo>
                <a:lnTo>
                  <a:pt x="114300" y="228600"/>
                </a:lnTo>
                <a:lnTo>
                  <a:pt x="114300" y="171450"/>
                </a:lnTo>
                <a:lnTo>
                  <a:pt x="457200" y="171450"/>
                </a:lnTo>
                <a:lnTo>
                  <a:pt x="457200" y="57150"/>
                </a:lnTo>
                <a:lnTo>
                  <a:pt x="114300" y="57150"/>
                </a:lnTo>
                <a:lnTo>
                  <a:pt x="1143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6361" y="236296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114300"/>
                </a:moveTo>
                <a:lnTo>
                  <a:pt x="114300" y="0"/>
                </a:lnTo>
                <a:lnTo>
                  <a:pt x="114300" y="57150"/>
                </a:lnTo>
                <a:lnTo>
                  <a:pt x="457200" y="57150"/>
                </a:lnTo>
                <a:lnTo>
                  <a:pt x="457200" y="171450"/>
                </a:lnTo>
                <a:lnTo>
                  <a:pt x="114300" y="171450"/>
                </a:lnTo>
                <a:lnTo>
                  <a:pt x="114300" y="228600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0561" y="297256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419100" y="0"/>
                </a:moveTo>
                <a:lnTo>
                  <a:pt x="4191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419100" y="171450"/>
                </a:lnTo>
                <a:lnTo>
                  <a:pt x="419100" y="228600"/>
                </a:lnTo>
                <a:lnTo>
                  <a:pt x="533399" y="114300"/>
                </a:lnTo>
                <a:lnTo>
                  <a:pt x="4191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20561" y="297256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57150"/>
                </a:moveTo>
                <a:lnTo>
                  <a:pt x="419100" y="57150"/>
                </a:lnTo>
                <a:lnTo>
                  <a:pt x="419100" y="0"/>
                </a:lnTo>
                <a:lnTo>
                  <a:pt x="533399" y="114300"/>
                </a:lnTo>
                <a:lnTo>
                  <a:pt x="419100" y="228600"/>
                </a:lnTo>
                <a:lnTo>
                  <a:pt x="419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7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20561" y="251536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114300" y="0"/>
                </a:moveTo>
                <a:lnTo>
                  <a:pt x="0" y="114300"/>
                </a:lnTo>
                <a:lnTo>
                  <a:pt x="114300" y="228600"/>
                </a:lnTo>
                <a:lnTo>
                  <a:pt x="114300" y="171450"/>
                </a:lnTo>
                <a:lnTo>
                  <a:pt x="533399" y="171450"/>
                </a:lnTo>
                <a:lnTo>
                  <a:pt x="533399" y="57150"/>
                </a:lnTo>
                <a:lnTo>
                  <a:pt x="114300" y="57150"/>
                </a:lnTo>
                <a:lnTo>
                  <a:pt x="1143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20561" y="251536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114300"/>
                </a:moveTo>
                <a:lnTo>
                  <a:pt x="114300" y="0"/>
                </a:lnTo>
                <a:lnTo>
                  <a:pt x="114300" y="57150"/>
                </a:lnTo>
                <a:lnTo>
                  <a:pt x="533399" y="57150"/>
                </a:lnTo>
                <a:lnTo>
                  <a:pt x="533399" y="171450"/>
                </a:lnTo>
                <a:lnTo>
                  <a:pt x="114300" y="171450"/>
                </a:lnTo>
                <a:lnTo>
                  <a:pt x="114300" y="228600"/>
                </a:lnTo>
                <a:lnTo>
                  <a:pt x="0" y="114300"/>
                </a:lnTo>
                <a:close/>
              </a:path>
            </a:pathLst>
          </a:custGeom>
          <a:ln w="25907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6361" y="289636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96361" y="289636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699250" y="4337050"/>
          <a:ext cx="2305050" cy="93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4876800" y="5638800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762000"/>
                </a:moveTo>
                <a:lnTo>
                  <a:pt x="838200" y="762000"/>
                </a:lnTo>
                <a:lnTo>
                  <a:pt x="838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15000" y="5632450"/>
            <a:ext cx="0" cy="787400"/>
          </a:xfrm>
          <a:custGeom>
            <a:avLst/>
            <a:gdLst/>
            <a:ahLst/>
            <a:cxnLst/>
            <a:rect l="l" t="t" r="r" b="b"/>
            <a:pathLst>
              <a:path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77000" y="5632450"/>
            <a:ext cx="0" cy="787400"/>
          </a:xfrm>
          <a:custGeom>
            <a:avLst/>
            <a:gdLst/>
            <a:ahLst/>
            <a:cxnLst/>
            <a:rect l="l" t="t" r="r" b="b"/>
            <a:pathLst>
              <a:path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76800" y="5632450"/>
            <a:ext cx="0" cy="787400"/>
          </a:xfrm>
          <a:custGeom>
            <a:avLst/>
            <a:gdLst/>
            <a:ahLst/>
            <a:cxnLst/>
            <a:rect l="l" t="t" r="r" b="b"/>
            <a:pathLst>
              <a:path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67600" y="5632450"/>
            <a:ext cx="0" cy="787400"/>
          </a:xfrm>
          <a:custGeom>
            <a:avLst/>
            <a:gdLst/>
            <a:ahLst/>
            <a:cxnLst/>
            <a:rect l="l" t="t" r="r" b="b"/>
            <a:pathLst>
              <a:path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70450" y="5638800"/>
            <a:ext cx="2603500" cy="0"/>
          </a:xfrm>
          <a:custGeom>
            <a:avLst/>
            <a:gdLst/>
            <a:ahLst/>
            <a:cxnLst/>
            <a:rect l="l" t="t" r="r" b="b"/>
            <a:pathLst>
              <a:path w="2603500">
                <a:moveTo>
                  <a:pt x="0" y="0"/>
                </a:moveTo>
                <a:lnTo>
                  <a:pt x="26035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0450" y="6400800"/>
            <a:ext cx="2603500" cy="0"/>
          </a:xfrm>
          <a:custGeom>
            <a:avLst/>
            <a:gdLst/>
            <a:ahLst/>
            <a:cxnLst/>
            <a:rect l="l" t="t" r="r" b="b"/>
            <a:pathLst>
              <a:path w="2603500">
                <a:moveTo>
                  <a:pt x="0" y="0"/>
                </a:moveTo>
                <a:lnTo>
                  <a:pt x="26035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83150" y="5663894"/>
            <a:ext cx="825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21350" y="5645150"/>
            <a:ext cx="749300" cy="7366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3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83350" y="5645150"/>
            <a:ext cx="977900" cy="7366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22250" y="4565650"/>
          <a:ext cx="2228850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2743200" y="45720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838200"/>
                </a:moveTo>
                <a:lnTo>
                  <a:pt x="838200" y="838200"/>
                </a:lnTo>
                <a:lnTo>
                  <a:pt x="838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9600" y="45720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838200"/>
                </a:moveTo>
                <a:lnTo>
                  <a:pt x="838200" y="838200"/>
                </a:lnTo>
                <a:lnTo>
                  <a:pt x="838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81400" y="45656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19600" y="45656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43200" y="45656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57800" y="4565650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57800" y="5370576"/>
            <a:ext cx="0" cy="59055"/>
          </a:xfrm>
          <a:custGeom>
            <a:avLst/>
            <a:gdLst/>
            <a:ahLst/>
            <a:cxnLst/>
            <a:rect l="l" t="t" r="r" b="b"/>
            <a:pathLst>
              <a:path h="59054">
                <a:moveTo>
                  <a:pt x="0" y="0"/>
                </a:moveTo>
                <a:lnTo>
                  <a:pt x="0" y="586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36850" y="4572000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6850" y="5410200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749550" y="4596765"/>
            <a:ext cx="825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200</a:t>
            </a:r>
            <a:endParaRPr sz="2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87750" y="4578350"/>
            <a:ext cx="825500" cy="8128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3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98975" y="4596765"/>
            <a:ext cx="619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2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439161" y="5029961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266700" y="0"/>
                </a:moveTo>
                <a:lnTo>
                  <a:pt x="2667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66700" y="171450"/>
                </a:lnTo>
                <a:lnTo>
                  <a:pt x="266700" y="228600"/>
                </a:lnTo>
                <a:lnTo>
                  <a:pt x="381000" y="114300"/>
                </a:lnTo>
                <a:lnTo>
                  <a:pt x="2667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39161" y="5029961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57150"/>
                </a:moveTo>
                <a:lnTo>
                  <a:pt x="266700" y="57150"/>
                </a:lnTo>
                <a:lnTo>
                  <a:pt x="266700" y="0"/>
                </a:lnTo>
                <a:lnTo>
                  <a:pt x="381000" y="114300"/>
                </a:lnTo>
                <a:lnTo>
                  <a:pt x="266700" y="228600"/>
                </a:lnTo>
                <a:lnTo>
                  <a:pt x="2667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39161" y="464896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114300" y="0"/>
                </a:moveTo>
                <a:lnTo>
                  <a:pt x="0" y="114300"/>
                </a:lnTo>
                <a:lnTo>
                  <a:pt x="114300" y="228600"/>
                </a:lnTo>
                <a:lnTo>
                  <a:pt x="114300" y="171450"/>
                </a:lnTo>
                <a:lnTo>
                  <a:pt x="304800" y="171450"/>
                </a:lnTo>
                <a:lnTo>
                  <a:pt x="304800" y="57150"/>
                </a:lnTo>
                <a:lnTo>
                  <a:pt x="114300" y="57150"/>
                </a:lnTo>
                <a:lnTo>
                  <a:pt x="1143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39161" y="464896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114300"/>
                </a:moveTo>
                <a:lnTo>
                  <a:pt x="114300" y="0"/>
                </a:lnTo>
                <a:lnTo>
                  <a:pt x="114300" y="57150"/>
                </a:lnTo>
                <a:lnTo>
                  <a:pt x="304800" y="57150"/>
                </a:lnTo>
                <a:lnTo>
                  <a:pt x="304800" y="171450"/>
                </a:lnTo>
                <a:lnTo>
                  <a:pt x="114300" y="171450"/>
                </a:lnTo>
                <a:lnTo>
                  <a:pt x="114300" y="228600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77761" y="5029961"/>
            <a:ext cx="228600" cy="609600"/>
          </a:xfrm>
          <a:custGeom>
            <a:avLst/>
            <a:gdLst/>
            <a:ahLst/>
            <a:cxnLst/>
            <a:rect l="l" t="t" r="r" b="b"/>
            <a:pathLst>
              <a:path w="228600" h="609600">
                <a:moveTo>
                  <a:pt x="171449" y="0"/>
                </a:moveTo>
                <a:lnTo>
                  <a:pt x="171449" y="28575"/>
                </a:lnTo>
                <a:lnTo>
                  <a:pt x="100076" y="28575"/>
                </a:lnTo>
                <a:lnTo>
                  <a:pt x="61132" y="36441"/>
                </a:lnTo>
                <a:lnTo>
                  <a:pt x="29321" y="57880"/>
                </a:lnTo>
                <a:lnTo>
                  <a:pt x="7868" y="89654"/>
                </a:lnTo>
                <a:lnTo>
                  <a:pt x="0" y="128524"/>
                </a:lnTo>
                <a:lnTo>
                  <a:pt x="0" y="609600"/>
                </a:lnTo>
                <a:lnTo>
                  <a:pt x="57149" y="609600"/>
                </a:lnTo>
                <a:lnTo>
                  <a:pt x="57149" y="128524"/>
                </a:lnTo>
                <a:lnTo>
                  <a:pt x="60517" y="111871"/>
                </a:lnTo>
                <a:lnTo>
                  <a:pt x="69707" y="98266"/>
                </a:lnTo>
                <a:lnTo>
                  <a:pt x="83349" y="89090"/>
                </a:lnTo>
                <a:lnTo>
                  <a:pt x="100076" y="85725"/>
                </a:lnTo>
                <a:lnTo>
                  <a:pt x="200024" y="85725"/>
                </a:lnTo>
                <a:lnTo>
                  <a:pt x="228599" y="57150"/>
                </a:lnTo>
                <a:lnTo>
                  <a:pt x="171449" y="0"/>
                </a:lnTo>
                <a:close/>
              </a:path>
              <a:path w="228600" h="609600">
                <a:moveTo>
                  <a:pt x="200024" y="85725"/>
                </a:moveTo>
                <a:lnTo>
                  <a:pt x="171449" y="85725"/>
                </a:lnTo>
                <a:lnTo>
                  <a:pt x="171449" y="114300"/>
                </a:lnTo>
                <a:lnTo>
                  <a:pt x="200024" y="85725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77761" y="5029961"/>
            <a:ext cx="228600" cy="609600"/>
          </a:xfrm>
          <a:custGeom>
            <a:avLst/>
            <a:gdLst/>
            <a:ahLst/>
            <a:cxnLst/>
            <a:rect l="l" t="t" r="r" b="b"/>
            <a:pathLst>
              <a:path w="228600" h="609600">
                <a:moveTo>
                  <a:pt x="0" y="609600"/>
                </a:moveTo>
                <a:lnTo>
                  <a:pt x="0" y="128524"/>
                </a:lnTo>
                <a:lnTo>
                  <a:pt x="7868" y="89654"/>
                </a:lnTo>
                <a:lnTo>
                  <a:pt x="29321" y="57880"/>
                </a:lnTo>
                <a:lnTo>
                  <a:pt x="61132" y="36441"/>
                </a:lnTo>
                <a:lnTo>
                  <a:pt x="100076" y="28575"/>
                </a:lnTo>
                <a:lnTo>
                  <a:pt x="171449" y="28575"/>
                </a:lnTo>
                <a:lnTo>
                  <a:pt x="171449" y="0"/>
                </a:lnTo>
                <a:lnTo>
                  <a:pt x="228599" y="57150"/>
                </a:lnTo>
                <a:lnTo>
                  <a:pt x="171449" y="114300"/>
                </a:lnTo>
                <a:lnTo>
                  <a:pt x="171449" y="85725"/>
                </a:lnTo>
                <a:lnTo>
                  <a:pt x="100076" y="85725"/>
                </a:lnTo>
                <a:lnTo>
                  <a:pt x="83349" y="89090"/>
                </a:lnTo>
                <a:lnTo>
                  <a:pt x="69707" y="98266"/>
                </a:lnTo>
                <a:lnTo>
                  <a:pt x="60517" y="111871"/>
                </a:lnTo>
                <a:lnTo>
                  <a:pt x="57149" y="128524"/>
                </a:lnTo>
                <a:lnTo>
                  <a:pt x="57149" y="609600"/>
                </a:lnTo>
                <a:lnTo>
                  <a:pt x="0" y="609600"/>
                </a:lnTo>
                <a:close/>
              </a:path>
            </a:pathLst>
          </a:custGeom>
          <a:ln w="25907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66740" y="5334731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5991" y="0"/>
                </a:lnTo>
              </a:path>
            </a:pathLst>
          </a:custGeom>
          <a:ln w="71688">
            <a:solidFill>
              <a:srgbClr val="EFA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66740" y="5298887"/>
            <a:ext cx="336550" cy="71755"/>
          </a:xfrm>
          <a:custGeom>
            <a:avLst/>
            <a:gdLst/>
            <a:ahLst/>
            <a:cxnLst/>
            <a:rect l="l" t="t" r="r" b="b"/>
            <a:pathLst>
              <a:path w="336550" h="71754">
                <a:moveTo>
                  <a:pt x="0" y="71688"/>
                </a:moveTo>
                <a:lnTo>
                  <a:pt x="335991" y="71688"/>
                </a:lnTo>
                <a:lnTo>
                  <a:pt x="335991" y="0"/>
                </a:lnTo>
                <a:lnTo>
                  <a:pt x="0" y="0"/>
                </a:lnTo>
                <a:lnTo>
                  <a:pt x="0" y="71688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10961" y="5334761"/>
            <a:ext cx="121920" cy="381000"/>
          </a:xfrm>
          <a:custGeom>
            <a:avLst/>
            <a:gdLst/>
            <a:ahLst/>
            <a:cxnLst/>
            <a:rect l="l" t="t" r="r" b="b"/>
            <a:pathLst>
              <a:path w="121920" h="381000">
                <a:moveTo>
                  <a:pt x="121920" y="320040"/>
                </a:moveTo>
                <a:lnTo>
                  <a:pt x="0" y="320040"/>
                </a:lnTo>
                <a:lnTo>
                  <a:pt x="60960" y="381000"/>
                </a:lnTo>
                <a:lnTo>
                  <a:pt x="121920" y="320040"/>
                </a:lnTo>
                <a:close/>
              </a:path>
              <a:path w="121920" h="381000">
                <a:moveTo>
                  <a:pt x="91439" y="0"/>
                </a:moveTo>
                <a:lnTo>
                  <a:pt x="30479" y="0"/>
                </a:lnTo>
                <a:lnTo>
                  <a:pt x="30479" y="320040"/>
                </a:lnTo>
                <a:lnTo>
                  <a:pt x="91439" y="320040"/>
                </a:lnTo>
                <a:lnTo>
                  <a:pt x="91439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10961" y="5334761"/>
            <a:ext cx="121920" cy="381000"/>
          </a:xfrm>
          <a:custGeom>
            <a:avLst/>
            <a:gdLst/>
            <a:ahLst/>
            <a:cxnLst/>
            <a:rect l="l" t="t" r="r" b="b"/>
            <a:pathLst>
              <a:path w="121920" h="381000">
                <a:moveTo>
                  <a:pt x="0" y="320040"/>
                </a:moveTo>
                <a:lnTo>
                  <a:pt x="30479" y="320040"/>
                </a:lnTo>
                <a:lnTo>
                  <a:pt x="30479" y="0"/>
                </a:lnTo>
                <a:lnTo>
                  <a:pt x="91439" y="0"/>
                </a:lnTo>
                <a:lnTo>
                  <a:pt x="91439" y="320040"/>
                </a:lnTo>
                <a:lnTo>
                  <a:pt x="121920" y="320040"/>
                </a:lnTo>
                <a:lnTo>
                  <a:pt x="60960" y="381000"/>
                </a:lnTo>
                <a:lnTo>
                  <a:pt x="0" y="32004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58561" y="4725161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76200" y="114300"/>
                </a:lnTo>
                <a:lnTo>
                  <a:pt x="381000" y="114300"/>
                </a:lnTo>
                <a:lnTo>
                  <a:pt x="3810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58561" y="4725161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76200"/>
                </a:moveTo>
                <a:lnTo>
                  <a:pt x="76200" y="0"/>
                </a:lnTo>
                <a:lnTo>
                  <a:pt x="76200" y="38100"/>
                </a:lnTo>
                <a:lnTo>
                  <a:pt x="381000" y="38100"/>
                </a:lnTo>
                <a:lnTo>
                  <a:pt x="381000" y="114300"/>
                </a:lnTo>
                <a:lnTo>
                  <a:pt x="76200" y="1143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63361" y="4801361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114300" y="76200"/>
                </a:moveTo>
                <a:lnTo>
                  <a:pt x="38100" y="76200"/>
                </a:lnTo>
                <a:lnTo>
                  <a:pt x="38100" y="838200"/>
                </a:lnTo>
                <a:lnTo>
                  <a:pt x="114300" y="838200"/>
                </a:lnTo>
                <a:lnTo>
                  <a:pt x="114300" y="76200"/>
                </a:lnTo>
                <a:close/>
              </a:path>
              <a:path w="152400" h="838200">
                <a:moveTo>
                  <a:pt x="76200" y="0"/>
                </a:moveTo>
                <a:lnTo>
                  <a:pt x="0" y="762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63361" y="4801361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114300" y="76200"/>
                </a:lnTo>
                <a:lnTo>
                  <a:pt x="114300" y="838200"/>
                </a:lnTo>
                <a:lnTo>
                  <a:pt x="38100" y="838200"/>
                </a:lnTo>
                <a:lnTo>
                  <a:pt x="38100" y="762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49161" y="4725161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152400" y="838200"/>
                </a:moveTo>
                <a:lnTo>
                  <a:pt x="0" y="838200"/>
                </a:lnTo>
                <a:lnTo>
                  <a:pt x="76200" y="914400"/>
                </a:lnTo>
                <a:lnTo>
                  <a:pt x="152400" y="838200"/>
                </a:lnTo>
                <a:close/>
              </a:path>
              <a:path w="152400" h="914400">
                <a:moveTo>
                  <a:pt x="114300" y="0"/>
                </a:moveTo>
                <a:lnTo>
                  <a:pt x="38100" y="0"/>
                </a:lnTo>
                <a:lnTo>
                  <a:pt x="38100" y="838200"/>
                </a:lnTo>
                <a:lnTo>
                  <a:pt x="114300" y="838200"/>
                </a:lnTo>
                <a:lnTo>
                  <a:pt x="1143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49161" y="4725161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0" y="838200"/>
                </a:moveTo>
                <a:lnTo>
                  <a:pt x="38100" y="838200"/>
                </a:lnTo>
                <a:lnTo>
                  <a:pt x="38100" y="0"/>
                </a:lnTo>
                <a:lnTo>
                  <a:pt x="114300" y="0"/>
                </a:lnTo>
                <a:lnTo>
                  <a:pt x="114300" y="838200"/>
                </a:lnTo>
                <a:lnTo>
                  <a:pt x="152400" y="838200"/>
                </a:lnTo>
                <a:lnTo>
                  <a:pt x="76200" y="914400"/>
                </a:lnTo>
                <a:lnTo>
                  <a:pt x="0" y="8382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25361" y="4648961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304799" y="0"/>
                </a:moveTo>
                <a:lnTo>
                  <a:pt x="304799" y="38100"/>
                </a:lnTo>
                <a:lnTo>
                  <a:pt x="0" y="38100"/>
                </a:lnTo>
                <a:lnTo>
                  <a:pt x="0" y="114300"/>
                </a:lnTo>
                <a:lnTo>
                  <a:pt x="304799" y="114300"/>
                </a:lnTo>
                <a:lnTo>
                  <a:pt x="304799" y="152400"/>
                </a:lnTo>
                <a:lnTo>
                  <a:pt x="380999" y="76200"/>
                </a:lnTo>
                <a:lnTo>
                  <a:pt x="304799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25361" y="4648961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38100"/>
                </a:moveTo>
                <a:lnTo>
                  <a:pt x="304799" y="38100"/>
                </a:lnTo>
                <a:lnTo>
                  <a:pt x="304799" y="0"/>
                </a:lnTo>
                <a:lnTo>
                  <a:pt x="380999" y="76200"/>
                </a:lnTo>
                <a:lnTo>
                  <a:pt x="304799" y="152400"/>
                </a:lnTo>
                <a:lnTo>
                  <a:pt x="304799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909342"/>
            <a:ext cx="5567680" cy="126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715" marR="5080" indent="-120650">
              <a:lnSpc>
                <a:spcPct val="120000"/>
              </a:lnSpc>
              <a:spcBef>
                <a:spcPts val="95"/>
              </a:spcBef>
            </a:pPr>
            <a:r>
              <a:rPr b="1" u="heavy" spc="-5" dirty="0"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Delete a node from the </a:t>
            </a:r>
            <a:r>
              <a:rPr b="1" u="heavy" dirty="0"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list: 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Before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deletion:-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1940" y="3501009"/>
            <a:ext cx="7448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solidFill>
                  <a:srgbClr val="4E3A2F"/>
                </a:solidFill>
                <a:latin typeface="Arial"/>
                <a:cs typeface="Arial"/>
              </a:rPr>
              <a:t>600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9339" y="3501009"/>
            <a:ext cx="7448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solidFill>
                  <a:srgbClr val="4E3A2F"/>
                </a:solidFill>
                <a:latin typeface="Arial"/>
                <a:cs typeface="Arial"/>
              </a:rPr>
              <a:t>200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87069" y="3501009"/>
            <a:ext cx="7448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solidFill>
                  <a:srgbClr val="4E3A2F"/>
                </a:solidFill>
                <a:latin typeface="Arial"/>
                <a:cs typeface="Arial"/>
              </a:rPr>
              <a:t>400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4122801"/>
            <a:ext cx="30962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10" dirty="0">
                <a:solidFill>
                  <a:srgbClr val="4E3A2F"/>
                </a:solidFill>
                <a:latin typeface="Arial"/>
                <a:cs typeface="Arial"/>
              </a:rPr>
              <a:t>After</a:t>
            </a:r>
            <a:r>
              <a:rPr sz="3400" b="1" spc="-5" dirty="0">
                <a:solidFill>
                  <a:srgbClr val="4E3A2F"/>
                </a:solidFill>
                <a:latin typeface="Arial"/>
                <a:cs typeface="Arial"/>
              </a:rPr>
              <a:t> deletion:-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4998" y="5988507"/>
            <a:ext cx="7448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solidFill>
                  <a:srgbClr val="4E3A2F"/>
                </a:solidFill>
                <a:latin typeface="Arial"/>
                <a:cs typeface="Arial"/>
              </a:rPr>
              <a:t>200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4811" y="5988507"/>
            <a:ext cx="7448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solidFill>
                  <a:srgbClr val="4E3A2F"/>
                </a:solidFill>
                <a:latin typeface="Arial"/>
                <a:cs typeface="Arial"/>
              </a:rPr>
              <a:t>400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546850" y="2736850"/>
          <a:ext cx="2381250" cy="86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270250" y="2736850"/>
          <a:ext cx="283845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600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000" b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400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22250" y="2660650"/>
          <a:ext cx="2686050" cy="86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200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55650" y="5175250"/>
          <a:ext cx="2686050" cy="86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000" b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400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565650" y="5175250"/>
          <a:ext cx="2686050" cy="86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200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2896361" y="3201161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266700" y="0"/>
                </a:moveTo>
                <a:lnTo>
                  <a:pt x="2667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66700" y="171450"/>
                </a:lnTo>
                <a:lnTo>
                  <a:pt x="266700" y="228600"/>
                </a:lnTo>
                <a:lnTo>
                  <a:pt x="381000" y="114300"/>
                </a:lnTo>
                <a:lnTo>
                  <a:pt x="2667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6361" y="3201161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57150"/>
                </a:moveTo>
                <a:lnTo>
                  <a:pt x="266700" y="57150"/>
                </a:lnTo>
                <a:lnTo>
                  <a:pt x="266700" y="0"/>
                </a:lnTo>
                <a:lnTo>
                  <a:pt x="381000" y="114300"/>
                </a:lnTo>
                <a:lnTo>
                  <a:pt x="266700" y="228600"/>
                </a:lnTo>
                <a:lnTo>
                  <a:pt x="2667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96361" y="2820161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114300" y="0"/>
                </a:moveTo>
                <a:lnTo>
                  <a:pt x="0" y="114300"/>
                </a:lnTo>
                <a:lnTo>
                  <a:pt x="114300" y="228600"/>
                </a:lnTo>
                <a:lnTo>
                  <a:pt x="114300" y="171450"/>
                </a:lnTo>
                <a:lnTo>
                  <a:pt x="381000" y="171450"/>
                </a:lnTo>
                <a:lnTo>
                  <a:pt x="381000" y="57150"/>
                </a:lnTo>
                <a:lnTo>
                  <a:pt x="114300" y="57150"/>
                </a:lnTo>
                <a:lnTo>
                  <a:pt x="1143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96361" y="2820161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114300"/>
                </a:moveTo>
                <a:lnTo>
                  <a:pt x="114300" y="0"/>
                </a:lnTo>
                <a:lnTo>
                  <a:pt x="114300" y="57150"/>
                </a:lnTo>
                <a:lnTo>
                  <a:pt x="381000" y="57150"/>
                </a:lnTo>
                <a:lnTo>
                  <a:pt x="381000" y="171450"/>
                </a:lnTo>
                <a:lnTo>
                  <a:pt x="114300" y="171450"/>
                </a:lnTo>
                <a:lnTo>
                  <a:pt x="114300" y="228600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761" y="327736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199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6761" y="327736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199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6761" y="282016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114300" y="0"/>
                </a:moveTo>
                <a:lnTo>
                  <a:pt x="0" y="114300"/>
                </a:lnTo>
                <a:lnTo>
                  <a:pt x="114300" y="228600"/>
                </a:lnTo>
                <a:lnTo>
                  <a:pt x="114300" y="171450"/>
                </a:lnTo>
                <a:lnTo>
                  <a:pt x="457199" y="171450"/>
                </a:lnTo>
                <a:lnTo>
                  <a:pt x="457199" y="57150"/>
                </a:lnTo>
                <a:lnTo>
                  <a:pt x="114300" y="57150"/>
                </a:lnTo>
                <a:lnTo>
                  <a:pt x="1143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96761" y="282016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114300"/>
                </a:moveTo>
                <a:lnTo>
                  <a:pt x="114300" y="0"/>
                </a:lnTo>
                <a:lnTo>
                  <a:pt x="114300" y="57150"/>
                </a:lnTo>
                <a:lnTo>
                  <a:pt x="457199" y="57150"/>
                </a:lnTo>
                <a:lnTo>
                  <a:pt x="457199" y="171450"/>
                </a:lnTo>
                <a:lnTo>
                  <a:pt x="114300" y="171450"/>
                </a:lnTo>
                <a:lnTo>
                  <a:pt x="114300" y="228600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29761" y="5791961"/>
            <a:ext cx="1143000" cy="152400"/>
          </a:xfrm>
          <a:custGeom>
            <a:avLst/>
            <a:gdLst/>
            <a:ahLst/>
            <a:cxnLst/>
            <a:rect l="l" t="t" r="r" b="b"/>
            <a:pathLst>
              <a:path w="1143000" h="152400">
                <a:moveTo>
                  <a:pt x="1066800" y="0"/>
                </a:moveTo>
                <a:lnTo>
                  <a:pt x="10668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1066800" y="114300"/>
                </a:lnTo>
                <a:lnTo>
                  <a:pt x="1066800" y="152400"/>
                </a:lnTo>
                <a:lnTo>
                  <a:pt x="1143000" y="76200"/>
                </a:lnTo>
                <a:lnTo>
                  <a:pt x="10668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29761" y="5791961"/>
            <a:ext cx="1143000" cy="152400"/>
          </a:xfrm>
          <a:custGeom>
            <a:avLst/>
            <a:gdLst/>
            <a:ahLst/>
            <a:cxnLst/>
            <a:rect l="l" t="t" r="r" b="b"/>
            <a:pathLst>
              <a:path w="1143000" h="152400">
                <a:moveTo>
                  <a:pt x="0" y="38100"/>
                </a:moveTo>
                <a:lnTo>
                  <a:pt x="1066800" y="38100"/>
                </a:lnTo>
                <a:lnTo>
                  <a:pt x="1066800" y="0"/>
                </a:lnTo>
                <a:lnTo>
                  <a:pt x="1143000" y="76200"/>
                </a:lnTo>
                <a:lnTo>
                  <a:pt x="1066800" y="152400"/>
                </a:lnTo>
                <a:lnTo>
                  <a:pt x="106680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29761" y="5410961"/>
            <a:ext cx="1143000" cy="152400"/>
          </a:xfrm>
          <a:custGeom>
            <a:avLst/>
            <a:gdLst/>
            <a:ahLst/>
            <a:cxnLst/>
            <a:rect l="l" t="t" r="r" b="b"/>
            <a:pathLst>
              <a:path w="1143000" h="152400">
                <a:moveTo>
                  <a:pt x="76200" y="0"/>
                </a:moveTo>
                <a:lnTo>
                  <a:pt x="0" y="76200"/>
                </a:lnTo>
                <a:lnTo>
                  <a:pt x="76200" y="152400"/>
                </a:lnTo>
                <a:lnTo>
                  <a:pt x="76200" y="114300"/>
                </a:lnTo>
                <a:lnTo>
                  <a:pt x="1143000" y="114300"/>
                </a:lnTo>
                <a:lnTo>
                  <a:pt x="11430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29761" y="5410961"/>
            <a:ext cx="1143000" cy="152400"/>
          </a:xfrm>
          <a:custGeom>
            <a:avLst/>
            <a:gdLst/>
            <a:ahLst/>
            <a:cxnLst/>
            <a:rect l="l" t="t" r="r" b="b"/>
            <a:pathLst>
              <a:path w="1143000" h="152400">
                <a:moveTo>
                  <a:pt x="0" y="76200"/>
                </a:moveTo>
                <a:lnTo>
                  <a:pt x="76200" y="0"/>
                </a:lnTo>
                <a:lnTo>
                  <a:pt x="76200" y="38100"/>
                </a:lnTo>
                <a:lnTo>
                  <a:pt x="1143000" y="38100"/>
                </a:lnTo>
                <a:lnTo>
                  <a:pt x="1143000" y="114300"/>
                </a:lnTo>
                <a:lnTo>
                  <a:pt x="76200" y="114300"/>
                </a:lnTo>
                <a:lnTo>
                  <a:pt x="76200" y="1524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249123"/>
            <a:ext cx="6791325" cy="143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C00000"/>
                </a:solidFill>
              </a:rPr>
              <a:t>Circular Doubly Linked</a:t>
            </a:r>
            <a:r>
              <a:rPr sz="3600" spc="-60" dirty="0">
                <a:solidFill>
                  <a:srgbClr val="C00000"/>
                </a:solidFill>
              </a:rPr>
              <a:t> </a:t>
            </a:r>
            <a:r>
              <a:rPr sz="3600" dirty="0">
                <a:solidFill>
                  <a:srgbClr val="C00000"/>
                </a:solidFill>
              </a:rPr>
              <a:t>list</a:t>
            </a:r>
            <a:endParaRPr sz="3600"/>
          </a:p>
          <a:p>
            <a:pPr marL="12700" marR="5080">
              <a:lnSpc>
                <a:spcPct val="100000"/>
              </a:lnSpc>
              <a:spcBef>
                <a:spcPts val="25"/>
              </a:spcBef>
              <a:tabLst>
                <a:tab pos="4639945" algn="l"/>
              </a:tabLst>
            </a:pPr>
            <a:r>
              <a:rPr sz="2800" spc="-5" dirty="0">
                <a:solidFill>
                  <a:srgbClr val="00AFEF"/>
                </a:solidFill>
              </a:rPr>
              <a:t>Contains the </a:t>
            </a:r>
            <a:r>
              <a:rPr sz="2800" dirty="0">
                <a:solidFill>
                  <a:srgbClr val="00AFEF"/>
                </a:solidFill>
              </a:rPr>
              <a:t>address</a:t>
            </a:r>
            <a:r>
              <a:rPr sz="2800" spc="55" dirty="0">
                <a:solidFill>
                  <a:srgbClr val="00AFEF"/>
                </a:solidFill>
              </a:rPr>
              <a:t> </a:t>
            </a:r>
            <a:r>
              <a:rPr sz="2800" spc="-5" dirty="0">
                <a:solidFill>
                  <a:srgbClr val="00AFEF"/>
                </a:solidFill>
              </a:rPr>
              <a:t>of</a:t>
            </a:r>
            <a:r>
              <a:rPr sz="2800" spc="5" dirty="0">
                <a:solidFill>
                  <a:srgbClr val="00AFEF"/>
                </a:solidFill>
              </a:rPr>
              <a:t> </a:t>
            </a:r>
            <a:r>
              <a:rPr sz="2800" spc="-5" dirty="0">
                <a:solidFill>
                  <a:srgbClr val="00AFEF"/>
                </a:solidFill>
              </a:rPr>
              <a:t>first	node </a:t>
            </a:r>
            <a:r>
              <a:rPr sz="2800" dirty="0">
                <a:solidFill>
                  <a:srgbClr val="00AFEF"/>
                </a:solidFill>
              </a:rPr>
              <a:t>and</a:t>
            </a:r>
            <a:r>
              <a:rPr sz="2800" spc="-70" dirty="0">
                <a:solidFill>
                  <a:srgbClr val="00AFEF"/>
                </a:solidFill>
              </a:rPr>
              <a:t> </a:t>
            </a:r>
            <a:r>
              <a:rPr sz="2800" dirty="0">
                <a:solidFill>
                  <a:srgbClr val="00AFEF"/>
                </a:solidFill>
              </a:rPr>
              <a:t>last  node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6553200" y="2971800"/>
            <a:ext cx="2362200" cy="838200"/>
          </a:xfrm>
          <a:custGeom>
            <a:avLst/>
            <a:gdLst/>
            <a:ahLst/>
            <a:cxnLst/>
            <a:rect l="l" t="t" r="r" b="b"/>
            <a:pathLst>
              <a:path w="2362200" h="838200">
                <a:moveTo>
                  <a:pt x="0" y="838200"/>
                </a:moveTo>
                <a:lnTo>
                  <a:pt x="2362200" y="838200"/>
                </a:lnTo>
                <a:lnTo>
                  <a:pt x="2362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200" y="2971800"/>
            <a:ext cx="2362200" cy="838200"/>
          </a:xfrm>
          <a:custGeom>
            <a:avLst/>
            <a:gdLst/>
            <a:ahLst/>
            <a:cxnLst/>
            <a:rect l="l" t="t" r="r" b="b"/>
            <a:pathLst>
              <a:path w="2362200" h="838200">
                <a:moveTo>
                  <a:pt x="0" y="838200"/>
                </a:moveTo>
                <a:lnTo>
                  <a:pt x="2362200" y="838200"/>
                </a:lnTo>
                <a:lnTo>
                  <a:pt x="2362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1800" y="3177539"/>
            <a:ext cx="609600" cy="173990"/>
          </a:xfrm>
          <a:custGeom>
            <a:avLst/>
            <a:gdLst/>
            <a:ahLst/>
            <a:cxnLst/>
            <a:rect l="l" t="t" r="r" b="b"/>
            <a:pathLst>
              <a:path w="609600" h="173989">
                <a:moveTo>
                  <a:pt x="435863" y="0"/>
                </a:moveTo>
                <a:lnTo>
                  <a:pt x="435863" y="173736"/>
                </a:lnTo>
                <a:lnTo>
                  <a:pt x="551688" y="115824"/>
                </a:lnTo>
                <a:lnTo>
                  <a:pt x="464820" y="115824"/>
                </a:lnTo>
                <a:lnTo>
                  <a:pt x="464820" y="57912"/>
                </a:lnTo>
                <a:lnTo>
                  <a:pt x="551687" y="57912"/>
                </a:lnTo>
                <a:lnTo>
                  <a:pt x="435863" y="0"/>
                </a:lnTo>
                <a:close/>
              </a:path>
              <a:path w="609600" h="173989">
                <a:moveTo>
                  <a:pt x="435863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435863" y="115824"/>
                </a:lnTo>
                <a:lnTo>
                  <a:pt x="435863" y="57912"/>
                </a:lnTo>
                <a:close/>
              </a:path>
              <a:path w="609600" h="173989">
                <a:moveTo>
                  <a:pt x="551687" y="57912"/>
                </a:moveTo>
                <a:lnTo>
                  <a:pt x="464820" y="57912"/>
                </a:lnTo>
                <a:lnTo>
                  <a:pt x="464820" y="115824"/>
                </a:lnTo>
                <a:lnTo>
                  <a:pt x="551688" y="115824"/>
                </a:lnTo>
                <a:lnTo>
                  <a:pt x="609600" y="86868"/>
                </a:lnTo>
                <a:lnTo>
                  <a:pt x="551687" y="5791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800" y="3418332"/>
            <a:ext cx="609600" cy="173990"/>
          </a:xfrm>
          <a:custGeom>
            <a:avLst/>
            <a:gdLst/>
            <a:ahLst/>
            <a:cxnLst/>
            <a:rect l="l" t="t" r="r" b="b"/>
            <a:pathLst>
              <a:path w="609600" h="173989">
                <a:moveTo>
                  <a:pt x="173736" y="0"/>
                </a:moveTo>
                <a:lnTo>
                  <a:pt x="0" y="86867"/>
                </a:lnTo>
                <a:lnTo>
                  <a:pt x="173736" y="173735"/>
                </a:lnTo>
                <a:lnTo>
                  <a:pt x="173736" y="115823"/>
                </a:lnTo>
                <a:lnTo>
                  <a:pt x="144780" y="115823"/>
                </a:lnTo>
                <a:lnTo>
                  <a:pt x="144780" y="57912"/>
                </a:lnTo>
                <a:lnTo>
                  <a:pt x="173736" y="57912"/>
                </a:lnTo>
                <a:lnTo>
                  <a:pt x="173736" y="0"/>
                </a:lnTo>
                <a:close/>
              </a:path>
              <a:path w="609600" h="173989">
                <a:moveTo>
                  <a:pt x="173736" y="57912"/>
                </a:moveTo>
                <a:lnTo>
                  <a:pt x="144780" y="57912"/>
                </a:lnTo>
                <a:lnTo>
                  <a:pt x="144780" y="115823"/>
                </a:lnTo>
                <a:lnTo>
                  <a:pt x="173736" y="115823"/>
                </a:lnTo>
                <a:lnTo>
                  <a:pt x="173736" y="57912"/>
                </a:lnTo>
                <a:close/>
              </a:path>
              <a:path w="609600" h="173989">
                <a:moveTo>
                  <a:pt x="609600" y="57912"/>
                </a:moveTo>
                <a:lnTo>
                  <a:pt x="173736" y="57912"/>
                </a:lnTo>
                <a:lnTo>
                  <a:pt x="173736" y="115823"/>
                </a:lnTo>
                <a:lnTo>
                  <a:pt x="609600" y="115823"/>
                </a:lnTo>
                <a:lnTo>
                  <a:pt x="609600" y="5791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0" y="3177539"/>
            <a:ext cx="457200" cy="173990"/>
          </a:xfrm>
          <a:custGeom>
            <a:avLst/>
            <a:gdLst/>
            <a:ahLst/>
            <a:cxnLst/>
            <a:rect l="l" t="t" r="r" b="b"/>
            <a:pathLst>
              <a:path w="457200" h="173989">
                <a:moveTo>
                  <a:pt x="283463" y="0"/>
                </a:moveTo>
                <a:lnTo>
                  <a:pt x="283463" y="173736"/>
                </a:lnTo>
                <a:lnTo>
                  <a:pt x="399288" y="115824"/>
                </a:lnTo>
                <a:lnTo>
                  <a:pt x="312420" y="115824"/>
                </a:lnTo>
                <a:lnTo>
                  <a:pt x="312420" y="57912"/>
                </a:lnTo>
                <a:lnTo>
                  <a:pt x="399287" y="57912"/>
                </a:lnTo>
                <a:lnTo>
                  <a:pt x="283463" y="0"/>
                </a:lnTo>
                <a:close/>
              </a:path>
              <a:path w="457200" h="173989">
                <a:moveTo>
                  <a:pt x="283463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283463" y="115824"/>
                </a:lnTo>
                <a:lnTo>
                  <a:pt x="283463" y="57912"/>
                </a:lnTo>
                <a:close/>
              </a:path>
              <a:path w="457200" h="173989">
                <a:moveTo>
                  <a:pt x="399287" y="57912"/>
                </a:moveTo>
                <a:lnTo>
                  <a:pt x="312420" y="57912"/>
                </a:lnTo>
                <a:lnTo>
                  <a:pt x="312420" y="115824"/>
                </a:lnTo>
                <a:lnTo>
                  <a:pt x="399288" y="115824"/>
                </a:lnTo>
                <a:lnTo>
                  <a:pt x="457200" y="86868"/>
                </a:lnTo>
                <a:lnTo>
                  <a:pt x="399287" y="5791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0" y="3418332"/>
            <a:ext cx="457200" cy="173990"/>
          </a:xfrm>
          <a:custGeom>
            <a:avLst/>
            <a:gdLst/>
            <a:ahLst/>
            <a:cxnLst/>
            <a:rect l="l" t="t" r="r" b="b"/>
            <a:pathLst>
              <a:path w="457200" h="173989">
                <a:moveTo>
                  <a:pt x="173736" y="0"/>
                </a:moveTo>
                <a:lnTo>
                  <a:pt x="0" y="86867"/>
                </a:lnTo>
                <a:lnTo>
                  <a:pt x="173736" y="173735"/>
                </a:lnTo>
                <a:lnTo>
                  <a:pt x="173736" y="115823"/>
                </a:lnTo>
                <a:lnTo>
                  <a:pt x="144779" y="115823"/>
                </a:lnTo>
                <a:lnTo>
                  <a:pt x="144779" y="57912"/>
                </a:lnTo>
                <a:lnTo>
                  <a:pt x="173736" y="57912"/>
                </a:lnTo>
                <a:lnTo>
                  <a:pt x="173736" y="0"/>
                </a:lnTo>
                <a:close/>
              </a:path>
              <a:path w="457200" h="173989">
                <a:moveTo>
                  <a:pt x="173736" y="57912"/>
                </a:moveTo>
                <a:lnTo>
                  <a:pt x="144779" y="57912"/>
                </a:lnTo>
                <a:lnTo>
                  <a:pt x="144779" y="115823"/>
                </a:lnTo>
                <a:lnTo>
                  <a:pt x="173736" y="115823"/>
                </a:lnTo>
                <a:lnTo>
                  <a:pt x="173736" y="57912"/>
                </a:lnTo>
                <a:close/>
              </a:path>
              <a:path w="457200" h="173989">
                <a:moveTo>
                  <a:pt x="457200" y="57912"/>
                </a:moveTo>
                <a:lnTo>
                  <a:pt x="173736" y="57912"/>
                </a:lnTo>
                <a:lnTo>
                  <a:pt x="173736" y="115823"/>
                </a:lnTo>
                <a:lnTo>
                  <a:pt x="457200" y="115823"/>
                </a:lnTo>
                <a:lnTo>
                  <a:pt x="457200" y="5791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89375" y="4064889"/>
            <a:ext cx="70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333FF"/>
                </a:solidFill>
                <a:latin typeface="Arial"/>
                <a:cs typeface="Arial"/>
              </a:rPr>
              <a:t>2000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61429" y="4064889"/>
            <a:ext cx="70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333FF"/>
                </a:solidFill>
                <a:latin typeface="Arial"/>
                <a:cs typeface="Arial"/>
              </a:rPr>
              <a:t>3000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3200" y="2971800"/>
            <a:ext cx="838200" cy="838200"/>
          </a:xfrm>
          <a:prstGeom prst="rect">
            <a:avLst/>
          </a:prstGeom>
          <a:solidFill>
            <a:srgbClr val="FF00FF"/>
          </a:solidFill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2000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53400" y="2971800"/>
            <a:ext cx="762000" cy="838200"/>
          </a:xfrm>
          <a:prstGeom prst="rect">
            <a:avLst/>
          </a:prstGeom>
          <a:solidFill>
            <a:srgbClr val="FF00FF"/>
          </a:solidFill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66675">
              <a:lnSpc>
                <a:spcPct val="100000"/>
              </a:lnSpc>
            </a:pP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1400" y="2971800"/>
            <a:ext cx="838200" cy="838200"/>
          </a:xfrm>
          <a:prstGeom prst="rect">
            <a:avLst/>
          </a:prstGeom>
          <a:solidFill>
            <a:srgbClr val="FF00FF"/>
          </a:solidFill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R="67310"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244475">
              <a:lnSpc>
                <a:spcPct val="100000"/>
              </a:lnSpc>
              <a:tabLst>
                <a:tab pos="701675" algn="l"/>
              </a:tabLst>
            </a:pP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	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576828" y="2967227"/>
          <a:ext cx="2528570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4892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59740" y="1854149"/>
            <a:ext cx="617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FF"/>
                </a:solidFill>
                <a:latin typeface="Arial"/>
                <a:cs typeface="Arial"/>
              </a:rPr>
              <a:t>F</a:t>
            </a:r>
            <a:r>
              <a:rPr sz="2400" spc="-10" dirty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3333FF"/>
                </a:solidFill>
                <a:latin typeface="Arial"/>
                <a:cs typeface="Arial"/>
              </a:rPr>
              <a:t>rst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23444" y="2967227"/>
          <a:ext cx="2857500" cy="2243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F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7305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FF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FF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 gridSpan="4"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sz="2400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7335" marB="0">
                    <a:lnL w="76200">
                      <a:solidFill>
                        <a:srgbClr val="00FF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52400" y="5181600"/>
            <a:ext cx="8839200" cy="76200"/>
          </a:xfrm>
          <a:custGeom>
            <a:avLst/>
            <a:gdLst/>
            <a:ahLst/>
            <a:cxnLst/>
            <a:rect l="l" t="t" r="r" b="b"/>
            <a:pathLst>
              <a:path w="8839200" h="76200">
                <a:moveTo>
                  <a:pt x="0" y="0"/>
                </a:moveTo>
                <a:lnTo>
                  <a:pt x="8839200" y="7620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15400" y="3418332"/>
            <a:ext cx="228600" cy="173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91600" y="3505200"/>
            <a:ext cx="0" cy="1752600"/>
          </a:xfrm>
          <a:custGeom>
            <a:avLst/>
            <a:gdLst/>
            <a:ahLst/>
            <a:cxnLst/>
            <a:rect l="l" t="t" r="r" b="b"/>
            <a:pathLst>
              <a:path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" y="26670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600" y="3037332"/>
            <a:ext cx="228600" cy="173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600" y="2667000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0" y="0"/>
                </a:moveTo>
                <a:lnTo>
                  <a:pt x="8763000" y="7620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91600" y="2743200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5791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15400" y="32004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048000"/>
            <a:ext cx="1676400" cy="685800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0" y="685800"/>
                </a:moveTo>
                <a:lnTo>
                  <a:pt x="1676400" y="685800"/>
                </a:lnTo>
                <a:lnTo>
                  <a:pt x="1676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30416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3600" y="30416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850" y="3041650"/>
            <a:ext cx="1689100" cy="12700"/>
          </a:xfrm>
          <a:custGeom>
            <a:avLst/>
            <a:gdLst/>
            <a:ahLst/>
            <a:cxnLst/>
            <a:rect l="l" t="t" r="r" b="b"/>
            <a:pathLst>
              <a:path w="1689100" h="12700">
                <a:moveTo>
                  <a:pt x="0" y="12700"/>
                </a:moveTo>
                <a:lnTo>
                  <a:pt x="1689100" y="12700"/>
                </a:lnTo>
                <a:lnTo>
                  <a:pt x="16891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850" y="3733800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6161" y="3050285"/>
            <a:ext cx="1905" cy="684530"/>
          </a:xfrm>
          <a:custGeom>
            <a:avLst/>
            <a:gdLst/>
            <a:ahLst/>
            <a:cxnLst/>
            <a:rect l="l" t="t" r="r" b="b"/>
            <a:pathLst>
              <a:path w="1905" h="684529">
                <a:moveTo>
                  <a:pt x="1650" y="0"/>
                </a:moveTo>
                <a:lnTo>
                  <a:pt x="0" y="684149"/>
                </a:lnTo>
              </a:path>
            </a:pathLst>
          </a:custGeom>
          <a:ln w="10668">
            <a:solidFill>
              <a:srgbClr val="EFA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48600" y="30480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0" y="762000"/>
                </a:moveTo>
                <a:lnTo>
                  <a:pt x="762000" y="762000"/>
                </a:lnTo>
                <a:lnTo>
                  <a:pt x="762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8600" y="3041650"/>
            <a:ext cx="0" cy="787400"/>
          </a:xfrm>
          <a:custGeom>
            <a:avLst/>
            <a:gdLst/>
            <a:ahLst/>
            <a:cxnLst/>
            <a:rect l="l" t="t" r="r" b="b"/>
            <a:pathLst>
              <a:path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3041650"/>
            <a:ext cx="0" cy="787400"/>
          </a:xfrm>
          <a:custGeom>
            <a:avLst/>
            <a:gdLst/>
            <a:ahLst/>
            <a:cxnLst/>
            <a:rect l="l" t="t" r="r" b="b"/>
            <a:pathLst>
              <a:path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10600" y="3041650"/>
            <a:ext cx="0" cy="787400"/>
          </a:xfrm>
          <a:custGeom>
            <a:avLst/>
            <a:gdLst/>
            <a:ahLst/>
            <a:cxnLst/>
            <a:rect l="l" t="t" r="r" b="b"/>
            <a:pathLst>
              <a:path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0600" y="3048000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762000"/>
                </a:moveTo>
                <a:lnTo>
                  <a:pt x="838200" y="762000"/>
                </a:lnTo>
                <a:lnTo>
                  <a:pt x="838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38800" y="3048000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762000"/>
                </a:moveTo>
                <a:lnTo>
                  <a:pt x="838200" y="762000"/>
                </a:lnTo>
                <a:lnTo>
                  <a:pt x="838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8800" y="3041650"/>
            <a:ext cx="0" cy="787400"/>
          </a:xfrm>
          <a:custGeom>
            <a:avLst/>
            <a:gdLst/>
            <a:ahLst/>
            <a:cxnLst/>
            <a:rect l="l" t="t" r="r" b="b"/>
            <a:pathLst>
              <a:path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00600" y="3041650"/>
            <a:ext cx="0" cy="787400"/>
          </a:xfrm>
          <a:custGeom>
            <a:avLst/>
            <a:gdLst/>
            <a:ahLst/>
            <a:cxnLst/>
            <a:rect l="l" t="t" r="r" b="b"/>
            <a:pathLst>
              <a:path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77000" y="3041650"/>
            <a:ext cx="0" cy="787400"/>
          </a:xfrm>
          <a:custGeom>
            <a:avLst/>
            <a:gdLst/>
            <a:ahLst/>
            <a:cxnLst/>
            <a:rect l="l" t="t" r="r" b="b"/>
            <a:pathLst>
              <a:path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94250" y="3048000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94250" y="3810000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7000" y="3048000"/>
            <a:ext cx="800100" cy="685800"/>
          </a:xfrm>
          <a:custGeom>
            <a:avLst/>
            <a:gdLst/>
            <a:ahLst/>
            <a:cxnLst/>
            <a:rect l="l" t="t" r="r" b="b"/>
            <a:pathLst>
              <a:path w="800100" h="685800">
                <a:moveTo>
                  <a:pt x="0" y="685800"/>
                </a:moveTo>
                <a:lnTo>
                  <a:pt x="800100" y="685800"/>
                </a:lnTo>
                <a:lnTo>
                  <a:pt x="8001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67100" y="3048000"/>
            <a:ext cx="800100" cy="685800"/>
          </a:xfrm>
          <a:custGeom>
            <a:avLst/>
            <a:gdLst/>
            <a:ahLst/>
            <a:cxnLst/>
            <a:rect l="l" t="t" r="r" b="b"/>
            <a:pathLst>
              <a:path w="800100" h="685800">
                <a:moveTo>
                  <a:pt x="0" y="685800"/>
                </a:moveTo>
                <a:lnTo>
                  <a:pt x="800100" y="685800"/>
                </a:lnTo>
                <a:lnTo>
                  <a:pt x="8001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7100" y="30416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67000" y="30416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67200" y="30416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60650" y="3048000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60650" y="3733800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5940" y="451763"/>
            <a:ext cx="8068309" cy="316230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3400" b="1" u="heavy" spc="-5" dirty="0">
                <a:solidFill>
                  <a:srgbClr val="4E3A2F"/>
                </a:solidFill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REVERSING THE LINKS</a:t>
            </a:r>
            <a:r>
              <a:rPr sz="3400" b="1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4E3A2F"/>
                </a:solidFill>
                <a:latin typeface="Arial"/>
                <a:cs typeface="Arial"/>
              </a:rPr>
              <a:t>:</a:t>
            </a:r>
            <a:endParaRPr sz="3400">
              <a:latin typeface="Arial"/>
              <a:cs typeface="Arial"/>
            </a:endParaRPr>
          </a:p>
          <a:p>
            <a:pPr marL="355600" marR="955675" indent="140335">
              <a:lnSpc>
                <a:spcPct val="100000"/>
              </a:lnSpc>
              <a:spcBef>
                <a:spcPts val="815"/>
              </a:spcBef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Reversing means the last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node 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becomes the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first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node and the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first 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becomes the</a:t>
            </a:r>
            <a:r>
              <a:rPr sz="3400" spc="3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last.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70"/>
              </a:spcBef>
              <a:tabLst>
                <a:tab pos="2222500" algn="l"/>
                <a:tab pos="4356100" algn="l"/>
                <a:tab pos="6642734" algn="l"/>
                <a:tab pos="7404734" algn="l"/>
              </a:tabLst>
            </a:pPr>
            <a:r>
              <a:rPr sz="3400" b="1" spc="-5" dirty="0">
                <a:solidFill>
                  <a:srgbClr val="FFFFFF"/>
                </a:solidFill>
                <a:latin typeface="Arial"/>
                <a:cs typeface="Arial"/>
              </a:rPr>
              <a:t>5	</a:t>
            </a: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23	</a:t>
            </a:r>
            <a:r>
              <a:rPr sz="3400" b="1" spc="-5" dirty="0">
                <a:solidFill>
                  <a:srgbClr val="FFFFFF"/>
                </a:solidFill>
                <a:latin typeface="Arial"/>
                <a:cs typeface="Arial"/>
              </a:rPr>
              <a:t>3	</a:t>
            </a: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17	</a:t>
            </a:r>
            <a:r>
              <a:rPr sz="34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86600" y="4267200"/>
            <a:ext cx="800100" cy="812800"/>
          </a:xfrm>
          <a:custGeom>
            <a:avLst/>
            <a:gdLst/>
            <a:ahLst/>
            <a:cxnLst/>
            <a:rect l="l" t="t" r="r" b="b"/>
            <a:pathLst>
              <a:path w="800100" h="812800">
                <a:moveTo>
                  <a:pt x="0" y="812800"/>
                </a:moveTo>
                <a:lnTo>
                  <a:pt x="800100" y="812800"/>
                </a:lnTo>
                <a:lnTo>
                  <a:pt x="800100" y="0"/>
                </a:lnTo>
                <a:lnTo>
                  <a:pt x="0" y="0"/>
                </a:lnTo>
                <a:lnTo>
                  <a:pt x="0" y="812800"/>
                </a:lnTo>
                <a:close/>
              </a:path>
            </a:pathLst>
          </a:custGeom>
          <a:solidFill>
            <a:srgbClr val="A09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86700" y="4267200"/>
            <a:ext cx="800100" cy="812800"/>
          </a:xfrm>
          <a:custGeom>
            <a:avLst/>
            <a:gdLst/>
            <a:ahLst/>
            <a:cxnLst/>
            <a:rect l="l" t="t" r="r" b="b"/>
            <a:pathLst>
              <a:path w="800100" h="812800">
                <a:moveTo>
                  <a:pt x="0" y="812800"/>
                </a:moveTo>
                <a:lnTo>
                  <a:pt x="800100" y="812800"/>
                </a:lnTo>
                <a:lnTo>
                  <a:pt x="800100" y="0"/>
                </a:lnTo>
                <a:lnTo>
                  <a:pt x="0" y="0"/>
                </a:lnTo>
                <a:lnTo>
                  <a:pt x="0" y="812800"/>
                </a:lnTo>
                <a:close/>
              </a:path>
            </a:pathLst>
          </a:custGeom>
          <a:solidFill>
            <a:srgbClr val="A09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86700" y="426085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86600" y="426085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86800" y="426085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80250" y="4267200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80250" y="5080000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092950" y="4273550"/>
            <a:ext cx="787400" cy="787400"/>
          </a:xfrm>
          <a:prstGeom prst="rect">
            <a:avLst/>
          </a:prstGeom>
          <a:solidFill>
            <a:srgbClr val="A09474"/>
          </a:solidFill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3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76800" y="4267200"/>
            <a:ext cx="838200" cy="736600"/>
          </a:xfrm>
          <a:custGeom>
            <a:avLst/>
            <a:gdLst/>
            <a:ahLst/>
            <a:cxnLst/>
            <a:rect l="l" t="t" r="r" b="b"/>
            <a:pathLst>
              <a:path w="838200" h="736600">
                <a:moveTo>
                  <a:pt x="0" y="736600"/>
                </a:moveTo>
                <a:lnTo>
                  <a:pt x="838200" y="736600"/>
                </a:lnTo>
                <a:lnTo>
                  <a:pt x="838200" y="0"/>
                </a:lnTo>
                <a:lnTo>
                  <a:pt x="0" y="0"/>
                </a:lnTo>
                <a:lnTo>
                  <a:pt x="0" y="736600"/>
                </a:lnTo>
                <a:close/>
              </a:path>
            </a:pathLst>
          </a:custGeom>
          <a:solidFill>
            <a:srgbClr val="A09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15000" y="4267200"/>
            <a:ext cx="838200" cy="736600"/>
          </a:xfrm>
          <a:custGeom>
            <a:avLst/>
            <a:gdLst/>
            <a:ahLst/>
            <a:cxnLst/>
            <a:rect l="l" t="t" r="r" b="b"/>
            <a:pathLst>
              <a:path w="838200" h="736600">
                <a:moveTo>
                  <a:pt x="0" y="736600"/>
                </a:moveTo>
                <a:lnTo>
                  <a:pt x="838200" y="736600"/>
                </a:lnTo>
                <a:lnTo>
                  <a:pt x="838200" y="0"/>
                </a:lnTo>
                <a:lnTo>
                  <a:pt x="0" y="0"/>
                </a:lnTo>
                <a:lnTo>
                  <a:pt x="0" y="736600"/>
                </a:lnTo>
                <a:close/>
              </a:path>
            </a:pathLst>
          </a:custGeom>
          <a:solidFill>
            <a:srgbClr val="A09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15000" y="426085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76800" y="426085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53200" y="426085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70450" y="4267200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70450" y="5003800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83150" y="4273550"/>
            <a:ext cx="825500" cy="711200"/>
          </a:xfrm>
          <a:prstGeom prst="rect">
            <a:avLst/>
          </a:prstGeom>
          <a:solidFill>
            <a:srgbClr val="A09474"/>
          </a:solidFill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sz="34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67000" y="4267200"/>
            <a:ext cx="914400" cy="736600"/>
          </a:xfrm>
          <a:custGeom>
            <a:avLst/>
            <a:gdLst/>
            <a:ahLst/>
            <a:cxnLst/>
            <a:rect l="l" t="t" r="r" b="b"/>
            <a:pathLst>
              <a:path w="914400" h="736600">
                <a:moveTo>
                  <a:pt x="0" y="736600"/>
                </a:moveTo>
                <a:lnTo>
                  <a:pt x="914400" y="736600"/>
                </a:lnTo>
                <a:lnTo>
                  <a:pt x="914400" y="0"/>
                </a:lnTo>
                <a:lnTo>
                  <a:pt x="0" y="0"/>
                </a:lnTo>
                <a:lnTo>
                  <a:pt x="0" y="736600"/>
                </a:lnTo>
                <a:close/>
              </a:path>
            </a:pathLst>
          </a:custGeom>
          <a:solidFill>
            <a:srgbClr val="A09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81400" y="4267200"/>
            <a:ext cx="914400" cy="736600"/>
          </a:xfrm>
          <a:custGeom>
            <a:avLst/>
            <a:gdLst/>
            <a:ahLst/>
            <a:cxnLst/>
            <a:rect l="l" t="t" r="r" b="b"/>
            <a:pathLst>
              <a:path w="914400" h="736600">
                <a:moveTo>
                  <a:pt x="0" y="736600"/>
                </a:moveTo>
                <a:lnTo>
                  <a:pt x="914400" y="736600"/>
                </a:lnTo>
                <a:lnTo>
                  <a:pt x="914400" y="0"/>
                </a:lnTo>
                <a:lnTo>
                  <a:pt x="0" y="0"/>
                </a:lnTo>
                <a:lnTo>
                  <a:pt x="0" y="736600"/>
                </a:lnTo>
                <a:close/>
              </a:path>
            </a:pathLst>
          </a:custGeom>
          <a:solidFill>
            <a:srgbClr val="A09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81400" y="426085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67000" y="426085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95800" y="426085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60650" y="4267200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60650" y="5003800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673350" y="4273550"/>
            <a:ext cx="901700" cy="711200"/>
          </a:xfrm>
          <a:prstGeom prst="rect">
            <a:avLst/>
          </a:prstGeom>
          <a:solidFill>
            <a:srgbClr val="A09474"/>
          </a:solidFill>
        </p:spPr>
        <p:txBody>
          <a:bodyPr vert="horz" wrap="square" lIns="0" tIns="285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25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3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962900" y="5486400"/>
            <a:ext cx="800100" cy="812800"/>
          </a:xfrm>
          <a:custGeom>
            <a:avLst/>
            <a:gdLst/>
            <a:ahLst/>
            <a:cxnLst/>
            <a:rect l="l" t="t" r="r" b="b"/>
            <a:pathLst>
              <a:path w="800100" h="812800">
                <a:moveTo>
                  <a:pt x="0" y="812800"/>
                </a:moveTo>
                <a:lnTo>
                  <a:pt x="800100" y="812800"/>
                </a:lnTo>
                <a:lnTo>
                  <a:pt x="800100" y="0"/>
                </a:lnTo>
                <a:lnTo>
                  <a:pt x="0" y="0"/>
                </a:lnTo>
                <a:lnTo>
                  <a:pt x="0" y="812800"/>
                </a:lnTo>
                <a:close/>
              </a:path>
            </a:pathLst>
          </a:custGeom>
          <a:solidFill>
            <a:srgbClr val="C17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62900" y="548005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62800" y="548005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63000" y="548005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169150" y="5492750"/>
            <a:ext cx="787400" cy="787400"/>
          </a:xfrm>
          <a:prstGeom prst="rect">
            <a:avLst/>
          </a:prstGeom>
          <a:solidFill>
            <a:srgbClr val="C17529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34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69250" y="5509971"/>
            <a:ext cx="7874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876800" y="5562600"/>
            <a:ext cx="838200" cy="812800"/>
          </a:xfrm>
          <a:custGeom>
            <a:avLst/>
            <a:gdLst/>
            <a:ahLst/>
            <a:cxnLst/>
            <a:rect l="l" t="t" r="r" b="b"/>
            <a:pathLst>
              <a:path w="838200" h="812800">
                <a:moveTo>
                  <a:pt x="0" y="812800"/>
                </a:moveTo>
                <a:lnTo>
                  <a:pt x="838200" y="812800"/>
                </a:lnTo>
                <a:lnTo>
                  <a:pt x="838200" y="0"/>
                </a:lnTo>
                <a:lnTo>
                  <a:pt x="0" y="0"/>
                </a:lnTo>
                <a:lnTo>
                  <a:pt x="0" y="812800"/>
                </a:lnTo>
                <a:close/>
              </a:path>
            </a:pathLst>
          </a:custGeom>
          <a:solidFill>
            <a:srgbClr val="C17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15000" y="5562600"/>
            <a:ext cx="838200" cy="812800"/>
          </a:xfrm>
          <a:custGeom>
            <a:avLst/>
            <a:gdLst/>
            <a:ahLst/>
            <a:cxnLst/>
            <a:rect l="l" t="t" r="r" b="b"/>
            <a:pathLst>
              <a:path w="838200" h="812800">
                <a:moveTo>
                  <a:pt x="0" y="812800"/>
                </a:moveTo>
                <a:lnTo>
                  <a:pt x="838200" y="812800"/>
                </a:lnTo>
                <a:lnTo>
                  <a:pt x="838200" y="0"/>
                </a:lnTo>
                <a:lnTo>
                  <a:pt x="0" y="0"/>
                </a:lnTo>
                <a:lnTo>
                  <a:pt x="0" y="812800"/>
                </a:lnTo>
                <a:close/>
              </a:path>
            </a:pathLst>
          </a:custGeom>
          <a:solidFill>
            <a:srgbClr val="C17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15000" y="555625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76800" y="555625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53200" y="555625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70450" y="5562600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70450" y="6375400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883150" y="5568950"/>
            <a:ext cx="825500" cy="787400"/>
          </a:xfrm>
          <a:prstGeom prst="rect">
            <a:avLst/>
          </a:prstGeom>
          <a:solidFill>
            <a:srgbClr val="C17529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34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590800" y="5562600"/>
            <a:ext cx="914400" cy="812800"/>
          </a:xfrm>
          <a:custGeom>
            <a:avLst/>
            <a:gdLst/>
            <a:ahLst/>
            <a:cxnLst/>
            <a:rect l="l" t="t" r="r" b="b"/>
            <a:pathLst>
              <a:path w="914400" h="812800">
                <a:moveTo>
                  <a:pt x="0" y="812800"/>
                </a:moveTo>
                <a:lnTo>
                  <a:pt x="914400" y="812800"/>
                </a:lnTo>
                <a:lnTo>
                  <a:pt x="914400" y="0"/>
                </a:lnTo>
                <a:lnTo>
                  <a:pt x="0" y="0"/>
                </a:lnTo>
                <a:lnTo>
                  <a:pt x="0" y="812800"/>
                </a:lnTo>
                <a:close/>
              </a:path>
            </a:pathLst>
          </a:custGeom>
          <a:solidFill>
            <a:srgbClr val="C17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05200" y="5562600"/>
            <a:ext cx="914400" cy="812800"/>
          </a:xfrm>
          <a:custGeom>
            <a:avLst/>
            <a:gdLst/>
            <a:ahLst/>
            <a:cxnLst/>
            <a:rect l="l" t="t" r="r" b="b"/>
            <a:pathLst>
              <a:path w="914400" h="812800">
                <a:moveTo>
                  <a:pt x="0" y="812800"/>
                </a:moveTo>
                <a:lnTo>
                  <a:pt x="914400" y="812800"/>
                </a:lnTo>
                <a:lnTo>
                  <a:pt x="914400" y="0"/>
                </a:lnTo>
                <a:lnTo>
                  <a:pt x="0" y="0"/>
                </a:lnTo>
                <a:lnTo>
                  <a:pt x="0" y="812800"/>
                </a:lnTo>
                <a:close/>
              </a:path>
            </a:pathLst>
          </a:custGeom>
          <a:solidFill>
            <a:srgbClr val="C17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05200" y="555625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90800" y="555625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19600" y="555625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584450" y="5562600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584450" y="6375400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597150" y="5568950"/>
            <a:ext cx="901700" cy="787400"/>
          </a:xfrm>
          <a:prstGeom prst="rect">
            <a:avLst/>
          </a:prstGeom>
          <a:solidFill>
            <a:srgbClr val="C17529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29"/>
              </a:spcBef>
            </a:pPr>
            <a:r>
              <a:rPr sz="34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4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753361" y="3353561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914400" h="152400">
                <a:moveTo>
                  <a:pt x="838200" y="0"/>
                </a:moveTo>
                <a:lnTo>
                  <a:pt x="8382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838200" y="114300"/>
                </a:lnTo>
                <a:lnTo>
                  <a:pt x="838200" y="152400"/>
                </a:lnTo>
                <a:lnTo>
                  <a:pt x="914400" y="76200"/>
                </a:lnTo>
                <a:lnTo>
                  <a:pt x="8382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53361" y="3353561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914400" h="152400">
                <a:moveTo>
                  <a:pt x="0" y="38100"/>
                </a:moveTo>
                <a:lnTo>
                  <a:pt x="838200" y="38100"/>
                </a:lnTo>
                <a:lnTo>
                  <a:pt x="838200" y="0"/>
                </a:lnTo>
                <a:lnTo>
                  <a:pt x="914400" y="76200"/>
                </a:lnTo>
                <a:lnTo>
                  <a:pt x="838200" y="152400"/>
                </a:lnTo>
                <a:lnTo>
                  <a:pt x="83820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86961" y="3353561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914400" h="152400">
                <a:moveTo>
                  <a:pt x="838200" y="0"/>
                </a:moveTo>
                <a:lnTo>
                  <a:pt x="8382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838200" y="114300"/>
                </a:lnTo>
                <a:lnTo>
                  <a:pt x="838200" y="152400"/>
                </a:lnTo>
                <a:lnTo>
                  <a:pt x="914400" y="76200"/>
                </a:lnTo>
                <a:lnTo>
                  <a:pt x="8382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86961" y="3353561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914400" h="152400">
                <a:moveTo>
                  <a:pt x="0" y="38100"/>
                </a:moveTo>
                <a:lnTo>
                  <a:pt x="838200" y="38100"/>
                </a:lnTo>
                <a:lnTo>
                  <a:pt x="838200" y="0"/>
                </a:lnTo>
                <a:lnTo>
                  <a:pt x="914400" y="76200"/>
                </a:lnTo>
                <a:lnTo>
                  <a:pt x="838200" y="152400"/>
                </a:lnTo>
                <a:lnTo>
                  <a:pt x="83820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72961" y="3353561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914400" h="152400">
                <a:moveTo>
                  <a:pt x="838199" y="0"/>
                </a:moveTo>
                <a:lnTo>
                  <a:pt x="838199" y="38100"/>
                </a:lnTo>
                <a:lnTo>
                  <a:pt x="0" y="38100"/>
                </a:lnTo>
                <a:lnTo>
                  <a:pt x="0" y="114300"/>
                </a:lnTo>
                <a:lnTo>
                  <a:pt x="838199" y="114300"/>
                </a:lnTo>
                <a:lnTo>
                  <a:pt x="838199" y="152400"/>
                </a:lnTo>
                <a:lnTo>
                  <a:pt x="914399" y="76200"/>
                </a:lnTo>
                <a:lnTo>
                  <a:pt x="838199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72961" y="3353561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914400" h="152400">
                <a:moveTo>
                  <a:pt x="0" y="38100"/>
                </a:moveTo>
                <a:lnTo>
                  <a:pt x="838199" y="38100"/>
                </a:lnTo>
                <a:lnTo>
                  <a:pt x="838199" y="0"/>
                </a:lnTo>
                <a:lnTo>
                  <a:pt x="914399" y="76200"/>
                </a:lnTo>
                <a:lnTo>
                  <a:pt x="838199" y="152400"/>
                </a:lnTo>
                <a:lnTo>
                  <a:pt x="838199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39361" y="4572761"/>
            <a:ext cx="838200" cy="152400"/>
          </a:xfrm>
          <a:custGeom>
            <a:avLst/>
            <a:gdLst/>
            <a:ahLst/>
            <a:cxnLst/>
            <a:rect l="l" t="t" r="r" b="b"/>
            <a:pathLst>
              <a:path w="838200" h="152400">
                <a:moveTo>
                  <a:pt x="762000" y="0"/>
                </a:moveTo>
                <a:lnTo>
                  <a:pt x="7620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762000" y="114300"/>
                </a:lnTo>
                <a:lnTo>
                  <a:pt x="762000" y="152400"/>
                </a:lnTo>
                <a:lnTo>
                  <a:pt x="838200" y="76200"/>
                </a:lnTo>
                <a:lnTo>
                  <a:pt x="7620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39361" y="4572761"/>
            <a:ext cx="838200" cy="152400"/>
          </a:xfrm>
          <a:custGeom>
            <a:avLst/>
            <a:gdLst/>
            <a:ahLst/>
            <a:cxnLst/>
            <a:rect l="l" t="t" r="r" b="b"/>
            <a:pathLst>
              <a:path w="838200" h="152400">
                <a:moveTo>
                  <a:pt x="0" y="38100"/>
                </a:moveTo>
                <a:lnTo>
                  <a:pt x="762000" y="38100"/>
                </a:lnTo>
                <a:lnTo>
                  <a:pt x="762000" y="0"/>
                </a:lnTo>
                <a:lnTo>
                  <a:pt x="838200" y="76200"/>
                </a:lnTo>
                <a:lnTo>
                  <a:pt x="762000" y="152400"/>
                </a:lnTo>
                <a:lnTo>
                  <a:pt x="76200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72961" y="4572761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914400" h="152400">
                <a:moveTo>
                  <a:pt x="838199" y="0"/>
                </a:moveTo>
                <a:lnTo>
                  <a:pt x="838199" y="38100"/>
                </a:lnTo>
                <a:lnTo>
                  <a:pt x="0" y="38100"/>
                </a:lnTo>
                <a:lnTo>
                  <a:pt x="0" y="114300"/>
                </a:lnTo>
                <a:lnTo>
                  <a:pt x="838199" y="114300"/>
                </a:lnTo>
                <a:lnTo>
                  <a:pt x="838199" y="152400"/>
                </a:lnTo>
                <a:lnTo>
                  <a:pt x="914399" y="76200"/>
                </a:lnTo>
                <a:lnTo>
                  <a:pt x="838199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72961" y="4572761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914400" h="152400">
                <a:moveTo>
                  <a:pt x="0" y="38100"/>
                </a:moveTo>
                <a:lnTo>
                  <a:pt x="838199" y="38100"/>
                </a:lnTo>
                <a:lnTo>
                  <a:pt x="838199" y="0"/>
                </a:lnTo>
                <a:lnTo>
                  <a:pt x="914399" y="76200"/>
                </a:lnTo>
                <a:lnTo>
                  <a:pt x="838199" y="152400"/>
                </a:lnTo>
                <a:lnTo>
                  <a:pt x="838199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63161" y="5944361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76300" y="0"/>
                </a:moveTo>
                <a:lnTo>
                  <a:pt x="876300" y="19050"/>
                </a:lnTo>
                <a:lnTo>
                  <a:pt x="0" y="19050"/>
                </a:lnTo>
                <a:lnTo>
                  <a:pt x="0" y="57150"/>
                </a:lnTo>
                <a:lnTo>
                  <a:pt x="876300" y="57150"/>
                </a:lnTo>
                <a:lnTo>
                  <a:pt x="876300" y="76200"/>
                </a:lnTo>
                <a:lnTo>
                  <a:pt x="914400" y="38100"/>
                </a:lnTo>
                <a:lnTo>
                  <a:pt x="8763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63161" y="5944361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0" y="19050"/>
                </a:moveTo>
                <a:lnTo>
                  <a:pt x="876300" y="19050"/>
                </a:lnTo>
                <a:lnTo>
                  <a:pt x="876300" y="0"/>
                </a:lnTo>
                <a:lnTo>
                  <a:pt x="914400" y="38100"/>
                </a:lnTo>
                <a:lnTo>
                  <a:pt x="876300" y="76200"/>
                </a:lnTo>
                <a:lnTo>
                  <a:pt x="876300" y="57150"/>
                </a:lnTo>
                <a:lnTo>
                  <a:pt x="0" y="57150"/>
                </a:lnTo>
                <a:lnTo>
                  <a:pt x="0" y="190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72961" y="5868161"/>
            <a:ext cx="990600" cy="152400"/>
          </a:xfrm>
          <a:custGeom>
            <a:avLst/>
            <a:gdLst/>
            <a:ahLst/>
            <a:cxnLst/>
            <a:rect l="l" t="t" r="r" b="b"/>
            <a:pathLst>
              <a:path w="990600" h="152400">
                <a:moveTo>
                  <a:pt x="914399" y="0"/>
                </a:moveTo>
                <a:lnTo>
                  <a:pt x="914399" y="38100"/>
                </a:lnTo>
                <a:lnTo>
                  <a:pt x="0" y="38100"/>
                </a:lnTo>
                <a:lnTo>
                  <a:pt x="0" y="114300"/>
                </a:lnTo>
                <a:lnTo>
                  <a:pt x="914399" y="114300"/>
                </a:lnTo>
                <a:lnTo>
                  <a:pt x="914399" y="152400"/>
                </a:lnTo>
                <a:lnTo>
                  <a:pt x="990599" y="76200"/>
                </a:lnTo>
                <a:lnTo>
                  <a:pt x="914399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172961" y="5868161"/>
            <a:ext cx="990600" cy="152400"/>
          </a:xfrm>
          <a:custGeom>
            <a:avLst/>
            <a:gdLst/>
            <a:ahLst/>
            <a:cxnLst/>
            <a:rect l="l" t="t" r="r" b="b"/>
            <a:pathLst>
              <a:path w="990600" h="152400">
                <a:moveTo>
                  <a:pt x="0" y="38100"/>
                </a:moveTo>
                <a:lnTo>
                  <a:pt x="914399" y="38100"/>
                </a:lnTo>
                <a:lnTo>
                  <a:pt x="914399" y="0"/>
                </a:lnTo>
                <a:lnTo>
                  <a:pt x="990599" y="76200"/>
                </a:lnTo>
                <a:lnTo>
                  <a:pt x="914399" y="152400"/>
                </a:lnTo>
                <a:lnTo>
                  <a:pt x="914399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1000" y="55626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C17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95400" y="55626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C17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95400" y="5556250"/>
            <a:ext cx="0" cy="787400"/>
          </a:xfrm>
          <a:custGeom>
            <a:avLst/>
            <a:gdLst/>
            <a:ahLst/>
            <a:cxnLst/>
            <a:rect l="l" t="t" r="r" b="b"/>
            <a:pathLst>
              <a:path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81000" y="5556250"/>
            <a:ext cx="0" cy="787400"/>
          </a:xfrm>
          <a:custGeom>
            <a:avLst/>
            <a:gdLst/>
            <a:ahLst/>
            <a:cxnLst/>
            <a:rect l="l" t="t" r="r" b="b"/>
            <a:pathLst>
              <a:path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209800" y="5556250"/>
            <a:ext cx="0" cy="787400"/>
          </a:xfrm>
          <a:custGeom>
            <a:avLst/>
            <a:gdLst/>
            <a:ahLst/>
            <a:cxnLst/>
            <a:rect l="l" t="t" r="r" b="b"/>
            <a:pathLst>
              <a:path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74650" y="5562600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74650" y="6324600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87350" y="5568950"/>
            <a:ext cx="901700" cy="736600"/>
          </a:xfrm>
          <a:prstGeom prst="rect">
            <a:avLst/>
          </a:prstGeom>
          <a:solidFill>
            <a:srgbClr val="C17529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29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34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677161" y="5868161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914400" h="152400">
                <a:moveTo>
                  <a:pt x="838200" y="0"/>
                </a:moveTo>
                <a:lnTo>
                  <a:pt x="8382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838200" y="114300"/>
                </a:lnTo>
                <a:lnTo>
                  <a:pt x="838200" y="152400"/>
                </a:lnTo>
                <a:lnTo>
                  <a:pt x="914400" y="76200"/>
                </a:lnTo>
                <a:lnTo>
                  <a:pt x="8382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77161" y="5868161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914400" h="152400">
                <a:moveTo>
                  <a:pt x="0" y="38100"/>
                </a:moveTo>
                <a:lnTo>
                  <a:pt x="838200" y="38100"/>
                </a:lnTo>
                <a:lnTo>
                  <a:pt x="838200" y="0"/>
                </a:lnTo>
                <a:lnTo>
                  <a:pt x="914400" y="76200"/>
                </a:lnTo>
                <a:lnTo>
                  <a:pt x="838200" y="152400"/>
                </a:lnTo>
                <a:lnTo>
                  <a:pt x="83820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1000" y="4267200"/>
            <a:ext cx="876300" cy="685800"/>
          </a:xfrm>
          <a:custGeom>
            <a:avLst/>
            <a:gdLst/>
            <a:ahLst/>
            <a:cxnLst/>
            <a:rect l="l" t="t" r="r" b="b"/>
            <a:pathLst>
              <a:path w="876300" h="685800">
                <a:moveTo>
                  <a:pt x="0" y="685800"/>
                </a:moveTo>
                <a:lnTo>
                  <a:pt x="876300" y="685800"/>
                </a:lnTo>
                <a:lnTo>
                  <a:pt x="8763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09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57300" y="4267200"/>
            <a:ext cx="876300" cy="685800"/>
          </a:xfrm>
          <a:custGeom>
            <a:avLst/>
            <a:gdLst/>
            <a:ahLst/>
            <a:cxnLst/>
            <a:rect l="l" t="t" r="r" b="b"/>
            <a:pathLst>
              <a:path w="876300" h="685800">
                <a:moveTo>
                  <a:pt x="0" y="685800"/>
                </a:moveTo>
                <a:lnTo>
                  <a:pt x="876300" y="685800"/>
                </a:lnTo>
                <a:lnTo>
                  <a:pt x="8763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09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57300" y="42608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81000" y="42608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133600" y="42608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74650" y="4267200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>
                <a:moveTo>
                  <a:pt x="0" y="0"/>
                </a:moveTo>
                <a:lnTo>
                  <a:pt x="1765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4650" y="4953000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>
                <a:moveTo>
                  <a:pt x="0" y="0"/>
                </a:moveTo>
                <a:lnTo>
                  <a:pt x="17653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387350" y="4273550"/>
            <a:ext cx="863600" cy="660400"/>
          </a:xfrm>
          <a:prstGeom prst="rect">
            <a:avLst/>
          </a:prstGeom>
          <a:solidFill>
            <a:srgbClr val="A09474"/>
          </a:solidFill>
        </p:spPr>
        <p:txBody>
          <a:bodyPr vert="horz" wrap="square" lIns="0" tIns="285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25"/>
              </a:spcBef>
            </a:pPr>
            <a:r>
              <a:rPr sz="34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753361" y="4572761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914400" h="152400">
                <a:moveTo>
                  <a:pt x="838200" y="0"/>
                </a:moveTo>
                <a:lnTo>
                  <a:pt x="8382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838200" y="114300"/>
                </a:lnTo>
                <a:lnTo>
                  <a:pt x="838200" y="152400"/>
                </a:lnTo>
                <a:lnTo>
                  <a:pt x="914400" y="76200"/>
                </a:lnTo>
                <a:lnTo>
                  <a:pt x="8382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53361" y="4572761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914400" h="152400">
                <a:moveTo>
                  <a:pt x="0" y="38100"/>
                </a:moveTo>
                <a:lnTo>
                  <a:pt x="838200" y="38100"/>
                </a:lnTo>
                <a:lnTo>
                  <a:pt x="838200" y="0"/>
                </a:lnTo>
                <a:lnTo>
                  <a:pt x="914400" y="76200"/>
                </a:lnTo>
                <a:lnTo>
                  <a:pt x="838200" y="152400"/>
                </a:lnTo>
                <a:lnTo>
                  <a:pt x="83820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10561" y="4420361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228600" y="0"/>
                </a:moveTo>
                <a:lnTo>
                  <a:pt x="0" y="457200"/>
                </a:lnTo>
              </a:path>
            </a:pathLst>
          </a:custGeom>
          <a:ln w="10668">
            <a:solidFill>
              <a:srgbClr val="EFA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21229" y="4423917"/>
            <a:ext cx="379095" cy="509270"/>
          </a:xfrm>
          <a:custGeom>
            <a:avLst/>
            <a:gdLst/>
            <a:ahLst/>
            <a:cxnLst/>
            <a:rect l="l" t="t" r="r" b="b"/>
            <a:pathLst>
              <a:path w="379094" h="509270">
                <a:moveTo>
                  <a:pt x="65912" y="0"/>
                </a:moveTo>
                <a:lnTo>
                  <a:pt x="0" y="44449"/>
                </a:lnTo>
                <a:lnTo>
                  <a:pt x="312800" y="508888"/>
                </a:lnTo>
                <a:lnTo>
                  <a:pt x="378840" y="464438"/>
                </a:lnTo>
                <a:lnTo>
                  <a:pt x="65912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221229" y="4423917"/>
            <a:ext cx="379095" cy="509270"/>
          </a:xfrm>
          <a:custGeom>
            <a:avLst/>
            <a:gdLst/>
            <a:ahLst/>
            <a:cxnLst/>
            <a:rect l="l" t="t" r="r" b="b"/>
            <a:pathLst>
              <a:path w="379094" h="509270">
                <a:moveTo>
                  <a:pt x="65912" y="0"/>
                </a:moveTo>
                <a:lnTo>
                  <a:pt x="378840" y="464438"/>
                </a:lnTo>
                <a:lnTo>
                  <a:pt x="312800" y="508888"/>
                </a:lnTo>
                <a:lnTo>
                  <a:pt x="0" y="44449"/>
                </a:lnTo>
                <a:lnTo>
                  <a:pt x="65912" y="0"/>
                </a:lnTo>
                <a:close/>
              </a:path>
            </a:pathLst>
          </a:custGeom>
          <a:ln w="25400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234183" y="4427092"/>
            <a:ext cx="354965" cy="531495"/>
          </a:xfrm>
          <a:custGeom>
            <a:avLst/>
            <a:gdLst/>
            <a:ahLst/>
            <a:cxnLst/>
            <a:rect l="l" t="t" r="r" b="b"/>
            <a:pathLst>
              <a:path w="354964" h="531495">
                <a:moveTo>
                  <a:pt x="276606" y="0"/>
                </a:moveTo>
                <a:lnTo>
                  <a:pt x="0" y="486917"/>
                </a:lnTo>
                <a:lnTo>
                  <a:pt x="77851" y="531113"/>
                </a:lnTo>
                <a:lnTo>
                  <a:pt x="354457" y="44195"/>
                </a:lnTo>
                <a:lnTo>
                  <a:pt x="276606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34183" y="4427092"/>
            <a:ext cx="354965" cy="531495"/>
          </a:xfrm>
          <a:custGeom>
            <a:avLst/>
            <a:gdLst/>
            <a:ahLst/>
            <a:cxnLst/>
            <a:rect l="l" t="t" r="r" b="b"/>
            <a:pathLst>
              <a:path w="354964" h="531495">
                <a:moveTo>
                  <a:pt x="0" y="486917"/>
                </a:moveTo>
                <a:lnTo>
                  <a:pt x="276606" y="0"/>
                </a:lnTo>
                <a:lnTo>
                  <a:pt x="354457" y="44195"/>
                </a:lnTo>
                <a:lnTo>
                  <a:pt x="77851" y="531113"/>
                </a:lnTo>
                <a:lnTo>
                  <a:pt x="0" y="486917"/>
                </a:lnTo>
                <a:close/>
              </a:path>
            </a:pathLst>
          </a:custGeom>
          <a:ln w="25400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527963"/>
            <a:ext cx="8073390" cy="5104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3400" b="1" u="heavy" spc="-5" dirty="0">
                <a:solidFill>
                  <a:srgbClr val="4E3A2F"/>
                </a:solidFill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MERGING OF LINKED LIST</a:t>
            </a:r>
            <a:r>
              <a:rPr sz="3400" b="1" spc="5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4E3A2F"/>
                </a:solidFill>
                <a:latin typeface="Arial"/>
                <a:cs typeface="Arial"/>
              </a:rPr>
              <a:t>:</a:t>
            </a:r>
            <a:endParaRPr sz="3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Clr>
                <a:srgbClr val="EFA12D"/>
              </a:buClr>
              <a:buSzPct val="69117"/>
              <a:buChar char="•"/>
              <a:tabLst>
                <a:tab pos="596265" algn="l"/>
                <a:tab pos="59690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suppose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we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have two linked</a:t>
            </a:r>
            <a:r>
              <a:rPr sz="3400" spc="3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lists.</a:t>
            </a:r>
            <a:endParaRPr sz="34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819"/>
              </a:spcBef>
              <a:buClr>
                <a:srgbClr val="EFA12D"/>
              </a:buClr>
              <a:buSzPct val="69117"/>
              <a:buChar char="•"/>
              <a:tabLst>
                <a:tab pos="35560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That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are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pointed to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two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independent  pointers. </a:t>
            </a:r>
            <a:r>
              <a:rPr sz="3400" spc="-40" dirty="0">
                <a:solidFill>
                  <a:srgbClr val="4E3A2F"/>
                </a:solidFill>
                <a:latin typeface="Arial"/>
                <a:cs typeface="Arial"/>
              </a:rPr>
              <a:t>We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have to merge the two  links into a third</a:t>
            </a:r>
            <a:r>
              <a:rPr sz="3400" spc="3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list.</a:t>
            </a:r>
            <a:endParaRPr sz="3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20"/>
              </a:spcBef>
              <a:buClr>
                <a:srgbClr val="EFA12D"/>
              </a:buClr>
              <a:buSzPct val="69117"/>
              <a:buChar char="•"/>
              <a:tabLst>
                <a:tab pos="35560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By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using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this merge ( ) to ensure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that 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those elements which are common </a:t>
            </a:r>
            <a:r>
              <a:rPr sz="3400" spc="10" dirty="0">
                <a:solidFill>
                  <a:srgbClr val="4E3A2F"/>
                </a:solidFill>
                <a:latin typeface="Arial"/>
                <a:cs typeface="Arial"/>
              </a:rPr>
              <a:t>to 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both the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lists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occur only once in the  third</a:t>
            </a:r>
            <a:r>
              <a:rPr sz="3400" spc="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list.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34200" y="28130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28130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8600" y="28130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1295400"/>
            <a:ext cx="800100" cy="838200"/>
          </a:xfrm>
          <a:custGeom>
            <a:avLst/>
            <a:gdLst/>
            <a:ahLst/>
            <a:cxnLst/>
            <a:rect l="l" t="t" r="r" b="b"/>
            <a:pathLst>
              <a:path w="800100" h="838200">
                <a:moveTo>
                  <a:pt x="0" y="838200"/>
                </a:moveTo>
                <a:lnTo>
                  <a:pt x="800100" y="838200"/>
                </a:lnTo>
                <a:lnTo>
                  <a:pt x="8001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B58A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2900" y="12890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2800" y="12890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53000" y="12890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1219200"/>
            <a:ext cx="800100" cy="838200"/>
          </a:xfrm>
          <a:custGeom>
            <a:avLst/>
            <a:gdLst/>
            <a:ahLst/>
            <a:cxnLst/>
            <a:rect l="l" t="t" r="r" b="b"/>
            <a:pathLst>
              <a:path w="800100" h="838200">
                <a:moveTo>
                  <a:pt x="0" y="838200"/>
                </a:moveTo>
                <a:lnTo>
                  <a:pt x="800100" y="838200"/>
                </a:lnTo>
                <a:lnTo>
                  <a:pt x="8001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B58A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38300" y="1219200"/>
            <a:ext cx="800100" cy="838200"/>
          </a:xfrm>
          <a:custGeom>
            <a:avLst/>
            <a:gdLst/>
            <a:ahLst/>
            <a:cxnLst/>
            <a:rect l="l" t="t" r="r" b="b"/>
            <a:pathLst>
              <a:path w="800100" h="838200">
                <a:moveTo>
                  <a:pt x="0" y="838200"/>
                </a:moveTo>
                <a:lnTo>
                  <a:pt x="800100" y="838200"/>
                </a:lnTo>
                <a:lnTo>
                  <a:pt x="8001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B58A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8300" y="1212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200" y="1212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8400" y="1212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1850" y="1219200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850" y="2057400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34200" y="128905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6000" y="128905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72400" y="128905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2743200"/>
            <a:ext cx="762000" cy="838200"/>
          </a:xfrm>
          <a:custGeom>
            <a:avLst/>
            <a:gdLst/>
            <a:ahLst/>
            <a:cxnLst/>
            <a:rect l="l" t="t" r="r" b="b"/>
            <a:pathLst>
              <a:path w="762000" h="838200">
                <a:moveTo>
                  <a:pt x="0" y="838200"/>
                </a:moveTo>
                <a:lnTo>
                  <a:pt x="762000" y="838200"/>
                </a:lnTo>
                <a:lnTo>
                  <a:pt x="7620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C39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91000" y="2736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9000" y="2736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53000" y="2736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27432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838200"/>
                </a:moveTo>
                <a:lnTo>
                  <a:pt x="838200" y="838200"/>
                </a:lnTo>
                <a:lnTo>
                  <a:pt x="838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C39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52600" y="27432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838200"/>
                </a:moveTo>
                <a:lnTo>
                  <a:pt x="838200" y="838200"/>
                </a:lnTo>
                <a:lnTo>
                  <a:pt x="838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C39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" y="2736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" y="2736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90800" y="2736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8050" y="2743200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8050" y="3581400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29600" y="48704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43800" y="48704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15400" y="48704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7000" y="4953000"/>
            <a:ext cx="685800" cy="904875"/>
          </a:xfrm>
          <a:custGeom>
            <a:avLst/>
            <a:gdLst/>
            <a:ahLst/>
            <a:cxnLst/>
            <a:rect l="l" t="t" r="r" b="b"/>
            <a:pathLst>
              <a:path w="685800" h="904875">
                <a:moveTo>
                  <a:pt x="0" y="904875"/>
                </a:moveTo>
                <a:lnTo>
                  <a:pt x="685800" y="904875"/>
                </a:lnTo>
                <a:lnTo>
                  <a:pt x="685800" y="0"/>
                </a:lnTo>
                <a:lnTo>
                  <a:pt x="0" y="0"/>
                </a:lnTo>
                <a:lnTo>
                  <a:pt x="0" y="904875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7000" y="4946650"/>
            <a:ext cx="0" cy="930275"/>
          </a:xfrm>
          <a:custGeom>
            <a:avLst/>
            <a:gdLst/>
            <a:ahLst/>
            <a:cxnLst/>
            <a:rect l="l" t="t" r="r" b="b"/>
            <a:pathLst>
              <a:path h="930275">
                <a:moveTo>
                  <a:pt x="0" y="0"/>
                </a:moveTo>
                <a:lnTo>
                  <a:pt x="0" y="9302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91200" y="4946650"/>
            <a:ext cx="0" cy="930275"/>
          </a:xfrm>
          <a:custGeom>
            <a:avLst/>
            <a:gdLst/>
            <a:ahLst/>
            <a:cxnLst/>
            <a:rect l="l" t="t" r="r" b="b"/>
            <a:pathLst>
              <a:path h="930275">
                <a:moveTo>
                  <a:pt x="0" y="0"/>
                </a:moveTo>
                <a:lnTo>
                  <a:pt x="0" y="9302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62800" y="4946650"/>
            <a:ext cx="0" cy="930275"/>
          </a:xfrm>
          <a:custGeom>
            <a:avLst/>
            <a:gdLst/>
            <a:ahLst/>
            <a:cxnLst/>
            <a:rect l="l" t="t" r="r" b="b"/>
            <a:pathLst>
              <a:path h="930275">
                <a:moveTo>
                  <a:pt x="0" y="0"/>
                </a:moveTo>
                <a:lnTo>
                  <a:pt x="0" y="9302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48200" y="4953000"/>
            <a:ext cx="762000" cy="914400"/>
          </a:xfrm>
          <a:custGeom>
            <a:avLst/>
            <a:gdLst/>
            <a:ahLst/>
            <a:cxnLst/>
            <a:rect l="l" t="t" r="r" b="b"/>
            <a:pathLst>
              <a:path w="762000" h="914400">
                <a:moveTo>
                  <a:pt x="0" y="914400"/>
                </a:moveTo>
                <a:lnTo>
                  <a:pt x="762000" y="914400"/>
                </a:lnTo>
                <a:lnTo>
                  <a:pt x="762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48200" y="49466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86200" y="49466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10200" y="49466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81200" y="4953000"/>
            <a:ext cx="723900" cy="914400"/>
          </a:xfrm>
          <a:custGeom>
            <a:avLst/>
            <a:gdLst/>
            <a:ahLst/>
            <a:cxnLst/>
            <a:rect l="l" t="t" r="r" b="b"/>
            <a:pathLst>
              <a:path w="723900" h="914400">
                <a:moveTo>
                  <a:pt x="0" y="914400"/>
                </a:moveTo>
                <a:lnTo>
                  <a:pt x="723900" y="914400"/>
                </a:lnTo>
                <a:lnTo>
                  <a:pt x="7239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05100" y="4953000"/>
            <a:ext cx="723900" cy="914400"/>
          </a:xfrm>
          <a:custGeom>
            <a:avLst/>
            <a:gdLst/>
            <a:ahLst/>
            <a:cxnLst/>
            <a:rect l="l" t="t" r="r" b="b"/>
            <a:pathLst>
              <a:path w="723900" h="914400">
                <a:moveTo>
                  <a:pt x="0" y="914400"/>
                </a:moveTo>
                <a:lnTo>
                  <a:pt x="723900" y="914400"/>
                </a:lnTo>
                <a:lnTo>
                  <a:pt x="7239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5100" y="49466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81200" y="49466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29000" y="49466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4850" y="4953000"/>
            <a:ext cx="1460500" cy="0"/>
          </a:xfrm>
          <a:custGeom>
            <a:avLst/>
            <a:gdLst/>
            <a:ahLst/>
            <a:cxnLst/>
            <a:rect l="l" t="t" r="r" b="b"/>
            <a:pathLst>
              <a:path w="1460500">
                <a:moveTo>
                  <a:pt x="0" y="0"/>
                </a:moveTo>
                <a:lnTo>
                  <a:pt x="14605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74850" y="5867400"/>
            <a:ext cx="1460500" cy="0"/>
          </a:xfrm>
          <a:custGeom>
            <a:avLst/>
            <a:gdLst/>
            <a:ahLst/>
            <a:cxnLst/>
            <a:rect l="l" t="t" r="r" b="b"/>
            <a:pathLst>
              <a:path w="1460500">
                <a:moveTo>
                  <a:pt x="0" y="0"/>
                </a:moveTo>
                <a:lnTo>
                  <a:pt x="14605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8600" y="4953000"/>
            <a:ext cx="685800" cy="914400"/>
          </a:xfrm>
          <a:custGeom>
            <a:avLst/>
            <a:gdLst/>
            <a:ahLst/>
            <a:cxnLst/>
            <a:rect l="l" t="t" r="r" b="b"/>
            <a:pathLst>
              <a:path w="685800" h="914400">
                <a:moveTo>
                  <a:pt x="0" y="914400"/>
                </a:moveTo>
                <a:lnTo>
                  <a:pt x="685800" y="914400"/>
                </a:lnTo>
                <a:lnTo>
                  <a:pt x="6858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4400" y="4953000"/>
            <a:ext cx="685800" cy="914400"/>
          </a:xfrm>
          <a:custGeom>
            <a:avLst/>
            <a:gdLst/>
            <a:ahLst/>
            <a:cxnLst/>
            <a:rect l="l" t="t" r="r" b="b"/>
            <a:pathLst>
              <a:path w="685800" h="914400">
                <a:moveTo>
                  <a:pt x="0" y="914400"/>
                </a:moveTo>
                <a:lnTo>
                  <a:pt x="685800" y="914400"/>
                </a:lnTo>
                <a:lnTo>
                  <a:pt x="6858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14400" y="49466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8600" y="49466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00200" y="49466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2250" y="4953000"/>
            <a:ext cx="1384300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0" y="0"/>
                </a:moveTo>
                <a:lnTo>
                  <a:pt x="1384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2250" y="5867400"/>
            <a:ext cx="1384300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0" y="0"/>
                </a:moveTo>
                <a:lnTo>
                  <a:pt x="13843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44550" y="1225550"/>
            <a:ext cx="787400" cy="812800"/>
          </a:xfrm>
          <a:prstGeom prst="rect">
            <a:avLst/>
          </a:prstGeom>
          <a:solidFill>
            <a:srgbClr val="B58A80"/>
          </a:solidFill>
        </p:spPr>
        <p:txBody>
          <a:bodyPr vert="horz" wrap="square" lIns="0" tIns="15557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1225"/>
              </a:spcBef>
            </a:pP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9</a:t>
            </a:r>
            <a:endParaRPr sz="3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78469" y="1368297"/>
            <a:ext cx="868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59150" y="1301750"/>
            <a:ext cx="787400" cy="812800"/>
          </a:xfrm>
          <a:prstGeom prst="rect">
            <a:avLst/>
          </a:prstGeom>
          <a:solidFill>
            <a:srgbClr val="B58A80"/>
          </a:solidFill>
        </p:spPr>
        <p:txBody>
          <a:bodyPr vert="horz" wrap="square" lIns="0" tIns="79375" rIns="0" bIns="0" rtlCol="0">
            <a:spAutoFit/>
          </a:bodyPr>
          <a:lstStyle/>
          <a:p>
            <a:pPr marL="492759">
              <a:lnSpc>
                <a:spcPct val="100000"/>
              </a:lnSpc>
              <a:spcBef>
                <a:spcPts val="625"/>
              </a:spcBef>
            </a:pP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940550" y="1301750"/>
            <a:ext cx="825500" cy="787400"/>
          </a:xfrm>
          <a:prstGeom prst="rect">
            <a:avLst/>
          </a:prstGeom>
          <a:solidFill>
            <a:srgbClr val="B58A80"/>
          </a:solidFill>
        </p:spPr>
        <p:txBody>
          <a:bodyPr vert="horz" wrap="square" lIns="0" tIns="793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14</a:t>
            </a:r>
            <a:endParaRPr sz="3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897622" y="1368297"/>
            <a:ext cx="319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20750" y="2749550"/>
            <a:ext cx="825500" cy="812800"/>
          </a:xfrm>
          <a:prstGeom prst="rect">
            <a:avLst/>
          </a:prstGeom>
          <a:solidFill>
            <a:srgbClr val="C3976C"/>
          </a:solidFill>
        </p:spPr>
        <p:txBody>
          <a:bodyPr vert="horz" wrap="square" lIns="0" tIns="399415" rIns="0" bIns="0" rtlCol="0">
            <a:spAutoFit/>
          </a:bodyPr>
          <a:lstStyle/>
          <a:p>
            <a:pPr marL="112395">
              <a:lnSpc>
                <a:spcPts val="3254"/>
              </a:lnSpc>
              <a:spcBef>
                <a:spcPts val="3145"/>
              </a:spcBef>
            </a:pPr>
            <a:r>
              <a:rPr sz="3600" dirty="0">
                <a:solidFill>
                  <a:srgbClr val="4E3A2F"/>
                </a:solidFill>
                <a:latin typeface="Arial"/>
                <a:cs typeface="Arial"/>
              </a:rPr>
              <a:t>12</a:t>
            </a:r>
            <a:endParaRPr sz="3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082388" y="3136214"/>
            <a:ext cx="86486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E3A2F"/>
                </a:solidFill>
                <a:latin typeface="Arial"/>
                <a:cs typeface="Arial"/>
              </a:rPr>
              <a:t>7</a:t>
            </a:r>
            <a:endParaRPr sz="3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35350" y="2749550"/>
            <a:ext cx="749300" cy="812800"/>
          </a:xfrm>
          <a:prstGeom prst="rect">
            <a:avLst/>
          </a:prstGeom>
          <a:solidFill>
            <a:srgbClr val="C3976C"/>
          </a:solidFill>
        </p:spPr>
        <p:txBody>
          <a:bodyPr vert="horz" wrap="square" lIns="0" tIns="399415" rIns="0" bIns="0" rtlCol="0">
            <a:spAutoFit/>
          </a:bodyPr>
          <a:lstStyle/>
          <a:p>
            <a:pPr marL="392430">
              <a:lnSpc>
                <a:spcPts val="3254"/>
              </a:lnSpc>
              <a:spcBef>
                <a:spcPts val="3145"/>
              </a:spcBef>
            </a:pPr>
            <a:r>
              <a:rPr sz="3600" dirty="0">
                <a:solidFill>
                  <a:srgbClr val="4E3A2F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940550" y="2825750"/>
            <a:ext cx="901700" cy="812800"/>
          </a:xfrm>
          <a:prstGeom prst="rect">
            <a:avLst/>
          </a:prstGeom>
          <a:solidFill>
            <a:srgbClr val="C3976C"/>
          </a:solidFill>
        </p:spPr>
        <p:txBody>
          <a:bodyPr vert="horz" wrap="square" lIns="0" tIns="323215" rIns="0" bIns="0" rtlCol="0">
            <a:spAutoFit/>
          </a:bodyPr>
          <a:lstStyle/>
          <a:p>
            <a:pPr>
              <a:lnSpc>
                <a:spcPts val="3854"/>
              </a:lnSpc>
              <a:spcBef>
                <a:spcPts val="2545"/>
              </a:spcBef>
            </a:pPr>
            <a:r>
              <a:rPr sz="3600" dirty="0">
                <a:solidFill>
                  <a:srgbClr val="4E3A2F"/>
                </a:solidFill>
                <a:latin typeface="Arial"/>
                <a:cs typeface="Arial"/>
              </a:rPr>
              <a:t>24</a:t>
            </a:r>
            <a:endParaRPr sz="3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878416" y="3136214"/>
            <a:ext cx="356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E3A2F"/>
                </a:solidFill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34950" y="4959350"/>
            <a:ext cx="673100" cy="8890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165735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305"/>
              </a:spcBef>
            </a:pPr>
            <a:r>
              <a:rPr sz="3600" spc="-5" dirty="0">
                <a:solidFill>
                  <a:srgbClr val="4E3A2F"/>
                </a:solidFill>
                <a:latin typeface="Arial"/>
                <a:cs typeface="Arial"/>
              </a:rPr>
              <a:t>9</a:t>
            </a:r>
            <a:endParaRPr sz="3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987550" y="4959350"/>
            <a:ext cx="711200" cy="8890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16573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1305"/>
              </a:spcBef>
            </a:pPr>
            <a:r>
              <a:rPr sz="3600" spc="-5" dirty="0">
                <a:solidFill>
                  <a:srgbClr val="4E3A2F"/>
                </a:solidFill>
                <a:latin typeface="Arial"/>
                <a:cs typeface="Arial"/>
              </a:rPr>
              <a:t>12</a:t>
            </a:r>
            <a:endParaRPr sz="3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435449" y="5112258"/>
            <a:ext cx="969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E3A2F"/>
                </a:solidFill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892550" y="4959350"/>
            <a:ext cx="749300" cy="8890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16573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305"/>
              </a:spcBef>
            </a:pPr>
            <a:r>
              <a:rPr sz="3600" spc="-5" dirty="0">
                <a:solidFill>
                  <a:srgbClr val="4E3A2F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467703" y="5112258"/>
            <a:ext cx="688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E3A2F"/>
                </a:solidFill>
                <a:latin typeface="Arial"/>
                <a:cs typeface="Arial"/>
              </a:rPr>
              <a:t>7</a:t>
            </a:r>
            <a:endParaRPr sz="3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797550" y="4959350"/>
            <a:ext cx="673100" cy="879475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165735" rIns="0" bIns="0" rtlCol="0">
            <a:spAutoFit/>
          </a:bodyPr>
          <a:lstStyle/>
          <a:p>
            <a:pPr marL="415925">
              <a:lnSpc>
                <a:spcPct val="100000"/>
              </a:lnSpc>
              <a:spcBef>
                <a:spcPts val="1305"/>
              </a:spcBef>
            </a:pPr>
            <a:r>
              <a:rPr sz="3600" spc="-5" dirty="0">
                <a:solidFill>
                  <a:srgbClr val="4E3A2F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235950" y="4883150"/>
            <a:ext cx="673100" cy="8890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419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05"/>
              </a:spcBef>
            </a:pPr>
            <a:r>
              <a:rPr sz="3600" spc="-5" dirty="0">
                <a:solidFill>
                  <a:srgbClr val="4E3A2F"/>
                </a:solidFill>
                <a:latin typeface="Arial"/>
                <a:cs typeface="Arial"/>
              </a:rPr>
              <a:t>24</a:t>
            </a:r>
            <a:endParaRPr sz="3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74040" y="5660847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E3A2F"/>
                </a:solidFill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981961" y="1677161"/>
            <a:ext cx="1371600" cy="228600"/>
          </a:xfrm>
          <a:custGeom>
            <a:avLst/>
            <a:gdLst/>
            <a:ahLst/>
            <a:cxnLst/>
            <a:rect l="l" t="t" r="r" b="b"/>
            <a:pathLst>
              <a:path w="1371600" h="228600">
                <a:moveTo>
                  <a:pt x="1257300" y="0"/>
                </a:moveTo>
                <a:lnTo>
                  <a:pt x="12573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1257300" y="171450"/>
                </a:lnTo>
                <a:lnTo>
                  <a:pt x="1257300" y="228600"/>
                </a:lnTo>
                <a:lnTo>
                  <a:pt x="1371600" y="114300"/>
                </a:lnTo>
                <a:lnTo>
                  <a:pt x="12573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81961" y="1677161"/>
            <a:ext cx="1371600" cy="228600"/>
          </a:xfrm>
          <a:custGeom>
            <a:avLst/>
            <a:gdLst/>
            <a:ahLst/>
            <a:cxnLst/>
            <a:rect l="l" t="t" r="r" b="b"/>
            <a:pathLst>
              <a:path w="1371600" h="228600">
                <a:moveTo>
                  <a:pt x="0" y="57150"/>
                </a:moveTo>
                <a:lnTo>
                  <a:pt x="1257300" y="57150"/>
                </a:lnTo>
                <a:lnTo>
                  <a:pt x="1257300" y="0"/>
                </a:lnTo>
                <a:lnTo>
                  <a:pt x="1371600" y="114300"/>
                </a:lnTo>
                <a:lnTo>
                  <a:pt x="1257300" y="228600"/>
                </a:lnTo>
                <a:lnTo>
                  <a:pt x="12573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725161" y="1677161"/>
            <a:ext cx="1371600" cy="228600"/>
          </a:xfrm>
          <a:custGeom>
            <a:avLst/>
            <a:gdLst/>
            <a:ahLst/>
            <a:cxnLst/>
            <a:rect l="l" t="t" r="r" b="b"/>
            <a:pathLst>
              <a:path w="1371600" h="228600">
                <a:moveTo>
                  <a:pt x="1257300" y="0"/>
                </a:moveTo>
                <a:lnTo>
                  <a:pt x="12573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1257300" y="171450"/>
                </a:lnTo>
                <a:lnTo>
                  <a:pt x="1257300" y="228600"/>
                </a:lnTo>
                <a:lnTo>
                  <a:pt x="1371600" y="114300"/>
                </a:lnTo>
                <a:lnTo>
                  <a:pt x="12573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25161" y="1677161"/>
            <a:ext cx="1371600" cy="228600"/>
          </a:xfrm>
          <a:custGeom>
            <a:avLst/>
            <a:gdLst/>
            <a:ahLst/>
            <a:cxnLst/>
            <a:rect l="l" t="t" r="r" b="b"/>
            <a:pathLst>
              <a:path w="1371600" h="228600">
                <a:moveTo>
                  <a:pt x="0" y="57150"/>
                </a:moveTo>
                <a:lnTo>
                  <a:pt x="1257300" y="57150"/>
                </a:lnTo>
                <a:lnTo>
                  <a:pt x="1257300" y="0"/>
                </a:lnTo>
                <a:lnTo>
                  <a:pt x="1371600" y="114300"/>
                </a:lnTo>
                <a:lnTo>
                  <a:pt x="1257300" y="228600"/>
                </a:lnTo>
                <a:lnTo>
                  <a:pt x="12573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34361" y="3048761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1181100" y="0"/>
                </a:moveTo>
                <a:lnTo>
                  <a:pt x="11811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1181100" y="171450"/>
                </a:lnTo>
                <a:lnTo>
                  <a:pt x="1181100" y="228600"/>
                </a:lnTo>
                <a:lnTo>
                  <a:pt x="1295400" y="114300"/>
                </a:lnTo>
                <a:lnTo>
                  <a:pt x="11811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134361" y="3048761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0" y="57150"/>
                </a:moveTo>
                <a:lnTo>
                  <a:pt x="1181100" y="57150"/>
                </a:lnTo>
                <a:lnTo>
                  <a:pt x="1181100" y="0"/>
                </a:lnTo>
                <a:lnTo>
                  <a:pt x="1295400" y="114300"/>
                </a:lnTo>
                <a:lnTo>
                  <a:pt x="1181100" y="228600"/>
                </a:lnTo>
                <a:lnTo>
                  <a:pt x="1181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72761" y="3048761"/>
            <a:ext cx="1447800" cy="228600"/>
          </a:xfrm>
          <a:custGeom>
            <a:avLst/>
            <a:gdLst/>
            <a:ahLst/>
            <a:cxnLst/>
            <a:rect l="l" t="t" r="r" b="b"/>
            <a:pathLst>
              <a:path w="1447800" h="228600">
                <a:moveTo>
                  <a:pt x="1333500" y="0"/>
                </a:moveTo>
                <a:lnTo>
                  <a:pt x="13335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1333500" y="171450"/>
                </a:lnTo>
                <a:lnTo>
                  <a:pt x="1333500" y="228600"/>
                </a:lnTo>
                <a:lnTo>
                  <a:pt x="1447800" y="114300"/>
                </a:lnTo>
                <a:lnTo>
                  <a:pt x="13335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72761" y="3048761"/>
            <a:ext cx="1447800" cy="228600"/>
          </a:xfrm>
          <a:custGeom>
            <a:avLst/>
            <a:gdLst/>
            <a:ahLst/>
            <a:cxnLst/>
            <a:rect l="l" t="t" r="r" b="b"/>
            <a:pathLst>
              <a:path w="1447800" h="228600">
                <a:moveTo>
                  <a:pt x="0" y="57150"/>
                </a:moveTo>
                <a:lnTo>
                  <a:pt x="1333500" y="57150"/>
                </a:lnTo>
                <a:lnTo>
                  <a:pt x="1333500" y="0"/>
                </a:lnTo>
                <a:lnTo>
                  <a:pt x="1447800" y="114300"/>
                </a:lnTo>
                <a:lnTo>
                  <a:pt x="1333500" y="228600"/>
                </a:lnTo>
                <a:lnTo>
                  <a:pt x="13335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43761" y="5334761"/>
            <a:ext cx="826135" cy="228600"/>
          </a:xfrm>
          <a:custGeom>
            <a:avLst/>
            <a:gdLst/>
            <a:ahLst/>
            <a:cxnLst/>
            <a:rect l="l" t="t" r="r" b="b"/>
            <a:pathLst>
              <a:path w="826135" h="228600">
                <a:moveTo>
                  <a:pt x="711707" y="0"/>
                </a:moveTo>
                <a:lnTo>
                  <a:pt x="711707" y="57150"/>
                </a:lnTo>
                <a:lnTo>
                  <a:pt x="0" y="57150"/>
                </a:lnTo>
                <a:lnTo>
                  <a:pt x="0" y="171450"/>
                </a:lnTo>
                <a:lnTo>
                  <a:pt x="711707" y="171450"/>
                </a:lnTo>
                <a:lnTo>
                  <a:pt x="711707" y="228600"/>
                </a:lnTo>
                <a:lnTo>
                  <a:pt x="826007" y="114300"/>
                </a:lnTo>
                <a:lnTo>
                  <a:pt x="711707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43761" y="5334761"/>
            <a:ext cx="826135" cy="228600"/>
          </a:xfrm>
          <a:custGeom>
            <a:avLst/>
            <a:gdLst/>
            <a:ahLst/>
            <a:cxnLst/>
            <a:rect l="l" t="t" r="r" b="b"/>
            <a:pathLst>
              <a:path w="826135" h="228600">
                <a:moveTo>
                  <a:pt x="0" y="57150"/>
                </a:moveTo>
                <a:lnTo>
                  <a:pt x="711707" y="57150"/>
                </a:lnTo>
                <a:lnTo>
                  <a:pt x="711707" y="0"/>
                </a:lnTo>
                <a:lnTo>
                  <a:pt x="826007" y="114300"/>
                </a:lnTo>
                <a:lnTo>
                  <a:pt x="711707" y="228600"/>
                </a:lnTo>
                <a:lnTo>
                  <a:pt x="711707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72561" y="5334761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914400" h="152400">
                <a:moveTo>
                  <a:pt x="838200" y="0"/>
                </a:moveTo>
                <a:lnTo>
                  <a:pt x="8382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838200" y="114300"/>
                </a:lnTo>
                <a:lnTo>
                  <a:pt x="838200" y="152400"/>
                </a:lnTo>
                <a:lnTo>
                  <a:pt x="914400" y="76200"/>
                </a:lnTo>
                <a:lnTo>
                  <a:pt x="8382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72561" y="5334761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914400" h="152400">
                <a:moveTo>
                  <a:pt x="0" y="38100"/>
                </a:moveTo>
                <a:lnTo>
                  <a:pt x="838200" y="38100"/>
                </a:lnTo>
                <a:lnTo>
                  <a:pt x="838200" y="0"/>
                </a:lnTo>
                <a:lnTo>
                  <a:pt x="914400" y="76200"/>
                </a:lnTo>
                <a:lnTo>
                  <a:pt x="838200" y="152400"/>
                </a:lnTo>
                <a:lnTo>
                  <a:pt x="83820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29961" y="5258561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647700" y="0"/>
                </a:moveTo>
                <a:lnTo>
                  <a:pt x="6477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647700" y="171450"/>
                </a:lnTo>
                <a:lnTo>
                  <a:pt x="647700" y="228600"/>
                </a:lnTo>
                <a:lnTo>
                  <a:pt x="762000" y="114300"/>
                </a:lnTo>
                <a:lnTo>
                  <a:pt x="6477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29961" y="5258561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57150"/>
                </a:moveTo>
                <a:lnTo>
                  <a:pt x="647700" y="57150"/>
                </a:lnTo>
                <a:lnTo>
                  <a:pt x="647700" y="0"/>
                </a:lnTo>
                <a:lnTo>
                  <a:pt x="762000" y="114300"/>
                </a:lnTo>
                <a:lnTo>
                  <a:pt x="647700" y="228600"/>
                </a:lnTo>
                <a:lnTo>
                  <a:pt x="6477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82561" y="5334761"/>
            <a:ext cx="762000" cy="152400"/>
          </a:xfrm>
          <a:custGeom>
            <a:avLst/>
            <a:gdLst/>
            <a:ahLst/>
            <a:cxnLst/>
            <a:rect l="l" t="t" r="r" b="b"/>
            <a:pathLst>
              <a:path w="762000" h="152400">
                <a:moveTo>
                  <a:pt x="685800" y="0"/>
                </a:moveTo>
                <a:lnTo>
                  <a:pt x="6858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685800" y="114300"/>
                </a:lnTo>
                <a:lnTo>
                  <a:pt x="685800" y="152400"/>
                </a:lnTo>
                <a:lnTo>
                  <a:pt x="762000" y="76200"/>
                </a:lnTo>
                <a:lnTo>
                  <a:pt x="6858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782561" y="5334761"/>
            <a:ext cx="762000" cy="152400"/>
          </a:xfrm>
          <a:custGeom>
            <a:avLst/>
            <a:gdLst/>
            <a:ahLst/>
            <a:cxnLst/>
            <a:rect l="l" t="t" r="r" b="b"/>
            <a:pathLst>
              <a:path w="762000" h="152400">
                <a:moveTo>
                  <a:pt x="0" y="38100"/>
                </a:moveTo>
                <a:lnTo>
                  <a:pt x="685800" y="38100"/>
                </a:lnTo>
                <a:lnTo>
                  <a:pt x="685800" y="0"/>
                </a:lnTo>
                <a:lnTo>
                  <a:pt x="762000" y="76200"/>
                </a:lnTo>
                <a:lnTo>
                  <a:pt x="685800" y="152400"/>
                </a:lnTo>
                <a:lnTo>
                  <a:pt x="68580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94205"/>
            <a:ext cx="7862570" cy="3342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3400" b="1" u="heavy" spc="-5" dirty="0">
                <a:solidFill>
                  <a:srgbClr val="4E3A2F"/>
                </a:solidFill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Linked list </a:t>
            </a:r>
            <a:r>
              <a:rPr sz="3400" b="1" u="heavy" dirty="0">
                <a:solidFill>
                  <a:srgbClr val="4E3A2F"/>
                </a:solidFill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:-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linked list is a linear data  structure. It contains nodes.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Each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node  contains two parts, i.e. </a:t>
            </a:r>
            <a:r>
              <a:rPr sz="3400" spc="-130" dirty="0">
                <a:solidFill>
                  <a:srgbClr val="4E3A2F"/>
                </a:solidFill>
                <a:latin typeface="Arial"/>
                <a:cs typeface="Arial"/>
              </a:rPr>
              <a:t>DATA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part and  LINK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part.</a:t>
            </a:r>
            <a:endParaRPr sz="3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EFA12D"/>
              </a:buClr>
              <a:buSzPct val="69117"/>
              <a:buFont typeface="Wingdings"/>
              <a:buChar char=""/>
              <a:tabLst>
                <a:tab pos="35560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The data contains elements</a:t>
            </a:r>
            <a:r>
              <a:rPr sz="3400" spc="5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and</a:t>
            </a:r>
            <a:endParaRPr sz="3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Clr>
                <a:srgbClr val="EFA12D"/>
              </a:buClr>
              <a:buSzPct val="69117"/>
              <a:buFont typeface="Wingdings"/>
              <a:buChar char=""/>
              <a:tabLst>
                <a:tab pos="35560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Link contains address of another</a:t>
            </a:r>
            <a:r>
              <a:rPr sz="3400" spc="8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node.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604163"/>
            <a:ext cx="7936865" cy="614108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915"/>
              </a:spcBef>
            </a:pPr>
            <a:r>
              <a:rPr sz="3400" b="1" u="heavy" spc="-5" dirty="0">
                <a:solidFill>
                  <a:srgbClr val="4E3A2F"/>
                </a:solidFill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SORTING OF A LINKED </a:t>
            </a:r>
            <a:r>
              <a:rPr sz="3400" b="1" u="heavy" dirty="0">
                <a:solidFill>
                  <a:srgbClr val="4E3A2F"/>
                </a:solidFill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LIST</a:t>
            </a:r>
            <a:r>
              <a:rPr sz="3400" b="1" u="heavy" spc="-210" dirty="0">
                <a:solidFill>
                  <a:srgbClr val="4E3A2F"/>
                </a:solidFill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 </a:t>
            </a:r>
            <a:r>
              <a:rPr sz="3400" b="1" u="heavy" spc="-5" dirty="0">
                <a:solidFill>
                  <a:srgbClr val="4E3A2F"/>
                </a:solidFill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:</a:t>
            </a:r>
            <a:endParaRPr sz="3400">
              <a:latin typeface="Arial"/>
              <a:cs typeface="Arial"/>
            </a:endParaRPr>
          </a:p>
          <a:p>
            <a:pPr marL="424180" marR="7620" indent="-411480" algn="just">
              <a:lnSpc>
                <a:spcPct val="100000"/>
              </a:lnSpc>
              <a:spcBef>
                <a:spcPts val="815"/>
              </a:spcBef>
              <a:buClr>
                <a:srgbClr val="000000"/>
              </a:buClr>
              <a:buSzPct val="69117"/>
              <a:buChar char="•"/>
              <a:tabLst>
                <a:tab pos="424815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Sorting means </a:t>
            </a:r>
            <a:r>
              <a:rPr sz="3400" spc="5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arrange the elements  either in ascending or descending  </a:t>
            </a:r>
            <a:r>
              <a:rPr sz="3400" spc="-40" dirty="0">
                <a:solidFill>
                  <a:srgbClr val="4E3A2F"/>
                </a:solidFill>
                <a:latin typeface="Arial"/>
                <a:cs typeface="Arial"/>
              </a:rPr>
              <a:t>order.</a:t>
            </a:r>
            <a:endParaRPr sz="3400">
              <a:latin typeface="Arial"/>
              <a:cs typeface="Arial"/>
            </a:endParaRPr>
          </a:p>
          <a:p>
            <a:pPr marL="424180" marR="6985" indent="-411480" algn="just">
              <a:lnSpc>
                <a:spcPct val="100000"/>
              </a:lnSpc>
              <a:spcBef>
                <a:spcPts val="819"/>
              </a:spcBef>
              <a:buClr>
                <a:srgbClr val="000000"/>
              </a:buClr>
              <a:buSzPct val="69117"/>
              <a:buChar char="•"/>
              <a:tabLst>
                <a:tab pos="424815" algn="l"/>
              </a:tabLst>
            </a:pPr>
            <a:r>
              <a:rPr sz="3400" spc="-190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sort the elements of a linked list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we 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use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any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of the standard sorting  algorithms for carrying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out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the</a:t>
            </a:r>
            <a:r>
              <a:rPr sz="3400" spc="9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sorting.</a:t>
            </a:r>
            <a:endParaRPr sz="3400">
              <a:latin typeface="Arial"/>
              <a:cs typeface="Arial"/>
            </a:endParaRPr>
          </a:p>
          <a:p>
            <a:pPr marL="424180" marR="5080" indent="-411480" algn="just">
              <a:lnSpc>
                <a:spcPct val="100000"/>
              </a:lnSpc>
              <a:spcBef>
                <a:spcPts val="820"/>
              </a:spcBef>
              <a:buClr>
                <a:srgbClr val="000000"/>
              </a:buClr>
              <a:buSzPct val="69117"/>
              <a:buChar char="•"/>
              <a:tabLst>
                <a:tab pos="424815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While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performing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the sorting,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when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it is  time to exchange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two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elements,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we 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can adopt any of the following two  strategies.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708405"/>
            <a:ext cx="793559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marR="5080" indent="-514350">
              <a:lnSpc>
                <a:spcPct val="100000"/>
              </a:lnSpc>
              <a:spcBef>
                <a:spcPts val="95"/>
              </a:spcBef>
              <a:tabLst>
                <a:tab pos="2611120" algn="l"/>
                <a:tab pos="3510279" algn="l"/>
                <a:tab pos="4649470" algn="l"/>
                <a:tab pos="5693410" algn="l"/>
                <a:tab pos="6351270" algn="l"/>
                <a:tab pos="7251065" algn="l"/>
              </a:tabLst>
            </a:pP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1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)E</a:t>
            </a:r>
            <a:r>
              <a:rPr sz="3400" spc="5" dirty="0">
                <a:solidFill>
                  <a:srgbClr val="4E3A2F"/>
                </a:solidFill>
                <a:latin typeface="Arial"/>
                <a:cs typeface="Arial"/>
              </a:rPr>
              <a:t>x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change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5" dirty="0">
                <a:solidFill>
                  <a:srgbClr val="4E3A2F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he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data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part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o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f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the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two  nodes, keeping the links</a:t>
            </a:r>
            <a:r>
              <a:rPr sz="3400" spc="3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intact.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62900" y="5029200"/>
            <a:ext cx="800100" cy="889000"/>
          </a:xfrm>
          <a:custGeom>
            <a:avLst/>
            <a:gdLst/>
            <a:ahLst/>
            <a:cxnLst/>
            <a:rect l="l" t="t" r="r" b="b"/>
            <a:pathLst>
              <a:path w="800100" h="889000">
                <a:moveTo>
                  <a:pt x="0" y="889000"/>
                </a:moveTo>
                <a:lnTo>
                  <a:pt x="800100" y="889000"/>
                </a:lnTo>
                <a:lnTo>
                  <a:pt x="800100" y="0"/>
                </a:lnTo>
                <a:lnTo>
                  <a:pt x="0" y="0"/>
                </a:lnTo>
                <a:lnTo>
                  <a:pt x="0" y="889000"/>
                </a:lnTo>
                <a:close/>
              </a:path>
            </a:pathLst>
          </a:custGeom>
          <a:solidFill>
            <a:srgbClr val="A09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62900" y="502285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800" y="502285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63000" y="502285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69150" y="5035550"/>
            <a:ext cx="787400" cy="863600"/>
          </a:xfrm>
          <a:prstGeom prst="rect">
            <a:avLst/>
          </a:prstGeom>
          <a:solidFill>
            <a:srgbClr val="A09474"/>
          </a:solidFill>
        </p:spPr>
        <p:txBody>
          <a:bodyPr vert="horz" wrap="square" lIns="0" tIns="254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00"/>
              </a:spcBef>
            </a:pP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9250" y="5051297"/>
            <a:ext cx="787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05400" y="5029200"/>
            <a:ext cx="800100" cy="838200"/>
          </a:xfrm>
          <a:custGeom>
            <a:avLst/>
            <a:gdLst/>
            <a:ahLst/>
            <a:cxnLst/>
            <a:rect l="l" t="t" r="r" b="b"/>
            <a:pathLst>
              <a:path w="800100" h="838200">
                <a:moveTo>
                  <a:pt x="0" y="838200"/>
                </a:moveTo>
                <a:lnTo>
                  <a:pt x="800100" y="838200"/>
                </a:lnTo>
                <a:lnTo>
                  <a:pt x="8001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A09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05500" y="5029200"/>
            <a:ext cx="800100" cy="838200"/>
          </a:xfrm>
          <a:custGeom>
            <a:avLst/>
            <a:gdLst/>
            <a:ahLst/>
            <a:cxnLst/>
            <a:rect l="l" t="t" r="r" b="b"/>
            <a:pathLst>
              <a:path w="800100" h="838200">
                <a:moveTo>
                  <a:pt x="0" y="838200"/>
                </a:moveTo>
                <a:lnTo>
                  <a:pt x="800100" y="838200"/>
                </a:lnTo>
                <a:lnTo>
                  <a:pt x="8001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A09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05500" y="5022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5400" y="5022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5600" y="5022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99050" y="5029200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99050" y="5867400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11750" y="5035550"/>
            <a:ext cx="787400" cy="812800"/>
          </a:xfrm>
          <a:prstGeom prst="rect">
            <a:avLst/>
          </a:prstGeom>
          <a:solidFill>
            <a:srgbClr val="A09474"/>
          </a:solidFill>
        </p:spPr>
        <p:txBody>
          <a:bodyPr vert="horz" wrap="square" lIns="0" tIns="2603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71800" y="50292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838200"/>
                </a:moveTo>
                <a:lnTo>
                  <a:pt x="838200" y="838200"/>
                </a:lnTo>
                <a:lnTo>
                  <a:pt x="838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A09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0" y="50292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838200"/>
                </a:moveTo>
                <a:lnTo>
                  <a:pt x="838200" y="838200"/>
                </a:lnTo>
                <a:lnTo>
                  <a:pt x="838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A09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0" y="5022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71800" y="5022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8200" y="5022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65450" y="5029200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5450" y="5867400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78150" y="5035550"/>
            <a:ext cx="825500" cy="812800"/>
          </a:xfrm>
          <a:prstGeom prst="rect">
            <a:avLst/>
          </a:prstGeom>
          <a:solidFill>
            <a:srgbClr val="A09474"/>
          </a:solidFill>
        </p:spPr>
        <p:txBody>
          <a:bodyPr vert="horz" wrap="square" lIns="0" tIns="2603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50292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838200"/>
                </a:moveTo>
                <a:lnTo>
                  <a:pt x="838200" y="838200"/>
                </a:lnTo>
                <a:lnTo>
                  <a:pt x="838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A09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52600" y="50292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838200"/>
                </a:moveTo>
                <a:lnTo>
                  <a:pt x="838200" y="838200"/>
                </a:lnTo>
                <a:lnTo>
                  <a:pt x="838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A09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2600" y="5022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4400" y="5022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90800" y="5022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08050" y="5029200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8050" y="5867400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20750" y="5035550"/>
            <a:ext cx="825500" cy="812800"/>
          </a:xfrm>
          <a:prstGeom prst="rect">
            <a:avLst/>
          </a:prstGeom>
          <a:solidFill>
            <a:srgbClr val="A09474"/>
          </a:solidFill>
        </p:spPr>
        <p:txBody>
          <a:bodyPr vert="horz" wrap="square" lIns="0" tIns="26034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04"/>
              </a:spcBef>
            </a:pP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86700" y="2971800"/>
            <a:ext cx="800100" cy="777875"/>
          </a:xfrm>
          <a:custGeom>
            <a:avLst/>
            <a:gdLst/>
            <a:ahLst/>
            <a:cxnLst/>
            <a:rect l="l" t="t" r="r" b="b"/>
            <a:pathLst>
              <a:path w="800100" h="777875">
                <a:moveTo>
                  <a:pt x="0" y="777875"/>
                </a:moveTo>
                <a:lnTo>
                  <a:pt x="800100" y="777875"/>
                </a:lnTo>
                <a:lnTo>
                  <a:pt x="800100" y="0"/>
                </a:lnTo>
                <a:lnTo>
                  <a:pt x="0" y="0"/>
                </a:lnTo>
                <a:lnTo>
                  <a:pt x="0" y="777875"/>
                </a:lnTo>
                <a:close/>
              </a:path>
            </a:pathLst>
          </a:custGeom>
          <a:solidFill>
            <a:srgbClr val="C39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86700" y="2965450"/>
            <a:ext cx="0" cy="803275"/>
          </a:xfrm>
          <a:custGeom>
            <a:avLst/>
            <a:gdLst/>
            <a:ahLst/>
            <a:cxnLst/>
            <a:rect l="l" t="t" r="r" b="b"/>
            <a:pathLst>
              <a:path h="803275">
                <a:moveTo>
                  <a:pt x="0" y="0"/>
                </a:moveTo>
                <a:lnTo>
                  <a:pt x="0" y="8032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86600" y="2965450"/>
            <a:ext cx="0" cy="803275"/>
          </a:xfrm>
          <a:custGeom>
            <a:avLst/>
            <a:gdLst/>
            <a:ahLst/>
            <a:cxnLst/>
            <a:rect l="l" t="t" r="r" b="b"/>
            <a:pathLst>
              <a:path h="803275">
                <a:moveTo>
                  <a:pt x="0" y="0"/>
                </a:moveTo>
                <a:lnTo>
                  <a:pt x="0" y="8032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86800" y="2965450"/>
            <a:ext cx="0" cy="803275"/>
          </a:xfrm>
          <a:custGeom>
            <a:avLst/>
            <a:gdLst/>
            <a:ahLst/>
            <a:cxnLst/>
            <a:rect l="l" t="t" r="r" b="b"/>
            <a:pathLst>
              <a:path h="803275">
                <a:moveTo>
                  <a:pt x="0" y="0"/>
                </a:moveTo>
                <a:lnTo>
                  <a:pt x="0" y="8032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092950" y="2989910"/>
            <a:ext cx="787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93050" y="2992958"/>
            <a:ext cx="7874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181600" y="2971800"/>
            <a:ext cx="762000" cy="752475"/>
          </a:xfrm>
          <a:custGeom>
            <a:avLst/>
            <a:gdLst/>
            <a:ahLst/>
            <a:cxnLst/>
            <a:rect l="l" t="t" r="r" b="b"/>
            <a:pathLst>
              <a:path w="762000" h="752475">
                <a:moveTo>
                  <a:pt x="0" y="752475"/>
                </a:moveTo>
                <a:lnTo>
                  <a:pt x="762000" y="752475"/>
                </a:lnTo>
                <a:lnTo>
                  <a:pt x="762000" y="0"/>
                </a:lnTo>
                <a:lnTo>
                  <a:pt x="0" y="0"/>
                </a:lnTo>
                <a:lnTo>
                  <a:pt x="0" y="752475"/>
                </a:lnTo>
                <a:close/>
              </a:path>
            </a:pathLst>
          </a:custGeom>
          <a:solidFill>
            <a:srgbClr val="C39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43600" y="2971800"/>
            <a:ext cx="762000" cy="752475"/>
          </a:xfrm>
          <a:custGeom>
            <a:avLst/>
            <a:gdLst/>
            <a:ahLst/>
            <a:cxnLst/>
            <a:rect l="l" t="t" r="r" b="b"/>
            <a:pathLst>
              <a:path w="762000" h="752475">
                <a:moveTo>
                  <a:pt x="0" y="752475"/>
                </a:moveTo>
                <a:lnTo>
                  <a:pt x="762000" y="752475"/>
                </a:lnTo>
                <a:lnTo>
                  <a:pt x="762000" y="0"/>
                </a:lnTo>
                <a:lnTo>
                  <a:pt x="0" y="0"/>
                </a:lnTo>
                <a:lnTo>
                  <a:pt x="0" y="752475"/>
                </a:lnTo>
                <a:close/>
              </a:path>
            </a:pathLst>
          </a:custGeom>
          <a:solidFill>
            <a:srgbClr val="C39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43600" y="2965450"/>
            <a:ext cx="0" cy="777875"/>
          </a:xfrm>
          <a:custGeom>
            <a:avLst/>
            <a:gdLst/>
            <a:ahLst/>
            <a:cxnLst/>
            <a:rect l="l" t="t" r="r" b="b"/>
            <a:pathLst>
              <a:path h="777875">
                <a:moveTo>
                  <a:pt x="0" y="0"/>
                </a:moveTo>
                <a:lnTo>
                  <a:pt x="0" y="7778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81600" y="2965450"/>
            <a:ext cx="0" cy="777875"/>
          </a:xfrm>
          <a:custGeom>
            <a:avLst/>
            <a:gdLst/>
            <a:ahLst/>
            <a:cxnLst/>
            <a:rect l="l" t="t" r="r" b="b"/>
            <a:pathLst>
              <a:path h="777875">
                <a:moveTo>
                  <a:pt x="0" y="0"/>
                </a:moveTo>
                <a:lnTo>
                  <a:pt x="0" y="7778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05600" y="2965450"/>
            <a:ext cx="0" cy="777875"/>
          </a:xfrm>
          <a:custGeom>
            <a:avLst/>
            <a:gdLst/>
            <a:ahLst/>
            <a:cxnLst/>
            <a:rect l="l" t="t" r="r" b="b"/>
            <a:pathLst>
              <a:path h="777875">
                <a:moveTo>
                  <a:pt x="0" y="0"/>
                </a:moveTo>
                <a:lnTo>
                  <a:pt x="0" y="7778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75250" y="2971800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75250" y="3724275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187950" y="2978150"/>
            <a:ext cx="749300" cy="727075"/>
          </a:xfrm>
          <a:prstGeom prst="rect">
            <a:avLst/>
          </a:prstGeom>
          <a:solidFill>
            <a:srgbClr val="C3976C"/>
          </a:solidFill>
        </p:spPr>
        <p:txBody>
          <a:bodyPr vert="horz" wrap="square" lIns="0" tIns="254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00"/>
              </a:spcBef>
            </a:pP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48000" y="2971800"/>
            <a:ext cx="800100" cy="812800"/>
          </a:xfrm>
          <a:custGeom>
            <a:avLst/>
            <a:gdLst/>
            <a:ahLst/>
            <a:cxnLst/>
            <a:rect l="l" t="t" r="r" b="b"/>
            <a:pathLst>
              <a:path w="800100" h="812800">
                <a:moveTo>
                  <a:pt x="0" y="812800"/>
                </a:moveTo>
                <a:lnTo>
                  <a:pt x="800100" y="812800"/>
                </a:lnTo>
                <a:lnTo>
                  <a:pt x="800100" y="0"/>
                </a:lnTo>
                <a:lnTo>
                  <a:pt x="0" y="0"/>
                </a:lnTo>
                <a:lnTo>
                  <a:pt x="0" y="812800"/>
                </a:lnTo>
                <a:close/>
              </a:path>
            </a:pathLst>
          </a:custGeom>
          <a:solidFill>
            <a:srgbClr val="C39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48100" y="2971800"/>
            <a:ext cx="800100" cy="812800"/>
          </a:xfrm>
          <a:custGeom>
            <a:avLst/>
            <a:gdLst/>
            <a:ahLst/>
            <a:cxnLst/>
            <a:rect l="l" t="t" r="r" b="b"/>
            <a:pathLst>
              <a:path w="800100" h="812800">
                <a:moveTo>
                  <a:pt x="0" y="812800"/>
                </a:moveTo>
                <a:lnTo>
                  <a:pt x="800100" y="812800"/>
                </a:lnTo>
                <a:lnTo>
                  <a:pt x="800100" y="0"/>
                </a:lnTo>
                <a:lnTo>
                  <a:pt x="0" y="0"/>
                </a:lnTo>
                <a:lnTo>
                  <a:pt x="0" y="812800"/>
                </a:lnTo>
                <a:close/>
              </a:path>
            </a:pathLst>
          </a:custGeom>
          <a:solidFill>
            <a:srgbClr val="C39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48100" y="296545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8000" y="296545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48200" y="296545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41650" y="2971800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41650" y="3784600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054350" y="2978150"/>
            <a:ext cx="787400" cy="787400"/>
          </a:xfrm>
          <a:prstGeom prst="rect">
            <a:avLst/>
          </a:prstGeom>
          <a:solidFill>
            <a:srgbClr val="C3976C"/>
          </a:solidFill>
        </p:spPr>
        <p:txBody>
          <a:bodyPr vert="horz" wrap="square" lIns="0" tIns="254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00"/>
              </a:spcBef>
            </a:pP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40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38200" y="2971800"/>
            <a:ext cx="800100" cy="838200"/>
          </a:xfrm>
          <a:custGeom>
            <a:avLst/>
            <a:gdLst/>
            <a:ahLst/>
            <a:cxnLst/>
            <a:rect l="l" t="t" r="r" b="b"/>
            <a:pathLst>
              <a:path w="800100" h="838200">
                <a:moveTo>
                  <a:pt x="0" y="838200"/>
                </a:moveTo>
                <a:lnTo>
                  <a:pt x="800100" y="838200"/>
                </a:lnTo>
                <a:lnTo>
                  <a:pt x="8001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C39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38300" y="2971800"/>
            <a:ext cx="800100" cy="838200"/>
          </a:xfrm>
          <a:custGeom>
            <a:avLst/>
            <a:gdLst/>
            <a:ahLst/>
            <a:cxnLst/>
            <a:rect l="l" t="t" r="r" b="b"/>
            <a:pathLst>
              <a:path w="800100" h="838200">
                <a:moveTo>
                  <a:pt x="0" y="838200"/>
                </a:moveTo>
                <a:lnTo>
                  <a:pt x="800100" y="838200"/>
                </a:lnTo>
                <a:lnTo>
                  <a:pt x="8001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C39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38300" y="29654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8200" y="29654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38400" y="29654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1850" y="2971800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1850" y="3810000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9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44550" y="2978150"/>
            <a:ext cx="787400" cy="812800"/>
          </a:xfrm>
          <a:prstGeom prst="rect">
            <a:avLst/>
          </a:prstGeom>
          <a:solidFill>
            <a:srgbClr val="C3976C"/>
          </a:solidFill>
        </p:spPr>
        <p:txBody>
          <a:bodyPr vert="horz" wrap="square" lIns="0" tIns="254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00"/>
              </a:spcBef>
            </a:pP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439161" y="3353561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533400" y="0"/>
                </a:moveTo>
                <a:lnTo>
                  <a:pt x="5334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533400" y="114300"/>
                </a:lnTo>
                <a:lnTo>
                  <a:pt x="533400" y="152400"/>
                </a:lnTo>
                <a:lnTo>
                  <a:pt x="609600" y="76200"/>
                </a:lnTo>
                <a:lnTo>
                  <a:pt x="5334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39161" y="3353561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38100"/>
                </a:moveTo>
                <a:lnTo>
                  <a:pt x="533400" y="38100"/>
                </a:lnTo>
                <a:lnTo>
                  <a:pt x="533400" y="0"/>
                </a:lnTo>
                <a:lnTo>
                  <a:pt x="609600" y="76200"/>
                </a:lnTo>
                <a:lnTo>
                  <a:pt x="533400" y="152400"/>
                </a:lnTo>
                <a:lnTo>
                  <a:pt x="53340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48961" y="3277361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457200" y="0"/>
                </a:moveTo>
                <a:lnTo>
                  <a:pt x="4572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457200" y="114300"/>
                </a:lnTo>
                <a:lnTo>
                  <a:pt x="457200" y="152400"/>
                </a:lnTo>
                <a:lnTo>
                  <a:pt x="533400" y="76200"/>
                </a:lnTo>
                <a:lnTo>
                  <a:pt x="4572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48961" y="3277361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38100"/>
                </a:moveTo>
                <a:lnTo>
                  <a:pt x="457200" y="38100"/>
                </a:lnTo>
                <a:lnTo>
                  <a:pt x="457200" y="0"/>
                </a:lnTo>
                <a:lnTo>
                  <a:pt x="533400" y="76200"/>
                </a:lnTo>
                <a:lnTo>
                  <a:pt x="457200" y="152400"/>
                </a:lnTo>
                <a:lnTo>
                  <a:pt x="45720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06361" y="3277361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381000" y="0"/>
                </a:moveTo>
                <a:lnTo>
                  <a:pt x="3810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381000" y="114300"/>
                </a:lnTo>
                <a:lnTo>
                  <a:pt x="381000" y="152400"/>
                </a:lnTo>
                <a:lnTo>
                  <a:pt x="457200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06361" y="3277361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0" y="38100"/>
                </a:moveTo>
                <a:lnTo>
                  <a:pt x="381000" y="38100"/>
                </a:lnTo>
                <a:lnTo>
                  <a:pt x="381000" y="0"/>
                </a:lnTo>
                <a:lnTo>
                  <a:pt x="457200" y="76200"/>
                </a:lnTo>
                <a:lnTo>
                  <a:pt x="381000" y="152400"/>
                </a:lnTo>
                <a:lnTo>
                  <a:pt x="38100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91561" y="5410961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304800" y="0"/>
                </a:moveTo>
                <a:lnTo>
                  <a:pt x="3048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304800" y="114300"/>
                </a:lnTo>
                <a:lnTo>
                  <a:pt x="304800" y="152400"/>
                </a:lnTo>
                <a:lnTo>
                  <a:pt x="3810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591561" y="5410961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38100"/>
                </a:moveTo>
                <a:lnTo>
                  <a:pt x="304800" y="38100"/>
                </a:lnTo>
                <a:lnTo>
                  <a:pt x="304800" y="0"/>
                </a:lnTo>
                <a:lnTo>
                  <a:pt x="381000" y="76200"/>
                </a:lnTo>
                <a:lnTo>
                  <a:pt x="304800" y="152400"/>
                </a:lnTo>
                <a:lnTo>
                  <a:pt x="30480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648961" y="5410961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381000" y="0"/>
                </a:moveTo>
                <a:lnTo>
                  <a:pt x="3810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381000" y="114300"/>
                </a:lnTo>
                <a:lnTo>
                  <a:pt x="381000" y="152400"/>
                </a:lnTo>
                <a:lnTo>
                  <a:pt x="457200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48961" y="5410961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0" y="38100"/>
                </a:moveTo>
                <a:lnTo>
                  <a:pt x="381000" y="38100"/>
                </a:lnTo>
                <a:lnTo>
                  <a:pt x="381000" y="0"/>
                </a:lnTo>
                <a:lnTo>
                  <a:pt x="457200" y="76200"/>
                </a:lnTo>
                <a:lnTo>
                  <a:pt x="381000" y="152400"/>
                </a:lnTo>
                <a:lnTo>
                  <a:pt x="38100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06361" y="5410961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381000" y="0"/>
                </a:moveTo>
                <a:lnTo>
                  <a:pt x="3810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381000" y="114300"/>
                </a:lnTo>
                <a:lnTo>
                  <a:pt x="381000" y="152400"/>
                </a:lnTo>
                <a:lnTo>
                  <a:pt x="457200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06361" y="5410961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0" y="38100"/>
                </a:moveTo>
                <a:lnTo>
                  <a:pt x="381000" y="38100"/>
                </a:lnTo>
                <a:lnTo>
                  <a:pt x="381000" y="0"/>
                </a:lnTo>
                <a:lnTo>
                  <a:pt x="457200" y="76200"/>
                </a:lnTo>
                <a:lnTo>
                  <a:pt x="381000" y="152400"/>
                </a:lnTo>
                <a:lnTo>
                  <a:pt x="381000" y="114300"/>
                </a:lnTo>
                <a:lnTo>
                  <a:pt x="0" y="114300"/>
                </a:lnTo>
                <a:lnTo>
                  <a:pt x="0" y="381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5160" algn="l"/>
                <a:tab pos="1934210" algn="l"/>
                <a:tab pos="2820035" algn="l"/>
                <a:tab pos="3942079" algn="l"/>
                <a:tab pos="4562475" algn="l"/>
                <a:tab pos="5446395" algn="l"/>
                <a:tab pos="6904990" algn="l"/>
              </a:tabLst>
            </a:pPr>
            <a:r>
              <a:rPr sz="3200" spc="-10" dirty="0"/>
              <a:t>2</a:t>
            </a:r>
            <a:r>
              <a:rPr sz="3200" dirty="0"/>
              <a:t>)	</a:t>
            </a:r>
            <a:r>
              <a:rPr spc="-5" dirty="0"/>
              <a:t>Keep</a:t>
            </a:r>
            <a:r>
              <a:rPr dirty="0"/>
              <a:t>	</a:t>
            </a:r>
            <a:r>
              <a:rPr spc="-5" dirty="0"/>
              <a:t>the</a:t>
            </a:r>
            <a:r>
              <a:rPr dirty="0"/>
              <a:t>	</a:t>
            </a:r>
            <a:r>
              <a:rPr spc="-5" dirty="0"/>
              <a:t>data</a:t>
            </a:r>
            <a:r>
              <a:rPr dirty="0"/>
              <a:t>	</a:t>
            </a:r>
            <a:r>
              <a:rPr spc="-5" dirty="0"/>
              <a:t>in</a:t>
            </a:r>
            <a:r>
              <a:rPr dirty="0"/>
              <a:t>	</a:t>
            </a:r>
            <a:r>
              <a:rPr spc="-5" dirty="0"/>
              <a:t>the</a:t>
            </a:r>
            <a:r>
              <a:rPr dirty="0"/>
              <a:t>	</a:t>
            </a:r>
            <a:r>
              <a:rPr spc="-5" dirty="0"/>
              <a:t>nodes</a:t>
            </a:r>
            <a:r>
              <a:rPr dirty="0"/>
              <a:t>	</a:t>
            </a:r>
            <a:r>
              <a:rPr spc="-5" dirty="0"/>
              <a:t>in</a:t>
            </a:r>
            <a:r>
              <a:rPr spc="5" dirty="0"/>
              <a:t>t</a:t>
            </a:r>
            <a:r>
              <a:rPr spc="-5" dirty="0"/>
              <a:t>ac</a:t>
            </a:r>
            <a:r>
              <a:rPr dirty="0"/>
              <a:t>t</a:t>
            </a:r>
            <a:r>
              <a:rPr spc="-5" dirty="0"/>
              <a:t>.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210939" y="1074166"/>
            <a:ext cx="1033144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8279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the  order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074166"/>
            <a:ext cx="321056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661795" algn="l"/>
                <a:tab pos="233553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Si</a:t>
            </a:r>
            <a:r>
              <a:rPr sz="3400" spc="5" dirty="0">
                <a:solidFill>
                  <a:srgbClr val="4E3A2F"/>
                </a:solidFill>
                <a:latin typeface="Arial"/>
                <a:cs typeface="Arial"/>
              </a:rPr>
              <a:t>m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ply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readju</a:t>
            </a:r>
            <a:r>
              <a:rPr sz="3400" spc="5" dirty="0">
                <a:solidFill>
                  <a:srgbClr val="4E3A2F"/>
                </a:solidFill>
                <a:latin typeface="Arial"/>
                <a:cs typeface="Arial"/>
              </a:rPr>
              <a:t>s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 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effectively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the  changes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597984"/>
            <a:ext cx="7435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5" dirty="0">
                <a:solidFill>
                  <a:srgbClr val="4E3A2F"/>
                </a:solidFill>
                <a:latin typeface="Arial"/>
                <a:cs typeface="Arial"/>
              </a:rPr>
              <a:t>200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3717" y="4597984"/>
            <a:ext cx="7435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5" dirty="0">
                <a:solidFill>
                  <a:srgbClr val="4E3A2F"/>
                </a:solidFill>
                <a:latin typeface="Arial"/>
                <a:cs typeface="Arial"/>
              </a:rPr>
              <a:t>400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0809" y="4597984"/>
            <a:ext cx="2647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5" dirty="0">
                <a:solidFill>
                  <a:srgbClr val="4E3A2F"/>
                </a:solidFill>
                <a:latin typeface="Arial"/>
                <a:cs typeface="Arial"/>
              </a:rPr>
              <a:t>0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92085" y="4651568"/>
            <a:ext cx="47879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54"/>
              </a:lnSpc>
            </a:pPr>
            <a:r>
              <a:rPr sz="3400" spc="-15" dirty="0">
                <a:solidFill>
                  <a:srgbClr val="4E3A2F"/>
                </a:solidFill>
                <a:latin typeface="Arial"/>
                <a:cs typeface="Arial"/>
              </a:rPr>
              <a:t>60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70621" y="4651568"/>
            <a:ext cx="23939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54"/>
              </a:lnSpc>
            </a:pPr>
            <a:r>
              <a:rPr sz="3400" spc="-15" dirty="0">
                <a:solidFill>
                  <a:srgbClr val="4E3A2F"/>
                </a:solidFill>
                <a:latin typeface="Arial"/>
                <a:cs typeface="Arial"/>
              </a:rPr>
              <a:t>0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6463690"/>
            <a:ext cx="7435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5" dirty="0">
                <a:solidFill>
                  <a:srgbClr val="4E3A2F"/>
                </a:solidFill>
                <a:latin typeface="Arial"/>
                <a:cs typeface="Arial"/>
              </a:rPr>
              <a:t>200</a:t>
            </a:r>
            <a:endParaRPr sz="3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4114" y="6463690"/>
            <a:ext cx="7442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400</a:t>
            </a:r>
            <a:endParaRPr sz="3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11877" y="6463690"/>
            <a:ext cx="7435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5" dirty="0">
                <a:solidFill>
                  <a:srgbClr val="4E3A2F"/>
                </a:solidFill>
                <a:latin typeface="Arial"/>
                <a:cs typeface="Arial"/>
              </a:rPr>
              <a:t>500</a:t>
            </a:r>
            <a:endParaRPr sz="3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0573" y="6463690"/>
            <a:ext cx="7435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5" dirty="0">
                <a:solidFill>
                  <a:srgbClr val="4E3A2F"/>
                </a:solidFill>
                <a:latin typeface="Arial"/>
                <a:cs typeface="Arial"/>
              </a:rPr>
              <a:t>600</a:t>
            </a:r>
            <a:endParaRPr sz="3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34300" y="4876800"/>
            <a:ext cx="800100" cy="838200"/>
          </a:xfrm>
          <a:custGeom>
            <a:avLst/>
            <a:gdLst/>
            <a:ahLst/>
            <a:cxnLst/>
            <a:rect l="l" t="t" r="r" b="b"/>
            <a:pathLst>
              <a:path w="800100" h="838200">
                <a:moveTo>
                  <a:pt x="0" y="838200"/>
                </a:moveTo>
                <a:lnTo>
                  <a:pt x="800100" y="838200"/>
                </a:lnTo>
                <a:lnTo>
                  <a:pt x="8001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C17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34300" y="48704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34200" y="48704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4400" y="48704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40550" y="4883150"/>
            <a:ext cx="787400" cy="812800"/>
          </a:xfrm>
          <a:prstGeom prst="rect">
            <a:avLst/>
          </a:prstGeom>
          <a:solidFill>
            <a:srgbClr val="C17529"/>
          </a:solidFill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sz="3200" b="1" spc="-18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40650" y="4901260"/>
            <a:ext cx="787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00600" y="4953000"/>
            <a:ext cx="838200" cy="1066800"/>
          </a:xfrm>
          <a:custGeom>
            <a:avLst/>
            <a:gdLst/>
            <a:ahLst/>
            <a:cxnLst/>
            <a:rect l="l" t="t" r="r" b="b"/>
            <a:pathLst>
              <a:path w="838200" h="1066800">
                <a:moveTo>
                  <a:pt x="0" y="1066800"/>
                </a:moveTo>
                <a:lnTo>
                  <a:pt x="838200" y="1066800"/>
                </a:lnTo>
                <a:lnTo>
                  <a:pt x="838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C17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8800" y="4953000"/>
            <a:ext cx="838200" cy="1066800"/>
          </a:xfrm>
          <a:custGeom>
            <a:avLst/>
            <a:gdLst/>
            <a:ahLst/>
            <a:cxnLst/>
            <a:rect l="l" t="t" r="r" b="b"/>
            <a:pathLst>
              <a:path w="838200" h="1066800">
                <a:moveTo>
                  <a:pt x="0" y="1066800"/>
                </a:moveTo>
                <a:lnTo>
                  <a:pt x="838200" y="1066800"/>
                </a:lnTo>
                <a:lnTo>
                  <a:pt x="838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C17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8800" y="4946650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0600" y="4946650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77000" y="4946650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94250" y="4953000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94250" y="6019800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06950" y="4959350"/>
            <a:ext cx="927100" cy="1041400"/>
          </a:xfrm>
          <a:prstGeom prst="rect">
            <a:avLst/>
          </a:prstGeom>
          <a:solidFill>
            <a:srgbClr val="C17529"/>
          </a:solidFill>
        </p:spPr>
        <p:txBody>
          <a:bodyPr vert="horz" wrap="square" lIns="0" tIns="0" rIns="0" bIns="0" rtlCol="0">
            <a:spAutoFit/>
          </a:bodyPr>
          <a:lstStyle/>
          <a:p>
            <a:pPr marL="437515">
              <a:lnSpc>
                <a:spcPts val="780"/>
              </a:lnSpc>
            </a:pPr>
            <a:r>
              <a:rPr sz="3400" spc="-15" dirty="0">
                <a:solidFill>
                  <a:srgbClr val="4E3A2F"/>
                </a:solidFill>
                <a:latin typeface="Arial"/>
                <a:cs typeface="Arial"/>
              </a:rPr>
              <a:t>50</a:t>
            </a:r>
            <a:endParaRPr sz="3400">
              <a:latin typeface="Arial"/>
              <a:cs typeface="Arial"/>
            </a:endParaRPr>
          </a:p>
          <a:p>
            <a:pPr marL="85725" marR="85090">
              <a:lnSpc>
                <a:spcPts val="3285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18428" y="4974412"/>
            <a:ext cx="476884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43300" y="5029200"/>
            <a:ext cx="800100" cy="1066800"/>
          </a:xfrm>
          <a:custGeom>
            <a:avLst/>
            <a:gdLst/>
            <a:ahLst/>
            <a:cxnLst/>
            <a:rect l="l" t="t" r="r" b="b"/>
            <a:pathLst>
              <a:path w="800100" h="1066800">
                <a:moveTo>
                  <a:pt x="0" y="1066800"/>
                </a:moveTo>
                <a:lnTo>
                  <a:pt x="800100" y="1066800"/>
                </a:lnTo>
                <a:lnTo>
                  <a:pt x="8001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C17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43300" y="5022850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43200" y="5022850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43400" y="5022850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749550" y="5035550"/>
            <a:ext cx="787400" cy="1041400"/>
          </a:xfrm>
          <a:prstGeom prst="rect">
            <a:avLst/>
          </a:prstGeom>
          <a:solidFill>
            <a:srgbClr val="C17529"/>
          </a:solidFill>
        </p:spPr>
        <p:txBody>
          <a:bodyPr vert="horz" wrap="square" lIns="0" tIns="285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2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3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49650" y="5051297"/>
            <a:ext cx="78740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60</a:t>
            </a:r>
            <a:endParaRPr sz="32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09700" y="5029200"/>
            <a:ext cx="800100" cy="1066800"/>
          </a:xfrm>
          <a:custGeom>
            <a:avLst/>
            <a:gdLst/>
            <a:ahLst/>
            <a:cxnLst/>
            <a:rect l="l" t="t" r="r" b="b"/>
            <a:pathLst>
              <a:path w="800100" h="1066800">
                <a:moveTo>
                  <a:pt x="0" y="1066800"/>
                </a:moveTo>
                <a:lnTo>
                  <a:pt x="800100" y="1066800"/>
                </a:lnTo>
                <a:lnTo>
                  <a:pt x="8001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C17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9700" y="5022850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9600" y="5022850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09800" y="5022850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15950" y="5035550"/>
            <a:ext cx="787400" cy="1041400"/>
          </a:xfrm>
          <a:prstGeom prst="rect">
            <a:avLst/>
          </a:prstGeom>
          <a:solidFill>
            <a:srgbClr val="C17529"/>
          </a:solidFill>
        </p:spPr>
        <p:txBody>
          <a:bodyPr vert="horz" wrap="square" lIns="0" tIns="285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2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16050" y="5051297"/>
            <a:ext cx="78740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32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67600" y="31242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838200"/>
                </a:moveTo>
                <a:lnTo>
                  <a:pt x="838200" y="838200"/>
                </a:lnTo>
                <a:lnTo>
                  <a:pt x="838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C39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67600" y="3117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29400" y="3117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05800" y="3117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375528" y="1074166"/>
            <a:ext cx="323469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5430" marR="5080" indent="-253365">
              <a:lnSpc>
                <a:spcPct val="100000"/>
              </a:lnSpc>
              <a:spcBef>
                <a:spcPts val="95"/>
              </a:spcBef>
              <a:tabLst>
                <a:tab pos="1035050" algn="l"/>
                <a:tab pos="1229995" algn="l"/>
                <a:tab pos="2045970" algn="l"/>
                <a:tab pos="249682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links		such	that  </a:t>
            </a:r>
            <a:r>
              <a:rPr sz="3400" spc="-15" dirty="0">
                <a:solidFill>
                  <a:srgbClr val="4E3A2F"/>
                </a:solidFill>
                <a:latin typeface="Arial"/>
                <a:cs typeface="Arial"/>
              </a:rPr>
              <a:t>o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f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10" dirty="0">
                <a:solidFill>
                  <a:srgbClr val="4E3A2F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he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nodes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1346200">
              <a:lnSpc>
                <a:spcPct val="100000"/>
              </a:lnSpc>
              <a:tabLst>
                <a:tab pos="2184400" algn="l"/>
              </a:tabLst>
            </a:pPr>
            <a:r>
              <a:rPr sz="3200" b="1" spc="-95" dirty="0">
                <a:solidFill>
                  <a:srgbClr val="FFFFFF"/>
                </a:solidFill>
                <a:latin typeface="Arial"/>
                <a:cs typeface="Arial"/>
              </a:rPr>
              <a:t>11	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48300" y="3124200"/>
            <a:ext cx="800100" cy="838200"/>
          </a:xfrm>
          <a:custGeom>
            <a:avLst/>
            <a:gdLst/>
            <a:ahLst/>
            <a:cxnLst/>
            <a:rect l="l" t="t" r="r" b="b"/>
            <a:pathLst>
              <a:path w="800100" h="838200">
                <a:moveTo>
                  <a:pt x="0" y="838200"/>
                </a:moveTo>
                <a:lnTo>
                  <a:pt x="800100" y="838200"/>
                </a:lnTo>
                <a:lnTo>
                  <a:pt x="8001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C39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48300" y="3117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48200" y="3117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48400" y="3117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654550" y="3130550"/>
            <a:ext cx="787400" cy="812800"/>
          </a:xfrm>
          <a:prstGeom prst="rect">
            <a:avLst/>
          </a:prstGeom>
          <a:solidFill>
            <a:srgbClr val="C3976C"/>
          </a:solidFill>
        </p:spPr>
        <p:txBody>
          <a:bodyPr vert="horz" wrap="square" lIns="0" tIns="3048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4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454650" y="3150234"/>
            <a:ext cx="787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600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581400" y="3200400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762000"/>
                </a:moveTo>
                <a:lnTo>
                  <a:pt x="838200" y="762000"/>
                </a:lnTo>
                <a:lnTo>
                  <a:pt x="838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C39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81400" y="3194050"/>
            <a:ext cx="0" cy="787400"/>
          </a:xfrm>
          <a:custGeom>
            <a:avLst/>
            <a:gdLst/>
            <a:ahLst/>
            <a:cxnLst/>
            <a:rect l="l" t="t" r="r" b="b"/>
            <a:pathLst>
              <a:path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43200" y="3194050"/>
            <a:ext cx="0" cy="787400"/>
          </a:xfrm>
          <a:custGeom>
            <a:avLst/>
            <a:gdLst/>
            <a:ahLst/>
            <a:cxnLst/>
            <a:rect l="l" t="t" r="r" b="b"/>
            <a:pathLst>
              <a:path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19600" y="3194050"/>
            <a:ext cx="0" cy="787400"/>
          </a:xfrm>
          <a:custGeom>
            <a:avLst/>
            <a:gdLst/>
            <a:ahLst/>
            <a:cxnLst/>
            <a:rect l="l" t="t" r="r" b="b"/>
            <a:pathLst>
              <a:path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749550" y="3206750"/>
            <a:ext cx="1663700" cy="736600"/>
          </a:xfrm>
          <a:prstGeom prst="rect">
            <a:avLst/>
          </a:prstGeom>
          <a:solidFill>
            <a:srgbClr val="C3976C"/>
          </a:solidFill>
        </p:spPr>
        <p:txBody>
          <a:bodyPr vert="horz" wrap="square" lIns="0" tIns="3048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40"/>
              </a:spcBef>
              <a:tabLst>
                <a:tab pos="923290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8	500</a:t>
            </a:r>
            <a:endParaRPr sz="28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371600" y="3124200"/>
            <a:ext cx="762000" cy="752475"/>
          </a:xfrm>
          <a:custGeom>
            <a:avLst/>
            <a:gdLst/>
            <a:ahLst/>
            <a:cxnLst/>
            <a:rect l="l" t="t" r="r" b="b"/>
            <a:pathLst>
              <a:path w="762000" h="752475">
                <a:moveTo>
                  <a:pt x="0" y="752475"/>
                </a:moveTo>
                <a:lnTo>
                  <a:pt x="762000" y="752475"/>
                </a:lnTo>
                <a:lnTo>
                  <a:pt x="762000" y="0"/>
                </a:lnTo>
                <a:lnTo>
                  <a:pt x="0" y="0"/>
                </a:lnTo>
                <a:lnTo>
                  <a:pt x="0" y="752475"/>
                </a:lnTo>
                <a:close/>
              </a:path>
            </a:pathLst>
          </a:custGeom>
          <a:solidFill>
            <a:srgbClr val="C39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71600" y="3117850"/>
            <a:ext cx="0" cy="777875"/>
          </a:xfrm>
          <a:custGeom>
            <a:avLst/>
            <a:gdLst/>
            <a:ahLst/>
            <a:cxnLst/>
            <a:rect l="l" t="t" r="r" b="b"/>
            <a:pathLst>
              <a:path h="777875">
                <a:moveTo>
                  <a:pt x="0" y="0"/>
                </a:moveTo>
                <a:lnTo>
                  <a:pt x="0" y="7778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9600" y="3117850"/>
            <a:ext cx="0" cy="777875"/>
          </a:xfrm>
          <a:custGeom>
            <a:avLst/>
            <a:gdLst/>
            <a:ahLst/>
            <a:cxnLst/>
            <a:rect l="l" t="t" r="r" b="b"/>
            <a:pathLst>
              <a:path h="777875">
                <a:moveTo>
                  <a:pt x="0" y="0"/>
                </a:moveTo>
                <a:lnTo>
                  <a:pt x="0" y="7778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33600" y="3117850"/>
            <a:ext cx="0" cy="777875"/>
          </a:xfrm>
          <a:custGeom>
            <a:avLst/>
            <a:gdLst/>
            <a:ahLst/>
            <a:cxnLst/>
            <a:rect l="l" t="t" r="r" b="b"/>
            <a:pathLst>
              <a:path h="777875">
                <a:moveTo>
                  <a:pt x="0" y="0"/>
                </a:moveTo>
                <a:lnTo>
                  <a:pt x="0" y="7778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15950" y="3130550"/>
            <a:ext cx="749300" cy="727075"/>
          </a:xfrm>
          <a:prstGeom prst="rect">
            <a:avLst/>
          </a:prstGeom>
          <a:solidFill>
            <a:srgbClr val="C3976C"/>
          </a:solidFill>
        </p:spPr>
        <p:txBody>
          <a:bodyPr vert="horz" wrap="square" lIns="0" tIns="3048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4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77950" y="3149930"/>
            <a:ext cx="749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08405"/>
            <a:ext cx="8455025" cy="5000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85775" indent="-342900">
              <a:lnSpc>
                <a:spcPct val="100000"/>
              </a:lnSpc>
              <a:spcBef>
                <a:spcPts val="95"/>
              </a:spcBef>
            </a:pPr>
            <a:r>
              <a:rPr sz="3400" b="1" u="heavy" spc="-5" dirty="0">
                <a:solidFill>
                  <a:srgbClr val="4E3A2F"/>
                </a:solidFill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RECURSIVE </a:t>
            </a:r>
            <a:r>
              <a:rPr sz="3400" b="1" u="heavy" spc="-30" dirty="0">
                <a:solidFill>
                  <a:srgbClr val="4E3A2F"/>
                </a:solidFill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OPERATIONS </a:t>
            </a:r>
            <a:r>
              <a:rPr sz="3400" b="1" u="heavy" spc="-5" dirty="0">
                <a:solidFill>
                  <a:srgbClr val="4E3A2F"/>
                </a:solidFill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ON LINKED </a:t>
            </a:r>
            <a:r>
              <a:rPr sz="3400" b="1" spc="-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b="1" u="heavy" spc="-5" dirty="0">
                <a:solidFill>
                  <a:srgbClr val="4E3A2F"/>
                </a:solidFill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LIST</a:t>
            </a:r>
            <a:r>
              <a:rPr sz="3400" b="1" u="heavy" dirty="0">
                <a:solidFill>
                  <a:srgbClr val="4E3A2F"/>
                </a:solidFill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 </a:t>
            </a:r>
            <a:r>
              <a:rPr sz="3400" b="1" u="heavy" spc="-5" dirty="0">
                <a:solidFill>
                  <a:srgbClr val="4E3A2F"/>
                </a:solidFill>
                <a:uFill>
                  <a:solidFill>
                    <a:srgbClr val="4E3A2F"/>
                  </a:solidFill>
                </a:uFill>
                <a:latin typeface="Arial"/>
                <a:cs typeface="Arial"/>
              </a:rPr>
              <a:t>:</a:t>
            </a:r>
            <a:endParaRPr sz="3400">
              <a:latin typeface="Arial"/>
              <a:cs typeface="Arial"/>
            </a:endParaRPr>
          </a:p>
          <a:p>
            <a:pPr marL="355600" marR="8890" indent="-342900" algn="just">
              <a:lnSpc>
                <a:spcPct val="100000"/>
              </a:lnSpc>
              <a:spcBef>
                <a:spcPts val="819"/>
              </a:spcBef>
              <a:buClr>
                <a:srgbClr val="EFA12D"/>
              </a:buClr>
              <a:buSzPct val="69117"/>
              <a:buFont typeface="Wingdings"/>
              <a:buChar char=""/>
              <a:tabLst>
                <a:tab pos="572135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 function called by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itself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known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as 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recursion.</a:t>
            </a:r>
            <a:endParaRPr sz="3400">
              <a:latin typeface="Arial"/>
              <a:cs typeface="Arial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815"/>
              </a:spcBef>
              <a:buClr>
                <a:srgbClr val="EFA12D"/>
              </a:buClr>
              <a:buSzPct val="69117"/>
              <a:buFont typeface="Wingdings"/>
              <a:buChar char=""/>
              <a:tabLst>
                <a:tab pos="35560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If a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statement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within the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body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of</a:t>
            </a:r>
            <a:r>
              <a:rPr sz="3400" spc="59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  function calls the same</a:t>
            </a:r>
            <a:r>
              <a:rPr sz="3400" spc="4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function.</a:t>
            </a:r>
            <a:endParaRPr sz="3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20"/>
              </a:spcBef>
              <a:buClr>
                <a:srgbClr val="EFA12D"/>
              </a:buClr>
              <a:buSzPct val="69117"/>
              <a:buFont typeface="Wingdings"/>
              <a:buChar char=""/>
              <a:tabLst>
                <a:tab pos="35560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Some of the operations that are carried 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out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on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linked list can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be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easily  implemented using</a:t>
            </a:r>
            <a:r>
              <a:rPr sz="3400" spc="1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recursion.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18005"/>
            <a:ext cx="8070850" cy="261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EFA12D"/>
              </a:buClr>
              <a:buSzPct val="69117"/>
              <a:buFont typeface="Wingdings"/>
              <a:buChar char=""/>
              <a:tabLst>
                <a:tab pos="476884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For example finding out the number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of  nodes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present in a linked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list,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comparing  two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lists,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copying one linked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list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into  </a:t>
            </a:r>
            <a:r>
              <a:rPr sz="3400" spc="-25" dirty="0">
                <a:solidFill>
                  <a:srgbClr val="4E3A2F"/>
                </a:solidFill>
                <a:latin typeface="Arial"/>
                <a:cs typeface="Arial"/>
              </a:rPr>
              <a:t>another,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adding a new node at the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end 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of the linked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list,</a:t>
            </a:r>
            <a:r>
              <a:rPr sz="3400" spc="1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etc.,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8976" y="1036319"/>
            <a:ext cx="6740652" cy="54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740" y="575817"/>
            <a:ext cx="6199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9525" algn="l"/>
              </a:tabLst>
            </a:pPr>
            <a:r>
              <a:rPr sz="3600" spc="65" dirty="0">
                <a:latin typeface="Trebuchet MS"/>
                <a:cs typeface="Trebuchet MS"/>
              </a:rPr>
              <a:t>OPER</a:t>
            </a:r>
            <a:r>
              <a:rPr sz="3600" spc="-145" dirty="0">
                <a:latin typeface="Trebuchet MS"/>
                <a:cs typeface="Trebuchet MS"/>
              </a:rPr>
              <a:t>A</a:t>
            </a:r>
            <a:r>
              <a:rPr sz="3600" spc="-35" dirty="0">
                <a:latin typeface="Trebuchet MS"/>
                <a:cs typeface="Trebuchet MS"/>
              </a:rPr>
              <a:t>TION</a:t>
            </a:r>
            <a:r>
              <a:rPr sz="3600" spc="-25" dirty="0">
                <a:latin typeface="Trebuchet MS"/>
                <a:cs typeface="Trebuchet MS"/>
              </a:rPr>
              <a:t>S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-35" dirty="0">
                <a:latin typeface="Trebuchet MS"/>
                <a:cs typeface="Trebuchet MS"/>
              </a:rPr>
              <a:t>ON</a:t>
            </a:r>
            <a:r>
              <a:rPr sz="3600" spc="-185" dirty="0">
                <a:latin typeface="Trebuchet MS"/>
                <a:cs typeface="Trebuchet MS"/>
              </a:rPr>
              <a:t> </a:t>
            </a:r>
            <a:r>
              <a:rPr sz="3600" spc="40" dirty="0">
                <a:latin typeface="Trebuchet MS"/>
                <a:cs typeface="Trebuchet MS"/>
              </a:rPr>
              <a:t>LINKED</a:t>
            </a:r>
            <a:r>
              <a:rPr sz="3600" dirty="0">
                <a:latin typeface="Trebuchet MS"/>
                <a:cs typeface="Trebuchet MS"/>
              </a:rPr>
              <a:t>	</a:t>
            </a:r>
            <a:r>
              <a:rPr sz="3600" spc="-25" dirty="0">
                <a:latin typeface="Trebuchet MS"/>
                <a:cs typeface="Trebuchet MS"/>
              </a:rPr>
              <a:t>LIS</a:t>
            </a:r>
            <a:r>
              <a:rPr sz="3600" spc="-10" dirty="0">
                <a:latin typeface="Trebuchet MS"/>
                <a:cs typeface="Trebuchet MS"/>
              </a:rPr>
              <a:t>T</a:t>
            </a:r>
            <a:r>
              <a:rPr sz="3600" spc="325" dirty="0"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1670302"/>
            <a:ext cx="7482205" cy="458724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The basic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operations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on linked lists</a:t>
            </a:r>
            <a:r>
              <a:rPr sz="3400" spc="6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are</a:t>
            </a:r>
            <a:endParaRPr sz="34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409"/>
              </a:spcBef>
              <a:buClr>
                <a:srgbClr val="EFA12D"/>
              </a:buClr>
              <a:buSzPct val="69117"/>
              <a:buAutoNum type="arabicPeriod"/>
              <a:tabLst>
                <a:tab pos="526415" algn="l"/>
                <a:tab pos="52705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Creation</a:t>
            </a:r>
            <a:endParaRPr sz="34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405"/>
              </a:spcBef>
              <a:buClr>
                <a:srgbClr val="EFA12D"/>
              </a:buClr>
              <a:buSzPct val="69117"/>
              <a:buAutoNum type="arabicPeriod"/>
              <a:tabLst>
                <a:tab pos="526415" algn="l"/>
                <a:tab pos="52705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Insertion</a:t>
            </a:r>
            <a:endParaRPr sz="34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409"/>
              </a:spcBef>
              <a:buClr>
                <a:srgbClr val="EFA12D"/>
              </a:buClr>
              <a:buSzPct val="69117"/>
              <a:buAutoNum type="arabicPeriod"/>
              <a:tabLst>
                <a:tab pos="526415" algn="l"/>
                <a:tab pos="52705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Deletion</a:t>
            </a:r>
            <a:endParaRPr sz="34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409"/>
              </a:spcBef>
              <a:buClr>
                <a:srgbClr val="EFA12D"/>
              </a:buClr>
              <a:buSzPct val="69117"/>
              <a:buAutoNum type="arabicPeriod"/>
              <a:tabLst>
                <a:tab pos="526415" algn="l"/>
                <a:tab pos="527050" algn="l"/>
              </a:tabLst>
            </a:pPr>
            <a:r>
              <a:rPr sz="3400" spc="-15" dirty="0">
                <a:solidFill>
                  <a:srgbClr val="4E3A2F"/>
                </a:solidFill>
                <a:latin typeface="Arial"/>
                <a:cs typeface="Arial"/>
              </a:rPr>
              <a:t>Traversing</a:t>
            </a:r>
            <a:endParaRPr sz="34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409"/>
              </a:spcBef>
              <a:buClr>
                <a:srgbClr val="EFA12D"/>
              </a:buClr>
              <a:buSzPct val="69117"/>
              <a:buAutoNum type="arabicPeriod"/>
              <a:tabLst>
                <a:tab pos="526415" algn="l"/>
                <a:tab pos="52705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Searching</a:t>
            </a:r>
            <a:endParaRPr sz="34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409"/>
              </a:spcBef>
              <a:buClr>
                <a:srgbClr val="EFA12D"/>
              </a:buClr>
              <a:buSzPct val="69117"/>
              <a:buAutoNum type="arabicPeriod"/>
              <a:tabLst>
                <a:tab pos="526415" algn="l"/>
                <a:tab pos="52705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Concatenation</a:t>
            </a:r>
            <a:endParaRPr sz="34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405"/>
              </a:spcBef>
              <a:buClr>
                <a:srgbClr val="EFA12D"/>
              </a:buClr>
              <a:buSzPct val="69117"/>
              <a:buAutoNum type="arabicPeriod"/>
              <a:tabLst>
                <a:tab pos="526415" algn="l"/>
                <a:tab pos="52705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Display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37005"/>
            <a:ext cx="8072755" cy="531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Clr>
                <a:srgbClr val="EFA12D"/>
              </a:buClr>
              <a:buSzPct val="69117"/>
              <a:buChar char="•"/>
              <a:tabLst>
                <a:tab pos="35560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3400" b="1" spc="-5" dirty="0">
                <a:solidFill>
                  <a:srgbClr val="4E3A2F"/>
                </a:solidFill>
                <a:latin typeface="Arial"/>
                <a:cs typeface="Arial"/>
              </a:rPr>
              <a:t>creation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operation is used to  create a linked</a:t>
            </a:r>
            <a:r>
              <a:rPr sz="3400" spc="1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list.</a:t>
            </a:r>
            <a:endParaRPr sz="3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19"/>
              </a:spcBef>
              <a:buClr>
                <a:srgbClr val="EFA12D"/>
              </a:buClr>
              <a:buSzPct val="69117"/>
              <a:buFont typeface="Arial"/>
              <a:buChar char="•"/>
              <a:tabLst>
                <a:tab pos="355600" algn="l"/>
              </a:tabLst>
            </a:pPr>
            <a:r>
              <a:rPr sz="3400" b="1" dirty="0">
                <a:solidFill>
                  <a:srgbClr val="4E3A2F"/>
                </a:solidFill>
                <a:latin typeface="Arial"/>
                <a:cs typeface="Arial"/>
              </a:rPr>
              <a:t>Insertion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operation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is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used to insert a 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new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node in the linked list at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the 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specified position. A new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node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may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be 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inserted at the beginning of a linked list ,  at the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end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of the linked list , at the  specified position in a linked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list. If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the 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list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itself is empty , then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new node 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is inserted as a first</a:t>
            </a:r>
            <a:r>
              <a:rPr sz="3400" spc="5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node.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784605"/>
            <a:ext cx="8378825" cy="531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Clr>
                <a:srgbClr val="EFA12D"/>
              </a:buClr>
              <a:buSzPct val="69117"/>
              <a:buFont typeface="Arial"/>
              <a:buChar char="•"/>
              <a:tabLst>
                <a:tab pos="355600" algn="l"/>
              </a:tabLst>
            </a:pPr>
            <a:r>
              <a:rPr sz="3400" b="1" dirty="0">
                <a:solidFill>
                  <a:srgbClr val="4E3A2F"/>
                </a:solidFill>
                <a:latin typeface="Arial"/>
                <a:cs typeface="Arial"/>
              </a:rPr>
              <a:t>Deletion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operation is used </a:t>
            </a:r>
            <a:r>
              <a:rPr sz="3400" spc="5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delete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on 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item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from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the linked list. It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may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be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deleted  from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beginning of a linked list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, 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specified position in the</a:t>
            </a:r>
            <a:r>
              <a:rPr sz="3400" spc="1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list.</a:t>
            </a:r>
            <a:endParaRPr sz="3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19"/>
              </a:spcBef>
              <a:buClr>
                <a:srgbClr val="EFA12D"/>
              </a:buClr>
              <a:buSzPct val="69117"/>
              <a:buFont typeface="Arial"/>
              <a:buChar char="•"/>
              <a:tabLst>
                <a:tab pos="355600" algn="l"/>
              </a:tabLst>
            </a:pPr>
            <a:r>
              <a:rPr sz="3400" b="1" spc="-25" dirty="0">
                <a:solidFill>
                  <a:srgbClr val="4E3A2F"/>
                </a:solidFill>
                <a:latin typeface="Arial"/>
                <a:cs typeface="Arial"/>
              </a:rPr>
              <a:t>Traversing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operation is a process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of  going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through all the nodes of a linked list  from one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end </a:t>
            </a:r>
            <a:r>
              <a:rPr sz="3400" spc="5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the another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end. </a:t>
            </a:r>
            <a:r>
              <a:rPr sz="3400" spc="5" dirty="0">
                <a:solidFill>
                  <a:srgbClr val="4E3A2F"/>
                </a:solidFill>
                <a:latin typeface="Arial"/>
                <a:cs typeface="Arial"/>
              </a:rPr>
              <a:t>If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we 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start traversing from the very first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node 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towards the last node , It is called  forward</a:t>
            </a:r>
            <a:r>
              <a:rPr sz="3400" spc="2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traversing.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89405"/>
            <a:ext cx="8072755" cy="4274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EFA12D"/>
              </a:buClr>
              <a:buSzPct val="69117"/>
              <a:buChar char="•"/>
              <a:tabLst>
                <a:tab pos="35560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If the traversal start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from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the last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node 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towards the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first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node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,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it is called back  word</a:t>
            </a:r>
            <a:r>
              <a:rPr sz="3400" spc="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traversing.</a:t>
            </a:r>
            <a:endParaRPr sz="3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20"/>
              </a:spcBef>
              <a:buClr>
                <a:srgbClr val="EFA12D"/>
              </a:buClr>
              <a:buSzPct val="69117"/>
              <a:buFont typeface="Arial"/>
              <a:buChar char="•"/>
              <a:tabLst>
                <a:tab pos="355600" algn="l"/>
              </a:tabLst>
            </a:pPr>
            <a:r>
              <a:rPr sz="3400" b="1" spc="-5" dirty="0">
                <a:solidFill>
                  <a:srgbClr val="4E3A2F"/>
                </a:solidFill>
                <a:latin typeface="Arial"/>
                <a:cs typeface="Arial"/>
              </a:rPr>
              <a:t>Searching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operation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is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 process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of 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accessing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desired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node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in the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list.  </a:t>
            </a:r>
            <a:r>
              <a:rPr sz="3400" spc="-35" dirty="0">
                <a:solidFill>
                  <a:srgbClr val="4E3A2F"/>
                </a:solidFill>
                <a:latin typeface="Arial"/>
                <a:cs typeface="Arial"/>
              </a:rPr>
              <a:t>We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start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searching node –by-node and 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compare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the data of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node with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the  </a:t>
            </a:r>
            <a:r>
              <a:rPr sz="3400" spc="-65" dirty="0">
                <a:solidFill>
                  <a:srgbClr val="4E3A2F"/>
                </a:solidFill>
                <a:latin typeface="Arial"/>
                <a:cs typeface="Arial"/>
              </a:rPr>
              <a:t>key.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13205"/>
            <a:ext cx="8074025" cy="3756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EFA12D"/>
              </a:buClr>
              <a:buSzPct val="69117"/>
              <a:buFont typeface="Arial"/>
              <a:buChar char="•"/>
              <a:tabLst>
                <a:tab pos="355600" algn="l"/>
              </a:tabLst>
            </a:pPr>
            <a:r>
              <a:rPr sz="3400" b="1" spc="-5" dirty="0">
                <a:solidFill>
                  <a:srgbClr val="4E3A2F"/>
                </a:solidFill>
                <a:latin typeface="Arial"/>
                <a:cs typeface="Arial"/>
              </a:rPr>
              <a:t>Concatenation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operation is the process  of appending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second list to the end  of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the first list.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When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we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concatenate  two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lists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,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resultant list becomes  larger in</a:t>
            </a:r>
            <a:r>
              <a:rPr sz="3400" spc="1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size.</a:t>
            </a:r>
            <a:endParaRPr sz="3400">
              <a:latin typeface="Arial"/>
              <a:cs typeface="Arial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819"/>
              </a:spcBef>
              <a:buClr>
                <a:srgbClr val="EFA12D"/>
              </a:buClr>
              <a:buSzPct val="69117"/>
              <a:buChar char="•"/>
              <a:tabLst>
                <a:tab pos="35560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3400" b="1" spc="-5" dirty="0">
                <a:solidFill>
                  <a:srgbClr val="4E3A2F"/>
                </a:solidFill>
                <a:latin typeface="Arial"/>
                <a:cs typeface="Arial"/>
              </a:rPr>
              <a:t>display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operation is used to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print 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each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and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every </a:t>
            </a:r>
            <a:r>
              <a:rPr sz="3400" spc="-20" dirty="0">
                <a:solidFill>
                  <a:srgbClr val="4E3A2F"/>
                </a:solidFill>
                <a:latin typeface="Arial"/>
                <a:cs typeface="Arial"/>
              </a:rPr>
              <a:t>node’s</a:t>
            </a:r>
            <a:r>
              <a:rPr sz="3400" spc="5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information.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17" y="1072896"/>
            <a:ext cx="6623304" cy="655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11809"/>
            <a:ext cx="59582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0" dirty="0">
                <a:latin typeface="Trebuchet MS"/>
                <a:cs typeface="Trebuchet MS"/>
              </a:rPr>
              <a:t>LIMITATIONS </a:t>
            </a:r>
            <a:r>
              <a:rPr sz="4400" spc="-105" dirty="0">
                <a:latin typeface="Trebuchet MS"/>
                <a:cs typeface="Trebuchet MS"/>
              </a:rPr>
              <a:t>OF</a:t>
            </a:r>
            <a:r>
              <a:rPr sz="4400" spc="-465" dirty="0">
                <a:latin typeface="Trebuchet MS"/>
                <a:cs typeface="Trebuchet MS"/>
              </a:rPr>
              <a:t> </a:t>
            </a:r>
            <a:r>
              <a:rPr sz="4400" spc="100" dirty="0">
                <a:latin typeface="Trebuchet MS"/>
                <a:cs typeface="Trebuchet MS"/>
              </a:rPr>
              <a:t>ARRAYS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080386"/>
            <a:ext cx="8072755" cy="4481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EFA12D"/>
              </a:buClr>
              <a:buSzPct val="69117"/>
              <a:buFont typeface="Wingdings"/>
              <a:buChar char=""/>
              <a:tabLst>
                <a:tab pos="35560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Arrays are simple </a:t>
            </a:r>
            <a:r>
              <a:rPr sz="3400" spc="5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understand and  elements of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an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array are easily  accessible</a:t>
            </a:r>
            <a:endParaRPr sz="3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EFA12D"/>
              </a:buClr>
              <a:buSzPct val="69117"/>
              <a:buFont typeface="Wingdings"/>
              <a:buChar char=""/>
              <a:tabLst>
                <a:tab pos="35560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But arrays have some</a:t>
            </a:r>
            <a:r>
              <a:rPr sz="3400" spc="6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limitations.</a:t>
            </a:r>
            <a:endParaRPr sz="3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Clr>
                <a:srgbClr val="EFA12D"/>
              </a:buClr>
              <a:buSzPct val="69117"/>
              <a:buFont typeface="Wingdings"/>
              <a:buChar char=""/>
              <a:tabLst>
                <a:tab pos="35560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Arrays have a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fixed</a:t>
            </a:r>
            <a:r>
              <a:rPr sz="3400" spc="2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dimension.</a:t>
            </a:r>
            <a:endParaRPr sz="3400">
              <a:latin typeface="Arial"/>
              <a:cs typeface="Arial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820"/>
              </a:spcBef>
              <a:buClr>
                <a:srgbClr val="EFA12D"/>
              </a:buClr>
              <a:buSzPct val="69117"/>
              <a:buFont typeface="Wingdings"/>
              <a:buChar char=""/>
              <a:tabLst>
                <a:tab pos="35560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Once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the size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of an array is decided it  can not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be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increased or decreased  during</a:t>
            </a:r>
            <a:r>
              <a:rPr sz="3400" spc="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education.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175" y="1312163"/>
            <a:ext cx="6481572" cy="54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851661"/>
            <a:ext cx="5938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latin typeface="Trebuchet MS"/>
                <a:cs typeface="Trebuchet MS"/>
              </a:rPr>
              <a:t>BASIC</a:t>
            </a:r>
            <a:r>
              <a:rPr sz="3600" spc="-79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OPERATIONS </a:t>
            </a:r>
            <a:r>
              <a:rPr sz="3600" spc="-35" dirty="0">
                <a:latin typeface="Trebuchet MS"/>
                <a:cs typeface="Trebuchet MS"/>
              </a:rPr>
              <a:t>ON </a:t>
            </a:r>
            <a:r>
              <a:rPr sz="3600" spc="45" dirty="0">
                <a:latin typeface="Trebuchet MS"/>
                <a:cs typeface="Trebuchet MS"/>
              </a:rPr>
              <a:t>A </a:t>
            </a:r>
            <a:r>
              <a:rPr sz="3600" spc="-25" dirty="0">
                <a:latin typeface="Trebuchet MS"/>
                <a:cs typeface="Trebuchet MS"/>
              </a:rPr>
              <a:t>LIST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063851"/>
            <a:ext cx="5851525" cy="29521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EFA12D"/>
              </a:buClr>
              <a:buSzPct val="7031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A7846F"/>
                </a:solidFill>
                <a:latin typeface="Arial"/>
                <a:cs typeface="Arial"/>
              </a:rPr>
              <a:t>Creating a</a:t>
            </a:r>
            <a:r>
              <a:rPr sz="3200" spc="-35" dirty="0">
                <a:solidFill>
                  <a:srgbClr val="A784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A7846F"/>
                </a:solidFill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EFA12D"/>
              </a:buClr>
              <a:buSzPct val="70312"/>
              <a:buChar char="•"/>
              <a:tabLst>
                <a:tab pos="354965" algn="l"/>
                <a:tab pos="355600" algn="l"/>
                <a:tab pos="2136775" algn="l"/>
              </a:tabLst>
            </a:pPr>
            <a:r>
              <a:rPr sz="3200" spc="-5" dirty="0">
                <a:solidFill>
                  <a:srgbClr val="A7846F"/>
                </a:solidFill>
                <a:latin typeface="Arial"/>
                <a:cs typeface="Arial"/>
              </a:rPr>
              <a:t>Inserting	</a:t>
            </a:r>
            <a:r>
              <a:rPr sz="3200" dirty="0">
                <a:solidFill>
                  <a:srgbClr val="A7846F"/>
                </a:solidFill>
                <a:latin typeface="Arial"/>
                <a:cs typeface="Arial"/>
              </a:rPr>
              <a:t>an </a:t>
            </a:r>
            <a:r>
              <a:rPr sz="3200" spc="-5" dirty="0">
                <a:solidFill>
                  <a:srgbClr val="A7846F"/>
                </a:solidFill>
                <a:latin typeface="Arial"/>
                <a:cs typeface="Arial"/>
              </a:rPr>
              <a:t>element </a:t>
            </a:r>
            <a:r>
              <a:rPr sz="3200" dirty="0">
                <a:solidFill>
                  <a:srgbClr val="A7846F"/>
                </a:solidFill>
                <a:latin typeface="Arial"/>
                <a:cs typeface="Arial"/>
              </a:rPr>
              <a:t>in a</a:t>
            </a:r>
            <a:r>
              <a:rPr sz="3200" spc="-70" dirty="0">
                <a:solidFill>
                  <a:srgbClr val="A784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A7846F"/>
                </a:solidFill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EFA12D"/>
              </a:buClr>
              <a:buSzPct val="7031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A7846F"/>
                </a:solidFill>
                <a:latin typeface="Arial"/>
                <a:cs typeface="Arial"/>
              </a:rPr>
              <a:t>Deleting </a:t>
            </a:r>
            <a:r>
              <a:rPr sz="3200" dirty="0">
                <a:solidFill>
                  <a:srgbClr val="A7846F"/>
                </a:solidFill>
                <a:latin typeface="Arial"/>
                <a:cs typeface="Arial"/>
              </a:rPr>
              <a:t>an </a:t>
            </a:r>
            <a:r>
              <a:rPr sz="3200" spc="-5" dirty="0">
                <a:solidFill>
                  <a:srgbClr val="A7846F"/>
                </a:solidFill>
                <a:latin typeface="Arial"/>
                <a:cs typeface="Arial"/>
              </a:rPr>
              <a:t>element from </a:t>
            </a:r>
            <a:r>
              <a:rPr sz="3200" dirty="0">
                <a:solidFill>
                  <a:srgbClr val="A7846F"/>
                </a:solidFill>
                <a:latin typeface="Arial"/>
                <a:cs typeface="Arial"/>
              </a:rPr>
              <a:t>a</a:t>
            </a:r>
            <a:r>
              <a:rPr sz="3200" spc="-65" dirty="0">
                <a:solidFill>
                  <a:srgbClr val="A784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A7846F"/>
                </a:solidFill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EFA12D"/>
              </a:buClr>
              <a:buSzPct val="7031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A7846F"/>
                </a:solidFill>
                <a:latin typeface="Arial"/>
                <a:cs typeface="Arial"/>
              </a:rPr>
              <a:t>Searching a</a:t>
            </a:r>
            <a:r>
              <a:rPr sz="3200" spc="-110" dirty="0">
                <a:solidFill>
                  <a:srgbClr val="A784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A7846F"/>
                </a:solidFill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EFA12D"/>
              </a:buClr>
              <a:buSzPct val="7031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A7846F"/>
                </a:solidFill>
                <a:latin typeface="Arial"/>
                <a:cs typeface="Arial"/>
              </a:rPr>
              <a:t>Reversing a</a:t>
            </a:r>
            <a:r>
              <a:rPr sz="3200" spc="-110" dirty="0">
                <a:solidFill>
                  <a:srgbClr val="A784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A7846F"/>
                </a:solidFill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3776" y="1065275"/>
            <a:ext cx="6542532" cy="54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604773"/>
            <a:ext cx="6003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latin typeface="Trebuchet MS"/>
                <a:cs typeface="Trebuchet MS"/>
              </a:rPr>
              <a:t>INSERTION </a:t>
            </a:r>
            <a:r>
              <a:rPr sz="3600" spc="-250" dirty="0">
                <a:latin typeface="Trebuchet MS"/>
                <a:cs typeface="Trebuchet MS"/>
              </a:rPr>
              <a:t>AT </a:t>
            </a:r>
            <a:r>
              <a:rPr sz="3600" spc="-135" dirty="0">
                <a:latin typeface="Trebuchet MS"/>
                <a:cs typeface="Trebuchet MS"/>
              </a:rPr>
              <a:t>THE</a:t>
            </a:r>
            <a:r>
              <a:rPr sz="3600" spc="-34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BEGINNING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485391"/>
            <a:ext cx="8463915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There are </a:t>
            </a:r>
            <a:r>
              <a:rPr sz="3000" spc="-10" dirty="0">
                <a:solidFill>
                  <a:srgbClr val="4E3A2F"/>
                </a:solidFill>
                <a:latin typeface="Arial"/>
                <a:cs typeface="Arial"/>
              </a:rPr>
              <a:t>two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steps to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be</a:t>
            </a:r>
            <a:r>
              <a:rPr sz="3000" spc="1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followed:-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527685" marR="1320165" indent="-514984">
              <a:lnSpc>
                <a:spcPct val="80000"/>
              </a:lnSpc>
              <a:spcBef>
                <a:spcPts val="5"/>
              </a:spcBef>
              <a:buClr>
                <a:srgbClr val="EFA12D"/>
              </a:buClr>
              <a:buSzPct val="70000"/>
              <a:buAutoNum type="alphaLcParenR"/>
              <a:tabLst>
                <a:tab pos="527685" algn="l"/>
                <a:tab pos="528320" algn="l"/>
              </a:tabLst>
            </a:pPr>
            <a:r>
              <a:rPr sz="3000" spc="-5" dirty="0">
                <a:solidFill>
                  <a:srgbClr val="A7846F"/>
                </a:solidFill>
                <a:latin typeface="Arial"/>
                <a:cs typeface="Arial"/>
              </a:rPr>
              <a:t>Make </a:t>
            </a:r>
            <a:r>
              <a:rPr sz="3000" dirty="0">
                <a:solidFill>
                  <a:srgbClr val="A7846F"/>
                </a:solidFill>
                <a:latin typeface="Arial"/>
                <a:cs typeface="Arial"/>
              </a:rPr>
              <a:t>the next pointer </a:t>
            </a:r>
            <a:r>
              <a:rPr sz="3000" spc="-5" dirty="0">
                <a:solidFill>
                  <a:srgbClr val="A7846F"/>
                </a:solidFill>
                <a:latin typeface="Arial"/>
                <a:cs typeface="Arial"/>
              </a:rPr>
              <a:t>of the </a:t>
            </a:r>
            <a:r>
              <a:rPr sz="3000" dirty="0">
                <a:solidFill>
                  <a:srgbClr val="A7846F"/>
                </a:solidFill>
                <a:latin typeface="Arial"/>
                <a:cs typeface="Arial"/>
              </a:rPr>
              <a:t>node</a:t>
            </a:r>
            <a:r>
              <a:rPr sz="3000" spc="-70" dirty="0">
                <a:solidFill>
                  <a:srgbClr val="A7846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A7846F"/>
                </a:solidFill>
                <a:latin typeface="Arial"/>
                <a:cs typeface="Arial"/>
              </a:rPr>
              <a:t>point  </a:t>
            </a:r>
            <a:r>
              <a:rPr sz="3000" spc="-5" dirty="0">
                <a:solidFill>
                  <a:srgbClr val="A7846F"/>
                </a:solidFill>
                <a:latin typeface="Arial"/>
                <a:cs typeface="Arial"/>
              </a:rPr>
              <a:t>towards </a:t>
            </a:r>
            <a:r>
              <a:rPr sz="3000" dirty="0">
                <a:solidFill>
                  <a:srgbClr val="A7846F"/>
                </a:solidFill>
                <a:latin typeface="Arial"/>
                <a:cs typeface="Arial"/>
              </a:rPr>
              <a:t>the </a:t>
            </a:r>
            <a:r>
              <a:rPr sz="3000" spc="-5" dirty="0">
                <a:solidFill>
                  <a:srgbClr val="A7846F"/>
                </a:solidFill>
                <a:latin typeface="Arial"/>
                <a:cs typeface="Arial"/>
              </a:rPr>
              <a:t>first node </a:t>
            </a:r>
            <a:r>
              <a:rPr sz="3000" dirty="0">
                <a:solidFill>
                  <a:srgbClr val="A7846F"/>
                </a:solidFill>
                <a:latin typeface="Arial"/>
                <a:cs typeface="Arial"/>
              </a:rPr>
              <a:t>of the</a:t>
            </a:r>
            <a:r>
              <a:rPr sz="3000" spc="5" dirty="0">
                <a:solidFill>
                  <a:srgbClr val="A7846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A7846F"/>
                </a:solidFill>
                <a:latin typeface="Arial"/>
                <a:cs typeface="Arial"/>
              </a:rPr>
              <a:t>list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FA12D"/>
              </a:buClr>
              <a:buFont typeface="Arial"/>
              <a:buAutoNum type="alphaLcParenR"/>
            </a:pPr>
            <a:endParaRPr sz="3700">
              <a:latin typeface="Times New Roman"/>
              <a:cs typeface="Times New Roman"/>
            </a:endParaRPr>
          </a:p>
          <a:p>
            <a:pPr marL="527685" marR="368300" indent="-514984">
              <a:lnSpc>
                <a:spcPts val="2880"/>
              </a:lnSpc>
              <a:spcBef>
                <a:spcPts val="5"/>
              </a:spcBef>
              <a:buClr>
                <a:srgbClr val="EFA12D"/>
              </a:buClr>
              <a:buSzPct val="70000"/>
              <a:buAutoNum type="alphaLcParenR"/>
              <a:tabLst>
                <a:tab pos="527685" algn="l"/>
                <a:tab pos="528320" algn="l"/>
              </a:tabLst>
            </a:pPr>
            <a:r>
              <a:rPr sz="3000" spc="-5" dirty="0">
                <a:solidFill>
                  <a:srgbClr val="A7846F"/>
                </a:solidFill>
                <a:latin typeface="Arial"/>
                <a:cs typeface="Arial"/>
              </a:rPr>
              <a:t>Make </a:t>
            </a:r>
            <a:r>
              <a:rPr sz="3000" dirty="0">
                <a:solidFill>
                  <a:srgbClr val="A7846F"/>
                </a:solidFill>
                <a:latin typeface="Arial"/>
                <a:cs typeface="Arial"/>
              </a:rPr>
              <a:t>the start pointer point </a:t>
            </a:r>
            <a:r>
              <a:rPr sz="3000" spc="-5" dirty="0">
                <a:solidFill>
                  <a:srgbClr val="A7846F"/>
                </a:solidFill>
                <a:latin typeface="Arial"/>
                <a:cs typeface="Arial"/>
              </a:rPr>
              <a:t>towards </a:t>
            </a:r>
            <a:r>
              <a:rPr sz="3000" dirty="0">
                <a:solidFill>
                  <a:srgbClr val="A7846F"/>
                </a:solidFill>
                <a:latin typeface="Arial"/>
                <a:cs typeface="Arial"/>
              </a:rPr>
              <a:t>this</a:t>
            </a:r>
            <a:r>
              <a:rPr sz="3000" spc="-50" dirty="0">
                <a:solidFill>
                  <a:srgbClr val="A7846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A7846F"/>
                </a:solidFill>
                <a:latin typeface="Arial"/>
                <a:cs typeface="Arial"/>
              </a:rPr>
              <a:t>new  node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527685" marR="5080" indent="-514984">
              <a:lnSpc>
                <a:spcPts val="2880"/>
              </a:lnSpc>
              <a:buClr>
                <a:srgbClr val="EFA12D"/>
              </a:buClr>
              <a:buSzPct val="70000"/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sz="3000" dirty="0">
                <a:solidFill>
                  <a:srgbClr val="A7846F"/>
                </a:solidFill>
                <a:latin typeface="Arial"/>
                <a:cs typeface="Arial"/>
              </a:rPr>
              <a:t>If the list is empty simply make </a:t>
            </a:r>
            <a:r>
              <a:rPr sz="3000" spc="-5" dirty="0">
                <a:solidFill>
                  <a:srgbClr val="A7846F"/>
                </a:solidFill>
                <a:latin typeface="Arial"/>
                <a:cs typeface="Arial"/>
              </a:rPr>
              <a:t>the </a:t>
            </a:r>
            <a:r>
              <a:rPr sz="3000" dirty="0">
                <a:solidFill>
                  <a:srgbClr val="A7846F"/>
                </a:solidFill>
                <a:latin typeface="Arial"/>
                <a:cs typeface="Arial"/>
              </a:rPr>
              <a:t>start</a:t>
            </a:r>
            <a:r>
              <a:rPr sz="3000" spc="-80" dirty="0">
                <a:solidFill>
                  <a:srgbClr val="A7846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A7846F"/>
                </a:solidFill>
                <a:latin typeface="Arial"/>
                <a:cs typeface="Arial"/>
              </a:rPr>
              <a:t>pointer  point </a:t>
            </a:r>
            <a:r>
              <a:rPr sz="3000" spc="-5" dirty="0">
                <a:solidFill>
                  <a:srgbClr val="A7846F"/>
                </a:solidFill>
                <a:latin typeface="Arial"/>
                <a:cs typeface="Arial"/>
              </a:rPr>
              <a:t>towards </a:t>
            </a:r>
            <a:r>
              <a:rPr sz="3000" dirty="0">
                <a:solidFill>
                  <a:srgbClr val="A7846F"/>
                </a:solidFill>
                <a:latin typeface="Arial"/>
                <a:cs typeface="Arial"/>
              </a:rPr>
              <a:t>the new</a:t>
            </a:r>
            <a:r>
              <a:rPr sz="3000" spc="-40" dirty="0">
                <a:solidFill>
                  <a:srgbClr val="A7846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A7846F"/>
                </a:solidFill>
                <a:latin typeface="Arial"/>
                <a:cs typeface="Arial"/>
              </a:rPr>
              <a:t>node;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175" y="912875"/>
            <a:ext cx="6603492" cy="54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452373"/>
            <a:ext cx="6062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latin typeface="Trebuchet MS"/>
                <a:cs typeface="Trebuchet MS"/>
              </a:rPr>
              <a:t>INSERTING</a:t>
            </a:r>
            <a:r>
              <a:rPr sz="3600" spc="-185" dirty="0">
                <a:latin typeface="Trebuchet MS"/>
                <a:cs typeface="Trebuchet MS"/>
              </a:rPr>
              <a:t> </a:t>
            </a:r>
            <a:r>
              <a:rPr sz="3600" spc="-135" dirty="0">
                <a:latin typeface="Trebuchet MS"/>
                <a:cs typeface="Trebuchet MS"/>
              </a:rPr>
              <a:t>THE</a:t>
            </a:r>
            <a:r>
              <a:rPr sz="3600" spc="-200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NODE</a:t>
            </a:r>
            <a:r>
              <a:rPr sz="3600" spc="-19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IN</a:t>
            </a:r>
            <a:r>
              <a:rPr sz="3600" spc="-195" dirty="0">
                <a:latin typeface="Trebuchet MS"/>
                <a:cs typeface="Trebuchet MS"/>
              </a:rPr>
              <a:t> </a:t>
            </a:r>
            <a:r>
              <a:rPr sz="3600" spc="45" dirty="0">
                <a:latin typeface="Trebuchet MS"/>
                <a:cs typeface="Trebuchet MS"/>
              </a:rPr>
              <a:t>A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80" dirty="0">
                <a:latin typeface="Trebuchet MS"/>
                <a:cs typeface="Trebuchet MS"/>
              </a:rPr>
              <a:t>SLL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575002"/>
            <a:ext cx="5984875" cy="285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7305" algn="l"/>
                <a:tab pos="2108200" algn="l"/>
                <a:tab pos="3733165" algn="l"/>
              </a:tabLst>
            </a:pPr>
            <a:r>
              <a:rPr sz="3200" dirty="0">
                <a:solidFill>
                  <a:srgbClr val="855309"/>
                </a:solidFill>
                <a:latin typeface="Arial"/>
                <a:cs typeface="Arial"/>
              </a:rPr>
              <a:t>There	</a:t>
            </a:r>
            <a:r>
              <a:rPr sz="3200" spc="-5" dirty="0">
                <a:solidFill>
                  <a:srgbClr val="855309"/>
                </a:solidFill>
                <a:latin typeface="Arial"/>
                <a:cs typeface="Arial"/>
              </a:rPr>
              <a:t>are	</a:t>
            </a:r>
            <a:r>
              <a:rPr sz="3200" dirty="0">
                <a:solidFill>
                  <a:srgbClr val="855309"/>
                </a:solidFill>
                <a:latin typeface="Arial"/>
                <a:cs typeface="Arial"/>
              </a:rPr>
              <a:t>3</a:t>
            </a:r>
            <a:r>
              <a:rPr sz="3200" spc="-5" dirty="0">
                <a:solidFill>
                  <a:srgbClr val="85530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55309"/>
                </a:solidFill>
                <a:latin typeface="Arial"/>
                <a:cs typeface="Arial"/>
              </a:rPr>
              <a:t>cases	</a:t>
            </a:r>
            <a:r>
              <a:rPr sz="3200" spc="-5" dirty="0">
                <a:solidFill>
                  <a:srgbClr val="855309"/>
                </a:solidFill>
                <a:latin typeface="Arial"/>
                <a:cs typeface="Arial"/>
              </a:rPr>
              <a:t>here:-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EFA12D"/>
              </a:buClr>
              <a:buSzPct val="70312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solidFill>
                  <a:srgbClr val="855309"/>
                </a:solidFill>
                <a:latin typeface="Arial"/>
                <a:cs typeface="Arial"/>
              </a:rPr>
              <a:t>Insertion </a:t>
            </a:r>
            <a:r>
              <a:rPr sz="3200" dirty="0">
                <a:solidFill>
                  <a:srgbClr val="855309"/>
                </a:solidFill>
                <a:latin typeface="Arial"/>
                <a:cs typeface="Arial"/>
              </a:rPr>
              <a:t>at the</a:t>
            </a:r>
            <a:r>
              <a:rPr sz="3200" spc="-70" dirty="0">
                <a:solidFill>
                  <a:srgbClr val="855309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55309"/>
                </a:solidFill>
                <a:latin typeface="Arial"/>
                <a:cs typeface="Arial"/>
              </a:rPr>
              <a:t>beginning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EFA12D"/>
              </a:buClr>
              <a:buSzPct val="70312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solidFill>
                  <a:srgbClr val="855309"/>
                </a:solidFill>
                <a:latin typeface="Arial"/>
                <a:cs typeface="Arial"/>
              </a:rPr>
              <a:t>Insertion </a:t>
            </a:r>
            <a:r>
              <a:rPr sz="3200" dirty="0">
                <a:solidFill>
                  <a:srgbClr val="855309"/>
                </a:solidFill>
                <a:latin typeface="Arial"/>
                <a:cs typeface="Arial"/>
              </a:rPr>
              <a:t>at </a:t>
            </a:r>
            <a:r>
              <a:rPr sz="3200" spc="-5" dirty="0">
                <a:solidFill>
                  <a:srgbClr val="855309"/>
                </a:solidFill>
                <a:latin typeface="Arial"/>
                <a:cs typeface="Arial"/>
              </a:rPr>
              <a:t>the</a:t>
            </a:r>
            <a:r>
              <a:rPr sz="3200" spc="-65" dirty="0">
                <a:solidFill>
                  <a:srgbClr val="855309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55309"/>
                </a:solidFill>
                <a:latin typeface="Arial"/>
                <a:cs typeface="Arial"/>
              </a:rPr>
              <a:t>end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EFA12D"/>
              </a:buClr>
              <a:buSzPct val="70312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solidFill>
                  <a:srgbClr val="855309"/>
                </a:solidFill>
                <a:latin typeface="Arial"/>
                <a:cs typeface="Arial"/>
              </a:rPr>
              <a:t>Insertion after </a:t>
            </a:r>
            <a:r>
              <a:rPr sz="3200" dirty="0">
                <a:solidFill>
                  <a:srgbClr val="855309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855309"/>
                </a:solidFill>
                <a:latin typeface="Arial"/>
                <a:cs typeface="Arial"/>
              </a:rPr>
              <a:t>particular</a:t>
            </a:r>
            <a:r>
              <a:rPr sz="3200" spc="-40" dirty="0">
                <a:solidFill>
                  <a:srgbClr val="855309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55309"/>
                </a:solidFill>
                <a:latin typeface="Arial"/>
                <a:cs typeface="Arial"/>
              </a:rPr>
              <a:t>node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6531" y="1552955"/>
            <a:ext cx="8250935" cy="375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776" y="1036319"/>
            <a:ext cx="5137404" cy="54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817"/>
            <a:ext cx="459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latin typeface="Trebuchet MS"/>
                <a:cs typeface="Trebuchet MS"/>
              </a:rPr>
              <a:t>INSERTING </a:t>
            </a:r>
            <a:r>
              <a:rPr sz="3600" spc="-250" dirty="0">
                <a:latin typeface="Trebuchet MS"/>
                <a:cs typeface="Trebuchet MS"/>
              </a:rPr>
              <a:t>AT </a:t>
            </a:r>
            <a:r>
              <a:rPr sz="3600" spc="-135" dirty="0">
                <a:latin typeface="Trebuchet MS"/>
                <a:cs typeface="Trebuchet MS"/>
              </a:rPr>
              <a:t>THE</a:t>
            </a:r>
            <a:r>
              <a:rPr sz="3600" spc="-385" dirty="0">
                <a:latin typeface="Trebuchet MS"/>
                <a:cs typeface="Trebuchet MS"/>
              </a:rPr>
              <a:t> </a:t>
            </a:r>
            <a:r>
              <a:rPr sz="3600" spc="65" dirty="0">
                <a:latin typeface="Trebuchet MS"/>
                <a:cs typeface="Trebuchet MS"/>
              </a:rPr>
              <a:t>END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542158"/>
            <a:ext cx="6927850" cy="158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77C0D"/>
                </a:solidFill>
                <a:latin typeface="Arial"/>
                <a:cs typeface="Arial"/>
              </a:rPr>
              <a:t>Here we </a:t>
            </a:r>
            <a:r>
              <a:rPr sz="3200" spc="-5" dirty="0">
                <a:solidFill>
                  <a:srgbClr val="C77C0D"/>
                </a:solidFill>
                <a:latin typeface="Arial"/>
                <a:cs typeface="Arial"/>
              </a:rPr>
              <a:t>simply need </a:t>
            </a:r>
            <a:r>
              <a:rPr sz="3200" dirty="0">
                <a:solidFill>
                  <a:srgbClr val="C77C0D"/>
                </a:solidFill>
                <a:latin typeface="Arial"/>
                <a:cs typeface="Arial"/>
              </a:rPr>
              <a:t>to </a:t>
            </a:r>
            <a:r>
              <a:rPr sz="3200" spc="-5" dirty="0">
                <a:solidFill>
                  <a:srgbClr val="C77C0D"/>
                </a:solidFill>
                <a:latin typeface="Arial"/>
                <a:cs typeface="Arial"/>
              </a:rPr>
              <a:t>make </a:t>
            </a:r>
            <a:r>
              <a:rPr sz="3200" dirty="0">
                <a:solidFill>
                  <a:srgbClr val="C77C0D"/>
                </a:solidFill>
                <a:latin typeface="Arial"/>
                <a:cs typeface="Arial"/>
              </a:rPr>
              <a:t>the</a:t>
            </a:r>
            <a:r>
              <a:rPr sz="3200" spc="-100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C77C0D"/>
                </a:solidFill>
                <a:latin typeface="Arial"/>
                <a:cs typeface="Arial"/>
              </a:rPr>
              <a:t>next  pointer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C77C0D"/>
                </a:solidFill>
                <a:latin typeface="Arial"/>
                <a:cs typeface="Arial"/>
              </a:rPr>
              <a:t>of the </a:t>
            </a:r>
            <a:r>
              <a:rPr sz="3200" spc="-5" dirty="0">
                <a:solidFill>
                  <a:srgbClr val="C77C0D"/>
                </a:solidFill>
                <a:latin typeface="Arial"/>
                <a:cs typeface="Arial"/>
              </a:rPr>
              <a:t>last node point </a:t>
            </a:r>
            <a:r>
              <a:rPr sz="3200" dirty="0">
                <a:solidFill>
                  <a:srgbClr val="C77C0D"/>
                </a:solidFill>
                <a:latin typeface="Arial"/>
                <a:cs typeface="Arial"/>
              </a:rPr>
              <a:t>to </a:t>
            </a:r>
            <a:r>
              <a:rPr sz="3200" spc="-5" dirty="0">
                <a:solidFill>
                  <a:srgbClr val="C77C0D"/>
                </a:solidFill>
                <a:latin typeface="Arial"/>
                <a:cs typeface="Arial"/>
              </a:rPr>
              <a:t>the new</a:t>
            </a:r>
            <a:r>
              <a:rPr sz="3200" spc="-80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C77C0D"/>
                </a:solidFill>
                <a:latin typeface="Arial"/>
                <a:cs typeface="Arial"/>
              </a:rPr>
              <a:t>node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4191000"/>
            <a:ext cx="8398764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175" y="1188719"/>
            <a:ext cx="6754368" cy="54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728217"/>
            <a:ext cx="621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latin typeface="Trebuchet MS"/>
                <a:cs typeface="Trebuchet MS"/>
              </a:rPr>
              <a:t>INSERTING </a:t>
            </a:r>
            <a:r>
              <a:rPr sz="3600" spc="-35" dirty="0">
                <a:latin typeface="Trebuchet MS"/>
                <a:cs typeface="Trebuchet MS"/>
              </a:rPr>
              <a:t>AFTER </a:t>
            </a:r>
            <a:r>
              <a:rPr sz="3600" spc="40" dirty="0">
                <a:latin typeface="Trebuchet MS"/>
                <a:cs typeface="Trebuchet MS"/>
              </a:rPr>
              <a:t>AN</a:t>
            </a:r>
            <a:r>
              <a:rPr sz="3600" spc="-56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ELEMENT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578355"/>
            <a:ext cx="8162925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1075" algn="l"/>
                <a:tab pos="1633855" algn="l"/>
                <a:tab pos="2703195" algn="l"/>
                <a:tab pos="3692525" algn="l"/>
                <a:tab pos="4186554" algn="l"/>
                <a:tab pos="4780280" algn="l"/>
              </a:tabLst>
            </a:pP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Here	we	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again	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need	to	do	2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steps</a:t>
            </a:r>
            <a:r>
              <a:rPr sz="2800" spc="-1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4E3A2F"/>
                </a:solidFill>
                <a:latin typeface="Arial"/>
                <a:cs typeface="Arial"/>
              </a:rPr>
              <a:t>:-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EFA12D"/>
              </a:buClr>
              <a:buSzPct val="69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C77C0D"/>
                </a:solidFill>
                <a:latin typeface="Arial"/>
                <a:cs typeface="Arial"/>
              </a:rPr>
              <a:t>Make the </a:t>
            </a:r>
            <a:r>
              <a:rPr sz="2800" dirty="0">
                <a:solidFill>
                  <a:srgbClr val="C77C0D"/>
                </a:solidFill>
                <a:latin typeface="Arial"/>
                <a:cs typeface="Arial"/>
              </a:rPr>
              <a:t>next </a:t>
            </a:r>
            <a:r>
              <a:rPr sz="2800" spc="-5" dirty="0">
                <a:solidFill>
                  <a:srgbClr val="C77C0D"/>
                </a:solidFill>
                <a:latin typeface="Arial"/>
                <a:cs typeface="Arial"/>
              </a:rPr>
              <a:t>pointer of the node to be </a:t>
            </a:r>
            <a:r>
              <a:rPr sz="2800" dirty="0">
                <a:solidFill>
                  <a:srgbClr val="C77C0D"/>
                </a:solidFill>
                <a:latin typeface="Arial"/>
                <a:cs typeface="Arial"/>
              </a:rPr>
              <a:t>inserted  point </a:t>
            </a:r>
            <a:r>
              <a:rPr sz="2800" spc="-5" dirty="0">
                <a:solidFill>
                  <a:srgbClr val="C77C0D"/>
                </a:solidFill>
                <a:latin typeface="Arial"/>
                <a:cs typeface="Arial"/>
              </a:rPr>
              <a:t>to the </a:t>
            </a:r>
            <a:r>
              <a:rPr sz="2800" dirty="0">
                <a:solidFill>
                  <a:srgbClr val="C77C0D"/>
                </a:solidFill>
                <a:latin typeface="Arial"/>
                <a:cs typeface="Arial"/>
              </a:rPr>
              <a:t>next </a:t>
            </a:r>
            <a:r>
              <a:rPr sz="2800" spc="-5" dirty="0">
                <a:solidFill>
                  <a:srgbClr val="C77C0D"/>
                </a:solidFill>
                <a:latin typeface="Arial"/>
                <a:cs typeface="Arial"/>
              </a:rPr>
              <a:t>node of the node after which you  want </a:t>
            </a:r>
            <a:r>
              <a:rPr sz="2800" dirty="0">
                <a:solidFill>
                  <a:srgbClr val="C77C0D"/>
                </a:solidFill>
                <a:latin typeface="Arial"/>
                <a:cs typeface="Arial"/>
              </a:rPr>
              <a:t>to insert </a:t>
            </a:r>
            <a:r>
              <a:rPr sz="2800" spc="-5" dirty="0">
                <a:solidFill>
                  <a:srgbClr val="C77C0D"/>
                </a:solidFill>
                <a:latin typeface="Arial"/>
                <a:cs typeface="Arial"/>
              </a:rPr>
              <a:t>the</a:t>
            </a:r>
            <a:r>
              <a:rPr sz="2800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77C0D"/>
                </a:solidFill>
                <a:latin typeface="Arial"/>
                <a:cs typeface="Arial"/>
              </a:rPr>
              <a:t>node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FA12D"/>
              </a:buClr>
              <a:buFont typeface="Wingdings"/>
              <a:buChar char=""/>
            </a:pPr>
            <a:endParaRPr sz="4050">
              <a:latin typeface="Times New Roman"/>
              <a:cs typeface="Times New Roman"/>
            </a:endParaRPr>
          </a:p>
          <a:p>
            <a:pPr marL="355600" marR="84455" indent="-342900">
              <a:lnSpc>
                <a:spcPct val="100000"/>
              </a:lnSpc>
              <a:spcBef>
                <a:spcPts val="5"/>
              </a:spcBef>
              <a:buClr>
                <a:srgbClr val="EFA12D"/>
              </a:buClr>
              <a:buSzPct val="69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C77C0D"/>
                </a:solidFill>
                <a:latin typeface="Arial"/>
                <a:cs typeface="Arial"/>
              </a:rPr>
              <a:t>Make the </a:t>
            </a:r>
            <a:r>
              <a:rPr sz="2800" dirty="0">
                <a:solidFill>
                  <a:srgbClr val="C77C0D"/>
                </a:solidFill>
                <a:latin typeface="Arial"/>
                <a:cs typeface="Arial"/>
              </a:rPr>
              <a:t>next </a:t>
            </a:r>
            <a:r>
              <a:rPr sz="2800" spc="-5" dirty="0">
                <a:solidFill>
                  <a:srgbClr val="C77C0D"/>
                </a:solidFill>
                <a:latin typeface="Arial"/>
                <a:cs typeface="Arial"/>
              </a:rPr>
              <a:t>pointer of the node after which the  node </a:t>
            </a:r>
            <a:r>
              <a:rPr sz="2800" dirty="0">
                <a:solidFill>
                  <a:srgbClr val="C77C0D"/>
                </a:solidFill>
                <a:latin typeface="Arial"/>
                <a:cs typeface="Arial"/>
              </a:rPr>
              <a:t>is to </a:t>
            </a:r>
            <a:r>
              <a:rPr sz="2800" spc="-5" dirty="0">
                <a:solidFill>
                  <a:srgbClr val="C77C0D"/>
                </a:solidFill>
                <a:latin typeface="Arial"/>
                <a:cs typeface="Arial"/>
              </a:rPr>
              <a:t>be </a:t>
            </a:r>
            <a:r>
              <a:rPr sz="2800" dirty="0">
                <a:solidFill>
                  <a:srgbClr val="C77C0D"/>
                </a:solidFill>
                <a:latin typeface="Arial"/>
                <a:cs typeface="Arial"/>
              </a:rPr>
              <a:t>inserted, point </a:t>
            </a:r>
            <a:r>
              <a:rPr sz="2800" spc="-5" dirty="0">
                <a:solidFill>
                  <a:srgbClr val="C77C0D"/>
                </a:solidFill>
                <a:latin typeface="Arial"/>
                <a:cs typeface="Arial"/>
              </a:rPr>
              <a:t>to the node to be  </a:t>
            </a:r>
            <a:r>
              <a:rPr sz="2800" dirty="0">
                <a:solidFill>
                  <a:srgbClr val="C77C0D"/>
                </a:solidFill>
                <a:latin typeface="Arial"/>
                <a:cs typeface="Arial"/>
              </a:rPr>
              <a:t>inserted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219200"/>
            <a:ext cx="8915400" cy="4919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175" y="1217675"/>
            <a:ext cx="5527548" cy="54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757173"/>
            <a:ext cx="4986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latin typeface="Trebuchet MS"/>
                <a:cs typeface="Trebuchet MS"/>
              </a:rPr>
              <a:t>DELETING </a:t>
            </a:r>
            <a:r>
              <a:rPr sz="3600" spc="45" dirty="0">
                <a:latin typeface="Trebuchet MS"/>
                <a:cs typeface="Trebuchet MS"/>
              </a:rPr>
              <a:t>A </a:t>
            </a:r>
            <a:r>
              <a:rPr sz="3600" spc="20" dirty="0">
                <a:latin typeface="Trebuchet MS"/>
                <a:cs typeface="Trebuchet MS"/>
              </a:rPr>
              <a:t>NODE </a:t>
            </a:r>
            <a:r>
              <a:rPr sz="3600" dirty="0">
                <a:latin typeface="Trebuchet MS"/>
                <a:cs typeface="Trebuchet MS"/>
              </a:rPr>
              <a:t>IN</a:t>
            </a:r>
            <a:r>
              <a:rPr sz="3600" spc="-810" dirty="0">
                <a:latin typeface="Trebuchet MS"/>
                <a:cs typeface="Trebuchet MS"/>
              </a:rPr>
              <a:t> </a:t>
            </a:r>
            <a:r>
              <a:rPr sz="3600" spc="80" dirty="0">
                <a:latin typeface="Trebuchet MS"/>
                <a:cs typeface="Trebuchet MS"/>
              </a:rPr>
              <a:t>SLL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578355"/>
            <a:ext cx="5217795" cy="352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Here also we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have three</a:t>
            </a:r>
            <a:r>
              <a:rPr sz="2800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0D0D0D"/>
                </a:solidFill>
                <a:latin typeface="Arial"/>
                <a:cs typeface="Arial"/>
              </a:rPr>
              <a:t>cases:-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454659" indent="-441959">
              <a:lnSpc>
                <a:spcPct val="100000"/>
              </a:lnSpc>
              <a:spcBef>
                <a:spcPts val="5"/>
              </a:spcBef>
              <a:buClr>
                <a:srgbClr val="EFA12D"/>
              </a:buClr>
              <a:buSzPct val="69642"/>
              <a:buFont typeface="Wingdings"/>
              <a:buChar char=""/>
              <a:tabLst>
                <a:tab pos="454025" algn="l"/>
                <a:tab pos="454659" algn="l"/>
              </a:tabLst>
            </a:pPr>
            <a:r>
              <a:rPr sz="2800" spc="-5" dirty="0">
                <a:solidFill>
                  <a:srgbClr val="3A2C23"/>
                </a:solidFill>
                <a:latin typeface="Arial"/>
                <a:cs typeface="Arial"/>
              </a:rPr>
              <a:t>Deleting the </a:t>
            </a:r>
            <a:r>
              <a:rPr sz="2800" dirty="0">
                <a:solidFill>
                  <a:srgbClr val="3A2C23"/>
                </a:solidFill>
                <a:latin typeface="Arial"/>
                <a:cs typeface="Arial"/>
              </a:rPr>
              <a:t>first</a:t>
            </a:r>
            <a:r>
              <a:rPr sz="2800" spc="5" dirty="0">
                <a:solidFill>
                  <a:srgbClr val="3A2C2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A2C23"/>
                </a:solidFill>
                <a:latin typeface="Arial"/>
                <a:cs typeface="Arial"/>
              </a:rPr>
              <a:t>node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FA12D"/>
              </a:buClr>
              <a:buFont typeface="Wingdings"/>
              <a:buChar char="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EFA12D"/>
              </a:buClr>
              <a:buSzPct val="69642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A2C23"/>
                </a:solidFill>
                <a:latin typeface="Arial"/>
                <a:cs typeface="Arial"/>
              </a:rPr>
              <a:t>Deleting the last</a:t>
            </a:r>
            <a:r>
              <a:rPr sz="2800" spc="25" dirty="0">
                <a:solidFill>
                  <a:srgbClr val="3A2C2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A2C23"/>
                </a:solidFill>
                <a:latin typeface="Arial"/>
                <a:cs typeface="Arial"/>
              </a:rPr>
              <a:t>node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FA12D"/>
              </a:buClr>
              <a:buFont typeface="Wingdings"/>
              <a:buChar char="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EFA12D"/>
              </a:buClr>
              <a:buSzPct val="69642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A2C23"/>
                </a:solidFill>
                <a:latin typeface="Arial"/>
                <a:cs typeface="Arial"/>
              </a:rPr>
              <a:t>Deleting the </a:t>
            </a:r>
            <a:r>
              <a:rPr sz="2800" dirty="0">
                <a:solidFill>
                  <a:srgbClr val="3A2C23"/>
                </a:solidFill>
                <a:latin typeface="Arial"/>
                <a:cs typeface="Arial"/>
              </a:rPr>
              <a:t>intermediate</a:t>
            </a:r>
            <a:r>
              <a:rPr sz="2800" spc="5" dirty="0">
                <a:solidFill>
                  <a:srgbClr val="3A2C2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A2C23"/>
                </a:solidFill>
                <a:latin typeface="Arial"/>
                <a:cs typeface="Arial"/>
              </a:rPr>
              <a:t>node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175" y="1112519"/>
            <a:ext cx="5890260" cy="54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52017"/>
            <a:ext cx="5349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latin typeface="Trebuchet MS"/>
                <a:cs typeface="Trebuchet MS"/>
              </a:rPr>
              <a:t>DELETING </a:t>
            </a:r>
            <a:r>
              <a:rPr sz="3600" spc="-135" dirty="0">
                <a:latin typeface="Trebuchet MS"/>
                <a:cs typeface="Trebuchet MS"/>
              </a:rPr>
              <a:t>THE </a:t>
            </a:r>
            <a:r>
              <a:rPr sz="3600" spc="15" dirty="0">
                <a:latin typeface="Trebuchet MS"/>
                <a:cs typeface="Trebuchet MS"/>
              </a:rPr>
              <a:t>FIRST</a:t>
            </a:r>
            <a:r>
              <a:rPr sz="3600" spc="-425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NODE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81800" y="5574791"/>
            <a:ext cx="989330" cy="384175"/>
          </a:xfrm>
          <a:custGeom>
            <a:avLst/>
            <a:gdLst/>
            <a:ahLst/>
            <a:cxnLst/>
            <a:rect l="l" t="t" r="r" b="b"/>
            <a:pathLst>
              <a:path w="989329" h="384175">
                <a:moveTo>
                  <a:pt x="0" y="384047"/>
                </a:moveTo>
                <a:lnTo>
                  <a:pt x="989076" y="384047"/>
                </a:lnTo>
                <a:lnTo>
                  <a:pt x="989076" y="0"/>
                </a:lnTo>
                <a:lnTo>
                  <a:pt x="0" y="0"/>
                </a:lnTo>
                <a:lnTo>
                  <a:pt x="0" y="38404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81800" y="5574791"/>
            <a:ext cx="989965" cy="384175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335"/>
              </a:spcBef>
            </a:pPr>
            <a:r>
              <a:rPr sz="1800" spc="155" dirty="0">
                <a:latin typeface="Arial"/>
                <a:cs typeface="Arial"/>
              </a:rPr>
              <a:t>three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72400" y="5573267"/>
            <a:ext cx="457200" cy="384175"/>
          </a:xfrm>
          <a:custGeom>
            <a:avLst/>
            <a:gdLst/>
            <a:ahLst/>
            <a:cxnLst/>
            <a:rect l="l" t="t" r="r" b="b"/>
            <a:pathLst>
              <a:path w="457200" h="384175">
                <a:moveTo>
                  <a:pt x="0" y="384047"/>
                </a:moveTo>
                <a:lnTo>
                  <a:pt x="457200" y="384047"/>
                </a:lnTo>
                <a:lnTo>
                  <a:pt x="457200" y="0"/>
                </a:lnTo>
                <a:lnTo>
                  <a:pt x="0" y="0"/>
                </a:lnTo>
                <a:lnTo>
                  <a:pt x="0" y="38404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18704" y="5647944"/>
            <a:ext cx="164592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00600" y="5574791"/>
            <a:ext cx="989330" cy="384175"/>
          </a:xfrm>
          <a:custGeom>
            <a:avLst/>
            <a:gdLst/>
            <a:ahLst/>
            <a:cxnLst/>
            <a:rect l="l" t="t" r="r" b="b"/>
            <a:pathLst>
              <a:path w="989329" h="384175">
                <a:moveTo>
                  <a:pt x="0" y="384047"/>
                </a:moveTo>
                <a:lnTo>
                  <a:pt x="989076" y="384047"/>
                </a:lnTo>
                <a:lnTo>
                  <a:pt x="989076" y="0"/>
                </a:lnTo>
                <a:lnTo>
                  <a:pt x="0" y="0"/>
                </a:lnTo>
                <a:lnTo>
                  <a:pt x="0" y="38404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00600" y="5574791"/>
            <a:ext cx="989965" cy="384175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335"/>
              </a:spcBef>
            </a:pPr>
            <a:r>
              <a:rPr sz="1800" spc="45" dirty="0">
                <a:latin typeface="Arial"/>
                <a:cs typeface="Arial"/>
              </a:rPr>
              <a:t>two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91200" y="5573267"/>
            <a:ext cx="457200" cy="384175"/>
          </a:xfrm>
          <a:custGeom>
            <a:avLst/>
            <a:gdLst/>
            <a:ahLst/>
            <a:cxnLst/>
            <a:rect l="l" t="t" r="r" b="b"/>
            <a:pathLst>
              <a:path w="457200" h="384175">
                <a:moveTo>
                  <a:pt x="0" y="384047"/>
                </a:moveTo>
                <a:lnTo>
                  <a:pt x="457200" y="384047"/>
                </a:lnTo>
                <a:lnTo>
                  <a:pt x="457200" y="0"/>
                </a:lnTo>
                <a:lnTo>
                  <a:pt x="0" y="0"/>
                </a:lnTo>
                <a:lnTo>
                  <a:pt x="0" y="38404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37503" y="5647944"/>
            <a:ext cx="164592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0" y="5666740"/>
            <a:ext cx="762000" cy="127000"/>
          </a:xfrm>
          <a:custGeom>
            <a:avLst/>
            <a:gdLst/>
            <a:ahLst/>
            <a:cxnLst/>
            <a:rect l="l" t="t" r="r" b="b"/>
            <a:pathLst>
              <a:path w="762000" h="127000">
                <a:moveTo>
                  <a:pt x="635000" y="0"/>
                </a:moveTo>
                <a:lnTo>
                  <a:pt x="635000" y="127000"/>
                </a:lnTo>
                <a:lnTo>
                  <a:pt x="749300" y="69850"/>
                </a:lnTo>
                <a:lnTo>
                  <a:pt x="647700" y="69850"/>
                </a:lnTo>
                <a:lnTo>
                  <a:pt x="647700" y="57150"/>
                </a:lnTo>
                <a:lnTo>
                  <a:pt x="749300" y="57150"/>
                </a:lnTo>
                <a:lnTo>
                  <a:pt x="635000" y="0"/>
                </a:lnTo>
                <a:close/>
              </a:path>
              <a:path w="762000" h="127000">
                <a:moveTo>
                  <a:pt x="635000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635000" y="69850"/>
                </a:lnTo>
                <a:lnTo>
                  <a:pt x="635000" y="57150"/>
                </a:lnTo>
                <a:close/>
              </a:path>
              <a:path w="762000" h="127000">
                <a:moveTo>
                  <a:pt x="749300" y="57150"/>
                </a:moveTo>
                <a:lnTo>
                  <a:pt x="647700" y="57150"/>
                </a:lnTo>
                <a:lnTo>
                  <a:pt x="647700" y="69850"/>
                </a:lnTo>
                <a:lnTo>
                  <a:pt x="749300" y="69850"/>
                </a:lnTo>
                <a:lnTo>
                  <a:pt x="762000" y="63500"/>
                </a:lnTo>
                <a:lnTo>
                  <a:pt x="749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9400" y="5579364"/>
            <a:ext cx="989330" cy="386080"/>
          </a:xfrm>
          <a:custGeom>
            <a:avLst/>
            <a:gdLst/>
            <a:ahLst/>
            <a:cxnLst/>
            <a:rect l="l" t="t" r="r" b="b"/>
            <a:pathLst>
              <a:path w="989329" h="386079">
                <a:moveTo>
                  <a:pt x="0" y="385572"/>
                </a:moveTo>
                <a:lnTo>
                  <a:pt x="989076" y="385572"/>
                </a:lnTo>
                <a:lnTo>
                  <a:pt x="989076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19400" y="5579364"/>
            <a:ext cx="989965" cy="386080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335"/>
              </a:spcBef>
            </a:pPr>
            <a:r>
              <a:rPr sz="1800" spc="-25" dirty="0">
                <a:latin typeface="Arial"/>
                <a:cs typeface="Arial"/>
              </a:rPr>
              <a:t>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10000" y="5577840"/>
            <a:ext cx="457200" cy="386080"/>
          </a:xfrm>
          <a:custGeom>
            <a:avLst/>
            <a:gdLst/>
            <a:ahLst/>
            <a:cxnLst/>
            <a:rect l="l" t="t" r="r" b="b"/>
            <a:pathLst>
              <a:path w="457200" h="386079">
                <a:moveTo>
                  <a:pt x="0" y="385572"/>
                </a:moveTo>
                <a:lnTo>
                  <a:pt x="457200" y="385572"/>
                </a:lnTo>
                <a:lnTo>
                  <a:pt x="457200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6303" y="5654040"/>
            <a:ext cx="164592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8600" y="5672835"/>
            <a:ext cx="762000" cy="127000"/>
          </a:xfrm>
          <a:custGeom>
            <a:avLst/>
            <a:gdLst/>
            <a:ahLst/>
            <a:cxnLst/>
            <a:rect l="l" t="t" r="r" b="b"/>
            <a:pathLst>
              <a:path w="762000" h="127000">
                <a:moveTo>
                  <a:pt x="635000" y="0"/>
                </a:moveTo>
                <a:lnTo>
                  <a:pt x="635000" y="127000"/>
                </a:lnTo>
                <a:lnTo>
                  <a:pt x="749300" y="69850"/>
                </a:lnTo>
                <a:lnTo>
                  <a:pt x="647700" y="69850"/>
                </a:lnTo>
                <a:lnTo>
                  <a:pt x="647700" y="57150"/>
                </a:lnTo>
                <a:lnTo>
                  <a:pt x="749300" y="57150"/>
                </a:lnTo>
                <a:lnTo>
                  <a:pt x="635000" y="0"/>
                </a:lnTo>
                <a:close/>
              </a:path>
              <a:path w="762000" h="127000">
                <a:moveTo>
                  <a:pt x="635000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635000" y="69850"/>
                </a:lnTo>
                <a:lnTo>
                  <a:pt x="635000" y="57150"/>
                </a:lnTo>
                <a:close/>
              </a:path>
              <a:path w="762000" h="127000">
                <a:moveTo>
                  <a:pt x="749300" y="57150"/>
                </a:moveTo>
                <a:lnTo>
                  <a:pt x="647700" y="57150"/>
                </a:lnTo>
                <a:lnTo>
                  <a:pt x="647700" y="69850"/>
                </a:lnTo>
                <a:lnTo>
                  <a:pt x="749300" y="69850"/>
                </a:lnTo>
                <a:lnTo>
                  <a:pt x="762000" y="63500"/>
                </a:lnTo>
                <a:lnTo>
                  <a:pt x="749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03704" y="4962144"/>
            <a:ext cx="164591" cy="1645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7400" y="489204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381000"/>
                </a:moveTo>
                <a:lnTo>
                  <a:pt x="457200" y="381000"/>
                </a:lnTo>
                <a:lnTo>
                  <a:pt x="457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5940" y="1624329"/>
            <a:ext cx="7465695" cy="36023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Here we apply 2</a:t>
            </a:r>
            <a:r>
              <a:rPr sz="2800" spc="3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steps:-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EFA12D"/>
              </a:buClr>
              <a:buSzPct val="69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A2C23"/>
                </a:solidFill>
                <a:latin typeface="Arial"/>
                <a:cs typeface="Arial"/>
              </a:rPr>
              <a:t>Making </a:t>
            </a:r>
            <a:r>
              <a:rPr sz="2800" spc="-5" dirty="0">
                <a:solidFill>
                  <a:srgbClr val="3A2C23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A2C23"/>
                </a:solidFill>
                <a:latin typeface="Arial"/>
                <a:cs typeface="Arial"/>
              </a:rPr>
              <a:t>start pointer point </a:t>
            </a:r>
            <a:r>
              <a:rPr sz="2800" spc="-5" dirty="0">
                <a:solidFill>
                  <a:srgbClr val="3A2C23"/>
                </a:solidFill>
                <a:latin typeface="Arial"/>
                <a:cs typeface="Arial"/>
              </a:rPr>
              <a:t>towards the </a:t>
            </a:r>
            <a:r>
              <a:rPr sz="2800" spc="5" dirty="0">
                <a:solidFill>
                  <a:srgbClr val="3A2C23"/>
                </a:solidFill>
                <a:latin typeface="Arial"/>
                <a:cs typeface="Arial"/>
              </a:rPr>
              <a:t>2</a:t>
            </a:r>
            <a:r>
              <a:rPr sz="2775" spc="7" baseline="25525" dirty="0">
                <a:solidFill>
                  <a:srgbClr val="3A2C23"/>
                </a:solidFill>
                <a:latin typeface="Arial"/>
                <a:cs typeface="Arial"/>
              </a:rPr>
              <a:t>nd </a:t>
            </a:r>
            <a:r>
              <a:rPr sz="1850" spc="5" dirty="0">
                <a:solidFill>
                  <a:srgbClr val="3A2C2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A2C23"/>
                </a:solidFill>
                <a:latin typeface="Arial"/>
                <a:cs typeface="Arial"/>
              </a:rPr>
              <a:t>node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EFA12D"/>
              </a:buClr>
              <a:buFont typeface="Wingdings"/>
              <a:buChar char="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EFA12D"/>
              </a:buClr>
              <a:buSzPct val="69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A2C23"/>
                </a:solidFill>
                <a:latin typeface="Arial"/>
                <a:cs typeface="Arial"/>
              </a:rPr>
              <a:t>Deleting the </a:t>
            </a:r>
            <a:r>
              <a:rPr sz="2800" dirty="0">
                <a:solidFill>
                  <a:srgbClr val="3A2C23"/>
                </a:solidFill>
                <a:latin typeface="Arial"/>
                <a:cs typeface="Arial"/>
              </a:rPr>
              <a:t>first </a:t>
            </a:r>
            <a:r>
              <a:rPr sz="2800" spc="-5" dirty="0">
                <a:solidFill>
                  <a:srgbClr val="3A2C23"/>
                </a:solidFill>
                <a:latin typeface="Arial"/>
                <a:cs typeface="Arial"/>
              </a:rPr>
              <a:t>node </a:t>
            </a:r>
            <a:r>
              <a:rPr sz="2800" dirty="0">
                <a:solidFill>
                  <a:srgbClr val="3A2C23"/>
                </a:solidFill>
                <a:latin typeface="Arial"/>
                <a:cs typeface="Arial"/>
              </a:rPr>
              <a:t>using </a:t>
            </a:r>
            <a:r>
              <a:rPr sz="2800" spc="-5" dirty="0">
                <a:solidFill>
                  <a:srgbClr val="00AF50"/>
                </a:solidFill>
                <a:latin typeface="Arial"/>
                <a:cs typeface="Arial"/>
              </a:rPr>
              <a:t>delete</a:t>
            </a:r>
            <a:r>
              <a:rPr sz="2800" spc="8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A2C23"/>
                </a:solidFill>
                <a:latin typeface="Arial"/>
                <a:cs typeface="Arial"/>
              </a:rPr>
              <a:t>keyword</a:t>
            </a:r>
            <a:endParaRPr sz="2800">
              <a:latin typeface="Arial"/>
              <a:cs typeface="Arial"/>
            </a:endParaRPr>
          </a:p>
          <a:p>
            <a:pPr marL="521970">
              <a:lnSpc>
                <a:spcPct val="100000"/>
              </a:lnSpc>
              <a:spcBef>
                <a:spcPts val="2335"/>
              </a:spcBef>
            </a:pPr>
            <a:r>
              <a:rPr sz="2000" spc="320" dirty="0">
                <a:solidFill>
                  <a:srgbClr val="A4634E"/>
                </a:solidFill>
                <a:latin typeface="Arial"/>
                <a:cs typeface="Arial"/>
              </a:rPr>
              <a:t>start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79776" y="5022977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443485" y="457579"/>
                </a:moveTo>
                <a:lnTo>
                  <a:pt x="405638" y="495427"/>
                </a:lnTo>
                <a:lnTo>
                  <a:pt x="540385" y="540385"/>
                </a:lnTo>
                <a:lnTo>
                  <a:pt x="515766" y="466598"/>
                </a:lnTo>
                <a:lnTo>
                  <a:pt x="452500" y="466598"/>
                </a:lnTo>
                <a:lnTo>
                  <a:pt x="443485" y="457579"/>
                </a:lnTo>
                <a:close/>
              </a:path>
              <a:path w="540385" h="540385">
                <a:moveTo>
                  <a:pt x="457579" y="443485"/>
                </a:moveTo>
                <a:lnTo>
                  <a:pt x="443485" y="457579"/>
                </a:lnTo>
                <a:lnTo>
                  <a:pt x="452500" y="466598"/>
                </a:lnTo>
                <a:lnTo>
                  <a:pt x="466598" y="452501"/>
                </a:lnTo>
                <a:lnTo>
                  <a:pt x="457579" y="443485"/>
                </a:lnTo>
                <a:close/>
              </a:path>
              <a:path w="540385" h="540385">
                <a:moveTo>
                  <a:pt x="495427" y="405638"/>
                </a:moveTo>
                <a:lnTo>
                  <a:pt x="457579" y="443485"/>
                </a:lnTo>
                <a:lnTo>
                  <a:pt x="466598" y="452501"/>
                </a:lnTo>
                <a:lnTo>
                  <a:pt x="452500" y="466598"/>
                </a:lnTo>
                <a:lnTo>
                  <a:pt x="515766" y="466598"/>
                </a:lnTo>
                <a:lnTo>
                  <a:pt x="495427" y="405638"/>
                </a:lnTo>
                <a:close/>
              </a:path>
              <a:path w="540385" h="540385">
                <a:moveTo>
                  <a:pt x="13970" y="0"/>
                </a:moveTo>
                <a:lnTo>
                  <a:pt x="0" y="13970"/>
                </a:lnTo>
                <a:lnTo>
                  <a:pt x="443485" y="457579"/>
                </a:lnTo>
                <a:lnTo>
                  <a:pt x="457579" y="443485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6635" y="5026405"/>
            <a:ext cx="2515235" cy="543560"/>
          </a:xfrm>
          <a:custGeom>
            <a:avLst/>
            <a:gdLst/>
            <a:ahLst/>
            <a:cxnLst/>
            <a:rect l="l" t="t" r="r" b="b"/>
            <a:pathLst>
              <a:path w="2515235" h="543560">
                <a:moveTo>
                  <a:pt x="2415674" y="463003"/>
                </a:moveTo>
                <a:lnTo>
                  <a:pt x="2378710" y="502285"/>
                </a:lnTo>
                <a:lnTo>
                  <a:pt x="2514727" y="543052"/>
                </a:lnTo>
                <a:lnTo>
                  <a:pt x="2488603" y="471805"/>
                </a:lnTo>
                <a:lnTo>
                  <a:pt x="2424556" y="471805"/>
                </a:lnTo>
                <a:lnTo>
                  <a:pt x="2415674" y="463003"/>
                </a:lnTo>
                <a:close/>
              </a:path>
              <a:path w="2515235" h="543560">
                <a:moveTo>
                  <a:pt x="2429279" y="448545"/>
                </a:moveTo>
                <a:lnTo>
                  <a:pt x="2415674" y="463003"/>
                </a:lnTo>
                <a:lnTo>
                  <a:pt x="2424556" y="471805"/>
                </a:lnTo>
                <a:lnTo>
                  <a:pt x="2438527" y="457708"/>
                </a:lnTo>
                <a:lnTo>
                  <a:pt x="2429279" y="448545"/>
                </a:lnTo>
                <a:close/>
              </a:path>
              <a:path w="2515235" h="543560">
                <a:moveTo>
                  <a:pt x="2465831" y="409702"/>
                </a:moveTo>
                <a:lnTo>
                  <a:pt x="2429279" y="448545"/>
                </a:lnTo>
                <a:lnTo>
                  <a:pt x="2438527" y="457708"/>
                </a:lnTo>
                <a:lnTo>
                  <a:pt x="2424556" y="471805"/>
                </a:lnTo>
                <a:lnTo>
                  <a:pt x="2488603" y="471805"/>
                </a:lnTo>
                <a:lnTo>
                  <a:pt x="2465831" y="409702"/>
                </a:lnTo>
                <a:close/>
              </a:path>
              <a:path w="2515235" h="543560">
                <a:moveTo>
                  <a:pt x="253" y="0"/>
                </a:moveTo>
                <a:lnTo>
                  <a:pt x="0" y="19812"/>
                </a:lnTo>
                <a:lnTo>
                  <a:pt x="63118" y="20447"/>
                </a:lnTo>
                <a:lnTo>
                  <a:pt x="387476" y="20574"/>
                </a:lnTo>
                <a:lnTo>
                  <a:pt x="670051" y="22352"/>
                </a:lnTo>
                <a:lnTo>
                  <a:pt x="911732" y="27686"/>
                </a:lnTo>
                <a:lnTo>
                  <a:pt x="1023365" y="32258"/>
                </a:lnTo>
                <a:lnTo>
                  <a:pt x="1092200" y="36195"/>
                </a:lnTo>
                <a:lnTo>
                  <a:pt x="1437386" y="64135"/>
                </a:lnTo>
                <a:lnTo>
                  <a:pt x="1557654" y="76581"/>
                </a:lnTo>
                <a:lnTo>
                  <a:pt x="1615948" y="83693"/>
                </a:lnTo>
                <a:lnTo>
                  <a:pt x="1673225" y="91440"/>
                </a:lnTo>
                <a:lnTo>
                  <a:pt x="1728977" y="100076"/>
                </a:lnTo>
                <a:lnTo>
                  <a:pt x="1783206" y="109474"/>
                </a:lnTo>
                <a:lnTo>
                  <a:pt x="1835657" y="119888"/>
                </a:lnTo>
                <a:lnTo>
                  <a:pt x="1886330" y="131445"/>
                </a:lnTo>
                <a:lnTo>
                  <a:pt x="1934972" y="144145"/>
                </a:lnTo>
                <a:lnTo>
                  <a:pt x="1981580" y="157988"/>
                </a:lnTo>
                <a:lnTo>
                  <a:pt x="2025650" y="173228"/>
                </a:lnTo>
                <a:lnTo>
                  <a:pt x="2067560" y="190500"/>
                </a:lnTo>
                <a:lnTo>
                  <a:pt x="2107691" y="210312"/>
                </a:lnTo>
                <a:lnTo>
                  <a:pt x="2146173" y="232410"/>
                </a:lnTo>
                <a:lnTo>
                  <a:pt x="2183003" y="256413"/>
                </a:lnTo>
                <a:lnTo>
                  <a:pt x="2218181" y="281940"/>
                </a:lnTo>
                <a:lnTo>
                  <a:pt x="2251582" y="308356"/>
                </a:lnTo>
                <a:lnTo>
                  <a:pt x="2283587" y="335661"/>
                </a:lnTo>
                <a:lnTo>
                  <a:pt x="2314066" y="363220"/>
                </a:lnTo>
                <a:lnTo>
                  <a:pt x="2343023" y="390779"/>
                </a:lnTo>
                <a:lnTo>
                  <a:pt x="2370581" y="417957"/>
                </a:lnTo>
                <a:lnTo>
                  <a:pt x="2396743" y="444246"/>
                </a:lnTo>
                <a:lnTo>
                  <a:pt x="2415674" y="463003"/>
                </a:lnTo>
                <a:lnTo>
                  <a:pt x="2429279" y="448545"/>
                </a:lnTo>
                <a:lnTo>
                  <a:pt x="2410841" y="430276"/>
                </a:lnTo>
                <a:lnTo>
                  <a:pt x="2384552" y="403733"/>
                </a:lnTo>
                <a:lnTo>
                  <a:pt x="2356612" y="376428"/>
                </a:lnTo>
                <a:lnTo>
                  <a:pt x="2327402" y="348488"/>
                </a:lnTo>
                <a:lnTo>
                  <a:pt x="2296414" y="320548"/>
                </a:lnTo>
                <a:lnTo>
                  <a:pt x="2263902" y="292862"/>
                </a:lnTo>
                <a:lnTo>
                  <a:pt x="2229739" y="265811"/>
                </a:lnTo>
                <a:lnTo>
                  <a:pt x="2193798" y="239903"/>
                </a:lnTo>
                <a:lnTo>
                  <a:pt x="2156079" y="215265"/>
                </a:lnTo>
                <a:lnTo>
                  <a:pt x="2116709" y="192659"/>
                </a:lnTo>
                <a:lnTo>
                  <a:pt x="2075434" y="172339"/>
                </a:lnTo>
                <a:lnTo>
                  <a:pt x="2032253" y="154559"/>
                </a:lnTo>
                <a:lnTo>
                  <a:pt x="1987168" y="139065"/>
                </a:lnTo>
                <a:lnTo>
                  <a:pt x="1940052" y="124968"/>
                </a:lnTo>
                <a:lnTo>
                  <a:pt x="1890776" y="112141"/>
                </a:lnTo>
                <a:lnTo>
                  <a:pt x="1839467" y="100457"/>
                </a:lnTo>
                <a:lnTo>
                  <a:pt x="1786636" y="90043"/>
                </a:lnTo>
                <a:lnTo>
                  <a:pt x="1731899" y="80391"/>
                </a:lnTo>
                <a:lnTo>
                  <a:pt x="1675891" y="71882"/>
                </a:lnTo>
                <a:lnTo>
                  <a:pt x="1618361" y="64008"/>
                </a:lnTo>
                <a:lnTo>
                  <a:pt x="1559814" y="56896"/>
                </a:lnTo>
                <a:lnTo>
                  <a:pt x="1439164" y="44323"/>
                </a:lnTo>
                <a:lnTo>
                  <a:pt x="1125854" y="18669"/>
                </a:lnTo>
                <a:lnTo>
                  <a:pt x="987932" y="10795"/>
                </a:lnTo>
                <a:lnTo>
                  <a:pt x="833501" y="5715"/>
                </a:lnTo>
                <a:lnTo>
                  <a:pt x="670306" y="2540"/>
                </a:lnTo>
                <a:lnTo>
                  <a:pt x="115569" y="762"/>
                </a:lnTo>
                <a:lnTo>
                  <a:pt x="63245" y="635"/>
                </a:lnTo>
                <a:lnTo>
                  <a:pt x="19050" y="381"/>
                </a:lnTo>
                <a:lnTo>
                  <a:pt x="9270" y="127"/>
                </a:lnTo>
                <a:lnTo>
                  <a:pt x="253" y="0"/>
                </a:lnTo>
                <a:close/>
              </a:path>
              <a:path w="2515235" h="543560">
                <a:moveTo>
                  <a:pt x="241172" y="20447"/>
                </a:moveTo>
                <a:lnTo>
                  <a:pt x="88391" y="20447"/>
                </a:lnTo>
                <a:lnTo>
                  <a:pt x="115569" y="20574"/>
                </a:lnTo>
                <a:lnTo>
                  <a:pt x="207517" y="20574"/>
                </a:lnTo>
                <a:lnTo>
                  <a:pt x="241172" y="20447"/>
                </a:lnTo>
                <a:close/>
              </a:path>
              <a:path w="2515235" h="543560">
                <a:moveTo>
                  <a:pt x="349376" y="635"/>
                </a:moveTo>
                <a:lnTo>
                  <a:pt x="241045" y="635"/>
                </a:lnTo>
                <a:lnTo>
                  <a:pt x="207517" y="762"/>
                </a:lnTo>
                <a:lnTo>
                  <a:pt x="387476" y="762"/>
                </a:lnTo>
                <a:lnTo>
                  <a:pt x="349376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375" y="807719"/>
            <a:ext cx="5747004" cy="54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347217"/>
            <a:ext cx="5205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latin typeface="Trebuchet MS"/>
                <a:cs typeface="Trebuchet MS"/>
              </a:rPr>
              <a:t>DELETING </a:t>
            </a:r>
            <a:r>
              <a:rPr sz="3600" spc="-135" dirty="0">
                <a:latin typeface="Trebuchet MS"/>
                <a:cs typeface="Trebuchet MS"/>
              </a:rPr>
              <a:t>THE </a:t>
            </a:r>
            <a:r>
              <a:rPr sz="3600" spc="-5" dirty="0">
                <a:latin typeface="Trebuchet MS"/>
                <a:cs typeface="Trebuchet MS"/>
              </a:rPr>
              <a:t>LAST</a:t>
            </a:r>
            <a:r>
              <a:rPr sz="3600" spc="-434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NODE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91200" y="5181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C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1200" y="5181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3800" y="5181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C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0" y="5181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6400" y="5181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C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6400" y="5181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77923" y="5183123"/>
            <a:ext cx="5023485" cy="683260"/>
          </a:xfrm>
          <a:prstGeom prst="rect">
            <a:avLst/>
          </a:prstGeom>
          <a:solidFill>
            <a:srgbClr val="CCFFFF">
              <a:alpha val="50195"/>
            </a:srgbClr>
          </a:solidFill>
        </p:spPr>
        <p:txBody>
          <a:bodyPr vert="horz" wrap="square" lIns="0" tIns="14859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170"/>
              </a:spcBef>
              <a:tabLst>
                <a:tab pos="2178685" algn="l"/>
                <a:tab pos="4236085" algn="l"/>
              </a:tabLst>
            </a:pPr>
            <a:r>
              <a:rPr sz="2400" dirty="0">
                <a:latin typeface="Times New Roman"/>
                <a:cs typeface="Times New Roman"/>
              </a:rPr>
              <a:t>node1	node2	node3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81302" y="4991227"/>
            <a:ext cx="395605" cy="452755"/>
          </a:xfrm>
          <a:custGeom>
            <a:avLst/>
            <a:gdLst/>
            <a:ahLst/>
            <a:cxnLst/>
            <a:rect l="l" t="t" r="r" b="b"/>
            <a:pathLst>
              <a:path w="395605" h="452754">
                <a:moveTo>
                  <a:pt x="321183" y="376682"/>
                </a:moveTo>
                <a:lnTo>
                  <a:pt x="319388" y="408299"/>
                </a:lnTo>
                <a:lnTo>
                  <a:pt x="332105" y="409067"/>
                </a:lnTo>
                <a:lnTo>
                  <a:pt x="331343" y="421767"/>
                </a:lnTo>
                <a:lnTo>
                  <a:pt x="318623" y="421767"/>
                </a:lnTo>
                <a:lnTo>
                  <a:pt x="316865" y="452755"/>
                </a:lnTo>
                <a:lnTo>
                  <a:pt x="388626" y="421767"/>
                </a:lnTo>
                <a:lnTo>
                  <a:pt x="331343" y="421767"/>
                </a:lnTo>
                <a:lnTo>
                  <a:pt x="318667" y="421007"/>
                </a:lnTo>
                <a:lnTo>
                  <a:pt x="390385" y="421007"/>
                </a:lnTo>
                <a:lnTo>
                  <a:pt x="395097" y="418973"/>
                </a:lnTo>
                <a:lnTo>
                  <a:pt x="321183" y="376682"/>
                </a:lnTo>
                <a:close/>
              </a:path>
              <a:path w="395605" h="452754">
                <a:moveTo>
                  <a:pt x="319388" y="408299"/>
                </a:moveTo>
                <a:lnTo>
                  <a:pt x="318667" y="421007"/>
                </a:lnTo>
                <a:lnTo>
                  <a:pt x="331343" y="421767"/>
                </a:lnTo>
                <a:lnTo>
                  <a:pt x="332105" y="409067"/>
                </a:lnTo>
                <a:lnTo>
                  <a:pt x="319388" y="408299"/>
                </a:lnTo>
                <a:close/>
              </a:path>
              <a:path w="395605" h="452754">
                <a:moveTo>
                  <a:pt x="28114" y="74070"/>
                </a:moveTo>
                <a:lnTo>
                  <a:pt x="27305" y="82550"/>
                </a:lnTo>
                <a:lnTo>
                  <a:pt x="23749" y="127127"/>
                </a:lnTo>
                <a:lnTo>
                  <a:pt x="22606" y="148971"/>
                </a:lnTo>
                <a:lnTo>
                  <a:pt x="21971" y="170561"/>
                </a:lnTo>
                <a:lnTo>
                  <a:pt x="21971" y="191643"/>
                </a:lnTo>
                <a:lnTo>
                  <a:pt x="24256" y="231902"/>
                </a:lnTo>
                <a:lnTo>
                  <a:pt x="35178" y="287020"/>
                </a:lnTo>
                <a:lnTo>
                  <a:pt x="57912" y="333629"/>
                </a:lnTo>
                <a:lnTo>
                  <a:pt x="95377" y="369062"/>
                </a:lnTo>
                <a:lnTo>
                  <a:pt x="145922" y="393319"/>
                </a:lnTo>
                <a:lnTo>
                  <a:pt x="185293" y="404241"/>
                </a:lnTo>
                <a:lnTo>
                  <a:pt x="228091" y="412242"/>
                </a:lnTo>
                <a:lnTo>
                  <a:pt x="273812" y="417703"/>
                </a:lnTo>
                <a:lnTo>
                  <a:pt x="318667" y="421007"/>
                </a:lnTo>
                <a:lnTo>
                  <a:pt x="319388" y="408299"/>
                </a:lnTo>
                <a:lnTo>
                  <a:pt x="298450" y="407035"/>
                </a:lnTo>
                <a:lnTo>
                  <a:pt x="275209" y="405003"/>
                </a:lnTo>
                <a:lnTo>
                  <a:pt x="230250" y="399669"/>
                </a:lnTo>
                <a:lnTo>
                  <a:pt x="188340" y="391922"/>
                </a:lnTo>
                <a:lnTo>
                  <a:pt x="150494" y="381381"/>
                </a:lnTo>
                <a:lnTo>
                  <a:pt x="102869" y="358902"/>
                </a:lnTo>
                <a:lnTo>
                  <a:pt x="68580" y="326771"/>
                </a:lnTo>
                <a:lnTo>
                  <a:pt x="47371" y="283718"/>
                </a:lnTo>
                <a:lnTo>
                  <a:pt x="36956" y="230886"/>
                </a:lnTo>
                <a:lnTo>
                  <a:pt x="34671" y="191643"/>
                </a:lnTo>
                <a:lnTo>
                  <a:pt x="34682" y="170561"/>
                </a:lnTo>
                <a:lnTo>
                  <a:pt x="35306" y="149606"/>
                </a:lnTo>
                <a:lnTo>
                  <a:pt x="36449" y="128143"/>
                </a:lnTo>
                <a:lnTo>
                  <a:pt x="40005" y="83693"/>
                </a:lnTo>
                <a:lnTo>
                  <a:pt x="40725" y="75946"/>
                </a:lnTo>
                <a:lnTo>
                  <a:pt x="34290" y="75946"/>
                </a:lnTo>
                <a:lnTo>
                  <a:pt x="28114" y="74070"/>
                </a:lnTo>
                <a:close/>
              </a:path>
              <a:path w="395605" h="452754">
                <a:moveTo>
                  <a:pt x="31622" y="37337"/>
                </a:moveTo>
                <a:lnTo>
                  <a:pt x="28114" y="74070"/>
                </a:lnTo>
                <a:lnTo>
                  <a:pt x="34290" y="75946"/>
                </a:lnTo>
                <a:lnTo>
                  <a:pt x="40790" y="75242"/>
                </a:lnTo>
                <a:lnTo>
                  <a:pt x="44196" y="38608"/>
                </a:lnTo>
                <a:lnTo>
                  <a:pt x="31622" y="37337"/>
                </a:lnTo>
                <a:close/>
              </a:path>
              <a:path w="395605" h="452754">
                <a:moveTo>
                  <a:pt x="40790" y="75242"/>
                </a:moveTo>
                <a:lnTo>
                  <a:pt x="34290" y="75946"/>
                </a:lnTo>
                <a:lnTo>
                  <a:pt x="40725" y="75946"/>
                </a:lnTo>
                <a:lnTo>
                  <a:pt x="40790" y="75242"/>
                </a:lnTo>
                <a:close/>
              </a:path>
              <a:path w="395605" h="452754">
                <a:moveTo>
                  <a:pt x="75386" y="37337"/>
                </a:moveTo>
                <a:lnTo>
                  <a:pt x="31622" y="37337"/>
                </a:lnTo>
                <a:lnTo>
                  <a:pt x="44196" y="38608"/>
                </a:lnTo>
                <a:lnTo>
                  <a:pt x="40790" y="75242"/>
                </a:lnTo>
                <a:lnTo>
                  <a:pt x="49333" y="74318"/>
                </a:lnTo>
                <a:lnTo>
                  <a:pt x="62150" y="67310"/>
                </a:lnTo>
                <a:lnTo>
                  <a:pt x="71419" y="56014"/>
                </a:lnTo>
                <a:lnTo>
                  <a:pt x="75818" y="41529"/>
                </a:lnTo>
                <a:lnTo>
                  <a:pt x="75386" y="37337"/>
                </a:lnTo>
                <a:close/>
              </a:path>
              <a:path w="395605" h="452754">
                <a:moveTo>
                  <a:pt x="41528" y="0"/>
                </a:moveTo>
                <a:lnTo>
                  <a:pt x="26485" y="1627"/>
                </a:lnTo>
                <a:lnTo>
                  <a:pt x="13668" y="8636"/>
                </a:lnTo>
                <a:lnTo>
                  <a:pt x="4399" y="19931"/>
                </a:lnTo>
                <a:lnTo>
                  <a:pt x="0" y="34417"/>
                </a:lnTo>
                <a:lnTo>
                  <a:pt x="1553" y="49460"/>
                </a:lnTo>
                <a:lnTo>
                  <a:pt x="8524" y="62277"/>
                </a:lnTo>
                <a:lnTo>
                  <a:pt x="19806" y="71546"/>
                </a:lnTo>
                <a:lnTo>
                  <a:pt x="28114" y="74070"/>
                </a:lnTo>
                <a:lnTo>
                  <a:pt x="31622" y="37337"/>
                </a:lnTo>
                <a:lnTo>
                  <a:pt x="75386" y="37337"/>
                </a:lnTo>
                <a:lnTo>
                  <a:pt x="74265" y="26485"/>
                </a:lnTo>
                <a:lnTo>
                  <a:pt x="67294" y="13668"/>
                </a:lnTo>
                <a:lnTo>
                  <a:pt x="56012" y="4399"/>
                </a:lnTo>
                <a:lnTo>
                  <a:pt x="41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9740" y="1243329"/>
            <a:ext cx="7980680" cy="3667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Here we apply 2</a:t>
            </a:r>
            <a:r>
              <a:rPr sz="2800" spc="3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steps:-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EFA12D"/>
              </a:buClr>
              <a:buSzPct val="69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C77C0D"/>
                </a:solidFill>
                <a:latin typeface="Arial"/>
                <a:cs typeface="Arial"/>
              </a:rPr>
              <a:t>Making the second last </a:t>
            </a:r>
            <a:r>
              <a:rPr sz="2800" spc="-15" dirty="0">
                <a:solidFill>
                  <a:srgbClr val="C77C0D"/>
                </a:solidFill>
                <a:latin typeface="Arial"/>
                <a:cs typeface="Arial"/>
              </a:rPr>
              <a:t>node’s </a:t>
            </a:r>
            <a:r>
              <a:rPr sz="2800" spc="-5" dirty="0">
                <a:solidFill>
                  <a:srgbClr val="C77C0D"/>
                </a:solidFill>
                <a:latin typeface="Arial"/>
                <a:cs typeface="Arial"/>
              </a:rPr>
              <a:t>next pointer point  to</a:t>
            </a:r>
            <a:r>
              <a:rPr sz="2800" spc="-10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77C0D"/>
                </a:solidFill>
                <a:latin typeface="Arial"/>
                <a:cs typeface="Arial"/>
              </a:rPr>
              <a:t>NULL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FA12D"/>
              </a:buClr>
              <a:buFont typeface="Wingdings"/>
              <a:buChar char="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EFA12D"/>
              </a:buClr>
              <a:buSzPct val="69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C77C0D"/>
                </a:solidFill>
                <a:latin typeface="Arial"/>
                <a:cs typeface="Arial"/>
              </a:rPr>
              <a:t>Deleting the last node via </a:t>
            </a:r>
            <a:r>
              <a:rPr sz="2800" spc="-5" dirty="0">
                <a:solidFill>
                  <a:srgbClr val="7B7053"/>
                </a:solidFill>
                <a:latin typeface="Arial"/>
                <a:cs typeface="Arial"/>
              </a:rPr>
              <a:t>delete</a:t>
            </a:r>
            <a:r>
              <a:rPr sz="2800" spc="120" dirty="0">
                <a:solidFill>
                  <a:srgbClr val="7B705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77C0D"/>
                </a:solidFill>
                <a:latin typeface="Arial"/>
                <a:cs typeface="Arial"/>
              </a:rPr>
              <a:t>keyword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start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29127" y="5519928"/>
            <a:ext cx="958215" cy="86995"/>
          </a:xfrm>
          <a:custGeom>
            <a:avLst/>
            <a:gdLst/>
            <a:ahLst/>
            <a:cxnLst/>
            <a:rect l="l" t="t" r="r" b="b"/>
            <a:pathLst>
              <a:path w="958214" h="86995">
                <a:moveTo>
                  <a:pt x="43434" y="0"/>
                </a:moveTo>
                <a:lnTo>
                  <a:pt x="26521" y="3411"/>
                </a:lnTo>
                <a:lnTo>
                  <a:pt x="12715" y="12715"/>
                </a:lnTo>
                <a:lnTo>
                  <a:pt x="3411" y="26521"/>
                </a:lnTo>
                <a:lnTo>
                  <a:pt x="0" y="43434"/>
                </a:lnTo>
                <a:lnTo>
                  <a:pt x="3411" y="60346"/>
                </a:lnTo>
                <a:lnTo>
                  <a:pt x="12715" y="74152"/>
                </a:lnTo>
                <a:lnTo>
                  <a:pt x="26521" y="83456"/>
                </a:lnTo>
                <a:lnTo>
                  <a:pt x="43434" y="86868"/>
                </a:lnTo>
                <a:lnTo>
                  <a:pt x="60346" y="83456"/>
                </a:lnTo>
                <a:lnTo>
                  <a:pt x="74152" y="74152"/>
                </a:lnTo>
                <a:lnTo>
                  <a:pt x="83456" y="60346"/>
                </a:lnTo>
                <a:lnTo>
                  <a:pt x="83947" y="57912"/>
                </a:lnTo>
                <a:lnTo>
                  <a:pt x="43434" y="57912"/>
                </a:lnTo>
                <a:lnTo>
                  <a:pt x="43434" y="28956"/>
                </a:lnTo>
                <a:lnTo>
                  <a:pt x="83947" y="28956"/>
                </a:lnTo>
                <a:lnTo>
                  <a:pt x="83456" y="26521"/>
                </a:lnTo>
                <a:lnTo>
                  <a:pt x="74152" y="12715"/>
                </a:lnTo>
                <a:lnTo>
                  <a:pt x="60346" y="3411"/>
                </a:lnTo>
                <a:lnTo>
                  <a:pt x="43434" y="0"/>
                </a:lnTo>
                <a:close/>
              </a:path>
              <a:path w="958214" h="86995">
                <a:moveTo>
                  <a:pt x="870966" y="0"/>
                </a:moveTo>
                <a:lnTo>
                  <a:pt x="870966" y="86868"/>
                </a:lnTo>
                <a:lnTo>
                  <a:pt x="928878" y="57912"/>
                </a:lnTo>
                <a:lnTo>
                  <a:pt x="885444" y="57912"/>
                </a:lnTo>
                <a:lnTo>
                  <a:pt x="885444" y="28956"/>
                </a:lnTo>
                <a:lnTo>
                  <a:pt x="928878" y="28956"/>
                </a:lnTo>
                <a:lnTo>
                  <a:pt x="870966" y="0"/>
                </a:lnTo>
                <a:close/>
              </a:path>
              <a:path w="958214" h="86995">
                <a:moveTo>
                  <a:pt x="83947" y="28956"/>
                </a:moveTo>
                <a:lnTo>
                  <a:pt x="43434" y="28956"/>
                </a:lnTo>
                <a:lnTo>
                  <a:pt x="43434" y="57912"/>
                </a:lnTo>
                <a:lnTo>
                  <a:pt x="83947" y="57912"/>
                </a:lnTo>
                <a:lnTo>
                  <a:pt x="86868" y="43434"/>
                </a:lnTo>
                <a:lnTo>
                  <a:pt x="83947" y="28956"/>
                </a:lnTo>
                <a:close/>
              </a:path>
              <a:path w="958214" h="86995">
                <a:moveTo>
                  <a:pt x="870966" y="28956"/>
                </a:moveTo>
                <a:lnTo>
                  <a:pt x="83947" y="28956"/>
                </a:lnTo>
                <a:lnTo>
                  <a:pt x="86868" y="43434"/>
                </a:lnTo>
                <a:lnTo>
                  <a:pt x="83947" y="57912"/>
                </a:lnTo>
                <a:lnTo>
                  <a:pt x="870966" y="57912"/>
                </a:lnTo>
                <a:lnTo>
                  <a:pt x="870966" y="28956"/>
                </a:lnTo>
                <a:close/>
              </a:path>
              <a:path w="958214" h="86995">
                <a:moveTo>
                  <a:pt x="928878" y="28956"/>
                </a:moveTo>
                <a:lnTo>
                  <a:pt x="885444" y="28956"/>
                </a:lnTo>
                <a:lnTo>
                  <a:pt x="885444" y="57912"/>
                </a:lnTo>
                <a:lnTo>
                  <a:pt x="928878" y="57912"/>
                </a:lnTo>
                <a:lnTo>
                  <a:pt x="957834" y="43434"/>
                </a:lnTo>
                <a:lnTo>
                  <a:pt x="92887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86528" y="5519928"/>
            <a:ext cx="958215" cy="86995"/>
          </a:xfrm>
          <a:custGeom>
            <a:avLst/>
            <a:gdLst/>
            <a:ahLst/>
            <a:cxnLst/>
            <a:rect l="l" t="t" r="r" b="b"/>
            <a:pathLst>
              <a:path w="958214" h="86995">
                <a:moveTo>
                  <a:pt x="43434" y="0"/>
                </a:moveTo>
                <a:lnTo>
                  <a:pt x="26521" y="3411"/>
                </a:lnTo>
                <a:lnTo>
                  <a:pt x="12715" y="12715"/>
                </a:lnTo>
                <a:lnTo>
                  <a:pt x="3411" y="26521"/>
                </a:lnTo>
                <a:lnTo>
                  <a:pt x="0" y="43434"/>
                </a:lnTo>
                <a:lnTo>
                  <a:pt x="3411" y="60346"/>
                </a:lnTo>
                <a:lnTo>
                  <a:pt x="12715" y="74152"/>
                </a:lnTo>
                <a:lnTo>
                  <a:pt x="26521" y="83456"/>
                </a:lnTo>
                <a:lnTo>
                  <a:pt x="43434" y="86868"/>
                </a:lnTo>
                <a:lnTo>
                  <a:pt x="60346" y="83456"/>
                </a:lnTo>
                <a:lnTo>
                  <a:pt x="74152" y="74152"/>
                </a:lnTo>
                <a:lnTo>
                  <a:pt x="83456" y="60346"/>
                </a:lnTo>
                <a:lnTo>
                  <a:pt x="83947" y="57912"/>
                </a:lnTo>
                <a:lnTo>
                  <a:pt x="43434" y="57912"/>
                </a:lnTo>
                <a:lnTo>
                  <a:pt x="43434" y="28956"/>
                </a:lnTo>
                <a:lnTo>
                  <a:pt x="83947" y="28956"/>
                </a:lnTo>
                <a:lnTo>
                  <a:pt x="83456" y="26521"/>
                </a:lnTo>
                <a:lnTo>
                  <a:pt x="74152" y="12715"/>
                </a:lnTo>
                <a:lnTo>
                  <a:pt x="60346" y="3411"/>
                </a:lnTo>
                <a:lnTo>
                  <a:pt x="43434" y="0"/>
                </a:lnTo>
                <a:close/>
              </a:path>
              <a:path w="958214" h="86995">
                <a:moveTo>
                  <a:pt x="870966" y="0"/>
                </a:moveTo>
                <a:lnTo>
                  <a:pt x="870966" y="86868"/>
                </a:lnTo>
                <a:lnTo>
                  <a:pt x="928878" y="57912"/>
                </a:lnTo>
                <a:lnTo>
                  <a:pt x="885444" y="57912"/>
                </a:lnTo>
                <a:lnTo>
                  <a:pt x="885444" y="28956"/>
                </a:lnTo>
                <a:lnTo>
                  <a:pt x="928878" y="28956"/>
                </a:lnTo>
                <a:lnTo>
                  <a:pt x="870966" y="0"/>
                </a:lnTo>
                <a:close/>
              </a:path>
              <a:path w="958214" h="86995">
                <a:moveTo>
                  <a:pt x="83947" y="28956"/>
                </a:moveTo>
                <a:lnTo>
                  <a:pt x="43434" y="28956"/>
                </a:lnTo>
                <a:lnTo>
                  <a:pt x="43434" y="57912"/>
                </a:lnTo>
                <a:lnTo>
                  <a:pt x="83947" y="57912"/>
                </a:lnTo>
                <a:lnTo>
                  <a:pt x="86868" y="43434"/>
                </a:lnTo>
                <a:lnTo>
                  <a:pt x="83947" y="28956"/>
                </a:lnTo>
                <a:close/>
              </a:path>
              <a:path w="958214" h="86995">
                <a:moveTo>
                  <a:pt x="870966" y="28956"/>
                </a:moveTo>
                <a:lnTo>
                  <a:pt x="83947" y="28956"/>
                </a:lnTo>
                <a:lnTo>
                  <a:pt x="86868" y="43434"/>
                </a:lnTo>
                <a:lnTo>
                  <a:pt x="83947" y="57912"/>
                </a:lnTo>
                <a:lnTo>
                  <a:pt x="870966" y="57912"/>
                </a:lnTo>
                <a:lnTo>
                  <a:pt x="870966" y="28956"/>
                </a:lnTo>
                <a:close/>
              </a:path>
              <a:path w="958214" h="86995">
                <a:moveTo>
                  <a:pt x="928878" y="28956"/>
                </a:moveTo>
                <a:lnTo>
                  <a:pt x="885444" y="28956"/>
                </a:lnTo>
                <a:lnTo>
                  <a:pt x="885444" y="57912"/>
                </a:lnTo>
                <a:lnTo>
                  <a:pt x="928878" y="57912"/>
                </a:lnTo>
                <a:lnTo>
                  <a:pt x="957834" y="43434"/>
                </a:lnTo>
                <a:lnTo>
                  <a:pt x="92887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961" y="5518911"/>
            <a:ext cx="1219200" cy="1010919"/>
          </a:xfrm>
          <a:custGeom>
            <a:avLst/>
            <a:gdLst/>
            <a:ahLst/>
            <a:cxnLst/>
            <a:rect l="l" t="t" r="r" b="b"/>
            <a:pathLst>
              <a:path w="1219200" h="1010920">
                <a:moveTo>
                  <a:pt x="12700" y="0"/>
                </a:moveTo>
                <a:lnTo>
                  <a:pt x="0" y="0"/>
                </a:lnTo>
                <a:lnTo>
                  <a:pt x="0" y="12700"/>
                </a:lnTo>
                <a:lnTo>
                  <a:pt x="12700" y="12700"/>
                </a:lnTo>
                <a:lnTo>
                  <a:pt x="12700" y="0"/>
                </a:lnTo>
                <a:close/>
              </a:path>
              <a:path w="1219200" h="1010920">
                <a:moveTo>
                  <a:pt x="38100" y="0"/>
                </a:moveTo>
                <a:lnTo>
                  <a:pt x="25400" y="0"/>
                </a:lnTo>
                <a:lnTo>
                  <a:pt x="25400" y="12700"/>
                </a:lnTo>
                <a:lnTo>
                  <a:pt x="38100" y="12700"/>
                </a:lnTo>
                <a:lnTo>
                  <a:pt x="38100" y="0"/>
                </a:lnTo>
                <a:close/>
              </a:path>
              <a:path w="1219200" h="1010920">
                <a:moveTo>
                  <a:pt x="63500" y="0"/>
                </a:moveTo>
                <a:lnTo>
                  <a:pt x="50800" y="0"/>
                </a:lnTo>
                <a:lnTo>
                  <a:pt x="50800" y="12700"/>
                </a:lnTo>
                <a:lnTo>
                  <a:pt x="63500" y="12700"/>
                </a:lnTo>
                <a:lnTo>
                  <a:pt x="63500" y="0"/>
                </a:lnTo>
                <a:close/>
              </a:path>
              <a:path w="1219200" h="1010920">
                <a:moveTo>
                  <a:pt x="88900" y="0"/>
                </a:moveTo>
                <a:lnTo>
                  <a:pt x="76200" y="0"/>
                </a:lnTo>
                <a:lnTo>
                  <a:pt x="76200" y="12700"/>
                </a:lnTo>
                <a:lnTo>
                  <a:pt x="88900" y="12700"/>
                </a:lnTo>
                <a:lnTo>
                  <a:pt x="88900" y="0"/>
                </a:lnTo>
                <a:close/>
              </a:path>
              <a:path w="1219200" h="1010920">
                <a:moveTo>
                  <a:pt x="114300" y="0"/>
                </a:moveTo>
                <a:lnTo>
                  <a:pt x="101600" y="0"/>
                </a:lnTo>
                <a:lnTo>
                  <a:pt x="101600" y="12700"/>
                </a:lnTo>
                <a:lnTo>
                  <a:pt x="114300" y="12700"/>
                </a:lnTo>
                <a:lnTo>
                  <a:pt x="114300" y="0"/>
                </a:lnTo>
                <a:close/>
              </a:path>
              <a:path w="1219200" h="1010920">
                <a:moveTo>
                  <a:pt x="139700" y="0"/>
                </a:moveTo>
                <a:lnTo>
                  <a:pt x="127000" y="0"/>
                </a:lnTo>
                <a:lnTo>
                  <a:pt x="127000" y="12700"/>
                </a:lnTo>
                <a:lnTo>
                  <a:pt x="139700" y="12700"/>
                </a:lnTo>
                <a:lnTo>
                  <a:pt x="139700" y="0"/>
                </a:lnTo>
                <a:close/>
              </a:path>
              <a:path w="1219200" h="1010920">
                <a:moveTo>
                  <a:pt x="165100" y="0"/>
                </a:moveTo>
                <a:lnTo>
                  <a:pt x="152400" y="0"/>
                </a:lnTo>
                <a:lnTo>
                  <a:pt x="152400" y="12700"/>
                </a:lnTo>
                <a:lnTo>
                  <a:pt x="165100" y="12700"/>
                </a:lnTo>
                <a:lnTo>
                  <a:pt x="165100" y="0"/>
                </a:lnTo>
                <a:close/>
              </a:path>
              <a:path w="1219200" h="1010920">
                <a:moveTo>
                  <a:pt x="190500" y="0"/>
                </a:moveTo>
                <a:lnTo>
                  <a:pt x="177800" y="0"/>
                </a:lnTo>
                <a:lnTo>
                  <a:pt x="177800" y="12700"/>
                </a:lnTo>
                <a:lnTo>
                  <a:pt x="190500" y="12700"/>
                </a:lnTo>
                <a:lnTo>
                  <a:pt x="190500" y="0"/>
                </a:lnTo>
                <a:close/>
              </a:path>
              <a:path w="1219200" h="1010920">
                <a:moveTo>
                  <a:pt x="215900" y="0"/>
                </a:moveTo>
                <a:lnTo>
                  <a:pt x="203200" y="0"/>
                </a:lnTo>
                <a:lnTo>
                  <a:pt x="203200" y="12700"/>
                </a:lnTo>
                <a:lnTo>
                  <a:pt x="215900" y="12700"/>
                </a:lnTo>
                <a:lnTo>
                  <a:pt x="215900" y="0"/>
                </a:lnTo>
                <a:close/>
              </a:path>
              <a:path w="1219200" h="1010920">
                <a:moveTo>
                  <a:pt x="241300" y="0"/>
                </a:moveTo>
                <a:lnTo>
                  <a:pt x="228600" y="0"/>
                </a:lnTo>
                <a:lnTo>
                  <a:pt x="228600" y="12700"/>
                </a:lnTo>
                <a:lnTo>
                  <a:pt x="241300" y="12700"/>
                </a:lnTo>
                <a:lnTo>
                  <a:pt x="241300" y="0"/>
                </a:lnTo>
                <a:close/>
              </a:path>
              <a:path w="1219200" h="1010920">
                <a:moveTo>
                  <a:pt x="266700" y="0"/>
                </a:moveTo>
                <a:lnTo>
                  <a:pt x="254000" y="0"/>
                </a:lnTo>
                <a:lnTo>
                  <a:pt x="254000" y="12700"/>
                </a:lnTo>
                <a:lnTo>
                  <a:pt x="266700" y="12700"/>
                </a:lnTo>
                <a:lnTo>
                  <a:pt x="266700" y="0"/>
                </a:lnTo>
                <a:close/>
              </a:path>
              <a:path w="1219200" h="1010920">
                <a:moveTo>
                  <a:pt x="292100" y="0"/>
                </a:moveTo>
                <a:lnTo>
                  <a:pt x="279400" y="0"/>
                </a:lnTo>
                <a:lnTo>
                  <a:pt x="279400" y="12700"/>
                </a:lnTo>
                <a:lnTo>
                  <a:pt x="292100" y="12700"/>
                </a:lnTo>
                <a:lnTo>
                  <a:pt x="292100" y="0"/>
                </a:lnTo>
                <a:close/>
              </a:path>
              <a:path w="1219200" h="1010920">
                <a:moveTo>
                  <a:pt x="317500" y="0"/>
                </a:moveTo>
                <a:lnTo>
                  <a:pt x="304800" y="0"/>
                </a:lnTo>
                <a:lnTo>
                  <a:pt x="304800" y="12700"/>
                </a:lnTo>
                <a:lnTo>
                  <a:pt x="317500" y="12700"/>
                </a:lnTo>
                <a:lnTo>
                  <a:pt x="317500" y="0"/>
                </a:lnTo>
                <a:close/>
              </a:path>
              <a:path w="1219200" h="1010920">
                <a:moveTo>
                  <a:pt x="342900" y="0"/>
                </a:moveTo>
                <a:lnTo>
                  <a:pt x="330200" y="0"/>
                </a:lnTo>
                <a:lnTo>
                  <a:pt x="330200" y="12700"/>
                </a:lnTo>
                <a:lnTo>
                  <a:pt x="342900" y="12700"/>
                </a:lnTo>
                <a:lnTo>
                  <a:pt x="342900" y="0"/>
                </a:lnTo>
                <a:close/>
              </a:path>
              <a:path w="1219200" h="1010920">
                <a:moveTo>
                  <a:pt x="368300" y="0"/>
                </a:moveTo>
                <a:lnTo>
                  <a:pt x="355600" y="0"/>
                </a:lnTo>
                <a:lnTo>
                  <a:pt x="355600" y="12700"/>
                </a:lnTo>
                <a:lnTo>
                  <a:pt x="368300" y="12700"/>
                </a:lnTo>
                <a:lnTo>
                  <a:pt x="368300" y="0"/>
                </a:lnTo>
                <a:close/>
              </a:path>
              <a:path w="1219200" h="1010920">
                <a:moveTo>
                  <a:pt x="378205" y="6350"/>
                </a:moveTo>
                <a:lnTo>
                  <a:pt x="378205" y="15493"/>
                </a:lnTo>
                <a:lnTo>
                  <a:pt x="390905" y="15493"/>
                </a:lnTo>
                <a:lnTo>
                  <a:pt x="390905" y="12700"/>
                </a:lnTo>
                <a:lnTo>
                  <a:pt x="381000" y="12700"/>
                </a:lnTo>
                <a:lnTo>
                  <a:pt x="381000" y="9144"/>
                </a:lnTo>
                <a:lnTo>
                  <a:pt x="378205" y="6350"/>
                </a:lnTo>
                <a:close/>
              </a:path>
              <a:path w="1219200" h="1010920">
                <a:moveTo>
                  <a:pt x="381000" y="9144"/>
                </a:moveTo>
                <a:lnTo>
                  <a:pt x="381000" y="12700"/>
                </a:lnTo>
                <a:lnTo>
                  <a:pt x="384555" y="12700"/>
                </a:lnTo>
                <a:lnTo>
                  <a:pt x="381000" y="9144"/>
                </a:lnTo>
                <a:close/>
              </a:path>
              <a:path w="1219200" h="1010920">
                <a:moveTo>
                  <a:pt x="387985" y="0"/>
                </a:moveTo>
                <a:lnTo>
                  <a:pt x="381000" y="0"/>
                </a:lnTo>
                <a:lnTo>
                  <a:pt x="381000" y="9144"/>
                </a:lnTo>
                <a:lnTo>
                  <a:pt x="384555" y="12700"/>
                </a:lnTo>
                <a:lnTo>
                  <a:pt x="390905" y="12700"/>
                </a:lnTo>
                <a:lnTo>
                  <a:pt x="390905" y="2793"/>
                </a:lnTo>
                <a:lnTo>
                  <a:pt x="387985" y="0"/>
                </a:lnTo>
                <a:close/>
              </a:path>
              <a:path w="1219200" h="1010920">
                <a:moveTo>
                  <a:pt x="390905" y="28193"/>
                </a:moveTo>
                <a:lnTo>
                  <a:pt x="378205" y="28193"/>
                </a:lnTo>
                <a:lnTo>
                  <a:pt x="378205" y="40893"/>
                </a:lnTo>
                <a:lnTo>
                  <a:pt x="390905" y="40893"/>
                </a:lnTo>
                <a:lnTo>
                  <a:pt x="390905" y="28193"/>
                </a:lnTo>
                <a:close/>
              </a:path>
              <a:path w="1219200" h="1010920">
                <a:moveTo>
                  <a:pt x="390905" y="53593"/>
                </a:moveTo>
                <a:lnTo>
                  <a:pt x="378205" y="53593"/>
                </a:lnTo>
                <a:lnTo>
                  <a:pt x="378205" y="66293"/>
                </a:lnTo>
                <a:lnTo>
                  <a:pt x="390905" y="66293"/>
                </a:lnTo>
                <a:lnTo>
                  <a:pt x="390905" y="53593"/>
                </a:lnTo>
                <a:close/>
              </a:path>
              <a:path w="1219200" h="1010920">
                <a:moveTo>
                  <a:pt x="390905" y="79019"/>
                </a:moveTo>
                <a:lnTo>
                  <a:pt x="378205" y="79019"/>
                </a:lnTo>
                <a:lnTo>
                  <a:pt x="378205" y="91719"/>
                </a:lnTo>
                <a:lnTo>
                  <a:pt x="390905" y="91719"/>
                </a:lnTo>
                <a:lnTo>
                  <a:pt x="390905" y="79019"/>
                </a:lnTo>
                <a:close/>
              </a:path>
              <a:path w="1219200" h="1010920">
                <a:moveTo>
                  <a:pt x="390905" y="104419"/>
                </a:moveTo>
                <a:lnTo>
                  <a:pt x="378205" y="104419"/>
                </a:lnTo>
                <a:lnTo>
                  <a:pt x="378205" y="117119"/>
                </a:lnTo>
                <a:lnTo>
                  <a:pt x="390905" y="117119"/>
                </a:lnTo>
                <a:lnTo>
                  <a:pt x="390905" y="104419"/>
                </a:lnTo>
                <a:close/>
              </a:path>
              <a:path w="1219200" h="1010920">
                <a:moveTo>
                  <a:pt x="390905" y="129819"/>
                </a:moveTo>
                <a:lnTo>
                  <a:pt x="378205" y="129819"/>
                </a:lnTo>
                <a:lnTo>
                  <a:pt x="378205" y="142519"/>
                </a:lnTo>
                <a:lnTo>
                  <a:pt x="390905" y="142519"/>
                </a:lnTo>
                <a:lnTo>
                  <a:pt x="390905" y="129819"/>
                </a:lnTo>
                <a:close/>
              </a:path>
              <a:path w="1219200" h="1010920">
                <a:moveTo>
                  <a:pt x="390905" y="155219"/>
                </a:moveTo>
                <a:lnTo>
                  <a:pt x="378205" y="155219"/>
                </a:lnTo>
                <a:lnTo>
                  <a:pt x="378205" y="167919"/>
                </a:lnTo>
                <a:lnTo>
                  <a:pt x="390905" y="167919"/>
                </a:lnTo>
                <a:lnTo>
                  <a:pt x="390905" y="155219"/>
                </a:lnTo>
                <a:close/>
              </a:path>
              <a:path w="1219200" h="1010920">
                <a:moveTo>
                  <a:pt x="390905" y="180619"/>
                </a:moveTo>
                <a:lnTo>
                  <a:pt x="378205" y="180619"/>
                </a:lnTo>
                <a:lnTo>
                  <a:pt x="378205" y="193319"/>
                </a:lnTo>
                <a:lnTo>
                  <a:pt x="390905" y="193319"/>
                </a:lnTo>
                <a:lnTo>
                  <a:pt x="390905" y="180619"/>
                </a:lnTo>
                <a:close/>
              </a:path>
              <a:path w="1219200" h="1010920">
                <a:moveTo>
                  <a:pt x="390905" y="206019"/>
                </a:moveTo>
                <a:lnTo>
                  <a:pt x="378205" y="206019"/>
                </a:lnTo>
                <a:lnTo>
                  <a:pt x="378205" y="218719"/>
                </a:lnTo>
                <a:lnTo>
                  <a:pt x="390905" y="218719"/>
                </a:lnTo>
                <a:lnTo>
                  <a:pt x="390905" y="206019"/>
                </a:lnTo>
                <a:close/>
              </a:path>
              <a:path w="1219200" h="1010920">
                <a:moveTo>
                  <a:pt x="390905" y="231419"/>
                </a:moveTo>
                <a:lnTo>
                  <a:pt x="378205" y="231419"/>
                </a:lnTo>
                <a:lnTo>
                  <a:pt x="378205" y="244119"/>
                </a:lnTo>
                <a:lnTo>
                  <a:pt x="390905" y="244119"/>
                </a:lnTo>
                <a:lnTo>
                  <a:pt x="390905" y="231419"/>
                </a:lnTo>
                <a:close/>
              </a:path>
              <a:path w="1219200" h="1010920">
                <a:moveTo>
                  <a:pt x="390905" y="256819"/>
                </a:moveTo>
                <a:lnTo>
                  <a:pt x="378205" y="256819"/>
                </a:lnTo>
                <a:lnTo>
                  <a:pt x="378205" y="269519"/>
                </a:lnTo>
                <a:lnTo>
                  <a:pt x="390905" y="269519"/>
                </a:lnTo>
                <a:lnTo>
                  <a:pt x="390905" y="256819"/>
                </a:lnTo>
                <a:close/>
              </a:path>
              <a:path w="1219200" h="1010920">
                <a:moveTo>
                  <a:pt x="390905" y="282219"/>
                </a:moveTo>
                <a:lnTo>
                  <a:pt x="378205" y="282219"/>
                </a:lnTo>
                <a:lnTo>
                  <a:pt x="378205" y="294919"/>
                </a:lnTo>
                <a:lnTo>
                  <a:pt x="390905" y="294919"/>
                </a:lnTo>
                <a:lnTo>
                  <a:pt x="390905" y="282219"/>
                </a:lnTo>
                <a:close/>
              </a:path>
              <a:path w="1219200" h="1010920">
                <a:moveTo>
                  <a:pt x="390905" y="307619"/>
                </a:moveTo>
                <a:lnTo>
                  <a:pt x="378205" y="307619"/>
                </a:lnTo>
                <a:lnTo>
                  <a:pt x="378205" y="320319"/>
                </a:lnTo>
                <a:lnTo>
                  <a:pt x="390905" y="320319"/>
                </a:lnTo>
                <a:lnTo>
                  <a:pt x="390905" y="307619"/>
                </a:lnTo>
                <a:close/>
              </a:path>
              <a:path w="1219200" h="1010920">
                <a:moveTo>
                  <a:pt x="390905" y="333019"/>
                </a:moveTo>
                <a:lnTo>
                  <a:pt x="378205" y="333019"/>
                </a:lnTo>
                <a:lnTo>
                  <a:pt x="378205" y="345719"/>
                </a:lnTo>
                <a:lnTo>
                  <a:pt x="390905" y="345719"/>
                </a:lnTo>
                <a:lnTo>
                  <a:pt x="390905" y="333019"/>
                </a:lnTo>
                <a:close/>
              </a:path>
              <a:path w="1219200" h="1010920">
                <a:moveTo>
                  <a:pt x="390905" y="358419"/>
                </a:moveTo>
                <a:lnTo>
                  <a:pt x="378205" y="358419"/>
                </a:lnTo>
                <a:lnTo>
                  <a:pt x="378205" y="371119"/>
                </a:lnTo>
                <a:lnTo>
                  <a:pt x="390905" y="371119"/>
                </a:lnTo>
                <a:lnTo>
                  <a:pt x="390905" y="358419"/>
                </a:lnTo>
                <a:close/>
              </a:path>
              <a:path w="1219200" h="1010920">
                <a:moveTo>
                  <a:pt x="390905" y="383819"/>
                </a:moveTo>
                <a:lnTo>
                  <a:pt x="378205" y="383819"/>
                </a:lnTo>
                <a:lnTo>
                  <a:pt x="378205" y="396519"/>
                </a:lnTo>
                <a:lnTo>
                  <a:pt x="390905" y="396519"/>
                </a:lnTo>
                <a:lnTo>
                  <a:pt x="390905" y="383819"/>
                </a:lnTo>
                <a:close/>
              </a:path>
              <a:path w="1219200" h="1010920">
                <a:moveTo>
                  <a:pt x="390905" y="409219"/>
                </a:moveTo>
                <a:lnTo>
                  <a:pt x="378205" y="409219"/>
                </a:lnTo>
                <a:lnTo>
                  <a:pt x="378205" y="421919"/>
                </a:lnTo>
                <a:lnTo>
                  <a:pt x="390905" y="421919"/>
                </a:lnTo>
                <a:lnTo>
                  <a:pt x="390905" y="409219"/>
                </a:lnTo>
                <a:close/>
              </a:path>
              <a:path w="1219200" h="1010920">
                <a:moveTo>
                  <a:pt x="390905" y="434619"/>
                </a:moveTo>
                <a:lnTo>
                  <a:pt x="378205" y="434619"/>
                </a:lnTo>
                <a:lnTo>
                  <a:pt x="378205" y="447319"/>
                </a:lnTo>
                <a:lnTo>
                  <a:pt x="390905" y="447319"/>
                </a:lnTo>
                <a:lnTo>
                  <a:pt x="390905" y="434619"/>
                </a:lnTo>
                <a:close/>
              </a:path>
              <a:path w="1219200" h="1010920">
                <a:moveTo>
                  <a:pt x="390905" y="460019"/>
                </a:moveTo>
                <a:lnTo>
                  <a:pt x="378205" y="460019"/>
                </a:lnTo>
                <a:lnTo>
                  <a:pt x="378205" y="472719"/>
                </a:lnTo>
                <a:lnTo>
                  <a:pt x="390905" y="472719"/>
                </a:lnTo>
                <a:lnTo>
                  <a:pt x="390905" y="460019"/>
                </a:lnTo>
                <a:close/>
              </a:path>
              <a:path w="1219200" h="1010920">
                <a:moveTo>
                  <a:pt x="390905" y="485419"/>
                </a:moveTo>
                <a:lnTo>
                  <a:pt x="378205" y="485419"/>
                </a:lnTo>
                <a:lnTo>
                  <a:pt x="378205" y="498119"/>
                </a:lnTo>
                <a:lnTo>
                  <a:pt x="390905" y="498119"/>
                </a:lnTo>
                <a:lnTo>
                  <a:pt x="390905" y="485419"/>
                </a:lnTo>
                <a:close/>
              </a:path>
              <a:path w="1219200" h="1010920">
                <a:moveTo>
                  <a:pt x="390905" y="510819"/>
                </a:moveTo>
                <a:lnTo>
                  <a:pt x="378205" y="510819"/>
                </a:lnTo>
                <a:lnTo>
                  <a:pt x="378205" y="523519"/>
                </a:lnTo>
                <a:lnTo>
                  <a:pt x="390905" y="523519"/>
                </a:lnTo>
                <a:lnTo>
                  <a:pt x="390905" y="510819"/>
                </a:lnTo>
                <a:close/>
              </a:path>
              <a:path w="1219200" h="1010920">
                <a:moveTo>
                  <a:pt x="390905" y="536219"/>
                </a:moveTo>
                <a:lnTo>
                  <a:pt x="378205" y="536219"/>
                </a:lnTo>
                <a:lnTo>
                  <a:pt x="378205" y="548919"/>
                </a:lnTo>
                <a:lnTo>
                  <a:pt x="390905" y="548919"/>
                </a:lnTo>
                <a:lnTo>
                  <a:pt x="390905" y="536219"/>
                </a:lnTo>
                <a:close/>
              </a:path>
              <a:path w="1219200" h="1010920">
                <a:moveTo>
                  <a:pt x="390905" y="561619"/>
                </a:moveTo>
                <a:lnTo>
                  <a:pt x="378205" y="561619"/>
                </a:lnTo>
                <a:lnTo>
                  <a:pt x="378205" y="574319"/>
                </a:lnTo>
                <a:lnTo>
                  <a:pt x="390905" y="574319"/>
                </a:lnTo>
                <a:lnTo>
                  <a:pt x="390905" y="561619"/>
                </a:lnTo>
                <a:close/>
              </a:path>
              <a:path w="1219200" h="1010920">
                <a:moveTo>
                  <a:pt x="390905" y="587019"/>
                </a:moveTo>
                <a:lnTo>
                  <a:pt x="378205" y="587019"/>
                </a:lnTo>
                <a:lnTo>
                  <a:pt x="378205" y="599719"/>
                </a:lnTo>
                <a:lnTo>
                  <a:pt x="390905" y="599719"/>
                </a:lnTo>
                <a:lnTo>
                  <a:pt x="390905" y="587019"/>
                </a:lnTo>
                <a:close/>
              </a:path>
              <a:path w="1219200" h="1010920">
                <a:moveTo>
                  <a:pt x="390905" y="612419"/>
                </a:moveTo>
                <a:lnTo>
                  <a:pt x="378205" y="612419"/>
                </a:lnTo>
                <a:lnTo>
                  <a:pt x="378205" y="625119"/>
                </a:lnTo>
                <a:lnTo>
                  <a:pt x="390905" y="625119"/>
                </a:lnTo>
                <a:lnTo>
                  <a:pt x="390905" y="612419"/>
                </a:lnTo>
                <a:close/>
              </a:path>
              <a:path w="1219200" h="1010920">
                <a:moveTo>
                  <a:pt x="390905" y="637819"/>
                </a:moveTo>
                <a:lnTo>
                  <a:pt x="378205" y="637819"/>
                </a:lnTo>
                <a:lnTo>
                  <a:pt x="378205" y="650519"/>
                </a:lnTo>
                <a:lnTo>
                  <a:pt x="390905" y="650519"/>
                </a:lnTo>
                <a:lnTo>
                  <a:pt x="390905" y="637819"/>
                </a:lnTo>
                <a:close/>
              </a:path>
              <a:path w="1219200" h="1010920">
                <a:moveTo>
                  <a:pt x="390905" y="663219"/>
                </a:moveTo>
                <a:lnTo>
                  <a:pt x="378205" y="663219"/>
                </a:lnTo>
                <a:lnTo>
                  <a:pt x="378205" y="675919"/>
                </a:lnTo>
                <a:lnTo>
                  <a:pt x="390905" y="675919"/>
                </a:lnTo>
                <a:lnTo>
                  <a:pt x="390905" y="663219"/>
                </a:lnTo>
                <a:close/>
              </a:path>
              <a:path w="1219200" h="1010920">
                <a:moveTo>
                  <a:pt x="390905" y="688619"/>
                </a:moveTo>
                <a:lnTo>
                  <a:pt x="378205" y="688619"/>
                </a:lnTo>
                <a:lnTo>
                  <a:pt x="378205" y="701319"/>
                </a:lnTo>
                <a:lnTo>
                  <a:pt x="390905" y="701319"/>
                </a:lnTo>
                <a:lnTo>
                  <a:pt x="390905" y="688619"/>
                </a:lnTo>
                <a:close/>
              </a:path>
              <a:path w="1219200" h="1010920">
                <a:moveTo>
                  <a:pt x="390905" y="714019"/>
                </a:moveTo>
                <a:lnTo>
                  <a:pt x="378205" y="714019"/>
                </a:lnTo>
                <a:lnTo>
                  <a:pt x="378205" y="726719"/>
                </a:lnTo>
                <a:lnTo>
                  <a:pt x="390905" y="726719"/>
                </a:lnTo>
                <a:lnTo>
                  <a:pt x="390905" y="714019"/>
                </a:lnTo>
                <a:close/>
              </a:path>
              <a:path w="1219200" h="1010920">
                <a:moveTo>
                  <a:pt x="390905" y="739419"/>
                </a:moveTo>
                <a:lnTo>
                  <a:pt x="378205" y="739419"/>
                </a:lnTo>
                <a:lnTo>
                  <a:pt x="378205" y="752119"/>
                </a:lnTo>
                <a:lnTo>
                  <a:pt x="390905" y="752119"/>
                </a:lnTo>
                <a:lnTo>
                  <a:pt x="390905" y="739419"/>
                </a:lnTo>
                <a:close/>
              </a:path>
              <a:path w="1219200" h="1010920">
                <a:moveTo>
                  <a:pt x="390905" y="764819"/>
                </a:moveTo>
                <a:lnTo>
                  <a:pt x="378205" y="764819"/>
                </a:lnTo>
                <a:lnTo>
                  <a:pt x="378205" y="777519"/>
                </a:lnTo>
                <a:lnTo>
                  <a:pt x="390905" y="777519"/>
                </a:lnTo>
                <a:lnTo>
                  <a:pt x="390905" y="764819"/>
                </a:lnTo>
                <a:close/>
              </a:path>
              <a:path w="1219200" h="1010920">
                <a:moveTo>
                  <a:pt x="390905" y="790219"/>
                </a:moveTo>
                <a:lnTo>
                  <a:pt x="378205" y="790219"/>
                </a:lnTo>
                <a:lnTo>
                  <a:pt x="378205" y="802919"/>
                </a:lnTo>
                <a:lnTo>
                  <a:pt x="390905" y="802919"/>
                </a:lnTo>
                <a:lnTo>
                  <a:pt x="390905" y="790219"/>
                </a:lnTo>
                <a:close/>
              </a:path>
              <a:path w="1219200" h="1010920">
                <a:moveTo>
                  <a:pt x="390905" y="815619"/>
                </a:moveTo>
                <a:lnTo>
                  <a:pt x="378205" y="815619"/>
                </a:lnTo>
                <a:lnTo>
                  <a:pt x="378205" y="828319"/>
                </a:lnTo>
                <a:lnTo>
                  <a:pt x="390905" y="828319"/>
                </a:lnTo>
                <a:lnTo>
                  <a:pt x="390905" y="815619"/>
                </a:lnTo>
                <a:close/>
              </a:path>
              <a:path w="1219200" h="1010920">
                <a:moveTo>
                  <a:pt x="390905" y="841019"/>
                </a:moveTo>
                <a:lnTo>
                  <a:pt x="378205" y="841019"/>
                </a:lnTo>
                <a:lnTo>
                  <a:pt x="378205" y="853719"/>
                </a:lnTo>
                <a:lnTo>
                  <a:pt x="390905" y="853719"/>
                </a:lnTo>
                <a:lnTo>
                  <a:pt x="390905" y="841019"/>
                </a:lnTo>
                <a:close/>
              </a:path>
              <a:path w="1219200" h="1010920">
                <a:moveTo>
                  <a:pt x="390905" y="866419"/>
                </a:moveTo>
                <a:lnTo>
                  <a:pt x="378205" y="866419"/>
                </a:lnTo>
                <a:lnTo>
                  <a:pt x="378205" y="879119"/>
                </a:lnTo>
                <a:lnTo>
                  <a:pt x="390905" y="879119"/>
                </a:lnTo>
                <a:lnTo>
                  <a:pt x="390905" y="866419"/>
                </a:lnTo>
                <a:close/>
              </a:path>
              <a:path w="1219200" h="1010920">
                <a:moveTo>
                  <a:pt x="390905" y="891819"/>
                </a:moveTo>
                <a:lnTo>
                  <a:pt x="378205" y="891819"/>
                </a:lnTo>
                <a:lnTo>
                  <a:pt x="378205" y="904519"/>
                </a:lnTo>
                <a:lnTo>
                  <a:pt x="390905" y="904519"/>
                </a:lnTo>
                <a:lnTo>
                  <a:pt x="390905" y="891819"/>
                </a:lnTo>
                <a:close/>
              </a:path>
              <a:path w="1219200" h="1010920">
                <a:moveTo>
                  <a:pt x="390905" y="917219"/>
                </a:moveTo>
                <a:lnTo>
                  <a:pt x="378205" y="917219"/>
                </a:lnTo>
                <a:lnTo>
                  <a:pt x="378205" y="929919"/>
                </a:lnTo>
                <a:lnTo>
                  <a:pt x="390905" y="929919"/>
                </a:lnTo>
                <a:lnTo>
                  <a:pt x="390905" y="917219"/>
                </a:lnTo>
                <a:close/>
              </a:path>
              <a:path w="1219200" h="1010920">
                <a:moveTo>
                  <a:pt x="390905" y="942619"/>
                </a:moveTo>
                <a:lnTo>
                  <a:pt x="378205" y="942619"/>
                </a:lnTo>
                <a:lnTo>
                  <a:pt x="378205" y="955319"/>
                </a:lnTo>
                <a:lnTo>
                  <a:pt x="390905" y="955319"/>
                </a:lnTo>
                <a:lnTo>
                  <a:pt x="390905" y="942619"/>
                </a:lnTo>
                <a:close/>
              </a:path>
              <a:path w="1219200" h="1010920">
                <a:moveTo>
                  <a:pt x="406400" y="952500"/>
                </a:moveTo>
                <a:lnTo>
                  <a:pt x="393700" y="952500"/>
                </a:lnTo>
                <a:lnTo>
                  <a:pt x="393700" y="965200"/>
                </a:lnTo>
                <a:lnTo>
                  <a:pt x="406400" y="965200"/>
                </a:lnTo>
                <a:lnTo>
                  <a:pt x="406400" y="952500"/>
                </a:lnTo>
                <a:close/>
              </a:path>
              <a:path w="1219200" h="1010920">
                <a:moveTo>
                  <a:pt x="431800" y="952500"/>
                </a:moveTo>
                <a:lnTo>
                  <a:pt x="419100" y="952500"/>
                </a:lnTo>
                <a:lnTo>
                  <a:pt x="419100" y="965200"/>
                </a:lnTo>
                <a:lnTo>
                  <a:pt x="431800" y="965200"/>
                </a:lnTo>
                <a:lnTo>
                  <a:pt x="431800" y="952500"/>
                </a:lnTo>
                <a:close/>
              </a:path>
              <a:path w="1219200" h="1010920">
                <a:moveTo>
                  <a:pt x="457200" y="952500"/>
                </a:moveTo>
                <a:lnTo>
                  <a:pt x="444500" y="952500"/>
                </a:lnTo>
                <a:lnTo>
                  <a:pt x="444500" y="965200"/>
                </a:lnTo>
                <a:lnTo>
                  <a:pt x="457200" y="965200"/>
                </a:lnTo>
                <a:lnTo>
                  <a:pt x="457200" y="952500"/>
                </a:lnTo>
                <a:close/>
              </a:path>
              <a:path w="1219200" h="1010920">
                <a:moveTo>
                  <a:pt x="482600" y="952500"/>
                </a:moveTo>
                <a:lnTo>
                  <a:pt x="469900" y="952500"/>
                </a:lnTo>
                <a:lnTo>
                  <a:pt x="469900" y="965200"/>
                </a:lnTo>
                <a:lnTo>
                  <a:pt x="482600" y="965200"/>
                </a:lnTo>
                <a:lnTo>
                  <a:pt x="482600" y="952500"/>
                </a:lnTo>
                <a:close/>
              </a:path>
              <a:path w="1219200" h="1010920">
                <a:moveTo>
                  <a:pt x="508000" y="952500"/>
                </a:moveTo>
                <a:lnTo>
                  <a:pt x="495300" y="952500"/>
                </a:lnTo>
                <a:lnTo>
                  <a:pt x="495300" y="965200"/>
                </a:lnTo>
                <a:lnTo>
                  <a:pt x="508000" y="965200"/>
                </a:lnTo>
                <a:lnTo>
                  <a:pt x="508000" y="952500"/>
                </a:lnTo>
                <a:close/>
              </a:path>
              <a:path w="1219200" h="1010920">
                <a:moveTo>
                  <a:pt x="533400" y="952500"/>
                </a:moveTo>
                <a:lnTo>
                  <a:pt x="520700" y="952500"/>
                </a:lnTo>
                <a:lnTo>
                  <a:pt x="520700" y="965200"/>
                </a:lnTo>
                <a:lnTo>
                  <a:pt x="533400" y="965200"/>
                </a:lnTo>
                <a:lnTo>
                  <a:pt x="533400" y="952500"/>
                </a:lnTo>
                <a:close/>
              </a:path>
              <a:path w="1219200" h="1010920">
                <a:moveTo>
                  <a:pt x="558800" y="952500"/>
                </a:moveTo>
                <a:lnTo>
                  <a:pt x="546100" y="952500"/>
                </a:lnTo>
                <a:lnTo>
                  <a:pt x="546100" y="965200"/>
                </a:lnTo>
                <a:lnTo>
                  <a:pt x="558800" y="965200"/>
                </a:lnTo>
                <a:lnTo>
                  <a:pt x="558800" y="952500"/>
                </a:lnTo>
                <a:close/>
              </a:path>
              <a:path w="1219200" h="1010920">
                <a:moveTo>
                  <a:pt x="584200" y="952500"/>
                </a:moveTo>
                <a:lnTo>
                  <a:pt x="571500" y="952500"/>
                </a:lnTo>
                <a:lnTo>
                  <a:pt x="571500" y="965200"/>
                </a:lnTo>
                <a:lnTo>
                  <a:pt x="584200" y="965200"/>
                </a:lnTo>
                <a:lnTo>
                  <a:pt x="584200" y="952500"/>
                </a:lnTo>
                <a:close/>
              </a:path>
              <a:path w="1219200" h="1010920">
                <a:moveTo>
                  <a:pt x="609600" y="952500"/>
                </a:moveTo>
                <a:lnTo>
                  <a:pt x="596900" y="952500"/>
                </a:lnTo>
                <a:lnTo>
                  <a:pt x="596900" y="965200"/>
                </a:lnTo>
                <a:lnTo>
                  <a:pt x="609600" y="965200"/>
                </a:lnTo>
                <a:lnTo>
                  <a:pt x="609600" y="952500"/>
                </a:lnTo>
                <a:close/>
              </a:path>
              <a:path w="1219200" h="1010920">
                <a:moveTo>
                  <a:pt x="635000" y="952500"/>
                </a:moveTo>
                <a:lnTo>
                  <a:pt x="622300" y="952500"/>
                </a:lnTo>
                <a:lnTo>
                  <a:pt x="622300" y="965200"/>
                </a:lnTo>
                <a:lnTo>
                  <a:pt x="635000" y="965200"/>
                </a:lnTo>
                <a:lnTo>
                  <a:pt x="635000" y="952500"/>
                </a:lnTo>
                <a:close/>
              </a:path>
              <a:path w="1219200" h="1010920">
                <a:moveTo>
                  <a:pt x="660400" y="952500"/>
                </a:moveTo>
                <a:lnTo>
                  <a:pt x="647700" y="952500"/>
                </a:lnTo>
                <a:lnTo>
                  <a:pt x="647700" y="965200"/>
                </a:lnTo>
                <a:lnTo>
                  <a:pt x="660400" y="965200"/>
                </a:lnTo>
                <a:lnTo>
                  <a:pt x="660400" y="952500"/>
                </a:lnTo>
                <a:close/>
              </a:path>
              <a:path w="1219200" h="1010920">
                <a:moveTo>
                  <a:pt x="685800" y="952500"/>
                </a:moveTo>
                <a:lnTo>
                  <a:pt x="673100" y="952500"/>
                </a:lnTo>
                <a:lnTo>
                  <a:pt x="673100" y="965200"/>
                </a:lnTo>
                <a:lnTo>
                  <a:pt x="685800" y="965200"/>
                </a:lnTo>
                <a:lnTo>
                  <a:pt x="685800" y="952500"/>
                </a:lnTo>
                <a:close/>
              </a:path>
              <a:path w="1219200" h="1010920">
                <a:moveTo>
                  <a:pt x="711200" y="952500"/>
                </a:moveTo>
                <a:lnTo>
                  <a:pt x="698500" y="952500"/>
                </a:lnTo>
                <a:lnTo>
                  <a:pt x="698500" y="965200"/>
                </a:lnTo>
                <a:lnTo>
                  <a:pt x="711200" y="965200"/>
                </a:lnTo>
                <a:lnTo>
                  <a:pt x="711200" y="952500"/>
                </a:lnTo>
                <a:close/>
              </a:path>
              <a:path w="1219200" h="1010920">
                <a:moveTo>
                  <a:pt x="736600" y="952500"/>
                </a:moveTo>
                <a:lnTo>
                  <a:pt x="723900" y="952500"/>
                </a:lnTo>
                <a:lnTo>
                  <a:pt x="723900" y="965200"/>
                </a:lnTo>
                <a:lnTo>
                  <a:pt x="736600" y="965200"/>
                </a:lnTo>
                <a:lnTo>
                  <a:pt x="736600" y="952500"/>
                </a:lnTo>
                <a:close/>
              </a:path>
              <a:path w="1219200" h="1010920">
                <a:moveTo>
                  <a:pt x="762000" y="952500"/>
                </a:moveTo>
                <a:lnTo>
                  <a:pt x="749300" y="952500"/>
                </a:lnTo>
                <a:lnTo>
                  <a:pt x="749300" y="965200"/>
                </a:lnTo>
                <a:lnTo>
                  <a:pt x="762000" y="965200"/>
                </a:lnTo>
                <a:lnTo>
                  <a:pt x="762000" y="952500"/>
                </a:lnTo>
                <a:close/>
              </a:path>
              <a:path w="1219200" h="1010920">
                <a:moveTo>
                  <a:pt x="787400" y="952500"/>
                </a:moveTo>
                <a:lnTo>
                  <a:pt x="774700" y="952500"/>
                </a:lnTo>
                <a:lnTo>
                  <a:pt x="774700" y="965200"/>
                </a:lnTo>
                <a:lnTo>
                  <a:pt x="787400" y="965200"/>
                </a:lnTo>
                <a:lnTo>
                  <a:pt x="787400" y="952500"/>
                </a:lnTo>
                <a:close/>
              </a:path>
              <a:path w="1219200" h="1010920">
                <a:moveTo>
                  <a:pt x="812800" y="952500"/>
                </a:moveTo>
                <a:lnTo>
                  <a:pt x="800100" y="952500"/>
                </a:lnTo>
                <a:lnTo>
                  <a:pt x="800100" y="965200"/>
                </a:lnTo>
                <a:lnTo>
                  <a:pt x="812800" y="965200"/>
                </a:lnTo>
                <a:lnTo>
                  <a:pt x="812800" y="952500"/>
                </a:lnTo>
                <a:close/>
              </a:path>
              <a:path w="1219200" h="1010920">
                <a:moveTo>
                  <a:pt x="838200" y="952500"/>
                </a:moveTo>
                <a:lnTo>
                  <a:pt x="825500" y="952500"/>
                </a:lnTo>
                <a:lnTo>
                  <a:pt x="825500" y="965200"/>
                </a:lnTo>
                <a:lnTo>
                  <a:pt x="838200" y="965200"/>
                </a:lnTo>
                <a:lnTo>
                  <a:pt x="838200" y="952500"/>
                </a:lnTo>
                <a:close/>
              </a:path>
              <a:path w="1219200" h="1010920">
                <a:moveTo>
                  <a:pt x="863600" y="952500"/>
                </a:moveTo>
                <a:lnTo>
                  <a:pt x="850900" y="952500"/>
                </a:lnTo>
                <a:lnTo>
                  <a:pt x="850900" y="965200"/>
                </a:lnTo>
                <a:lnTo>
                  <a:pt x="863600" y="965200"/>
                </a:lnTo>
                <a:lnTo>
                  <a:pt x="863600" y="952500"/>
                </a:lnTo>
                <a:close/>
              </a:path>
              <a:path w="1219200" h="1010920">
                <a:moveTo>
                  <a:pt x="889000" y="952500"/>
                </a:moveTo>
                <a:lnTo>
                  <a:pt x="876300" y="952500"/>
                </a:lnTo>
                <a:lnTo>
                  <a:pt x="876300" y="965200"/>
                </a:lnTo>
                <a:lnTo>
                  <a:pt x="889000" y="965200"/>
                </a:lnTo>
                <a:lnTo>
                  <a:pt x="889000" y="952500"/>
                </a:lnTo>
                <a:close/>
              </a:path>
              <a:path w="1219200" h="1010920">
                <a:moveTo>
                  <a:pt x="914400" y="952500"/>
                </a:moveTo>
                <a:lnTo>
                  <a:pt x="901700" y="952500"/>
                </a:lnTo>
                <a:lnTo>
                  <a:pt x="901700" y="965200"/>
                </a:lnTo>
                <a:lnTo>
                  <a:pt x="914400" y="965200"/>
                </a:lnTo>
                <a:lnTo>
                  <a:pt x="914400" y="952500"/>
                </a:lnTo>
                <a:close/>
              </a:path>
              <a:path w="1219200" h="1010920">
                <a:moveTo>
                  <a:pt x="939800" y="952500"/>
                </a:moveTo>
                <a:lnTo>
                  <a:pt x="927100" y="952500"/>
                </a:lnTo>
                <a:lnTo>
                  <a:pt x="927100" y="965200"/>
                </a:lnTo>
                <a:lnTo>
                  <a:pt x="939800" y="965200"/>
                </a:lnTo>
                <a:lnTo>
                  <a:pt x="939800" y="952500"/>
                </a:lnTo>
                <a:close/>
              </a:path>
              <a:path w="1219200" h="1010920">
                <a:moveTo>
                  <a:pt x="965200" y="952500"/>
                </a:moveTo>
                <a:lnTo>
                  <a:pt x="952500" y="952500"/>
                </a:lnTo>
                <a:lnTo>
                  <a:pt x="952500" y="965200"/>
                </a:lnTo>
                <a:lnTo>
                  <a:pt x="965200" y="965200"/>
                </a:lnTo>
                <a:lnTo>
                  <a:pt x="965200" y="952500"/>
                </a:lnTo>
                <a:close/>
              </a:path>
              <a:path w="1219200" h="1010920">
                <a:moveTo>
                  <a:pt x="990600" y="952500"/>
                </a:moveTo>
                <a:lnTo>
                  <a:pt x="977900" y="952500"/>
                </a:lnTo>
                <a:lnTo>
                  <a:pt x="977900" y="965200"/>
                </a:lnTo>
                <a:lnTo>
                  <a:pt x="990600" y="965200"/>
                </a:lnTo>
                <a:lnTo>
                  <a:pt x="990600" y="952500"/>
                </a:lnTo>
                <a:close/>
              </a:path>
              <a:path w="1219200" h="1010920">
                <a:moveTo>
                  <a:pt x="1016000" y="952500"/>
                </a:moveTo>
                <a:lnTo>
                  <a:pt x="1003300" y="952500"/>
                </a:lnTo>
                <a:lnTo>
                  <a:pt x="1003300" y="965200"/>
                </a:lnTo>
                <a:lnTo>
                  <a:pt x="1016000" y="965200"/>
                </a:lnTo>
                <a:lnTo>
                  <a:pt x="1016000" y="952500"/>
                </a:lnTo>
                <a:close/>
              </a:path>
              <a:path w="1219200" h="1010920">
                <a:moveTo>
                  <a:pt x="1041400" y="952500"/>
                </a:moveTo>
                <a:lnTo>
                  <a:pt x="1028700" y="952500"/>
                </a:lnTo>
                <a:lnTo>
                  <a:pt x="1028700" y="965200"/>
                </a:lnTo>
                <a:lnTo>
                  <a:pt x="1041400" y="965200"/>
                </a:lnTo>
                <a:lnTo>
                  <a:pt x="1041400" y="952500"/>
                </a:lnTo>
                <a:close/>
              </a:path>
              <a:path w="1219200" h="1010920">
                <a:moveTo>
                  <a:pt x="1066800" y="952500"/>
                </a:moveTo>
                <a:lnTo>
                  <a:pt x="1054100" y="952500"/>
                </a:lnTo>
                <a:lnTo>
                  <a:pt x="1054100" y="965200"/>
                </a:lnTo>
                <a:lnTo>
                  <a:pt x="1066800" y="965200"/>
                </a:lnTo>
                <a:lnTo>
                  <a:pt x="1066800" y="952500"/>
                </a:lnTo>
                <a:close/>
              </a:path>
              <a:path w="1219200" h="1010920">
                <a:moveTo>
                  <a:pt x="1092200" y="952500"/>
                </a:moveTo>
                <a:lnTo>
                  <a:pt x="1079500" y="952500"/>
                </a:lnTo>
                <a:lnTo>
                  <a:pt x="1079500" y="965200"/>
                </a:lnTo>
                <a:lnTo>
                  <a:pt x="1092200" y="965200"/>
                </a:lnTo>
                <a:lnTo>
                  <a:pt x="1092200" y="952500"/>
                </a:lnTo>
                <a:close/>
              </a:path>
              <a:path w="1219200" h="1010920">
                <a:moveTo>
                  <a:pt x="1117600" y="952500"/>
                </a:moveTo>
                <a:lnTo>
                  <a:pt x="1104900" y="952500"/>
                </a:lnTo>
                <a:lnTo>
                  <a:pt x="1104900" y="965200"/>
                </a:lnTo>
                <a:lnTo>
                  <a:pt x="1117600" y="965200"/>
                </a:lnTo>
                <a:lnTo>
                  <a:pt x="1117600" y="952500"/>
                </a:lnTo>
                <a:close/>
              </a:path>
              <a:path w="1219200" h="1010920">
                <a:moveTo>
                  <a:pt x="1193800" y="958992"/>
                </a:moveTo>
                <a:lnTo>
                  <a:pt x="1124203" y="999578"/>
                </a:lnTo>
                <a:lnTo>
                  <a:pt x="1123188" y="1003465"/>
                </a:lnTo>
                <a:lnTo>
                  <a:pt x="1126743" y="1009522"/>
                </a:lnTo>
                <a:lnTo>
                  <a:pt x="1130553" y="1010551"/>
                </a:lnTo>
                <a:lnTo>
                  <a:pt x="1208312" y="965200"/>
                </a:lnTo>
                <a:lnTo>
                  <a:pt x="1193800" y="965200"/>
                </a:lnTo>
                <a:lnTo>
                  <a:pt x="1193800" y="958992"/>
                </a:lnTo>
                <a:close/>
              </a:path>
              <a:path w="1219200" h="1010920">
                <a:moveTo>
                  <a:pt x="1143000" y="952500"/>
                </a:moveTo>
                <a:lnTo>
                  <a:pt x="1130300" y="952500"/>
                </a:lnTo>
                <a:lnTo>
                  <a:pt x="1130300" y="965200"/>
                </a:lnTo>
                <a:lnTo>
                  <a:pt x="1143000" y="965200"/>
                </a:lnTo>
                <a:lnTo>
                  <a:pt x="1143000" y="952500"/>
                </a:lnTo>
                <a:close/>
              </a:path>
              <a:path w="1219200" h="1010920">
                <a:moveTo>
                  <a:pt x="1168400" y="952500"/>
                </a:moveTo>
                <a:lnTo>
                  <a:pt x="1155700" y="952500"/>
                </a:lnTo>
                <a:lnTo>
                  <a:pt x="1155700" y="965200"/>
                </a:lnTo>
                <a:lnTo>
                  <a:pt x="1168400" y="965200"/>
                </a:lnTo>
                <a:lnTo>
                  <a:pt x="1168400" y="952500"/>
                </a:lnTo>
                <a:close/>
              </a:path>
              <a:path w="1219200" h="1010920">
                <a:moveTo>
                  <a:pt x="1183155" y="952500"/>
                </a:moveTo>
                <a:lnTo>
                  <a:pt x="1181100" y="952500"/>
                </a:lnTo>
                <a:lnTo>
                  <a:pt x="1181100" y="965200"/>
                </a:lnTo>
                <a:lnTo>
                  <a:pt x="1183155" y="965200"/>
                </a:lnTo>
                <a:lnTo>
                  <a:pt x="1193800" y="958992"/>
                </a:lnTo>
                <a:lnTo>
                  <a:pt x="1193800" y="958707"/>
                </a:lnTo>
                <a:lnTo>
                  <a:pt x="1183155" y="952500"/>
                </a:lnTo>
                <a:close/>
              </a:path>
              <a:path w="1219200" h="1010920">
                <a:moveTo>
                  <a:pt x="1194044" y="958850"/>
                </a:moveTo>
                <a:lnTo>
                  <a:pt x="1193800" y="958992"/>
                </a:lnTo>
                <a:lnTo>
                  <a:pt x="1193800" y="965200"/>
                </a:lnTo>
                <a:lnTo>
                  <a:pt x="1206500" y="965200"/>
                </a:lnTo>
                <a:lnTo>
                  <a:pt x="1206500" y="964336"/>
                </a:lnTo>
                <a:lnTo>
                  <a:pt x="1203452" y="964336"/>
                </a:lnTo>
                <a:lnTo>
                  <a:pt x="1194044" y="958850"/>
                </a:lnTo>
                <a:close/>
              </a:path>
              <a:path w="1219200" h="1010920">
                <a:moveTo>
                  <a:pt x="1206627" y="952500"/>
                </a:moveTo>
                <a:lnTo>
                  <a:pt x="1206500" y="965200"/>
                </a:lnTo>
                <a:lnTo>
                  <a:pt x="1206627" y="952500"/>
                </a:lnTo>
                <a:close/>
              </a:path>
              <a:path w="1219200" h="1010920">
                <a:moveTo>
                  <a:pt x="1208315" y="952500"/>
                </a:moveTo>
                <a:lnTo>
                  <a:pt x="1206627" y="952500"/>
                </a:lnTo>
                <a:lnTo>
                  <a:pt x="1206627" y="965200"/>
                </a:lnTo>
                <a:lnTo>
                  <a:pt x="1208312" y="965200"/>
                </a:lnTo>
                <a:lnTo>
                  <a:pt x="1219200" y="958850"/>
                </a:lnTo>
                <a:lnTo>
                  <a:pt x="1208315" y="952500"/>
                </a:lnTo>
                <a:close/>
              </a:path>
              <a:path w="1219200" h="1010920">
                <a:moveTo>
                  <a:pt x="1203452" y="953363"/>
                </a:moveTo>
                <a:lnTo>
                  <a:pt x="1194044" y="958850"/>
                </a:lnTo>
                <a:lnTo>
                  <a:pt x="1203452" y="964336"/>
                </a:lnTo>
                <a:lnTo>
                  <a:pt x="1203452" y="953363"/>
                </a:lnTo>
                <a:close/>
              </a:path>
              <a:path w="1219200" h="1010920">
                <a:moveTo>
                  <a:pt x="1206500" y="953363"/>
                </a:moveTo>
                <a:lnTo>
                  <a:pt x="1203452" y="953363"/>
                </a:lnTo>
                <a:lnTo>
                  <a:pt x="1203452" y="964336"/>
                </a:lnTo>
                <a:lnTo>
                  <a:pt x="1206500" y="964336"/>
                </a:lnTo>
                <a:lnTo>
                  <a:pt x="1206500" y="953363"/>
                </a:lnTo>
                <a:close/>
              </a:path>
              <a:path w="1219200" h="1010920">
                <a:moveTo>
                  <a:pt x="1206500" y="952500"/>
                </a:moveTo>
                <a:lnTo>
                  <a:pt x="1193800" y="952500"/>
                </a:lnTo>
                <a:lnTo>
                  <a:pt x="1193800" y="958707"/>
                </a:lnTo>
                <a:lnTo>
                  <a:pt x="1194044" y="958850"/>
                </a:lnTo>
                <a:lnTo>
                  <a:pt x="1203452" y="953363"/>
                </a:lnTo>
                <a:lnTo>
                  <a:pt x="1206500" y="953363"/>
                </a:lnTo>
                <a:lnTo>
                  <a:pt x="1206500" y="952500"/>
                </a:lnTo>
                <a:close/>
              </a:path>
              <a:path w="1219200" h="1010920">
                <a:moveTo>
                  <a:pt x="1130553" y="907148"/>
                </a:moveTo>
                <a:lnTo>
                  <a:pt x="1126743" y="908164"/>
                </a:lnTo>
                <a:lnTo>
                  <a:pt x="1123188" y="914222"/>
                </a:lnTo>
                <a:lnTo>
                  <a:pt x="1124203" y="918121"/>
                </a:lnTo>
                <a:lnTo>
                  <a:pt x="1193800" y="958707"/>
                </a:lnTo>
                <a:lnTo>
                  <a:pt x="1193800" y="952500"/>
                </a:lnTo>
                <a:lnTo>
                  <a:pt x="1208315" y="952500"/>
                </a:lnTo>
                <a:lnTo>
                  <a:pt x="1130553" y="907148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67761" y="5182361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0668">
            <a:solidFill>
              <a:srgbClr val="EFA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5161" y="5182361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0668">
            <a:solidFill>
              <a:srgbClr val="EFA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06361" y="5182361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0668">
            <a:solidFill>
              <a:srgbClr val="EFA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86600" y="4977510"/>
            <a:ext cx="609600" cy="553720"/>
          </a:xfrm>
          <a:custGeom>
            <a:avLst/>
            <a:gdLst/>
            <a:ahLst/>
            <a:cxnLst/>
            <a:rect l="l" t="t" r="r" b="b"/>
            <a:pathLst>
              <a:path w="609600" h="553720">
                <a:moveTo>
                  <a:pt x="298450" y="540638"/>
                </a:moveTo>
                <a:lnTo>
                  <a:pt x="0" y="540638"/>
                </a:lnTo>
                <a:lnTo>
                  <a:pt x="0" y="553338"/>
                </a:lnTo>
                <a:lnTo>
                  <a:pt x="308355" y="553338"/>
                </a:lnTo>
                <a:lnTo>
                  <a:pt x="311150" y="550544"/>
                </a:lnTo>
                <a:lnTo>
                  <a:pt x="311150" y="546988"/>
                </a:lnTo>
                <a:lnTo>
                  <a:pt x="298450" y="546988"/>
                </a:lnTo>
                <a:lnTo>
                  <a:pt x="298450" y="540638"/>
                </a:lnTo>
                <a:close/>
              </a:path>
              <a:path w="609600" h="553720">
                <a:moveTo>
                  <a:pt x="573604" y="45338"/>
                </a:moveTo>
                <a:lnTo>
                  <a:pt x="301244" y="45338"/>
                </a:lnTo>
                <a:lnTo>
                  <a:pt x="298450" y="48132"/>
                </a:lnTo>
                <a:lnTo>
                  <a:pt x="298450" y="546988"/>
                </a:lnTo>
                <a:lnTo>
                  <a:pt x="304800" y="540638"/>
                </a:lnTo>
                <a:lnTo>
                  <a:pt x="311150" y="540638"/>
                </a:lnTo>
                <a:lnTo>
                  <a:pt x="311150" y="58038"/>
                </a:lnTo>
                <a:lnTo>
                  <a:pt x="304800" y="58038"/>
                </a:lnTo>
                <a:lnTo>
                  <a:pt x="311150" y="51688"/>
                </a:lnTo>
                <a:lnTo>
                  <a:pt x="584490" y="51688"/>
                </a:lnTo>
                <a:lnTo>
                  <a:pt x="573604" y="45338"/>
                </a:lnTo>
                <a:close/>
              </a:path>
              <a:path w="609600" h="553720">
                <a:moveTo>
                  <a:pt x="311150" y="540638"/>
                </a:moveTo>
                <a:lnTo>
                  <a:pt x="304800" y="540638"/>
                </a:lnTo>
                <a:lnTo>
                  <a:pt x="298450" y="546988"/>
                </a:lnTo>
                <a:lnTo>
                  <a:pt x="311150" y="546988"/>
                </a:lnTo>
                <a:lnTo>
                  <a:pt x="311150" y="540638"/>
                </a:lnTo>
                <a:close/>
              </a:path>
              <a:path w="609600" h="553720">
                <a:moveTo>
                  <a:pt x="584490" y="51688"/>
                </a:moveTo>
                <a:lnTo>
                  <a:pt x="514603" y="92456"/>
                </a:lnTo>
                <a:lnTo>
                  <a:pt x="513588" y="96265"/>
                </a:lnTo>
                <a:lnTo>
                  <a:pt x="517144" y="102362"/>
                </a:lnTo>
                <a:lnTo>
                  <a:pt x="520953" y="103377"/>
                </a:lnTo>
                <a:lnTo>
                  <a:pt x="598709" y="58038"/>
                </a:lnTo>
                <a:lnTo>
                  <a:pt x="597026" y="58038"/>
                </a:lnTo>
                <a:lnTo>
                  <a:pt x="597026" y="57150"/>
                </a:lnTo>
                <a:lnTo>
                  <a:pt x="593851" y="57150"/>
                </a:lnTo>
                <a:lnTo>
                  <a:pt x="584490" y="51688"/>
                </a:lnTo>
                <a:close/>
              </a:path>
              <a:path w="609600" h="553720">
                <a:moveTo>
                  <a:pt x="311150" y="51688"/>
                </a:moveTo>
                <a:lnTo>
                  <a:pt x="304800" y="58038"/>
                </a:lnTo>
                <a:lnTo>
                  <a:pt x="311150" y="58038"/>
                </a:lnTo>
                <a:lnTo>
                  <a:pt x="311150" y="51688"/>
                </a:lnTo>
                <a:close/>
              </a:path>
              <a:path w="609600" h="553720">
                <a:moveTo>
                  <a:pt x="584490" y="51688"/>
                </a:moveTo>
                <a:lnTo>
                  <a:pt x="311150" y="51688"/>
                </a:lnTo>
                <a:lnTo>
                  <a:pt x="311150" y="58038"/>
                </a:lnTo>
                <a:lnTo>
                  <a:pt x="573604" y="58038"/>
                </a:lnTo>
                <a:lnTo>
                  <a:pt x="584490" y="51688"/>
                </a:lnTo>
                <a:close/>
              </a:path>
              <a:path w="609600" h="553720">
                <a:moveTo>
                  <a:pt x="598709" y="45338"/>
                </a:moveTo>
                <a:lnTo>
                  <a:pt x="597026" y="45338"/>
                </a:lnTo>
                <a:lnTo>
                  <a:pt x="597026" y="58038"/>
                </a:lnTo>
                <a:lnTo>
                  <a:pt x="598709" y="58038"/>
                </a:lnTo>
                <a:lnTo>
                  <a:pt x="609600" y="51688"/>
                </a:lnTo>
                <a:lnTo>
                  <a:pt x="598709" y="45338"/>
                </a:lnTo>
                <a:close/>
              </a:path>
              <a:path w="609600" h="553720">
                <a:moveTo>
                  <a:pt x="593851" y="46227"/>
                </a:moveTo>
                <a:lnTo>
                  <a:pt x="584490" y="51688"/>
                </a:lnTo>
                <a:lnTo>
                  <a:pt x="593851" y="57150"/>
                </a:lnTo>
                <a:lnTo>
                  <a:pt x="593851" y="46227"/>
                </a:lnTo>
                <a:close/>
              </a:path>
              <a:path w="609600" h="553720">
                <a:moveTo>
                  <a:pt x="597026" y="46227"/>
                </a:moveTo>
                <a:lnTo>
                  <a:pt x="593851" y="46227"/>
                </a:lnTo>
                <a:lnTo>
                  <a:pt x="593851" y="57150"/>
                </a:lnTo>
                <a:lnTo>
                  <a:pt x="597026" y="57150"/>
                </a:lnTo>
                <a:lnTo>
                  <a:pt x="597026" y="46227"/>
                </a:lnTo>
                <a:close/>
              </a:path>
              <a:path w="609600" h="553720">
                <a:moveTo>
                  <a:pt x="520953" y="0"/>
                </a:moveTo>
                <a:lnTo>
                  <a:pt x="517144" y="1015"/>
                </a:lnTo>
                <a:lnTo>
                  <a:pt x="513588" y="7112"/>
                </a:lnTo>
                <a:lnTo>
                  <a:pt x="514603" y="10921"/>
                </a:lnTo>
                <a:lnTo>
                  <a:pt x="584490" y="51688"/>
                </a:lnTo>
                <a:lnTo>
                  <a:pt x="593851" y="46227"/>
                </a:lnTo>
                <a:lnTo>
                  <a:pt x="597026" y="46227"/>
                </a:lnTo>
                <a:lnTo>
                  <a:pt x="597026" y="45338"/>
                </a:lnTo>
                <a:lnTo>
                  <a:pt x="598709" y="45338"/>
                </a:lnTo>
                <a:lnTo>
                  <a:pt x="520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49111" y="4913376"/>
            <a:ext cx="1107947" cy="133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44540" y="4913376"/>
            <a:ext cx="1033271" cy="133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89405"/>
            <a:ext cx="8074659" cy="3342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95"/>
              </a:spcBef>
              <a:buClr>
                <a:srgbClr val="EFA12D"/>
              </a:buClr>
              <a:buSzPct val="69117"/>
              <a:buFont typeface="Wingdings"/>
              <a:buChar char=""/>
              <a:tabLst>
                <a:tab pos="355600" algn="l"/>
                <a:tab pos="1675130" algn="l"/>
                <a:tab pos="3714750" algn="l"/>
                <a:tab pos="4627880" algn="l"/>
                <a:tab pos="6234430" algn="l"/>
                <a:tab pos="7723505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Array	eleme</a:t>
            </a:r>
            <a:r>
              <a:rPr sz="3400" spc="-20" dirty="0">
                <a:solidFill>
                  <a:srgbClr val="4E3A2F"/>
                </a:solidFill>
                <a:latin typeface="Arial"/>
                <a:cs typeface="Arial"/>
              </a:rPr>
              <a:t>n</a:t>
            </a:r>
            <a:r>
              <a:rPr sz="3400" spc="5" dirty="0">
                <a:solidFill>
                  <a:srgbClr val="4E3A2F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s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are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always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sto</a:t>
            </a:r>
            <a:r>
              <a:rPr sz="3400" spc="5" dirty="0">
                <a:solidFill>
                  <a:srgbClr val="4E3A2F"/>
                </a:solidFill>
                <a:latin typeface="Arial"/>
                <a:cs typeface="Arial"/>
              </a:rPr>
              <a:t>r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ed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in  contiguous memory</a:t>
            </a:r>
            <a:r>
              <a:rPr sz="3400" spc="3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locations.</a:t>
            </a:r>
            <a:endParaRPr sz="3400">
              <a:latin typeface="Arial"/>
              <a:cs typeface="Arial"/>
            </a:endParaRPr>
          </a:p>
          <a:p>
            <a:pPr marL="355600" marR="8255" indent="-342900">
              <a:lnSpc>
                <a:spcPct val="100000"/>
              </a:lnSpc>
              <a:spcBef>
                <a:spcPts val="819"/>
              </a:spcBef>
              <a:buClr>
                <a:srgbClr val="EFA12D"/>
              </a:buClr>
              <a:buSzPct val="69117"/>
              <a:buFont typeface="Wingdings"/>
              <a:buChar char=""/>
              <a:tabLst>
                <a:tab pos="355600" algn="l"/>
                <a:tab pos="2678430" algn="l"/>
                <a:tab pos="3536315" algn="l"/>
                <a:tab pos="5377815" algn="l"/>
                <a:tab pos="5973445" algn="l"/>
                <a:tab pos="769620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Oper</a:t>
            </a:r>
            <a:r>
              <a:rPr sz="3400" spc="5" dirty="0">
                <a:solidFill>
                  <a:srgbClr val="4E3A2F"/>
                </a:solidFill>
                <a:latin typeface="Arial"/>
                <a:cs typeface="Arial"/>
              </a:rPr>
              <a:t>a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tions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like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insertion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o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r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deletion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of 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the array are pretty</a:t>
            </a:r>
            <a:r>
              <a:rPr sz="3400" spc="8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tedious.</a:t>
            </a:r>
            <a:endParaRPr sz="3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15"/>
              </a:spcBef>
              <a:buClr>
                <a:srgbClr val="EFA12D"/>
              </a:buClr>
              <a:buSzPct val="69117"/>
              <a:buFont typeface="Wingdings"/>
              <a:buChar char=""/>
              <a:tabLst>
                <a:tab pos="355600" algn="l"/>
                <a:tab pos="1064260" algn="l"/>
                <a:tab pos="2157095" algn="l"/>
                <a:tab pos="3466465" algn="l"/>
                <a:tab pos="4391660" algn="l"/>
                <a:tab pos="6562090" algn="l"/>
                <a:tab pos="7365365" algn="l"/>
              </a:tabLst>
            </a:pPr>
            <a:r>
              <a:rPr sz="3400" spc="-375" dirty="0">
                <a:solidFill>
                  <a:srgbClr val="4E3A2F"/>
                </a:solidFill>
                <a:latin typeface="Arial"/>
                <a:cs typeface="Arial"/>
              </a:rPr>
              <a:t>T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o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over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come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this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20" dirty="0">
                <a:solidFill>
                  <a:srgbClr val="4E3A2F"/>
                </a:solidFill>
                <a:latin typeface="Arial"/>
                <a:cs typeface="Arial"/>
              </a:rPr>
              <a:t>li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mitations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w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e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use  linked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4E3A2F"/>
                </a:solidFill>
                <a:latin typeface="Arial"/>
                <a:cs typeface="Arial"/>
              </a:rPr>
              <a:t>list.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8976" y="1103375"/>
            <a:ext cx="6778752" cy="54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740" y="642873"/>
            <a:ext cx="6236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latin typeface="Trebuchet MS"/>
                <a:cs typeface="Trebuchet MS"/>
              </a:rPr>
              <a:t>DELETING </a:t>
            </a:r>
            <a:r>
              <a:rPr sz="3600" spc="45" dirty="0">
                <a:latin typeface="Trebuchet MS"/>
                <a:cs typeface="Trebuchet MS"/>
              </a:rPr>
              <a:t>A </a:t>
            </a:r>
            <a:r>
              <a:rPr sz="3600" spc="-20" dirty="0">
                <a:latin typeface="Trebuchet MS"/>
                <a:cs typeface="Trebuchet MS"/>
              </a:rPr>
              <a:t>PARTICULAR</a:t>
            </a:r>
            <a:r>
              <a:rPr sz="3600" spc="-610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NODE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2065146"/>
            <a:ext cx="7642859" cy="194627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 indent="81915">
              <a:lnSpc>
                <a:spcPct val="80000"/>
              </a:lnSpc>
              <a:spcBef>
                <a:spcPts val="820"/>
              </a:spcBef>
            </a:pPr>
            <a:r>
              <a:rPr sz="3000" dirty="0">
                <a:solidFill>
                  <a:srgbClr val="C77C0D"/>
                </a:solidFill>
                <a:latin typeface="Arial"/>
                <a:cs typeface="Arial"/>
              </a:rPr>
              <a:t>Here </a:t>
            </a:r>
            <a:r>
              <a:rPr sz="3000" spc="-5" dirty="0">
                <a:solidFill>
                  <a:srgbClr val="C77C0D"/>
                </a:solidFill>
                <a:latin typeface="Arial"/>
                <a:cs typeface="Arial"/>
              </a:rPr>
              <a:t>we make </a:t>
            </a:r>
            <a:r>
              <a:rPr sz="3000" dirty="0">
                <a:solidFill>
                  <a:srgbClr val="C77C0D"/>
                </a:solidFill>
                <a:latin typeface="Arial"/>
                <a:cs typeface="Arial"/>
              </a:rPr>
              <a:t>the next pointer </a:t>
            </a:r>
            <a:r>
              <a:rPr sz="3000" spc="-5" dirty="0">
                <a:solidFill>
                  <a:srgbClr val="C77C0D"/>
                </a:solidFill>
                <a:latin typeface="Arial"/>
                <a:cs typeface="Arial"/>
              </a:rPr>
              <a:t>of the </a:t>
            </a:r>
            <a:r>
              <a:rPr sz="3000" dirty="0">
                <a:solidFill>
                  <a:srgbClr val="C77C0D"/>
                </a:solidFill>
                <a:latin typeface="Arial"/>
                <a:cs typeface="Arial"/>
              </a:rPr>
              <a:t>node  </a:t>
            </a:r>
            <a:r>
              <a:rPr sz="3000" spc="-5" dirty="0">
                <a:solidFill>
                  <a:srgbClr val="C77C0D"/>
                </a:solidFill>
                <a:latin typeface="Arial"/>
                <a:cs typeface="Arial"/>
              </a:rPr>
              <a:t>previous </a:t>
            </a:r>
            <a:r>
              <a:rPr sz="3000" dirty="0">
                <a:solidFill>
                  <a:srgbClr val="C77C0D"/>
                </a:solidFill>
                <a:latin typeface="Arial"/>
                <a:cs typeface="Arial"/>
              </a:rPr>
              <a:t>to the </a:t>
            </a:r>
            <a:r>
              <a:rPr sz="3000" spc="-5" dirty="0">
                <a:solidFill>
                  <a:srgbClr val="C77C0D"/>
                </a:solidFill>
                <a:latin typeface="Arial"/>
                <a:cs typeface="Arial"/>
              </a:rPr>
              <a:t>node being deleted ,point </a:t>
            </a:r>
            <a:r>
              <a:rPr sz="3000" dirty="0">
                <a:solidFill>
                  <a:srgbClr val="C77C0D"/>
                </a:solidFill>
                <a:latin typeface="Arial"/>
                <a:cs typeface="Arial"/>
              </a:rPr>
              <a:t>to  the </a:t>
            </a:r>
            <a:r>
              <a:rPr sz="3000" spc="-5" dirty="0">
                <a:solidFill>
                  <a:srgbClr val="C77C0D"/>
                </a:solidFill>
                <a:latin typeface="Arial"/>
                <a:cs typeface="Arial"/>
              </a:rPr>
              <a:t>successor node </a:t>
            </a:r>
            <a:r>
              <a:rPr sz="3000" dirty="0">
                <a:solidFill>
                  <a:srgbClr val="C77C0D"/>
                </a:solidFill>
                <a:latin typeface="Arial"/>
                <a:cs typeface="Arial"/>
              </a:rPr>
              <a:t>of the </a:t>
            </a:r>
            <a:r>
              <a:rPr sz="3000" spc="-5" dirty="0">
                <a:solidFill>
                  <a:srgbClr val="C77C0D"/>
                </a:solidFill>
                <a:latin typeface="Arial"/>
                <a:cs typeface="Arial"/>
              </a:rPr>
              <a:t>node </a:t>
            </a:r>
            <a:r>
              <a:rPr sz="3000" dirty="0">
                <a:solidFill>
                  <a:srgbClr val="C77C0D"/>
                </a:solidFill>
                <a:latin typeface="Arial"/>
                <a:cs typeface="Arial"/>
              </a:rPr>
              <a:t>to </a:t>
            </a:r>
            <a:r>
              <a:rPr sz="3000" spc="-5" dirty="0">
                <a:solidFill>
                  <a:srgbClr val="C77C0D"/>
                </a:solidFill>
                <a:latin typeface="Arial"/>
                <a:cs typeface="Arial"/>
              </a:rPr>
              <a:t>be</a:t>
            </a:r>
            <a:r>
              <a:rPr sz="3000" spc="-40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C77C0D"/>
                </a:solidFill>
                <a:latin typeface="Arial"/>
                <a:cs typeface="Arial"/>
              </a:rPr>
              <a:t>deleted  </a:t>
            </a:r>
            <a:r>
              <a:rPr sz="3000" dirty="0">
                <a:solidFill>
                  <a:srgbClr val="C77C0D"/>
                </a:solidFill>
                <a:latin typeface="Arial"/>
                <a:cs typeface="Arial"/>
              </a:rPr>
              <a:t>and </a:t>
            </a:r>
            <a:r>
              <a:rPr sz="3000" spc="-5" dirty="0">
                <a:solidFill>
                  <a:srgbClr val="C77C0D"/>
                </a:solidFill>
                <a:latin typeface="Arial"/>
                <a:cs typeface="Arial"/>
              </a:rPr>
              <a:t>then </a:t>
            </a:r>
            <a:r>
              <a:rPr sz="3000" dirty="0">
                <a:solidFill>
                  <a:srgbClr val="C77C0D"/>
                </a:solidFill>
                <a:latin typeface="Arial"/>
                <a:cs typeface="Arial"/>
              </a:rPr>
              <a:t>delete the </a:t>
            </a:r>
            <a:r>
              <a:rPr sz="3000" spc="-5" dirty="0">
                <a:solidFill>
                  <a:srgbClr val="C77C0D"/>
                </a:solidFill>
                <a:latin typeface="Arial"/>
                <a:cs typeface="Arial"/>
              </a:rPr>
              <a:t>node </a:t>
            </a:r>
            <a:r>
              <a:rPr sz="3000" dirty="0">
                <a:solidFill>
                  <a:srgbClr val="C77C0D"/>
                </a:solidFill>
                <a:latin typeface="Arial"/>
                <a:cs typeface="Arial"/>
              </a:rPr>
              <a:t>using </a:t>
            </a:r>
            <a:r>
              <a:rPr sz="3000" dirty="0">
                <a:solidFill>
                  <a:srgbClr val="92D050"/>
                </a:solidFill>
                <a:latin typeface="Arial"/>
                <a:cs typeface="Arial"/>
              </a:rPr>
              <a:t>delete  </a:t>
            </a:r>
            <a:r>
              <a:rPr sz="3000" spc="-5" dirty="0">
                <a:solidFill>
                  <a:srgbClr val="C77C0D"/>
                </a:solidFill>
                <a:latin typeface="Arial"/>
                <a:cs typeface="Arial"/>
              </a:rPr>
              <a:t>keyword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4361" y="4572761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C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9361" y="4572761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C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39361" y="4572761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32004">
            <a:solidFill>
              <a:srgbClr val="FF33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4361" y="4572761"/>
            <a:ext cx="2785110" cy="685800"/>
          </a:xfrm>
          <a:prstGeom prst="rect">
            <a:avLst/>
          </a:prstGeom>
          <a:ln w="32003">
            <a:solidFill>
              <a:srgbClr val="FF33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175"/>
              </a:spcBef>
              <a:tabLst>
                <a:tab pos="2026920" algn="l"/>
              </a:tabLst>
            </a:pPr>
            <a:r>
              <a:rPr sz="2400" dirty="0">
                <a:latin typeface="Times New Roman"/>
                <a:cs typeface="Times New Roman"/>
              </a:rPr>
              <a:t>node1	node2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86528" y="4910328"/>
            <a:ext cx="958215" cy="86995"/>
          </a:xfrm>
          <a:custGeom>
            <a:avLst/>
            <a:gdLst/>
            <a:ahLst/>
            <a:cxnLst/>
            <a:rect l="l" t="t" r="r" b="b"/>
            <a:pathLst>
              <a:path w="958214" h="86995">
                <a:moveTo>
                  <a:pt x="43434" y="0"/>
                </a:moveTo>
                <a:lnTo>
                  <a:pt x="26521" y="3411"/>
                </a:lnTo>
                <a:lnTo>
                  <a:pt x="12715" y="12715"/>
                </a:lnTo>
                <a:lnTo>
                  <a:pt x="3411" y="26521"/>
                </a:lnTo>
                <a:lnTo>
                  <a:pt x="0" y="43434"/>
                </a:lnTo>
                <a:lnTo>
                  <a:pt x="3411" y="60346"/>
                </a:lnTo>
                <a:lnTo>
                  <a:pt x="12715" y="74152"/>
                </a:lnTo>
                <a:lnTo>
                  <a:pt x="26521" y="83456"/>
                </a:lnTo>
                <a:lnTo>
                  <a:pt x="43434" y="86868"/>
                </a:lnTo>
                <a:lnTo>
                  <a:pt x="60346" y="83456"/>
                </a:lnTo>
                <a:lnTo>
                  <a:pt x="74152" y="74152"/>
                </a:lnTo>
                <a:lnTo>
                  <a:pt x="83456" y="60346"/>
                </a:lnTo>
                <a:lnTo>
                  <a:pt x="83947" y="57912"/>
                </a:lnTo>
                <a:lnTo>
                  <a:pt x="43434" y="57912"/>
                </a:lnTo>
                <a:lnTo>
                  <a:pt x="43434" y="28956"/>
                </a:lnTo>
                <a:lnTo>
                  <a:pt x="83947" y="28956"/>
                </a:lnTo>
                <a:lnTo>
                  <a:pt x="83456" y="26521"/>
                </a:lnTo>
                <a:lnTo>
                  <a:pt x="74152" y="12715"/>
                </a:lnTo>
                <a:lnTo>
                  <a:pt x="60346" y="3411"/>
                </a:lnTo>
                <a:lnTo>
                  <a:pt x="43434" y="0"/>
                </a:lnTo>
                <a:close/>
              </a:path>
              <a:path w="958214" h="86995">
                <a:moveTo>
                  <a:pt x="870966" y="0"/>
                </a:moveTo>
                <a:lnTo>
                  <a:pt x="870966" y="86868"/>
                </a:lnTo>
                <a:lnTo>
                  <a:pt x="928878" y="57912"/>
                </a:lnTo>
                <a:lnTo>
                  <a:pt x="885444" y="57912"/>
                </a:lnTo>
                <a:lnTo>
                  <a:pt x="885444" y="28956"/>
                </a:lnTo>
                <a:lnTo>
                  <a:pt x="928877" y="28956"/>
                </a:lnTo>
                <a:lnTo>
                  <a:pt x="870966" y="0"/>
                </a:lnTo>
                <a:close/>
              </a:path>
              <a:path w="958214" h="86995">
                <a:moveTo>
                  <a:pt x="83947" y="28956"/>
                </a:moveTo>
                <a:lnTo>
                  <a:pt x="43434" y="28956"/>
                </a:lnTo>
                <a:lnTo>
                  <a:pt x="43434" y="57912"/>
                </a:lnTo>
                <a:lnTo>
                  <a:pt x="83947" y="57912"/>
                </a:lnTo>
                <a:lnTo>
                  <a:pt x="86868" y="43434"/>
                </a:lnTo>
                <a:lnTo>
                  <a:pt x="83947" y="28956"/>
                </a:lnTo>
                <a:close/>
              </a:path>
              <a:path w="958214" h="86995">
                <a:moveTo>
                  <a:pt x="870966" y="28956"/>
                </a:moveTo>
                <a:lnTo>
                  <a:pt x="83947" y="28956"/>
                </a:lnTo>
                <a:lnTo>
                  <a:pt x="86868" y="43434"/>
                </a:lnTo>
                <a:lnTo>
                  <a:pt x="83947" y="57912"/>
                </a:lnTo>
                <a:lnTo>
                  <a:pt x="870966" y="57912"/>
                </a:lnTo>
                <a:lnTo>
                  <a:pt x="870966" y="28956"/>
                </a:lnTo>
                <a:close/>
              </a:path>
              <a:path w="958214" h="86995">
                <a:moveTo>
                  <a:pt x="928877" y="28956"/>
                </a:moveTo>
                <a:lnTo>
                  <a:pt x="885444" y="28956"/>
                </a:lnTo>
                <a:lnTo>
                  <a:pt x="885444" y="57912"/>
                </a:lnTo>
                <a:lnTo>
                  <a:pt x="928878" y="57912"/>
                </a:lnTo>
                <a:lnTo>
                  <a:pt x="957834" y="43434"/>
                </a:lnTo>
                <a:lnTo>
                  <a:pt x="928877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4361" y="4572761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399" y="685800"/>
                </a:lnTo>
                <a:lnTo>
                  <a:pt x="1295399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C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44361" y="4572761"/>
            <a:ext cx="1295400" cy="685800"/>
          </a:xfrm>
          <a:prstGeom prst="rect">
            <a:avLst/>
          </a:prstGeom>
          <a:ln w="32003">
            <a:solidFill>
              <a:srgbClr val="FF33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175"/>
              </a:spcBef>
            </a:pPr>
            <a:r>
              <a:rPr sz="2400" dirty="0">
                <a:latin typeface="Times New Roman"/>
                <a:cs typeface="Times New Roman"/>
              </a:rPr>
              <a:t>node3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91688" y="4910488"/>
            <a:ext cx="86546" cy="865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81527" y="4351401"/>
            <a:ext cx="2863215" cy="535940"/>
          </a:xfrm>
          <a:custGeom>
            <a:avLst/>
            <a:gdLst/>
            <a:ahLst/>
            <a:cxnLst/>
            <a:rect l="l" t="t" r="r" b="b"/>
            <a:pathLst>
              <a:path w="2863215" h="535939">
                <a:moveTo>
                  <a:pt x="2848876" y="477520"/>
                </a:moveTo>
                <a:lnTo>
                  <a:pt x="2793492" y="477520"/>
                </a:lnTo>
                <a:lnTo>
                  <a:pt x="2801366" y="505460"/>
                </a:lnTo>
                <a:lnTo>
                  <a:pt x="2789676" y="508259"/>
                </a:lnTo>
                <a:lnTo>
                  <a:pt x="2803017" y="535940"/>
                </a:lnTo>
                <a:lnTo>
                  <a:pt x="2848876" y="477520"/>
                </a:lnTo>
                <a:close/>
              </a:path>
              <a:path w="2863215" h="535939">
                <a:moveTo>
                  <a:pt x="2217039" y="27940"/>
                </a:moveTo>
                <a:lnTo>
                  <a:pt x="1558036" y="27940"/>
                </a:lnTo>
                <a:lnTo>
                  <a:pt x="1672082" y="29210"/>
                </a:lnTo>
                <a:lnTo>
                  <a:pt x="1728470" y="29210"/>
                </a:lnTo>
                <a:lnTo>
                  <a:pt x="1893697" y="33020"/>
                </a:lnTo>
                <a:lnTo>
                  <a:pt x="1997710" y="38100"/>
                </a:lnTo>
                <a:lnTo>
                  <a:pt x="2047239" y="41910"/>
                </a:lnTo>
                <a:lnTo>
                  <a:pt x="2094992" y="44450"/>
                </a:lnTo>
                <a:lnTo>
                  <a:pt x="2117852" y="46990"/>
                </a:lnTo>
                <a:lnTo>
                  <a:pt x="2140204" y="48260"/>
                </a:lnTo>
                <a:lnTo>
                  <a:pt x="2162175" y="50800"/>
                </a:lnTo>
                <a:lnTo>
                  <a:pt x="2183257" y="52070"/>
                </a:lnTo>
                <a:lnTo>
                  <a:pt x="2242820" y="59690"/>
                </a:lnTo>
                <a:lnTo>
                  <a:pt x="2295652" y="67310"/>
                </a:lnTo>
                <a:lnTo>
                  <a:pt x="2311527" y="71120"/>
                </a:lnTo>
                <a:lnTo>
                  <a:pt x="2326640" y="73660"/>
                </a:lnTo>
                <a:lnTo>
                  <a:pt x="2380996" y="88900"/>
                </a:lnTo>
                <a:lnTo>
                  <a:pt x="2427732" y="106680"/>
                </a:lnTo>
                <a:lnTo>
                  <a:pt x="2467610" y="128270"/>
                </a:lnTo>
                <a:lnTo>
                  <a:pt x="2485390" y="140970"/>
                </a:lnTo>
                <a:lnTo>
                  <a:pt x="2501646" y="152400"/>
                </a:lnTo>
                <a:lnTo>
                  <a:pt x="2516632" y="166370"/>
                </a:lnTo>
                <a:lnTo>
                  <a:pt x="2530475" y="179070"/>
                </a:lnTo>
                <a:lnTo>
                  <a:pt x="2543302" y="193040"/>
                </a:lnTo>
                <a:lnTo>
                  <a:pt x="2575560" y="237490"/>
                </a:lnTo>
                <a:lnTo>
                  <a:pt x="2600833" y="281940"/>
                </a:lnTo>
                <a:lnTo>
                  <a:pt x="2621280" y="327660"/>
                </a:lnTo>
                <a:lnTo>
                  <a:pt x="2633218" y="356870"/>
                </a:lnTo>
                <a:lnTo>
                  <a:pt x="2639060" y="370840"/>
                </a:lnTo>
                <a:lnTo>
                  <a:pt x="2656332" y="410210"/>
                </a:lnTo>
                <a:lnTo>
                  <a:pt x="2675890" y="444500"/>
                </a:lnTo>
                <a:lnTo>
                  <a:pt x="2710053" y="477520"/>
                </a:lnTo>
                <a:lnTo>
                  <a:pt x="2718308" y="483870"/>
                </a:lnTo>
                <a:lnTo>
                  <a:pt x="2733548" y="492760"/>
                </a:lnTo>
                <a:lnTo>
                  <a:pt x="2748153" y="500380"/>
                </a:lnTo>
                <a:lnTo>
                  <a:pt x="2761742" y="506730"/>
                </a:lnTo>
                <a:lnTo>
                  <a:pt x="2774696" y="510540"/>
                </a:lnTo>
                <a:lnTo>
                  <a:pt x="2780157" y="510540"/>
                </a:lnTo>
                <a:lnTo>
                  <a:pt x="2789676" y="508259"/>
                </a:lnTo>
                <a:lnTo>
                  <a:pt x="2777308" y="482600"/>
                </a:lnTo>
                <a:lnTo>
                  <a:pt x="2774823" y="482600"/>
                </a:lnTo>
                <a:lnTo>
                  <a:pt x="2777020" y="482001"/>
                </a:lnTo>
                <a:lnTo>
                  <a:pt x="2776524" y="480973"/>
                </a:lnTo>
                <a:lnTo>
                  <a:pt x="2772918" y="480060"/>
                </a:lnTo>
                <a:lnTo>
                  <a:pt x="2761488" y="474980"/>
                </a:lnTo>
                <a:lnTo>
                  <a:pt x="2719832" y="449580"/>
                </a:lnTo>
                <a:lnTo>
                  <a:pt x="2694178" y="419100"/>
                </a:lnTo>
                <a:lnTo>
                  <a:pt x="2671445" y="373380"/>
                </a:lnTo>
                <a:lnTo>
                  <a:pt x="2665857" y="359410"/>
                </a:lnTo>
                <a:lnTo>
                  <a:pt x="2647823" y="316230"/>
                </a:lnTo>
                <a:lnTo>
                  <a:pt x="2634107" y="284480"/>
                </a:lnTo>
                <a:lnTo>
                  <a:pt x="2626487" y="269240"/>
                </a:lnTo>
                <a:lnTo>
                  <a:pt x="2618359" y="252730"/>
                </a:lnTo>
                <a:lnTo>
                  <a:pt x="2588895" y="204470"/>
                </a:lnTo>
                <a:lnTo>
                  <a:pt x="2564638" y="173990"/>
                </a:lnTo>
                <a:lnTo>
                  <a:pt x="2535555" y="143510"/>
                </a:lnTo>
                <a:lnTo>
                  <a:pt x="2501392" y="116840"/>
                </a:lnTo>
                <a:lnTo>
                  <a:pt x="2482215" y="102870"/>
                </a:lnTo>
                <a:lnTo>
                  <a:pt x="2439035" y="80010"/>
                </a:lnTo>
                <a:lnTo>
                  <a:pt x="2389124" y="60960"/>
                </a:lnTo>
                <a:lnTo>
                  <a:pt x="2332228" y="45720"/>
                </a:lnTo>
                <a:lnTo>
                  <a:pt x="2265299" y="34290"/>
                </a:lnTo>
                <a:lnTo>
                  <a:pt x="2246503" y="30480"/>
                </a:lnTo>
                <a:lnTo>
                  <a:pt x="2227072" y="29210"/>
                </a:lnTo>
                <a:lnTo>
                  <a:pt x="2217039" y="27940"/>
                </a:lnTo>
                <a:close/>
              </a:path>
              <a:path w="2863215" h="535939">
                <a:moveTo>
                  <a:pt x="2778740" y="481534"/>
                </a:moveTo>
                <a:lnTo>
                  <a:pt x="2777020" y="482001"/>
                </a:lnTo>
                <a:lnTo>
                  <a:pt x="2789676" y="508259"/>
                </a:lnTo>
                <a:lnTo>
                  <a:pt x="2801366" y="505460"/>
                </a:lnTo>
                <a:lnTo>
                  <a:pt x="2794923" y="482600"/>
                </a:lnTo>
                <a:lnTo>
                  <a:pt x="2782951" y="482600"/>
                </a:lnTo>
                <a:lnTo>
                  <a:pt x="2778740" y="481534"/>
                </a:lnTo>
                <a:close/>
              </a:path>
              <a:path w="2863215" h="535939">
                <a:moveTo>
                  <a:pt x="43434" y="416560"/>
                </a:moveTo>
                <a:lnTo>
                  <a:pt x="26521" y="420370"/>
                </a:lnTo>
                <a:lnTo>
                  <a:pt x="12715" y="429260"/>
                </a:lnTo>
                <a:lnTo>
                  <a:pt x="3411" y="443230"/>
                </a:lnTo>
                <a:lnTo>
                  <a:pt x="0" y="459740"/>
                </a:lnTo>
                <a:lnTo>
                  <a:pt x="3429" y="477520"/>
                </a:lnTo>
                <a:lnTo>
                  <a:pt x="12763" y="490220"/>
                </a:lnTo>
                <a:lnTo>
                  <a:pt x="26574" y="500380"/>
                </a:lnTo>
                <a:lnTo>
                  <a:pt x="43434" y="502920"/>
                </a:lnTo>
                <a:lnTo>
                  <a:pt x="60346" y="500380"/>
                </a:lnTo>
                <a:lnTo>
                  <a:pt x="74152" y="490220"/>
                </a:lnTo>
                <a:lnTo>
                  <a:pt x="83456" y="477520"/>
                </a:lnTo>
                <a:lnTo>
                  <a:pt x="83944" y="474980"/>
                </a:lnTo>
                <a:lnTo>
                  <a:pt x="43434" y="474980"/>
                </a:lnTo>
                <a:lnTo>
                  <a:pt x="43434" y="445770"/>
                </a:lnTo>
                <a:lnTo>
                  <a:pt x="83966" y="445770"/>
                </a:lnTo>
                <a:lnTo>
                  <a:pt x="83438" y="443230"/>
                </a:lnTo>
                <a:lnTo>
                  <a:pt x="74104" y="429260"/>
                </a:lnTo>
                <a:lnTo>
                  <a:pt x="60293" y="420370"/>
                </a:lnTo>
                <a:lnTo>
                  <a:pt x="43434" y="416560"/>
                </a:lnTo>
                <a:close/>
              </a:path>
              <a:path w="2863215" h="535939">
                <a:moveTo>
                  <a:pt x="2777020" y="482001"/>
                </a:moveTo>
                <a:lnTo>
                  <a:pt x="2774823" y="482600"/>
                </a:lnTo>
                <a:lnTo>
                  <a:pt x="2777308" y="482600"/>
                </a:lnTo>
                <a:lnTo>
                  <a:pt x="2777020" y="482001"/>
                </a:lnTo>
                <a:close/>
              </a:path>
              <a:path w="2863215" h="535939">
                <a:moveTo>
                  <a:pt x="2793492" y="477520"/>
                </a:moveTo>
                <a:lnTo>
                  <a:pt x="2778740" y="481534"/>
                </a:lnTo>
                <a:lnTo>
                  <a:pt x="2782951" y="482600"/>
                </a:lnTo>
                <a:lnTo>
                  <a:pt x="2794923" y="482600"/>
                </a:lnTo>
                <a:lnTo>
                  <a:pt x="2793492" y="477520"/>
                </a:lnTo>
                <a:close/>
              </a:path>
              <a:path w="2863215" h="535939">
                <a:moveTo>
                  <a:pt x="2776524" y="480973"/>
                </a:moveTo>
                <a:lnTo>
                  <a:pt x="2777020" y="482001"/>
                </a:lnTo>
                <a:lnTo>
                  <a:pt x="2778740" y="481534"/>
                </a:lnTo>
                <a:lnTo>
                  <a:pt x="2776524" y="480973"/>
                </a:lnTo>
                <a:close/>
              </a:path>
              <a:path w="2863215" h="535939">
                <a:moveTo>
                  <a:pt x="2765679" y="458470"/>
                </a:moveTo>
                <a:lnTo>
                  <a:pt x="2776524" y="480973"/>
                </a:lnTo>
                <a:lnTo>
                  <a:pt x="2778740" y="481534"/>
                </a:lnTo>
                <a:lnTo>
                  <a:pt x="2793492" y="477520"/>
                </a:lnTo>
                <a:lnTo>
                  <a:pt x="2848876" y="477520"/>
                </a:lnTo>
                <a:lnTo>
                  <a:pt x="2862834" y="459740"/>
                </a:lnTo>
                <a:lnTo>
                  <a:pt x="2765679" y="458470"/>
                </a:lnTo>
                <a:close/>
              </a:path>
              <a:path w="2863215" h="535939">
                <a:moveTo>
                  <a:pt x="83966" y="445770"/>
                </a:moveTo>
                <a:lnTo>
                  <a:pt x="43434" y="445770"/>
                </a:lnTo>
                <a:lnTo>
                  <a:pt x="43434" y="474980"/>
                </a:lnTo>
                <a:lnTo>
                  <a:pt x="83944" y="474980"/>
                </a:lnTo>
                <a:lnTo>
                  <a:pt x="86868" y="459740"/>
                </a:lnTo>
                <a:lnTo>
                  <a:pt x="83966" y="445770"/>
                </a:lnTo>
                <a:close/>
              </a:path>
              <a:path w="2863215" h="535939">
                <a:moveTo>
                  <a:pt x="1728851" y="0"/>
                </a:moveTo>
                <a:lnTo>
                  <a:pt x="1557782" y="0"/>
                </a:lnTo>
                <a:lnTo>
                  <a:pt x="1443736" y="1270"/>
                </a:lnTo>
                <a:lnTo>
                  <a:pt x="1277239" y="5080"/>
                </a:lnTo>
                <a:lnTo>
                  <a:pt x="1072769" y="15240"/>
                </a:lnTo>
                <a:lnTo>
                  <a:pt x="1049147" y="17780"/>
                </a:lnTo>
                <a:lnTo>
                  <a:pt x="1026160" y="19050"/>
                </a:lnTo>
                <a:lnTo>
                  <a:pt x="1003681" y="21590"/>
                </a:lnTo>
                <a:lnTo>
                  <a:pt x="981837" y="22860"/>
                </a:lnTo>
                <a:lnTo>
                  <a:pt x="960755" y="25400"/>
                </a:lnTo>
                <a:lnTo>
                  <a:pt x="940181" y="26670"/>
                </a:lnTo>
                <a:lnTo>
                  <a:pt x="901192" y="31750"/>
                </a:lnTo>
                <a:lnTo>
                  <a:pt x="882776" y="33020"/>
                </a:lnTo>
                <a:lnTo>
                  <a:pt x="832231" y="40640"/>
                </a:lnTo>
                <a:lnTo>
                  <a:pt x="788924" y="48260"/>
                </a:lnTo>
                <a:lnTo>
                  <a:pt x="775716" y="52070"/>
                </a:lnTo>
                <a:lnTo>
                  <a:pt x="763397" y="54610"/>
                </a:lnTo>
                <a:lnTo>
                  <a:pt x="719836" y="69850"/>
                </a:lnTo>
                <a:lnTo>
                  <a:pt x="677545" y="93980"/>
                </a:lnTo>
                <a:lnTo>
                  <a:pt x="643382" y="129540"/>
                </a:lnTo>
                <a:lnTo>
                  <a:pt x="624332" y="168910"/>
                </a:lnTo>
                <a:lnTo>
                  <a:pt x="616076" y="208280"/>
                </a:lnTo>
                <a:lnTo>
                  <a:pt x="613791" y="247650"/>
                </a:lnTo>
                <a:lnTo>
                  <a:pt x="613537" y="273050"/>
                </a:lnTo>
                <a:lnTo>
                  <a:pt x="612901" y="297180"/>
                </a:lnTo>
                <a:lnTo>
                  <a:pt x="606551" y="337820"/>
                </a:lnTo>
                <a:lnTo>
                  <a:pt x="580389" y="374650"/>
                </a:lnTo>
                <a:lnTo>
                  <a:pt x="521335" y="401320"/>
                </a:lnTo>
                <a:lnTo>
                  <a:pt x="465582" y="417830"/>
                </a:lnTo>
                <a:lnTo>
                  <a:pt x="371221" y="434340"/>
                </a:lnTo>
                <a:lnTo>
                  <a:pt x="267462" y="441960"/>
                </a:lnTo>
                <a:lnTo>
                  <a:pt x="194563" y="444500"/>
                </a:lnTo>
                <a:lnTo>
                  <a:pt x="119507" y="445770"/>
                </a:lnTo>
                <a:lnTo>
                  <a:pt x="83966" y="445770"/>
                </a:lnTo>
                <a:lnTo>
                  <a:pt x="86868" y="459740"/>
                </a:lnTo>
                <a:lnTo>
                  <a:pt x="83944" y="474980"/>
                </a:lnTo>
                <a:lnTo>
                  <a:pt x="119507" y="474980"/>
                </a:lnTo>
                <a:lnTo>
                  <a:pt x="194818" y="473710"/>
                </a:lnTo>
                <a:lnTo>
                  <a:pt x="268605" y="471170"/>
                </a:lnTo>
                <a:lnTo>
                  <a:pt x="339851" y="466090"/>
                </a:lnTo>
                <a:lnTo>
                  <a:pt x="407797" y="458470"/>
                </a:lnTo>
                <a:lnTo>
                  <a:pt x="471550" y="445770"/>
                </a:lnTo>
                <a:lnTo>
                  <a:pt x="530225" y="429260"/>
                </a:lnTo>
                <a:lnTo>
                  <a:pt x="583057" y="406400"/>
                </a:lnTo>
                <a:lnTo>
                  <a:pt x="615314" y="381000"/>
                </a:lnTo>
                <a:lnTo>
                  <a:pt x="637032" y="336550"/>
                </a:lnTo>
                <a:lnTo>
                  <a:pt x="641731" y="298450"/>
                </a:lnTo>
                <a:lnTo>
                  <a:pt x="642747" y="247650"/>
                </a:lnTo>
                <a:lnTo>
                  <a:pt x="643636" y="223520"/>
                </a:lnTo>
                <a:lnTo>
                  <a:pt x="652145" y="176530"/>
                </a:lnTo>
                <a:lnTo>
                  <a:pt x="675767" y="134620"/>
                </a:lnTo>
                <a:lnTo>
                  <a:pt x="708913" y="107950"/>
                </a:lnTo>
                <a:lnTo>
                  <a:pt x="750570" y="88900"/>
                </a:lnTo>
                <a:lnTo>
                  <a:pt x="760602" y="86360"/>
                </a:lnTo>
                <a:lnTo>
                  <a:pt x="771525" y="82550"/>
                </a:lnTo>
                <a:lnTo>
                  <a:pt x="795274" y="77470"/>
                </a:lnTo>
                <a:lnTo>
                  <a:pt x="808355" y="73660"/>
                </a:lnTo>
                <a:lnTo>
                  <a:pt x="822198" y="71120"/>
                </a:lnTo>
                <a:lnTo>
                  <a:pt x="836930" y="69850"/>
                </a:lnTo>
                <a:lnTo>
                  <a:pt x="869188" y="64770"/>
                </a:lnTo>
                <a:lnTo>
                  <a:pt x="904748" y="59690"/>
                </a:lnTo>
                <a:lnTo>
                  <a:pt x="923671" y="58420"/>
                </a:lnTo>
                <a:lnTo>
                  <a:pt x="963676" y="53340"/>
                </a:lnTo>
                <a:lnTo>
                  <a:pt x="984631" y="52070"/>
                </a:lnTo>
                <a:lnTo>
                  <a:pt x="1006221" y="49530"/>
                </a:lnTo>
                <a:lnTo>
                  <a:pt x="1028573" y="48260"/>
                </a:lnTo>
                <a:lnTo>
                  <a:pt x="1051306" y="45720"/>
                </a:lnTo>
                <a:lnTo>
                  <a:pt x="1278382" y="34290"/>
                </a:lnTo>
                <a:lnTo>
                  <a:pt x="1332738" y="33020"/>
                </a:lnTo>
                <a:lnTo>
                  <a:pt x="1388237" y="30480"/>
                </a:lnTo>
                <a:lnTo>
                  <a:pt x="1444371" y="29210"/>
                </a:lnTo>
                <a:lnTo>
                  <a:pt x="1558036" y="27940"/>
                </a:lnTo>
                <a:lnTo>
                  <a:pt x="2217039" y="27940"/>
                </a:lnTo>
                <a:lnTo>
                  <a:pt x="2142744" y="19050"/>
                </a:lnTo>
                <a:lnTo>
                  <a:pt x="2120138" y="17780"/>
                </a:lnTo>
                <a:lnTo>
                  <a:pt x="2097024" y="15240"/>
                </a:lnTo>
                <a:lnTo>
                  <a:pt x="2049018" y="12700"/>
                </a:lnTo>
                <a:lnTo>
                  <a:pt x="1999107" y="8890"/>
                </a:lnTo>
                <a:lnTo>
                  <a:pt x="1947545" y="6350"/>
                </a:lnTo>
                <a:lnTo>
                  <a:pt x="1894586" y="5080"/>
                </a:lnTo>
                <a:lnTo>
                  <a:pt x="1840230" y="2540"/>
                </a:lnTo>
                <a:lnTo>
                  <a:pt x="1728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4528" y="5410961"/>
            <a:ext cx="86995" cy="609600"/>
          </a:xfrm>
          <a:custGeom>
            <a:avLst/>
            <a:gdLst/>
            <a:ahLst/>
            <a:cxnLst/>
            <a:rect l="l" t="t" r="r" b="b"/>
            <a:pathLst>
              <a:path w="86995" h="609600">
                <a:moveTo>
                  <a:pt x="57912" y="72390"/>
                </a:moveTo>
                <a:lnTo>
                  <a:pt x="28956" y="72390"/>
                </a:lnTo>
                <a:lnTo>
                  <a:pt x="28956" y="609600"/>
                </a:lnTo>
                <a:lnTo>
                  <a:pt x="57912" y="609600"/>
                </a:lnTo>
                <a:lnTo>
                  <a:pt x="57912" y="72390"/>
                </a:lnTo>
                <a:close/>
              </a:path>
              <a:path w="86995" h="609600">
                <a:moveTo>
                  <a:pt x="43434" y="0"/>
                </a:moveTo>
                <a:lnTo>
                  <a:pt x="0" y="86868"/>
                </a:lnTo>
                <a:lnTo>
                  <a:pt x="28956" y="86868"/>
                </a:lnTo>
                <a:lnTo>
                  <a:pt x="28956" y="72390"/>
                </a:lnTo>
                <a:lnTo>
                  <a:pt x="79629" y="72390"/>
                </a:lnTo>
                <a:lnTo>
                  <a:pt x="43434" y="0"/>
                </a:lnTo>
                <a:close/>
              </a:path>
              <a:path w="86995" h="609600">
                <a:moveTo>
                  <a:pt x="79629" y="72390"/>
                </a:moveTo>
                <a:lnTo>
                  <a:pt x="57912" y="72390"/>
                </a:lnTo>
                <a:lnTo>
                  <a:pt x="57912" y="86868"/>
                </a:lnTo>
                <a:lnTo>
                  <a:pt x="86868" y="86868"/>
                </a:lnTo>
                <a:lnTo>
                  <a:pt x="79629" y="723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36975" y="5967171"/>
            <a:ext cx="166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deleted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76527" y="4834128"/>
            <a:ext cx="958215" cy="86995"/>
          </a:xfrm>
          <a:custGeom>
            <a:avLst/>
            <a:gdLst/>
            <a:ahLst/>
            <a:cxnLst/>
            <a:rect l="l" t="t" r="r" b="b"/>
            <a:pathLst>
              <a:path w="958214" h="86995">
                <a:moveTo>
                  <a:pt x="43434" y="0"/>
                </a:moveTo>
                <a:lnTo>
                  <a:pt x="26526" y="3411"/>
                </a:lnTo>
                <a:lnTo>
                  <a:pt x="12720" y="12715"/>
                </a:lnTo>
                <a:lnTo>
                  <a:pt x="3412" y="26521"/>
                </a:lnTo>
                <a:lnTo>
                  <a:pt x="0" y="43434"/>
                </a:lnTo>
                <a:lnTo>
                  <a:pt x="3412" y="60346"/>
                </a:lnTo>
                <a:lnTo>
                  <a:pt x="12720" y="74152"/>
                </a:lnTo>
                <a:lnTo>
                  <a:pt x="26526" y="83456"/>
                </a:lnTo>
                <a:lnTo>
                  <a:pt x="43434" y="86868"/>
                </a:lnTo>
                <a:lnTo>
                  <a:pt x="60341" y="83456"/>
                </a:lnTo>
                <a:lnTo>
                  <a:pt x="74147" y="74152"/>
                </a:lnTo>
                <a:lnTo>
                  <a:pt x="83455" y="60346"/>
                </a:lnTo>
                <a:lnTo>
                  <a:pt x="83946" y="57912"/>
                </a:lnTo>
                <a:lnTo>
                  <a:pt x="43434" y="57912"/>
                </a:lnTo>
                <a:lnTo>
                  <a:pt x="43434" y="28956"/>
                </a:lnTo>
                <a:lnTo>
                  <a:pt x="83946" y="28956"/>
                </a:lnTo>
                <a:lnTo>
                  <a:pt x="83455" y="26521"/>
                </a:lnTo>
                <a:lnTo>
                  <a:pt x="74147" y="12715"/>
                </a:lnTo>
                <a:lnTo>
                  <a:pt x="60341" y="3411"/>
                </a:lnTo>
                <a:lnTo>
                  <a:pt x="43434" y="0"/>
                </a:lnTo>
                <a:close/>
              </a:path>
              <a:path w="958214" h="86995">
                <a:moveTo>
                  <a:pt x="870966" y="0"/>
                </a:moveTo>
                <a:lnTo>
                  <a:pt x="870966" y="86868"/>
                </a:lnTo>
                <a:lnTo>
                  <a:pt x="928878" y="57912"/>
                </a:lnTo>
                <a:lnTo>
                  <a:pt x="885444" y="57912"/>
                </a:lnTo>
                <a:lnTo>
                  <a:pt x="885444" y="28956"/>
                </a:lnTo>
                <a:lnTo>
                  <a:pt x="928877" y="28956"/>
                </a:lnTo>
                <a:lnTo>
                  <a:pt x="870966" y="0"/>
                </a:lnTo>
                <a:close/>
              </a:path>
              <a:path w="958214" h="86995">
                <a:moveTo>
                  <a:pt x="83946" y="28956"/>
                </a:moveTo>
                <a:lnTo>
                  <a:pt x="43434" y="28956"/>
                </a:lnTo>
                <a:lnTo>
                  <a:pt x="43434" y="57912"/>
                </a:lnTo>
                <a:lnTo>
                  <a:pt x="83946" y="57912"/>
                </a:lnTo>
                <a:lnTo>
                  <a:pt x="86868" y="43434"/>
                </a:lnTo>
                <a:lnTo>
                  <a:pt x="83946" y="28956"/>
                </a:lnTo>
                <a:close/>
              </a:path>
              <a:path w="958214" h="86995">
                <a:moveTo>
                  <a:pt x="870966" y="28956"/>
                </a:moveTo>
                <a:lnTo>
                  <a:pt x="83946" y="28956"/>
                </a:lnTo>
                <a:lnTo>
                  <a:pt x="86868" y="43434"/>
                </a:lnTo>
                <a:lnTo>
                  <a:pt x="83946" y="57912"/>
                </a:lnTo>
                <a:lnTo>
                  <a:pt x="870966" y="57912"/>
                </a:lnTo>
                <a:lnTo>
                  <a:pt x="870966" y="28956"/>
                </a:lnTo>
                <a:close/>
              </a:path>
              <a:path w="958214" h="86995">
                <a:moveTo>
                  <a:pt x="928877" y="28956"/>
                </a:moveTo>
                <a:lnTo>
                  <a:pt x="885444" y="28956"/>
                </a:lnTo>
                <a:lnTo>
                  <a:pt x="885444" y="57912"/>
                </a:lnTo>
                <a:lnTo>
                  <a:pt x="928878" y="57912"/>
                </a:lnTo>
                <a:lnTo>
                  <a:pt x="957834" y="43434"/>
                </a:lnTo>
                <a:lnTo>
                  <a:pt x="928877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375" y="998219"/>
            <a:ext cx="2910840" cy="54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537717"/>
            <a:ext cx="2368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latin typeface="Trebuchet MS"/>
                <a:cs typeface="Trebuchet MS"/>
              </a:rPr>
              <a:t>SEARCHING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549653"/>
            <a:ext cx="7940675" cy="434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1940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345" dirty="0">
                <a:solidFill>
                  <a:srgbClr val="EFA12D"/>
                </a:solidFill>
                <a:latin typeface="Arial"/>
                <a:cs typeface="Arial"/>
              </a:rPr>
              <a:t>	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Searching involves finding 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required element in 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355600" marR="227965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1650" spc="345" dirty="0">
                <a:solidFill>
                  <a:srgbClr val="EFA12D"/>
                </a:solidFill>
                <a:latin typeface="Arial"/>
                <a:cs typeface="Arial"/>
              </a:rPr>
              <a:t>	</a:t>
            </a:r>
            <a:r>
              <a:rPr sz="2400" spc="-25" dirty="0">
                <a:solidFill>
                  <a:srgbClr val="4E3A2F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can use various techniques 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searching like linear  search or binary search where binary search is more  </a:t>
            </a:r>
            <a:r>
              <a:rPr sz="2400" spc="-10" dirty="0">
                <a:solidFill>
                  <a:srgbClr val="4E3A2F"/>
                </a:solidFill>
                <a:latin typeface="Arial"/>
                <a:cs typeface="Arial"/>
              </a:rPr>
              <a:t>efficient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in case 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Arrays</a:t>
            </a:r>
            <a:endParaRPr sz="2400">
              <a:latin typeface="Arial"/>
              <a:cs typeface="Arial"/>
            </a:endParaRPr>
          </a:p>
          <a:p>
            <a:pPr marL="355600" marR="185420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650" spc="345" dirty="0">
                <a:solidFill>
                  <a:srgbClr val="EFA12D"/>
                </a:solidFill>
                <a:latin typeface="Arial"/>
                <a:cs typeface="Arial"/>
              </a:rPr>
              <a:t>	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But </a:t>
            </a:r>
            <a:r>
              <a:rPr sz="2400" spc="-10" dirty="0">
                <a:solidFill>
                  <a:srgbClr val="4E3A2F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case 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linked list since random 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access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not 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available 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would become complex 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4E3A2F"/>
                </a:solidFill>
                <a:latin typeface="Arial"/>
                <a:cs typeface="Arial"/>
              </a:rPr>
              <a:t>do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binary search  in</a:t>
            </a:r>
            <a:r>
              <a:rPr sz="2400" spc="-1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650" spc="345" dirty="0">
                <a:solidFill>
                  <a:srgbClr val="EFA12D"/>
                </a:solidFill>
                <a:latin typeface="Arial"/>
                <a:cs typeface="Arial"/>
              </a:rPr>
              <a:t>	</a:t>
            </a:r>
            <a:r>
              <a:rPr sz="2400" spc="-25" dirty="0">
                <a:solidFill>
                  <a:srgbClr val="4E3A2F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can 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perform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simple linear search</a:t>
            </a:r>
            <a:r>
              <a:rPr sz="2400" spc="8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traversal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779145" algn="l"/>
                <a:tab pos="1270000" algn="l"/>
                <a:tab pos="1694180" algn="l"/>
                <a:tab pos="2117725" algn="l"/>
                <a:tab pos="2777490" algn="l"/>
                <a:tab pos="3439160" algn="l"/>
                <a:tab pos="3607435" algn="l"/>
                <a:tab pos="4149725" algn="l"/>
                <a:tab pos="4454525" algn="l"/>
                <a:tab pos="4742815" algn="l"/>
                <a:tab pos="4844415" algn="l"/>
                <a:tab pos="6030595" algn="l"/>
                <a:tab pos="6283960" algn="l"/>
                <a:tab pos="6741159" algn="l"/>
                <a:tab pos="7334250" algn="l"/>
              </a:tabLst>
            </a:pPr>
            <a:r>
              <a:rPr sz="1650" spc="345" dirty="0">
                <a:solidFill>
                  <a:srgbClr val="EFA12D"/>
                </a:solidFill>
                <a:latin typeface="Arial"/>
                <a:cs typeface="Arial"/>
              </a:rPr>
              <a:t>	</a:t>
            </a:r>
            <a:r>
              <a:rPr sz="2400" spc="345" dirty="0">
                <a:solidFill>
                  <a:srgbClr val="4E3A2F"/>
                </a:solidFill>
                <a:latin typeface="Arial"/>
                <a:cs typeface="Arial"/>
              </a:rPr>
              <a:t>In	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l</a:t>
            </a:r>
            <a:r>
              <a:rPr sz="2400" spc="-15" dirty="0">
                <a:solidFill>
                  <a:srgbClr val="4E3A2F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ne</a:t>
            </a:r>
            <a:r>
              <a:rPr sz="2400" spc="-15" dirty="0">
                <a:solidFill>
                  <a:srgbClr val="4E3A2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r	</a:t>
            </a:r>
            <a:r>
              <a:rPr sz="2400" spc="-10" dirty="0">
                <a:solidFill>
                  <a:srgbClr val="4E3A2F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earch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each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		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4E3A2F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de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		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traversed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till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	the	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data  in</a:t>
            </a:r>
            <a:r>
              <a:rPr sz="2400" spc="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the	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node	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matches	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with	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the	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required	value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175" y="912875"/>
            <a:ext cx="5794248" cy="54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452373"/>
            <a:ext cx="525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Trebuchet MS"/>
                <a:cs typeface="Trebuchet MS"/>
              </a:rPr>
              <a:t>REVERSING </a:t>
            </a:r>
            <a:r>
              <a:rPr sz="3600" spc="45" dirty="0">
                <a:latin typeface="Trebuchet MS"/>
                <a:cs typeface="Trebuchet MS"/>
              </a:rPr>
              <a:t>A </a:t>
            </a:r>
            <a:r>
              <a:rPr sz="3600" spc="40" dirty="0">
                <a:latin typeface="Trebuchet MS"/>
                <a:cs typeface="Trebuchet MS"/>
              </a:rPr>
              <a:t>LINKED</a:t>
            </a:r>
            <a:r>
              <a:rPr sz="3600" spc="-680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LIST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624329"/>
            <a:ext cx="73437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EFA12D"/>
              </a:buClr>
              <a:buSzPct val="69642"/>
              <a:buChar char="•"/>
              <a:tabLst>
                <a:tab pos="354965" algn="l"/>
                <a:tab pos="355600" algn="l"/>
              </a:tabLst>
            </a:pPr>
            <a:r>
              <a:rPr sz="2800" spc="-30" dirty="0">
                <a:solidFill>
                  <a:srgbClr val="C77C0D"/>
                </a:solidFill>
                <a:latin typeface="Arial"/>
                <a:cs typeface="Arial"/>
              </a:rPr>
              <a:t>We </a:t>
            </a:r>
            <a:r>
              <a:rPr sz="2800" spc="-5" dirty="0">
                <a:solidFill>
                  <a:srgbClr val="C77C0D"/>
                </a:solidFill>
                <a:latin typeface="Arial"/>
                <a:cs typeface="Arial"/>
              </a:rPr>
              <a:t>can </a:t>
            </a:r>
            <a:r>
              <a:rPr sz="2800" dirty="0">
                <a:solidFill>
                  <a:srgbClr val="C77C0D"/>
                </a:solidFill>
                <a:latin typeface="Arial"/>
                <a:cs typeface="Arial"/>
              </a:rPr>
              <a:t>reverse </a:t>
            </a:r>
            <a:r>
              <a:rPr sz="2800" spc="-5" dirty="0">
                <a:solidFill>
                  <a:srgbClr val="C77C0D"/>
                </a:solidFill>
                <a:latin typeface="Arial"/>
                <a:cs typeface="Arial"/>
              </a:rPr>
              <a:t>a linked list by </a:t>
            </a:r>
            <a:r>
              <a:rPr sz="2800" dirty="0">
                <a:solidFill>
                  <a:srgbClr val="C77C0D"/>
                </a:solidFill>
                <a:latin typeface="Arial"/>
                <a:cs typeface="Arial"/>
              </a:rPr>
              <a:t>reversing </a:t>
            </a:r>
            <a:r>
              <a:rPr sz="2800" spc="-5" dirty="0">
                <a:solidFill>
                  <a:srgbClr val="C77C0D"/>
                </a:solidFill>
                <a:latin typeface="Arial"/>
                <a:cs typeface="Arial"/>
              </a:rPr>
              <a:t>the  </a:t>
            </a:r>
            <a:r>
              <a:rPr sz="2800" dirty="0">
                <a:solidFill>
                  <a:srgbClr val="C77C0D"/>
                </a:solidFill>
                <a:latin typeface="Arial"/>
                <a:cs typeface="Arial"/>
              </a:rPr>
              <a:t>direction of </a:t>
            </a:r>
            <a:r>
              <a:rPr sz="2800" spc="-5" dirty="0">
                <a:solidFill>
                  <a:srgbClr val="C77C0D"/>
                </a:solidFill>
                <a:latin typeface="Arial"/>
                <a:cs typeface="Arial"/>
              </a:rPr>
              <a:t>the links between 2</a:t>
            </a:r>
            <a:r>
              <a:rPr sz="2800" dirty="0">
                <a:solidFill>
                  <a:srgbClr val="C77C0D"/>
                </a:solidFill>
                <a:latin typeface="Arial"/>
                <a:cs typeface="Arial"/>
              </a:rPr>
              <a:t> nodes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819400"/>
            <a:ext cx="8763000" cy="350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0" y="1365250"/>
          <a:ext cx="8515350" cy="501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18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Operation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ID-Array</a:t>
                      </a: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Complexity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Singly-linked list</a:t>
                      </a:r>
                      <a:r>
                        <a:rPr sz="1600" b="1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Complexity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Insert at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beginning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Insert at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O(1) if the list has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tail</a:t>
                      </a:r>
                      <a:r>
                        <a:rPr sz="16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 if the list has no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tail</a:t>
                      </a:r>
                      <a:r>
                        <a:rPr sz="1600" b="1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Insert at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middle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Delete at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beginning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Delete at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486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Delete at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middle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885" marR="324485" indent="1524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O(1) access followed by O(n) 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shift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5148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 search, followed by O(1)</a:t>
                      </a:r>
                      <a:r>
                        <a:rPr sz="16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delete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167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834390" algn="l"/>
                        </a:tabLst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	linear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994410" algn="l"/>
                        </a:tabLst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O(log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n)	Binary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5194">
                <a:tc>
                  <a:txBody>
                    <a:bodyPr/>
                    <a:lstStyle/>
                    <a:p>
                      <a:pPr marL="96520" marR="3549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Indexing: What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is  the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element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at a  given position</a:t>
                      </a:r>
                      <a:r>
                        <a:rPr sz="1600" spc="3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k?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8194" y="253695"/>
            <a:ext cx="54451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8680" algn="l"/>
                <a:tab pos="2730500" algn="l"/>
              </a:tabLst>
            </a:pPr>
            <a:r>
              <a:rPr sz="2400" spc="-5" dirty="0">
                <a:solidFill>
                  <a:srgbClr val="FF0000"/>
                </a:solidFill>
              </a:rPr>
              <a:t>COMPLEXITY	</a:t>
            </a:r>
            <a:r>
              <a:rPr sz="2400" dirty="0">
                <a:solidFill>
                  <a:srgbClr val="FF0000"/>
                </a:solidFill>
              </a:rPr>
              <a:t>OF	</a:t>
            </a:r>
            <a:r>
              <a:rPr sz="2400" spc="-30" dirty="0">
                <a:solidFill>
                  <a:srgbClr val="FF0000"/>
                </a:solidFill>
              </a:rPr>
              <a:t>VARIOUS</a:t>
            </a:r>
            <a:endParaRPr sz="2400"/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696210" algn="l"/>
                <a:tab pos="4077970" algn="l"/>
                <a:tab pos="4890770" algn="l"/>
              </a:tabLst>
            </a:pPr>
            <a:r>
              <a:rPr sz="2400" dirty="0">
                <a:solidFill>
                  <a:srgbClr val="FF0000"/>
                </a:solidFill>
              </a:rPr>
              <a:t>OPE</a:t>
            </a:r>
            <a:r>
              <a:rPr sz="2400" spc="-10" dirty="0">
                <a:solidFill>
                  <a:srgbClr val="FF0000"/>
                </a:solidFill>
              </a:rPr>
              <a:t>R</a:t>
            </a:r>
            <a:r>
              <a:rPr sz="2400" spc="-185" dirty="0">
                <a:solidFill>
                  <a:srgbClr val="FF0000"/>
                </a:solidFill>
              </a:rPr>
              <a:t>A</a:t>
            </a:r>
            <a:r>
              <a:rPr sz="2400" dirty="0">
                <a:solidFill>
                  <a:srgbClr val="FF0000"/>
                </a:solidFill>
              </a:rPr>
              <a:t>TIONS IN	</a:t>
            </a:r>
            <a:r>
              <a:rPr sz="2400" spc="-5" dirty="0">
                <a:solidFill>
                  <a:srgbClr val="FF0000"/>
                </a:solidFill>
              </a:rPr>
              <a:t>A</a:t>
            </a:r>
            <a:r>
              <a:rPr sz="2400" spc="-15" dirty="0">
                <a:solidFill>
                  <a:srgbClr val="FF0000"/>
                </a:solidFill>
              </a:rPr>
              <a:t>R</a:t>
            </a:r>
            <a:r>
              <a:rPr sz="2400" spc="-5" dirty="0">
                <a:solidFill>
                  <a:srgbClr val="FF0000"/>
                </a:solidFill>
              </a:rPr>
              <a:t>R</a:t>
            </a:r>
            <a:r>
              <a:rPr sz="2400" spc="-190" dirty="0">
                <a:solidFill>
                  <a:srgbClr val="FF0000"/>
                </a:solidFill>
              </a:rPr>
              <a:t>A</a:t>
            </a:r>
            <a:r>
              <a:rPr sz="2400" dirty="0">
                <a:solidFill>
                  <a:srgbClr val="FF0000"/>
                </a:solidFill>
              </a:rPr>
              <a:t>YS	</a:t>
            </a:r>
            <a:r>
              <a:rPr sz="2400" spc="-5" dirty="0">
                <a:solidFill>
                  <a:srgbClr val="FF0000"/>
                </a:solidFill>
              </a:rPr>
              <a:t>A</a:t>
            </a:r>
            <a:r>
              <a:rPr sz="2400" spc="-15" dirty="0">
                <a:solidFill>
                  <a:srgbClr val="FF0000"/>
                </a:solidFill>
              </a:rPr>
              <a:t>N</a:t>
            </a:r>
            <a:r>
              <a:rPr sz="2400" spc="-5" dirty="0">
                <a:solidFill>
                  <a:srgbClr val="FF0000"/>
                </a:solidFill>
              </a:rPr>
              <a:t>D</a:t>
            </a:r>
            <a:r>
              <a:rPr sz="2400" dirty="0">
                <a:solidFill>
                  <a:srgbClr val="FF0000"/>
                </a:solidFill>
              </a:rPr>
              <a:t>	</a:t>
            </a:r>
            <a:r>
              <a:rPr sz="2400" spc="-15" dirty="0">
                <a:solidFill>
                  <a:srgbClr val="FF0000"/>
                </a:solidFill>
              </a:rPr>
              <a:t>S</a:t>
            </a:r>
            <a:r>
              <a:rPr sz="2400" spc="-5" dirty="0">
                <a:solidFill>
                  <a:srgbClr val="FF0000"/>
                </a:solidFill>
              </a:rPr>
              <a:t>LL</a:t>
            </a:r>
            <a:endParaRPr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1975" y="731519"/>
            <a:ext cx="4916424" cy="54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2994" y="271017"/>
            <a:ext cx="4375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6260" algn="l"/>
                <a:tab pos="3529329" algn="l"/>
              </a:tabLst>
            </a:pPr>
            <a:r>
              <a:rPr sz="3600" spc="-55" dirty="0">
                <a:latin typeface="Trebuchet MS"/>
                <a:cs typeface="Trebuchet MS"/>
              </a:rPr>
              <a:t>DO</a:t>
            </a:r>
            <a:r>
              <a:rPr sz="3600" spc="-70" dirty="0">
                <a:latin typeface="Trebuchet MS"/>
                <a:cs typeface="Trebuchet MS"/>
              </a:rPr>
              <a:t>U</a:t>
            </a:r>
            <a:r>
              <a:rPr sz="3600" spc="140" dirty="0">
                <a:latin typeface="Trebuchet MS"/>
                <a:cs typeface="Trebuchet MS"/>
              </a:rPr>
              <a:t>B</a:t>
            </a:r>
            <a:r>
              <a:rPr sz="3600" spc="-310" dirty="0">
                <a:latin typeface="Trebuchet MS"/>
                <a:cs typeface="Trebuchet MS"/>
              </a:rPr>
              <a:t>L</a:t>
            </a:r>
            <a:r>
              <a:rPr sz="3600" spc="-100" dirty="0">
                <a:latin typeface="Trebuchet MS"/>
                <a:cs typeface="Trebuchet MS"/>
              </a:rPr>
              <a:t>Y</a:t>
            </a:r>
            <a:r>
              <a:rPr sz="3600" dirty="0">
                <a:latin typeface="Trebuchet MS"/>
                <a:cs typeface="Trebuchet MS"/>
              </a:rPr>
              <a:t>	</a:t>
            </a:r>
            <a:r>
              <a:rPr sz="3600" spc="40" dirty="0">
                <a:latin typeface="Trebuchet MS"/>
                <a:cs typeface="Trebuchet MS"/>
              </a:rPr>
              <a:t>LINKED</a:t>
            </a:r>
            <a:r>
              <a:rPr sz="3600" dirty="0">
                <a:latin typeface="Trebuchet MS"/>
                <a:cs typeface="Trebuchet MS"/>
              </a:rPr>
              <a:t>	</a:t>
            </a:r>
            <a:r>
              <a:rPr sz="3600" spc="-25" dirty="0">
                <a:latin typeface="Trebuchet MS"/>
                <a:cs typeface="Trebuchet MS"/>
              </a:rPr>
              <a:t>LIST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382013"/>
            <a:ext cx="809688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105"/>
              </a:spcBef>
              <a:tabLst>
                <a:tab pos="503555" algn="l"/>
              </a:tabLst>
            </a:pPr>
            <a:r>
              <a:rPr sz="2000" b="1" dirty="0">
                <a:solidFill>
                  <a:srgbClr val="C77C0D"/>
                </a:solidFill>
                <a:latin typeface="Arial"/>
                <a:cs typeface="Arial"/>
              </a:rPr>
              <a:t>1.	Doubly linked </a:t>
            </a:r>
            <a:r>
              <a:rPr sz="2000" b="1" spc="-5" dirty="0">
                <a:solidFill>
                  <a:srgbClr val="C77C0D"/>
                </a:solidFill>
                <a:latin typeface="Arial"/>
                <a:cs typeface="Arial"/>
              </a:rPr>
              <a:t>list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is a linked data structure that consists of a set</a:t>
            </a:r>
            <a:r>
              <a:rPr sz="2000" spc="-225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of  sequentially linked records called</a:t>
            </a:r>
            <a:r>
              <a:rPr sz="2000" spc="-100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nodes.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418714"/>
            <a:ext cx="308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2</a:t>
            </a:r>
            <a:r>
              <a:rPr sz="2000" spc="-85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4121" y="2358364"/>
            <a:ext cx="5150485" cy="1854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382520" algn="l"/>
              </a:tabLst>
            </a:pP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Each</a:t>
            </a:r>
            <a:r>
              <a:rPr sz="2000" spc="-10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node</a:t>
            </a:r>
            <a:r>
              <a:rPr sz="2000" spc="-5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contains	</a:t>
            </a:r>
            <a:r>
              <a:rPr sz="2000" spc="-5" dirty="0">
                <a:solidFill>
                  <a:srgbClr val="C77C0D"/>
                </a:solidFill>
                <a:latin typeface="Arial"/>
                <a:cs typeface="Arial"/>
              </a:rPr>
              <a:t>three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fields</a:t>
            </a:r>
            <a:r>
              <a:rPr sz="2000" spc="-25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77C0D"/>
                </a:solidFill>
                <a:latin typeface="Arial"/>
                <a:cs typeface="Arial"/>
              </a:rPr>
              <a:t>::</a:t>
            </a:r>
            <a:endParaRPr sz="20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480"/>
              </a:spcBef>
              <a:tabLst>
                <a:tab pos="3872229" algn="l"/>
                <a:tab pos="4504690" algn="l"/>
              </a:tabLst>
            </a:pP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-: one is data part</a:t>
            </a:r>
            <a:r>
              <a:rPr sz="2000" spc="-75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which</a:t>
            </a:r>
            <a:r>
              <a:rPr sz="2000" spc="-5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contain	</a:t>
            </a:r>
            <a:r>
              <a:rPr sz="2000" spc="-5" dirty="0">
                <a:solidFill>
                  <a:srgbClr val="C77C0D"/>
                </a:solidFill>
                <a:latin typeface="Arial"/>
                <a:cs typeface="Arial"/>
              </a:rPr>
              <a:t>data	</a:t>
            </a:r>
            <a:r>
              <a:rPr sz="2000" spc="-30" dirty="0">
                <a:solidFill>
                  <a:srgbClr val="C77C0D"/>
                </a:solidFill>
                <a:latin typeface="Arial"/>
                <a:cs typeface="Arial"/>
              </a:rPr>
              <a:t>only.</a:t>
            </a:r>
            <a:endParaRPr sz="2000">
              <a:latin typeface="Arial"/>
              <a:cs typeface="Arial"/>
            </a:endParaRPr>
          </a:p>
          <a:p>
            <a:pPr marL="360045" marR="5080" indent="-208915">
              <a:lnSpc>
                <a:spcPct val="120000"/>
              </a:lnSpc>
              <a:tabLst>
                <a:tab pos="3363595" algn="l"/>
                <a:tab pos="4361815" algn="l"/>
              </a:tabLst>
            </a:pPr>
            <a:r>
              <a:rPr sz="2000" spc="-5" dirty="0">
                <a:solidFill>
                  <a:srgbClr val="C77C0D"/>
                </a:solidFill>
                <a:latin typeface="Arial"/>
                <a:cs typeface="Arial"/>
              </a:rPr>
              <a:t>-:two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other field is</a:t>
            </a:r>
            <a:r>
              <a:rPr sz="2000" spc="-25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links part	</a:t>
            </a:r>
            <a:r>
              <a:rPr sz="2000" spc="-5" dirty="0">
                <a:solidFill>
                  <a:srgbClr val="C77C0D"/>
                </a:solidFill>
                <a:latin typeface="Arial"/>
                <a:cs typeface="Arial"/>
              </a:rPr>
              <a:t>that</a:t>
            </a:r>
            <a:r>
              <a:rPr sz="2000" spc="-15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are	point  or references to the previous or to the</a:t>
            </a:r>
            <a:r>
              <a:rPr sz="2000" spc="-195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next  node in </a:t>
            </a:r>
            <a:r>
              <a:rPr sz="2000" spc="-5" dirty="0">
                <a:solidFill>
                  <a:srgbClr val="C77C0D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sequence of</a:t>
            </a:r>
            <a:r>
              <a:rPr sz="2000" spc="-90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nodes.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0" y="4613528"/>
            <a:ext cx="238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3.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9795" y="4553555"/>
            <a:ext cx="606234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 marR="5080" indent="-73660">
              <a:lnSpc>
                <a:spcPct val="120000"/>
              </a:lnSpc>
              <a:spcBef>
                <a:spcPts val="95"/>
              </a:spcBef>
              <a:tabLst>
                <a:tab pos="5525135" algn="l"/>
              </a:tabLst>
            </a:pP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beginning</a:t>
            </a:r>
            <a:r>
              <a:rPr sz="2000" spc="-15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ending</a:t>
            </a:r>
            <a:r>
              <a:rPr sz="2000" spc="-15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nod</a:t>
            </a:r>
            <a:r>
              <a:rPr sz="2000" spc="5" dirty="0">
                <a:solidFill>
                  <a:srgbClr val="C77C0D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s'</a:t>
            </a:r>
            <a:r>
              <a:rPr sz="2000" spc="-10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7C0D"/>
                </a:solidFill>
                <a:latin typeface="Arial"/>
                <a:cs typeface="Arial"/>
              </a:rPr>
              <a:t>pre</a:t>
            </a:r>
            <a:r>
              <a:rPr sz="2000" b="1" spc="-20" dirty="0">
                <a:solidFill>
                  <a:srgbClr val="C77C0D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C77C0D"/>
                </a:solidFill>
                <a:latin typeface="Arial"/>
                <a:cs typeface="Arial"/>
              </a:rPr>
              <a:t>ious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and	</a:t>
            </a:r>
            <a:r>
              <a:rPr sz="2000" b="1" dirty="0">
                <a:solidFill>
                  <a:srgbClr val="C77C0D"/>
                </a:solidFill>
                <a:latin typeface="Arial"/>
                <a:cs typeface="Arial"/>
              </a:rPr>
              <a:t>next 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links, </a:t>
            </a:r>
            <a:r>
              <a:rPr sz="2000" spc="-10" dirty="0">
                <a:solidFill>
                  <a:srgbClr val="C77C0D"/>
                </a:solidFill>
                <a:latin typeface="Arial"/>
                <a:cs typeface="Arial"/>
              </a:rPr>
              <a:t>respectively,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point to some kind of </a:t>
            </a:r>
            <a:r>
              <a:rPr sz="2000" spc="-10" dirty="0">
                <a:solidFill>
                  <a:srgbClr val="C77C0D"/>
                </a:solidFill>
                <a:latin typeface="Arial"/>
                <a:cs typeface="Arial"/>
              </a:rPr>
              <a:t>terminator,  </a:t>
            </a:r>
            <a:r>
              <a:rPr sz="2000" spc="-5" dirty="0">
                <a:solidFill>
                  <a:srgbClr val="C77C0D"/>
                </a:solidFill>
                <a:latin typeface="Arial"/>
                <a:cs typeface="Arial"/>
              </a:rPr>
              <a:t>typically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a sentinel node or null </a:t>
            </a:r>
            <a:r>
              <a:rPr sz="2000" spc="-5" dirty="0">
                <a:solidFill>
                  <a:srgbClr val="C77C0D"/>
                </a:solidFill>
                <a:latin typeface="Arial"/>
                <a:cs typeface="Arial"/>
              </a:rPr>
              <a:t>to facilitate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traversal  of the</a:t>
            </a:r>
            <a:r>
              <a:rPr sz="2000" spc="-45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77C0D"/>
                </a:solidFill>
                <a:latin typeface="Arial"/>
                <a:cs typeface="Arial"/>
              </a:rPr>
              <a:t>list.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1022" y="571246"/>
            <a:ext cx="1126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C77C0D"/>
                </a:solidFill>
              </a:rPr>
              <a:t>NODE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1347469" y="2723537"/>
            <a:ext cx="254635" cy="42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15"/>
              </a:lnSpc>
            </a:pP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A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0544" y="2674746"/>
            <a:ext cx="280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B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3131946"/>
            <a:ext cx="300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C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5875731"/>
            <a:ext cx="87464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C77C0D"/>
                </a:solidFill>
                <a:latin typeface="Arial"/>
                <a:cs typeface="Arial"/>
              </a:rPr>
              <a:t>A doubly linked list </a:t>
            </a:r>
            <a:r>
              <a:rPr sz="3000" spc="-5" dirty="0">
                <a:solidFill>
                  <a:srgbClr val="C77C0D"/>
                </a:solidFill>
                <a:latin typeface="Arial"/>
                <a:cs typeface="Arial"/>
              </a:rPr>
              <a:t>contain three fields: an integer  </a:t>
            </a:r>
            <a:r>
              <a:rPr sz="3000" dirty="0">
                <a:solidFill>
                  <a:srgbClr val="C77C0D"/>
                </a:solidFill>
                <a:latin typeface="Arial"/>
                <a:cs typeface="Arial"/>
              </a:rPr>
              <a:t>value, the link to </a:t>
            </a:r>
            <a:r>
              <a:rPr sz="3000" spc="-5" dirty="0">
                <a:solidFill>
                  <a:srgbClr val="C77C0D"/>
                </a:solidFill>
                <a:latin typeface="Arial"/>
                <a:cs typeface="Arial"/>
              </a:rPr>
              <a:t>the </a:t>
            </a:r>
            <a:r>
              <a:rPr sz="3000" dirty="0">
                <a:solidFill>
                  <a:srgbClr val="C77C0D"/>
                </a:solidFill>
                <a:latin typeface="Arial"/>
                <a:cs typeface="Arial"/>
              </a:rPr>
              <a:t>next node, </a:t>
            </a:r>
            <a:r>
              <a:rPr sz="3000" spc="-5" dirty="0">
                <a:solidFill>
                  <a:srgbClr val="C77C0D"/>
                </a:solidFill>
                <a:latin typeface="Arial"/>
                <a:cs typeface="Arial"/>
              </a:rPr>
              <a:t>and </a:t>
            </a:r>
            <a:r>
              <a:rPr sz="3000" dirty="0">
                <a:solidFill>
                  <a:srgbClr val="C77C0D"/>
                </a:solidFill>
                <a:latin typeface="Arial"/>
                <a:cs typeface="Arial"/>
              </a:rPr>
              <a:t>the link to</a:t>
            </a:r>
            <a:r>
              <a:rPr sz="3000" spc="-155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C77C0D"/>
                </a:solidFill>
                <a:latin typeface="Arial"/>
                <a:cs typeface="Arial"/>
              </a:rPr>
              <a:t>the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0050" y="1060450"/>
          <a:ext cx="451485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previous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next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-6350" y="2889250"/>
          <a:ext cx="2762250" cy="39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563361" y="3194811"/>
            <a:ext cx="762000" cy="591820"/>
          </a:xfrm>
          <a:custGeom>
            <a:avLst/>
            <a:gdLst/>
            <a:ahLst/>
            <a:cxnLst/>
            <a:rect l="l" t="t" r="r" b="b"/>
            <a:pathLst>
              <a:path w="762000" h="591820">
                <a:moveTo>
                  <a:pt x="736890" y="539750"/>
                </a:moveTo>
                <a:lnTo>
                  <a:pt x="667003" y="580517"/>
                </a:lnTo>
                <a:lnTo>
                  <a:pt x="665988" y="584326"/>
                </a:lnTo>
                <a:lnTo>
                  <a:pt x="669543" y="590423"/>
                </a:lnTo>
                <a:lnTo>
                  <a:pt x="673353" y="591438"/>
                </a:lnTo>
                <a:lnTo>
                  <a:pt x="751109" y="546100"/>
                </a:lnTo>
                <a:lnTo>
                  <a:pt x="749426" y="546100"/>
                </a:lnTo>
                <a:lnTo>
                  <a:pt x="749426" y="545211"/>
                </a:lnTo>
                <a:lnTo>
                  <a:pt x="746251" y="545211"/>
                </a:lnTo>
                <a:lnTo>
                  <a:pt x="736890" y="539750"/>
                </a:lnTo>
                <a:close/>
              </a:path>
              <a:path w="762000" h="591820">
                <a:moveTo>
                  <a:pt x="374650" y="6350"/>
                </a:moveTo>
                <a:lnTo>
                  <a:pt x="374650" y="543306"/>
                </a:lnTo>
                <a:lnTo>
                  <a:pt x="377443" y="546100"/>
                </a:lnTo>
                <a:lnTo>
                  <a:pt x="726004" y="546100"/>
                </a:lnTo>
                <a:lnTo>
                  <a:pt x="736890" y="539750"/>
                </a:lnTo>
                <a:lnTo>
                  <a:pt x="387350" y="539750"/>
                </a:lnTo>
                <a:lnTo>
                  <a:pt x="381000" y="533400"/>
                </a:lnTo>
                <a:lnTo>
                  <a:pt x="387350" y="533400"/>
                </a:lnTo>
                <a:lnTo>
                  <a:pt x="387350" y="12700"/>
                </a:lnTo>
                <a:lnTo>
                  <a:pt x="381000" y="12700"/>
                </a:lnTo>
                <a:lnTo>
                  <a:pt x="374650" y="6350"/>
                </a:lnTo>
                <a:close/>
              </a:path>
              <a:path w="762000" h="591820">
                <a:moveTo>
                  <a:pt x="751109" y="533400"/>
                </a:moveTo>
                <a:lnTo>
                  <a:pt x="749426" y="533400"/>
                </a:lnTo>
                <a:lnTo>
                  <a:pt x="749426" y="546100"/>
                </a:lnTo>
                <a:lnTo>
                  <a:pt x="751109" y="546100"/>
                </a:lnTo>
                <a:lnTo>
                  <a:pt x="762000" y="539750"/>
                </a:lnTo>
                <a:lnTo>
                  <a:pt x="751109" y="533400"/>
                </a:lnTo>
                <a:close/>
              </a:path>
              <a:path w="762000" h="591820">
                <a:moveTo>
                  <a:pt x="746251" y="534288"/>
                </a:moveTo>
                <a:lnTo>
                  <a:pt x="736890" y="539750"/>
                </a:lnTo>
                <a:lnTo>
                  <a:pt x="746251" y="545211"/>
                </a:lnTo>
                <a:lnTo>
                  <a:pt x="746251" y="534288"/>
                </a:lnTo>
                <a:close/>
              </a:path>
              <a:path w="762000" h="591820">
                <a:moveTo>
                  <a:pt x="749426" y="534288"/>
                </a:moveTo>
                <a:lnTo>
                  <a:pt x="746251" y="534288"/>
                </a:lnTo>
                <a:lnTo>
                  <a:pt x="746251" y="545211"/>
                </a:lnTo>
                <a:lnTo>
                  <a:pt x="749426" y="545211"/>
                </a:lnTo>
                <a:lnTo>
                  <a:pt x="749426" y="534288"/>
                </a:lnTo>
                <a:close/>
              </a:path>
              <a:path w="762000" h="591820">
                <a:moveTo>
                  <a:pt x="387350" y="533400"/>
                </a:moveTo>
                <a:lnTo>
                  <a:pt x="381000" y="533400"/>
                </a:lnTo>
                <a:lnTo>
                  <a:pt x="387350" y="539750"/>
                </a:lnTo>
                <a:lnTo>
                  <a:pt x="387350" y="533400"/>
                </a:lnTo>
                <a:close/>
              </a:path>
              <a:path w="762000" h="591820">
                <a:moveTo>
                  <a:pt x="726004" y="533400"/>
                </a:moveTo>
                <a:lnTo>
                  <a:pt x="387350" y="533400"/>
                </a:lnTo>
                <a:lnTo>
                  <a:pt x="387350" y="539750"/>
                </a:lnTo>
                <a:lnTo>
                  <a:pt x="736890" y="539750"/>
                </a:lnTo>
                <a:lnTo>
                  <a:pt x="726004" y="533400"/>
                </a:lnTo>
                <a:close/>
              </a:path>
              <a:path w="762000" h="591820">
                <a:moveTo>
                  <a:pt x="673353" y="488061"/>
                </a:moveTo>
                <a:lnTo>
                  <a:pt x="669543" y="489076"/>
                </a:lnTo>
                <a:lnTo>
                  <a:pt x="665988" y="495173"/>
                </a:lnTo>
                <a:lnTo>
                  <a:pt x="667003" y="498982"/>
                </a:lnTo>
                <a:lnTo>
                  <a:pt x="736890" y="539750"/>
                </a:lnTo>
                <a:lnTo>
                  <a:pt x="746251" y="534288"/>
                </a:lnTo>
                <a:lnTo>
                  <a:pt x="749426" y="534288"/>
                </a:lnTo>
                <a:lnTo>
                  <a:pt x="749426" y="533400"/>
                </a:lnTo>
                <a:lnTo>
                  <a:pt x="751109" y="533400"/>
                </a:lnTo>
                <a:lnTo>
                  <a:pt x="673353" y="488061"/>
                </a:lnTo>
                <a:close/>
              </a:path>
              <a:path w="762000" h="591820">
                <a:moveTo>
                  <a:pt x="384555" y="0"/>
                </a:moveTo>
                <a:lnTo>
                  <a:pt x="0" y="0"/>
                </a:lnTo>
                <a:lnTo>
                  <a:pt x="0" y="12700"/>
                </a:lnTo>
                <a:lnTo>
                  <a:pt x="374650" y="12700"/>
                </a:lnTo>
                <a:lnTo>
                  <a:pt x="374650" y="6350"/>
                </a:lnTo>
                <a:lnTo>
                  <a:pt x="387350" y="6350"/>
                </a:lnTo>
                <a:lnTo>
                  <a:pt x="387350" y="2793"/>
                </a:lnTo>
                <a:lnTo>
                  <a:pt x="384555" y="0"/>
                </a:lnTo>
                <a:close/>
              </a:path>
              <a:path w="762000" h="591820">
                <a:moveTo>
                  <a:pt x="387350" y="6350"/>
                </a:moveTo>
                <a:lnTo>
                  <a:pt x="374650" y="6350"/>
                </a:lnTo>
                <a:lnTo>
                  <a:pt x="381000" y="12700"/>
                </a:lnTo>
                <a:lnTo>
                  <a:pt x="387350" y="12700"/>
                </a:lnTo>
                <a:lnTo>
                  <a:pt x="387350" y="635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4961" y="3505961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200" y="0"/>
                </a:moveTo>
                <a:lnTo>
                  <a:pt x="403886" y="2307"/>
                </a:lnTo>
                <a:lnTo>
                  <a:pt x="352377" y="9057"/>
                </a:lnTo>
                <a:lnTo>
                  <a:pt x="303016" y="19992"/>
                </a:lnTo>
                <a:lnTo>
                  <a:pt x="256147" y="34856"/>
                </a:lnTo>
                <a:lnTo>
                  <a:pt x="212113" y="53390"/>
                </a:lnTo>
                <a:lnTo>
                  <a:pt x="171256" y="75338"/>
                </a:lnTo>
                <a:lnTo>
                  <a:pt x="133921" y="100441"/>
                </a:lnTo>
                <a:lnTo>
                  <a:pt x="100450" y="128442"/>
                </a:lnTo>
                <a:lnTo>
                  <a:pt x="71187" y="159084"/>
                </a:lnTo>
                <a:lnTo>
                  <a:pt x="46475" y="192110"/>
                </a:lnTo>
                <a:lnTo>
                  <a:pt x="26657" y="227262"/>
                </a:lnTo>
                <a:lnTo>
                  <a:pt x="12076" y="264282"/>
                </a:lnTo>
                <a:lnTo>
                  <a:pt x="3076" y="302914"/>
                </a:lnTo>
                <a:lnTo>
                  <a:pt x="0" y="342900"/>
                </a:lnTo>
                <a:lnTo>
                  <a:pt x="3076" y="382885"/>
                </a:lnTo>
                <a:lnTo>
                  <a:pt x="12076" y="421517"/>
                </a:lnTo>
                <a:lnTo>
                  <a:pt x="26657" y="458537"/>
                </a:lnTo>
                <a:lnTo>
                  <a:pt x="46475" y="493689"/>
                </a:lnTo>
                <a:lnTo>
                  <a:pt x="71187" y="526715"/>
                </a:lnTo>
                <a:lnTo>
                  <a:pt x="100450" y="557357"/>
                </a:lnTo>
                <a:lnTo>
                  <a:pt x="133921" y="585358"/>
                </a:lnTo>
                <a:lnTo>
                  <a:pt x="171256" y="610461"/>
                </a:lnTo>
                <a:lnTo>
                  <a:pt x="212113" y="632409"/>
                </a:lnTo>
                <a:lnTo>
                  <a:pt x="256147" y="650943"/>
                </a:lnTo>
                <a:lnTo>
                  <a:pt x="303016" y="665807"/>
                </a:lnTo>
                <a:lnTo>
                  <a:pt x="352377" y="676742"/>
                </a:lnTo>
                <a:lnTo>
                  <a:pt x="403886" y="683492"/>
                </a:lnTo>
                <a:lnTo>
                  <a:pt x="457200" y="685800"/>
                </a:lnTo>
                <a:lnTo>
                  <a:pt x="510513" y="683492"/>
                </a:lnTo>
                <a:lnTo>
                  <a:pt x="562022" y="676742"/>
                </a:lnTo>
                <a:lnTo>
                  <a:pt x="611383" y="665807"/>
                </a:lnTo>
                <a:lnTo>
                  <a:pt x="658252" y="650943"/>
                </a:lnTo>
                <a:lnTo>
                  <a:pt x="702286" y="632409"/>
                </a:lnTo>
                <a:lnTo>
                  <a:pt x="743143" y="610461"/>
                </a:lnTo>
                <a:lnTo>
                  <a:pt x="780478" y="585358"/>
                </a:lnTo>
                <a:lnTo>
                  <a:pt x="813949" y="557357"/>
                </a:lnTo>
                <a:lnTo>
                  <a:pt x="843212" y="526715"/>
                </a:lnTo>
                <a:lnTo>
                  <a:pt x="867924" y="493689"/>
                </a:lnTo>
                <a:lnTo>
                  <a:pt x="887742" y="458537"/>
                </a:lnTo>
                <a:lnTo>
                  <a:pt x="902323" y="421517"/>
                </a:lnTo>
                <a:lnTo>
                  <a:pt x="911323" y="382885"/>
                </a:lnTo>
                <a:lnTo>
                  <a:pt x="914400" y="342900"/>
                </a:lnTo>
                <a:lnTo>
                  <a:pt x="911323" y="302914"/>
                </a:lnTo>
                <a:lnTo>
                  <a:pt x="902323" y="264282"/>
                </a:lnTo>
                <a:lnTo>
                  <a:pt x="887742" y="227262"/>
                </a:lnTo>
                <a:lnTo>
                  <a:pt x="867924" y="192110"/>
                </a:lnTo>
                <a:lnTo>
                  <a:pt x="843212" y="159084"/>
                </a:lnTo>
                <a:lnTo>
                  <a:pt x="813949" y="128442"/>
                </a:lnTo>
                <a:lnTo>
                  <a:pt x="780478" y="100441"/>
                </a:lnTo>
                <a:lnTo>
                  <a:pt x="743143" y="75338"/>
                </a:lnTo>
                <a:lnTo>
                  <a:pt x="702286" y="53390"/>
                </a:lnTo>
                <a:lnTo>
                  <a:pt x="658252" y="34856"/>
                </a:lnTo>
                <a:lnTo>
                  <a:pt x="611383" y="19992"/>
                </a:lnTo>
                <a:lnTo>
                  <a:pt x="562022" y="9057"/>
                </a:lnTo>
                <a:lnTo>
                  <a:pt x="510513" y="2307"/>
                </a:lnTo>
                <a:lnTo>
                  <a:pt x="4572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4961" y="3505961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900"/>
                </a:moveTo>
                <a:lnTo>
                  <a:pt x="3076" y="302914"/>
                </a:lnTo>
                <a:lnTo>
                  <a:pt x="12076" y="264282"/>
                </a:lnTo>
                <a:lnTo>
                  <a:pt x="26657" y="227262"/>
                </a:lnTo>
                <a:lnTo>
                  <a:pt x="46475" y="192110"/>
                </a:lnTo>
                <a:lnTo>
                  <a:pt x="71187" y="159084"/>
                </a:lnTo>
                <a:lnTo>
                  <a:pt x="100450" y="128442"/>
                </a:lnTo>
                <a:lnTo>
                  <a:pt x="133921" y="100441"/>
                </a:lnTo>
                <a:lnTo>
                  <a:pt x="171256" y="75338"/>
                </a:lnTo>
                <a:lnTo>
                  <a:pt x="212113" y="53390"/>
                </a:lnTo>
                <a:lnTo>
                  <a:pt x="256147" y="34856"/>
                </a:lnTo>
                <a:lnTo>
                  <a:pt x="303016" y="19992"/>
                </a:lnTo>
                <a:lnTo>
                  <a:pt x="352377" y="9057"/>
                </a:lnTo>
                <a:lnTo>
                  <a:pt x="403886" y="2307"/>
                </a:lnTo>
                <a:lnTo>
                  <a:pt x="457200" y="0"/>
                </a:lnTo>
                <a:lnTo>
                  <a:pt x="510513" y="2307"/>
                </a:lnTo>
                <a:lnTo>
                  <a:pt x="562022" y="9057"/>
                </a:lnTo>
                <a:lnTo>
                  <a:pt x="611383" y="19992"/>
                </a:lnTo>
                <a:lnTo>
                  <a:pt x="658252" y="34856"/>
                </a:lnTo>
                <a:lnTo>
                  <a:pt x="702286" y="53390"/>
                </a:lnTo>
                <a:lnTo>
                  <a:pt x="743143" y="75338"/>
                </a:lnTo>
                <a:lnTo>
                  <a:pt x="780478" y="100441"/>
                </a:lnTo>
                <a:lnTo>
                  <a:pt x="813949" y="128442"/>
                </a:lnTo>
                <a:lnTo>
                  <a:pt x="843212" y="159084"/>
                </a:lnTo>
                <a:lnTo>
                  <a:pt x="867924" y="192110"/>
                </a:lnTo>
                <a:lnTo>
                  <a:pt x="887742" y="227262"/>
                </a:lnTo>
                <a:lnTo>
                  <a:pt x="902323" y="264282"/>
                </a:lnTo>
                <a:lnTo>
                  <a:pt x="911323" y="302914"/>
                </a:lnTo>
                <a:lnTo>
                  <a:pt x="914400" y="342900"/>
                </a:lnTo>
                <a:lnTo>
                  <a:pt x="911323" y="382885"/>
                </a:lnTo>
                <a:lnTo>
                  <a:pt x="902323" y="421517"/>
                </a:lnTo>
                <a:lnTo>
                  <a:pt x="887742" y="458537"/>
                </a:lnTo>
                <a:lnTo>
                  <a:pt x="867924" y="493689"/>
                </a:lnTo>
                <a:lnTo>
                  <a:pt x="843212" y="526715"/>
                </a:lnTo>
                <a:lnTo>
                  <a:pt x="813949" y="557357"/>
                </a:lnTo>
                <a:lnTo>
                  <a:pt x="780478" y="585358"/>
                </a:lnTo>
                <a:lnTo>
                  <a:pt x="743143" y="610461"/>
                </a:lnTo>
                <a:lnTo>
                  <a:pt x="702286" y="632409"/>
                </a:lnTo>
                <a:lnTo>
                  <a:pt x="658252" y="650943"/>
                </a:lnTo>
                <a:lnTo>
                  <a:pt x="611383" y="665807"/>
                </a:lnTo>
                <a:lnTo>
                  <a:pt x="562022" y="676742"/>
                </a:lnTo>
                <a:lnTo>
                  <a:pt x="510513" y="683492"/>
                </a:lnTo>
                <a:lnTo>
                  <a:pt x="457200" y="685800"/>
                </a:lnTo>
                <a:lnTo>
                  <a:pt x="403886" y="683492"/>
                </a:lnTo>
                <a:lnTo>
                  <a:pt x="352377" y="676742"/>
                </a:lnTo>
                <a:lnTo>
                  <a:pt x="303016" y="665807"/>
                </a:lnTo>
                <a:lnTo>
                  <a:pt x="256147" y="650943"/>
                </a:lnTo>
                <a:lnTo>
                  <a:pt x="212113" y="632409"/>
                </a:lnTo>
                <a:lnTo>
                  <a:pt x="171256" y="610461"/>
                </a:lnTo>
                <a:lnTo>
                  <a:pt x="133921" y="585358"/>
                </a:lnTo>
                <a:lnTo>
                  <a:pt x="100450" y="557357"/>
                </a:lnTo>
                <a:lnTo>
                  <a:pt x="71187" y="526715"/>
                </a:lnTo>
                <a:lnTo>
                  <a:pt x="46475" y="493689"/>
                </a:lnTo>
                <a:lnTo>
                  <a:pt x="26657" y="458537"/>
                </a:lnTo>
                <a:lnTo>
                  <a:pt x="12076" y="421517"/>
                </a:lnTo>
                <a:lnTo>
                  <a:pt x="3076" y="382885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78453" y="3693032"/>
            <a:ext cx="40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786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1" y="3429761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200" y="0"/>
                </a:moveTo>
                <a:lnTo>
                  <a:pt x="403881" y="2307"/>
                </a:lnTo>
                <a:lnTo>
                  <a:pt x="352369" y="9057"/>
                </a:lnTo>
                <a:lnTo>
                  <a:pt x="303006" y="19992"/>
                </a:lnTo>
                <a:lnTo>
                  <a:pt x="256136" y="34856"/>
                </a:lnTo>
                <a:lnTo>
                  <a:pt x="212101" y="53390"/>
                </a:lnTo>
                <a:lnTo>
                  <a:pt x="171246" y="75338"/>
                </a:lnTo>
                <a:lnTo>
                  <a:pt x="133911" y="100441"/>
                </a:lnTo>
                <a:lnTo>
                  <a:pt x="100442" y="128442"/>
                </a:lnTo>
                <a:lnTo>
                  <a:pt x="71181" y="159084"/>
                </a:lnTo>
                <a:lnTo>
                  <a:pt x="46470" y="192110"/>
                </a:lnTo>
                <a:lnTo>
                  <a:pt x="26654" y="227262"/>
                </a:lnTo>
                <a:lnTo>
                  <a:pt x="12075" y="264282"/>
                </a:lnTo>
                <a:lnTo>
                  <a:pt x="3075" y="302914"/>
                </a:lnTo>
                <a:lnTo>
                  <a:pt x="0" y="342900"/>
                </a:lnTo>
                <a:lnTo>
                  <a:pt x="3075" y="382885"/>
                </a:lnTo>
                <a:lnTo>
                  <a:pt x="12075" y="421517"/>
                </a:lnTo>
                <a:lnTo>
                  <a:pt x="26654" y="458537"/>
                </a:lnTo>
                <a:lnTo>
                  <a:pt x="46470" y="493689"/>
                </a:lnTo>
                <a:lnTo>
                  <a:pt x="71181" y="526715"/>
                </a:lnTo>
                <a:lnTo>
                  <a:pt x="100442" y="557357"/>
                </a:lnTo>
                <a:lnTo>
                  <a:pt x="133911" y="585358"/>
                </a:lnTo>
                <a:lnTo>
                  <a:pt x="171246" y="610461"/>
                </a:lnTo>
                <a:lnTo>
                  <a:pt x="212101" y="632409"/>
                </a:lnTo>
                <a:lnTo>
                  <a:pt x="256136" y="650943"/>
                </a:lnTo>
                <a:lnTo>
                  <a:pt x="303006" y="665807"/>
                </a:lnTo>
                <a:lnTo>
                  <a:pt x="352369" y="676742"/>
                </a:lnTo>
                <a:lnTo>
                  <a:pt x="403881" y="683492"/>
                </a:lnTo>
                <a:lnTo>
                  <a:pt x="457200" y="685800"/>
                </a:lnTo>
                <a:lnTo>
                  <a:pt x="510518" y="683492"/>
                </a:lnTo>
                <a:lnTo>
                  <a:pt x="562030" y="676742"/>
                </a:lnTo>
                <a:lnTo>
                  <a:pt x="611393" y="665807"/>
                </a:lnTo>
                <a:lnTo>
                  <a:pt x="658263" y="650943"/>
                </a:lnTo>
                <a:lnTo>
                  <a:pt x="702298" y="632409"/>
                </a:lnTo>
                <a:lnTo>
                  <a:pt x="743153" y="610461"/>
                </a:lnTo>
                <a:lnTo>
                  <a:pt x="780488" y="585358"/>
                </a:lnTo>
                <a:lnTo>
                  <a:pt x="813957" y="557357"/>
                </a:lnTo>
                <a:lnTo>
                  <a:pt x="843218" y="526715"/>
                </a:lnTo>
                <a:lnTo>
                  <a:pt x="867929" y="493689"/>
                </a:lnTo>
                <a:lnTo>
                  <a:pt x="887745" y="458537"/>
                </a:lnTo>
                <a:lnTo>
                  <a:pt x="902324" y="421517"/>
                </a:lnTo>
                <a:lnTo>
                  <a:pt x="911324" y="382885"/>
                </a:lnTo>
                <a:lnTo>
                  <a:pt x="914400" y="342900"/>
                </a:lnTo>
                <a:lnTo>
                  <a:pt x="911324" y="302914"/>
                </a:lnTo>
                <a:lnTo>
                  <a:pt x="902324" y="264282"/>
                </a:lnTo>
                <a:lnTo>
                  <a:pt x="887745" y="227262"/>
                </a:lnTo>
                <a:lnTo>
                  <a:pt x="867929" y="192110"/>
                </a:lnTo>
                <a:lnTo>
                  <a:pt x="843218" y="159084"/>
                </a:lnTo>
                <a:lnTo>
                  <a:pt x="813957" y="128442"/>
                </a:lnTo>
                <a:lnTo>
                  <a:pt x="780488" y="100441"/>
                </a:lnTo>
                <a:lnTo>
                  <a:pt x="743153" y="75338"/>
                </a:lnTo>
                <a:lnTo>
                  <a:pt x="702298" y="53390"/>
                </a:lnTo>
                <a:lnTo>
                  <a:pt x="658263" y="34856"/>
                </a:lnTo>
                <a:lnTo>
                  <a:pt x="611393" y="19992"/>
                </a:lnTo>
                <a:lnTo>
                  <a:pt x="562030" y="9057"/>
                </a:lnTo>
                <a:lnTo>
                  <a:pt x="510518" y="2307"/>
                </a:lnTo>
                <a:lnTo>
                  <a:pt x="4572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1" y="3429761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900"/>
                </a:moveTo>
                <a:lnTo>
                  <a:pt x="3075" y="302914"/>
                </a:lnTo>
                <a:lnTo>
                  <a:pt x="12075" y="264282"/>
                </a:lnTo>
                <a:lnTo>
                  <a:pt x="26654" y="227262"/>
                </a:lnTo>
                <a:lnTo>
                  <a:pt x="46470" y="192110"/>
                </a:lnTo>
                <a:lnTo>
                  <a:pt x="71181" y="159084"/>
                </a:lnTo>
                <a:lnTo>
                  <a:pt x="100442" y="128442"/>
                </a:lnTo>
                <a:lnTo>
                  <a:pt x="133911" y="100441"/>
                </a:lnTo>
                <a:lnTo>
                  <a:pt x="171246" y="75338"/>
                </a:lnTo>
                <a:lnTo>
                  <a:pt x="212101" y="53390"/>
                </a:lnTo>
                <a:lnTo>
                  <a:pt x="256136" y="34856"/>
                </a:lnTo>
                <a:lnTo>
                  <a:pt x="303006" y="19992"/>
                </a:lnTo>
                <a:lnTo>
                  <a:pt x="352369" y="9057"/>
                </a:lnTo>
                <a:lnTo>
                  <a:pt x="403881" y="2307"/>
                </a:lnTo>
                <a:lnTo>
                  <a:pt x="457200" y="0"/>
                </a:lnTo>
                <a:lnTo>
                  <a:pt x="510518" y="2307"/>
                </a:lnTo>
                <a:lnTo>
                  <a:pt x="562030" y="9057"/>
                </a:lnTo>
                <a:lnTo>
                  <a:pt x="611393" y="19992"/>
                </a:lnTo>
                <a:lnTo>
                  <a:pt x="658263" y="34856"/>
                </a:lnTo>
                <a:lnTo>
                  <a:pt x="702298" y="53390"/>
                </a:lnTo>
                <a:lnTo>
                  <a:pt x="743153" y="75338"/>
                </a:lnTo>
                <a:lnTo>
                  <a:pt x="780488" y="100441"/>
                </a:lnTo>
                <a:lnTo>
                  <a:pt x="813957" y="128442"/>
                </a:lnTo>
                <a:lnTo>
                  <a:pt x="843218" y="159084"/>
                </a:lnTo>
                <a:lnTo>
                  <a:pt x="867929" y="192110"/>
                </a:lnTo>
                <a:lnTo>
                  <a:pt x="887745" y="227262"/>
                </a:lnTo>
                <a:lnTo>
                  <a:pt x="902324" y="264282"/>
                </a:lnTo>
                <a:lnTo>
                  <a:pt x="911324" y="302914"/>
                </a:lnTo>
                <a:lnTo>
                  <a:pt x="914400" y="342900"/>
                </a:lnTo>
                <a:lnTo>
                  <a:pt x="911324" y="382885"/>
                </a:lnTo>
                <a:lnTo>
                  <a:pt x="902324" y="421517"/>
                </a:lnTo>
                <a:lnTo>
                  <a:pt x="887745" y="458537"/>
                </a:lnTo>
                <a:lnTo>
                  <a:pt x="867929" y="493689"/>
                </a:lnTo>
                <a:lnTo>
                  <a:pt x="843218" y="526715"/>
                </a:lnTo>
                <a:lnTo>
                  <a:pt x="813957" y="557357"/>
                </a:lnTo>
                <a:lnTo>
                  <a:pt x="780488" y="585358"/>
                </a:lnTo>
                <a:lnTo>
                  <a:pt x="743153" y="610461"/>
                </a:lnTo>
                <a:lnTo>
                  <a:pt x="702298" y="632409"/>
                </a:lnTo>
                <a:lnTo>
                  <a:pt x="658263" y="650943"/>
                </a:lnTo>
                <a:lnTo>
                  <a:pt x="611393" y="665807"/>
                </a:lnTo>
                <a:lnTo>
                  <a:pt x="562030" y="676742"/>
                </a:lnTo>
                <a:lnTo>
                  <a:pt x="510518" y="683492"/>
                </a:lnTo>
                <a:lnTo>
                  <a:pt x="457200" y="685800"/>
                </a:lnTo>
                <a:lnTo>
                  <a:pt x="403881" y="683492"/>
                </a:lnTo>
                <a:lnTo>
                  <a:pt x="352369" y="676742"/>
                </a:lnTo>
                <a:lnTo>
                  <a:pt x="303006" y="665807"/>
                </a:lnTo>
                <a:lnTo>
                  <a:pt x="256136" y="650943"/>
                </a:lnTo>
                <a:lnTo>
                  <a:pt x="212101" y="632409"/>
                </a:lnTo>
                <a:lnTo>
                  <a:pt x="171246" y="610461"/>
                </a:lnTo>
                <a:lnTo>
                  <a:pt x="133911" y="585358"/>
                </a:lnTo>
                <a:lnTo>
                  <a:pt x="100442" y="557357"/>
                </a:lnTo>
                <a:lnTo>
                  <a:pt x="71181" y="526715"/>
                </a:lnTo>
                <a:lnTo>
                  <a:pt x="46470" y="493689"/>
                </a:lnTo>
                <a:lnTo>
                  <a:pt x="26654" y="458537"/>
                </a:lnTo>
                <a:lnTo>
                  <a:pt x="12075" y="421517"/>
                </a:lnTo>
                <a:lnTo>
                  <a:pt x="3075" y="382885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4000" y="3616832"/>
            <a:ext cx="40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25361" y="3505961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199" y="0"/>
                </a:moveTo>
                <a:lnTo>
                  <a:pt x="403886" y="2307"/>
                </a:lnTo>
                <a:lnTo>
                  <a:pt x="352377" y="9057"/>
                </a:lnTo>
                <a:lnTo>
                  <a:pt x="303016" y="19992"/>
                </a:lnTo>
                <a:lnTo>
                  <a:pt x="256147" y="34856"/>
                </a:lnTo>
                <a:lnTo>
                  <a:pt x="212113" y="53390"/>
                </a:lnTo>
                <a:lnTo>
                  <a:pt x="171256" y="75338"/>
                </a:lnTo>
                <a:lnTo>
                  <a:pt x="133921" y="100441"/>
                </a:lnTo>
                <a:lnTo>
                  <a:pt x="100450" y="128442"/>
                </a:lnTo>
                <a:lnTo>
                  <a:pt x="71187" y="159084"/>
                </a:lnTo>
                <a:lnTo>
                  <a:pt x="46475" y="192110"/>
                </a:lnTo>
                <a:lnTo>
                  <a:pt x="26657" y="227262"/>
                </a:lnTo>
                <a:lnTo>
                  <a:pt x="12076" y="264282"/>
                </a:lnTo>
                <a:lnTo>
                  <a:pt x="3076" y="302914"/>
                </a:lnTo>
                <a:lnTo>
                  <a:pt x="0" y="342900"/>
                </a:lnTo>
                <a:lnTo>
                  <a:pt x="3076" y="382885"/>
                </a:lnTo>
                <a:lnTo>
                  <a:pt x="12076" y="421517"/>
                </a:lnTo>
                <a:lnTo>
                  <a:pt x="26657" y="458537"/>
                </a:lnTo>
                <a:lnTo>
                  <a:pt x="46475" y="493689"/>
                </a:lnTo>
                <a:lnTo>
                  <a:pt x="71187" y="526715"/>
                </a:lnTo>
                <a:lnTo>
                  <a:pt x="100450" y="557357"/>
                </a:lnTo>
                <a:lnTo>
                  <a:pt x="133921" y="585358"/>
                </a:lnTo>
                <a:lnTo>
                  <a:pt x="171256" y="610461"/>
                </a:lnTo>
                <a:lnTo>
                  <a:pt x="212113" y="632409"/>
                </a:lnTo>
                <a:lnTo>
                  <a:pt x="256147" y="650943"/>
                </a:lnTo>
                <a:lnTo>
                  <a:pt x="303016" y="665807"/>
                </a:lnTo>
                <a:lnTo>
                  <a:pt x="352377" y="676742"/>
                </a:lnTo>
                <a:lnTo>
                  <a:pt x="403886" y="683492"/>
                </a:lnTo>
                <a:lnTo>
                  <a:pt x="457199" y="685800"/>
                </a:lnTo>
                <a:lnTo>
                  <a:pt x="510513" y="683492"/>
                </a:lnTo>
                <a:lnTo>
                  <a:pt x="562022" y="676742"/>
                </a:lnTo>
                <a:lnTo>
                  <a:pt x="611383" y="665807"/>
                </a:lnTo>
                <a:lnTo>
                  <a:pt x="658252" y="650943"/>
                </a:lnTo>
                <a:lnTo>
                  <a:pt x="702286" y="632409"/>
                </a:lnTo>
                <a:lnTo>
                  <a:pt x="743143" y="610461"/>
                </a:lnTo>
                <a:lnTo>
                  <a:pt x="780478" y="585358"/>
                </a:lnTo>
                <a:lnTo>
                  <a:pt x="813949" y="557357"/>
                </a:lnTo>
                <a:lnTo>
                  <a:pt x="843212" y="526715"/>
                </a:lnTo>
                <a:lnTo>
                  <a:pt x="867924" y="493689"/>
                </a:lnTo>
                <a:lnTo>
                  <a:pt x="887742" y="458537"/>
                </a:lnTo>
                <a:lnTo>
                  <a:pt x="902323" y="421517"/>
                </a:lnTo>
                <a:lnTo>
                  <a:pt x="911323" y="382885"/>
                </a:lnTo>
                <a:lnTo>
                  <a:pt x="914399" y="342900"/>
                </a:lnTo>
                <a:lnTo>
                  <a:pt x="911323" y="302914"/>
                </a:lnTo>
                <a:lnTo>
                  <a:pt x="902323" y="264282"/>
                </a:lnTo>
                <a:lnTo>
                  <a:pt x="887742" y="227262"/>
                </a:lnTo>
                <a:lnTo>
                  <a:pt x="867924" y="192110"/>
                </a:lnTo>
                <a:lnTo>
                  <a:pt x="843212" y="159084"/>
                </a:lnTo>
                <a:lnTo>
                  <a:pt x="813949" y="128442"/>
                </a:lnTo>
                <a:lnTo>
                  <a:pt x="780478" y="100441"/>
                </a:lnTo>
                <a:lnTo>
                  <a:pt x="743143" y="75338"/>
                </a:lnTo>
                <a:lnTo>
                  <a:pt x="702286" y="53390"/>
                </a:lnTo>
                <a:lnTo>
                  <a:pt x="658252" y="34856"/>
                </a:lnTo>
                <a:lnTo>
                  <a:pt x="611383" y="19992"/>
                </a:lnTo>
                <a:lnTo>
                  <a:pt x="562022" y="9057"/>
                </a:lnTo>
                <a:lnTo>
                  <a:pt x="510513" y="2307"/>
                </a:lnTo>
                <a:lnTo>
                  <a:pt x="457199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25361" y="3505961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900"/>
                </a:moveTo>
                <a:lnTo>
                  <a:pt x="3076" y="302914"/>
                </a:lnTo>
                <a:lnTo>
                  <a:pt x="12076" y="264282"/>
                </a:lnTo>
                <a:lnTo>
                  <a:pt x="26657" y="227262"/>
                </a:lnTo>
                <a:lnTo>
                  <a:pt x="46475" y="192110"/>
                </a:lnTo>
                <a:lnTo>
                  <a:pt x="71187" y="159084"/>
                </a:lnTo>
                <a:lnTo>
                  <a:pt x="100450" y="128442"/>
                </a:lnTo>
                <a:lnTo>
                  <a:pt x="133921" y="100441"/>
                </a:lnTo>
                <a:lnTo>
                  <a:pt x="171256" y="75338"/>
                </a:lnTo>
                <a:lnTo>
                  <a:pt x="212113" y="53390"/>
                </a:lnTo>
                <a:lnTo>
                  <a:pt x="256147" y="34856"/>
                </a:lnTo>
                <a:lnTo>
                  <a:pt x="303016" y="19992"/>
                </a:lnTo>
                <a:lnTo>
                  <a:pt x="352377" y="9057"/>
                </a:lnTo>
                <a:lnTo>
                  <a:pt x="403886" y="2307"/>
                </a:lnTo>
                <a:lnTo>
                  <a:pt x="457199" y="0"/>
                </a:lnTo>
                <a:lnTo>
                  <a:pt x="510513" y="2307"/>
                </a:lnTo>
                <a:lnTo>
                  <a:pt x="562022" y="9057"/>
                </a:lnTo>
                <a:lnTo>
                  <a:pt x="611383" y="19992"/>
                </a:lnTo>
                <a:lnTo>
                  <a:pt x="658252" y="34856"/>
                </a:lnTo>
                <a:lnTo>
                  <a:pt x="702286" y="53390"/>
                </a:lnTo>
                <a:lnTo>
                  <a:pt x="743143" y="75338"/>
                </a:lnTo>
                <a:lnTo>
                  <a:pt x="780478" y="100441"/>
                </a:lnTo>
                <a:lnTo>
                  <a:pt x="813949" y="128442"/>
                </a:lnTo>
                <a:lnTo>
                  <a:pt x="843212" y="159084"/>
                </a:lnTo>
                <a:lnTo>
                  <a:pt x="867924" y="192110"/>
                </a:lnTo>
                <a:lnTo>
                  <a:pt x="887742" y="227262"/>
                </a:lnTo>
                <a:lnTo>
                  <a:pt x="902323" y="264282"/>
                </a:lnTo>
                <a:lnTo>
                  <a:pt x="911323" y="302914"/>
                </a:lnTo>
                <a:lnTo>
                  <a:pt x="914399" y="342900"/>
                </a:lnTo>
                <a:lnTo>
                  <a:pt x="911323" y="382885"/>
                </a:lnTo>
                <a:lnTo>
                  <a:pt x="902323" y="421517"/>
                </a:lnTo>
                <a:lnTo>
                  <a:pt x="887742" y="458537"/>
                </a:lnTo>
                <a:lnTo>
                  <a:pt x="867924" y="493689"/>
                </a:lnTo>
                <a:lnTo>
                  <a:pt x="843212" y="526715"/>
                </a:lnTo>
                <a:lnTo>
                  <a:pt x="813949" y="557357"/>
                </a:lnTo>
                <a:lnTo>
                  <a:pt x="780478" y="585358"/>
                </a:lnTo>
                <a:lnTo>
                  <a:pt x="743143" y="610461"/>
                </a:lnTo>
                <a:lnTo>
                  <a:pt x="702286" y="632409"/>
                </a:lnTo>
                <a:lnTo>
                  <a:pt x="658252" y="650943"/>
                </a:lnTo>
                <a:lnTo>
                  <a:pt x="611383" y="665807"/>
                </a:lnTo>
                <a:lnTo>
                  <a:pt x="562022" y="676742"/>
                </a:lnTo>
                <a:lnTo>
                  <a:pt x="510513" y="683492"/>
                </a:lnTo>
                <a:lnTo>
                  <a:pt x="457199" y="685800"/>
                </a:lnTo>
                <a:lnTo>
                  <a:pt x="403886" y="683492"/>
                </a:lnTo>
                <a:lnTo>
                  <a:pt x="352377" y="676742"/>
                </a:lnTo>
                <a:lnTo>
                  <a:pt x="303016" y="665807"/>
                </a:lnTo>
                <a:lnTo>
                  <a:pt x="256147" y="650943"/>
                </a:lnTo>
                <a:lnTo>
                  <a:pt x="212113" y="632409"/>
                </a:lnTo>
                <a:lnTo>
                  <a:pt x="171256" y="610461"/>
                </a:lnTo>
                <a:lnTo>
                  <a:pt x="133921" y="585358"/>
                </a:lnTo>
                <a:lnTo>
                  <a:pt x="100450" y="557357"/>
                </a:lnTo>
                <a:lnTo>
                  <a:pt x="71187" y="526715"/>
                </a:lnTo>
                <a:lnTo>
                  <a:pt x="46475" y="493689"/>
                </a:lnTo>
                <a:lnTo>
                  <a:pt x="26657" y="458537"/>
                </a:lnTo>
                <a:lnTo>
                  <a:pt x="12076" y="421517"/>
                </a:lnTo>
                <a:lnTo>
                  <a:pt x="3076" y="382885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79489" y="3693032"/>
            <a:ext cx="40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00400" y="2971800"/>
            <a:ext cx="812800" cy="365760"/>
          </a:xfrm>
          <a:custGeom>
            <a:avLst/>
            <a:gdLst/>
            <a:ahLst/>
            <a:cxnLst/>
            <a:rect l="l" t="t" r="r" b="b"/>
            <a:pathLst>
              <a:path w="812800" h="365760">
                <a:moveTo>
                  <a:pt x="0" y="365760"/>
                </a:moveTo>
                <a:lnTo>
                  <a:pt x="812800" y="365760"/>
                </a:lnTo>
                <a:lnTo>
                  <a:pt x="8128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26000" y="2971800"/>
            <a:ext cx="812800" cy="365760"/>
          </a:xfrm>
          <a:custGeom>
            <a:avLst/>
            <a:gdLst/>
            <a:ahLst/>
            <a:cxnLst/>
            <a:rect l="l" t="t" r="r" b="b"/>
            <a:pathLst>
              <a:path w="812800" h="365760">
                <a:moveTo>
                  <a:pt x="0" y="365760"/>
                </a:moveTo>
                <a:lnTo>
                  <a:pt x="812800" y="365760"/>
                </a:lnTo>
                <a:lnTo>
                  <a:pt x="8128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13200" y="296545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26000" y="296545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00400" y="296545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8800" y="296545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94050" y="2971800"/>
            <a:ext cx="2451100" cy="0"/>
          </a:xfrm>
          <a:custGeom>
            <a:avLst/>
            <a:gdLst/>
            <a:ahLst/>
            <a:cxnLst/>
            <a:rect l="l" t="t" r="r" b="b"/>
            <a:pathLst>
              <a:path w="2451100">
                <a:moveTo>
                  <a:pt x="0" y="0"/>
                </a:moveTo>
                <a:lnTo>
                  <a:pt x="24511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94050" y="3337559"/>
            <a:ext cx="2451100" cy="0"/>
          </a:xfrm>
          <a:custGeom>
            <a:avLst/>
            <a:gdLst/>
            <a:ahLst/>
            <a:cxnLst/>
            <a:rect l="l" t="t" r="r" b="b"/>
            <a:pathLst>
              <a:path w="2451100">
                <a:moveTo>
                  <a:pt x="0" y="0"/>
                </a:moveTo>
                <a:lnTo>
                  <a:pt x="24511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06750" y="2999359"/>
            <a:ext cx="80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200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19550" y="2978150"/>
            <a:ext cx="800100" cy="34036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3365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65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656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31994" y="2999359"/>
            <a:ext cx="40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6394450" y="2965450"/>
          <a:ext cx="2762250" cy="39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777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2737611" y="3124961"/>
            <a:ext cx="515620" cy="533400"/>
          </a:xfrm>
          <a:custGeom>
            <a:avLst/>
            <a:gdLst/>
            <a:ahLst/>
            <a:cxnLst/>
            <a:rect l="l" t="t" r="r" b="b"/>
            <a:pathLst>
              <a:path w="515620" h="533400">
                <a:moveTo>
                  <a:pt x="418973" y="437388"/>
                </a:moveTo>
                <a:lnTo>
                  <a:pt x="412876" y="440943"/>
                </a:lnTo>
                <a:lnTo>
                  <a:pt x="411861" y="444753"/>
                </a:lnTo>
                <a:lnTo>
                  <a:pt x="463550" y="533400"/>
                </a:lnTo>
                <a:lnTo>
                  <a:pt x="470881" y="520826"/>
                </a:lnTo>
                <a:lnTo>
                  <a:pt x="457200" y="520826"/>
                </a:lnTo>
                <a:lnTo>
                  <a:pt x="457200" y="497404"/>
                </a:lnTo>
                <a:lnTo>
                  <a:pt x="422782" y="438403"/>
                </a:lnTo>
                <a:lnTo>
                  <a:pt x="418973" y="437388"/>
                </a:lnTo>
                <a:close/>
              </a:path>
              <a:path w="515620" h="533400">
                <a:moveTo>
                  <a:pt x="457200" y="497404"/>
                </a:moveTo>
                <a:lnTo>
                  <a:pt x="457200" y="520826"/>
                </a:lnTo>
                <a:lnTo>
                  <a:pt x="469900" y="520826"/>
                </a:lnTo>
                <a:lnTo>
                  <a:pt x="469900" y="517651"/>
                </a:lnTo>
                <a:lnTo>
                  <a:pt x="458088" y="517651"/>
                </a:lnTo>
                <a:lnTo>
                  <a:pt x="463550" y="508290"/>
                </a:lnTo>
                <a:lnTo>
                  <a:pt x="457200" y="497404"/>
                </a:lnTo>
                <a:close/>
              </a:path>
              <a:path w="515620" h="533400">
                <a:moveTo>
                  <a:pt x="508126" y="437388"/>
                </a:moveTo>
                <a:lnTo>
                  <a:pt x="504317" y="438403"/>
                </a:lnTo>
                <a:lnTo>
                  <a:pt x="469900" y="497404"/>
                </a:lnTo>
                <a:lnTo>
                  <a:pt x="469900" y="520826"/>
                </a:lnTo>
                <a:lnTo>
                  <a:pt x="470881" y="520826"/>
                </a:lnTo>
                <a:lnTo>
                  <a:pt x="515238" y="444753"/>
                </a:lnTo>
                <a:lnTo>
                  <a:pt x="514223" y="440943"/>
                </a:lnTo>
                <a:lnTo>
                  <a:pt x="508126" y="437388"/>
                </a:lnTo>
                <a:close/>
              </a:path>
              <a:path w="515620" h="533400">
                <a:moveTo>
                  <a:pt x="463550" y="508290"/>
                </a:moveTo>
                <a:lnTo>
                  <a:pt x="458088" y="517651"/>
                </a:lnTo>
                <a:lnTo>
                  <a:pt x="469011" y="517651"/>
                </a:lnTo>
                <a:lnTo>
                  <a:pt x="463550" y="508290"/>
                </a:lnTo>
                <a:close/>
              </a:path>
              <a:path w="515620" h="533400">
                <a:moveTo>
                  <a:pt x="469900" y="497404"/>
                </a:moveTo>
                <a:lnTo>
                  <a:pt x="463550" y="508290"/>
                </a:lnTo>
                <a:lnTo>
                  <a:pt x="469011" y="517651"/>
                </a:lnTo>
                <a:lnTo>
                  <a:pt x="469900" y="517651"/>
                </a:lnTo>
                <a:lnTo>
                  <a:pt x="469900" y="497404"/>
                </a:lnTo>
                <a:close/>
              </a:path>
              <a:path w="515620" h="533400">
                <a:moveTo>
                  <a:pt x="457200" y="266700"/>
                </a:moveTo>
                <a:lnTo>
                  <a:pt x="457200" y="497404"/>
                </a:lnTo>
                <a:lnTo>
                  <a:pt x="463550" y="508290"/>
                </a:lnTo>
                <a:lnTo>
                  <a:pt x="469900" y="497404"/>
                </a:lnTo>
                <a:lnTo>
                  <a:pt x="469900" y="273050"/>
                </a:lnTo>
                <a:lnTo>
                  <a:pt x="463550" y="273050"/>
                </a:lnTo>
                <a:lnTo>
                  <a:pt x="457200" y="266700"/>
                </a:lnTo>
                <a:close/>
              </a:path>
              <a:path w="515620" h="533400">
                <a:moveTo>
                  <a:pt x="12700" y="0"/>
                </a:moveTo>
                <a:lnTo>
                  <a:pt x="0" y="0"/>
                </a:lnTo>
                <a:lnTo>
                  <a:pt x="0" y="270255"/>
                </a:lnTo>
                <a:lnTo>
                  <a:pt x="2793" y="273050"/>
                </a:lnTo>
                <a:lnTo>
                  <a:pt x="457200" y="273050"/>
                </a:lnTo>
                <a:lnTo>
                  <a:pt x="457200" y="266700"/>
                </a:lnTo>
                <a:lnTo>
                  <a:pt x="12700" y="266700"/>
                </a:lnTo>
                <a:lnTo>
                  <a:pt x="6350" y="260350"/>
                </a:lnTo>
                <a:lnTo>
                  <a:pt x="12700" y="260350"/>
                </a:lnTo>
                <a:lnTo>
                  <a:pt x="12700" y="0"/>
                </a:lnTo>
                <a:close/>
              </a:path>
              <a:path w="515620" h="533400">
                <a:moveTo>
                  <a:pt x="467106" y="260350"/>
                </a:moveTo>
                <a:lnTo>
                  <a:pt x="12700" y="260350"/>
                </a:lnTo>
                <a:lnTo>
                  <a:pt x="12700" y="266700"/>
                </a:lnTo>
                <a:lnTo>
                  <a:pt x="457200" y="266700"/>
                </a:lnTo>
                <a:lnTo>
                  <a:pt x="463550" y="273050"/>
                </a:lnTo>
                <a:lnTo>
                  <a:pt x="469900" y="273050"/>
                </a:lnTo>
                <a:lnTo>
                  <a:pt x="469900" y="263143"/>
                </a:lnTo>
                <a:lnTo>
                  <a:pt x="467106" y="260350"/>
                </a:lnTo>
                <a:close/>
              </a:path>
              <a:path w="515620" h="533400">
                <a:moveTo>
                  <a:pt x="12700" y="260350"/>
                </a:moveTo>
                <a:lnTo>
                  <a:pt x="6350" y="260350"/>
                </a:lnTo>
                <a:lnTo>
                  <a:pt x="12700" y="266700"/>
                </a:lnTo>
                <a:lnTo>
                  <a:pt x="12700" y="26035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417"/>
            <a:ext cx="5290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latin typeface="Trebuchet MS"/>
                <a:cs typeface="Trebuchet MS"/>
              </a:rPr>
              <a:t>DLL’S </a:t>
            </a:r>
            <a:r>
              <a:rPr sz="3600" spc="65" dirty="0">
                <a:latin typeface="Trebuchet MS"/>
                <a:cs typeface="Trebuchet MS"/>
              </a:rPr>
              <a:t>COMPARED </a:t>
            </a:r>
            <a:r>
              <a:rPr sz="3600" spc="-254" dirty="0">
                <a:latin typeface="Trebuchet MS"/>
                <a:cs typeface="Trebuchet MS"/>
              </a:rPr>
              <a:t>TO</a:t>
            </a:r>
            <a:r>
              <a:rPr sz="3600" spc="-595" dirty="0">
                <a:latin typeface="Trebuchet MS"/>
                <a:cs typeface="Trebuchet MS"/>
              </a:rPr>
              <a:t> </a:t>
            </a:r>
            <a:r>
              <a:rPr sz="3600" spc="-55" dirty="0">
                <a:latin typeface="Trebuchet MS"/>
                <a:cs typeface="Trebuchet MS"/>
              </a:rPr>
              <a:t>SLL’S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40"/>
              </a:spcBef>
              <a:buClr>
                <a:srgbClr val="B58A80"/>
              </a:buClr>
              <a:buSzPct val="94230"/>
              <a:buChar char=""/>
              <a:tabLst>
                <a:tab pos="287020" algn="l"/>
              </a:tabLst>
            </a:pPr>
            <a:r>
              <a:rPr dirty="0"/>
              <a:t>Advantages:</a:t>
            </a:r>
          </a:p>
          <a:p>
            <a:pPr marL="652780" marR="123825" lvl="1" indent="-247015">
              <a:lnSpc>
                <a:spcPct val="100000"/>
              </a:lnSpc>
              <a:spcBef>
                <a:spcPts val="590"/>
              </a:spcBef>
              <a:buClr>
                <a:srgbClr val="EFA12D"/>
              </a:buClr>
              <a:buSzPct val="85416"/>
              <a:buChar char=""/>
              <a:tabLst>
                <a:tab pos="653415" algn="l"/>
              </a:tabLst>
            </a:pP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Can be </a:t>
            </a:r>
            <a:r>
              <a:rPr sz="2400" dirty="0">
                <a:solidFill>
                  <a:srgbClr val="C77C0D"/>
                </a:solidFill>
                <a:latin typeface="Arial"/>
                <a:cs typeface="Arial"/>
              </a:rPr>
              <a:t>traversed 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in  either direction </a:t>
            </a:r>
            <a:r>
              <a:rPr sz="2400" dirty="0">
                <a:solidFill>
                  <a:srgbClr val="C77C0D"/>
                </a:solidFill>
                <a:latin typeface="Arial"/>
                <a:cs typeface="Arial"/>
              </a:rPr>
              <a:t>(may 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be  essential </a:t>
            </a:r>
            <a:r>
              <a:rPr sz="2400" dirty="0">
                <a:solidFill>
                  <a:srgbClr val="C77C0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some  </a:t>
            </a:r>
            <a:r>
              <a:rPr sz="2400" dirty="0">
                <a:solidFill>
                  <a:srgbClr val="C77C0D"/>
                </a:solidFill>
                <a:latin typeface="Arial"/>
                <a:cs typeface="Arial"/>
              </a:rPr>
              <a:t>programs)</a:t>
            </a:r>
            <a:endParaRPr sz="2400">
              <a:latin typeface="Arial"/>
              <a:cs typeface="Arial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75"/>
              </a:spcBef>
              <a:buClr>
                <a:srgbClr val="EFA12D"/>
              </a:buClr>
              <a:buSzPct val="85416"/>
              <a:buChar char=""/>
              <a:tabLst>
                <a:tab pos="653415" algn="l"/>
              </a:tabLst>
            </a:pP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Some operations, such  as deletion and inserting  before a node, become  easier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40"/>
              </a:spcBef>
              <a:buClr>
                <a:srgbClr val="B58A80"/>
              </a:buClr>
              <a:buSzPct val="94230"/>
              <a:buChar char=""/>
              <a:tabLst>
                <a:tab pos="287655" algn="l"/>
              </a:tabLst>
            </a:pPr>
            <a:r>
              <a:rPr dirty="0"/>
              <a:t>Disadvantages:</a:t>
            </a:r>
          </a:p>
          <a:p>
            <a:pPr marL="652780" lvl="1" indent="-247015">
              <a:lnSpc>
                <a:spcPct val="100000"/>
              </a:lnSpc>
              <a:spcBef>
                <a:spcPts val="590"/>
              </a:spcBef>
              <a:buClr>
                <a:srgbClr val="EFA12D"/>
              </a:buClr>
              <a:buSzPct val="85416"/>
              <a:buChar char=""/>
              <a:tabLst>
                <a:tab pos="653415" algn="l"/>
              </a:tabLst>
            </a:pP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Requires more</a:t>
            </a:r>
            <a:r>
              <a:rPr sz="2400" spc="10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marL="652780" marR="5080" lvl="1" indent="-247015" algn="just">
              <a:lnSpc>
                <a:spcPct val="100000"/>
              </a:lnSpc>
              <a:spcBef>
                <a:spcPts val="575"/>
              </a:spcBef>
              <a:buClr>
                <a:srgbClr val="EFA12D"/>
              </a:buClr>
              <a:buSzPct val="85416"/>
              <a:buChar char=""/>
              <a:tabLst>
                <a:tab pos="653415" algn="l"/>
              </a:tabLst>
            </a:pP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List manipulations are  slower (because more  links </a:t>
            </a:r>
            <a:r>
              <a:rPr sz="2400" dirty="0">
                <a:solidFill>
                  <a:srgbClr val="C77C0D"/>
                </a:solidFill>
                <a:latin typeface="Arial"/>
                <a:cs typeface="Arial"/>
              </a:rPr>
              <a:t>must 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be</a:t>
            </a:r>
            <a:r>
              <a:rPr sz="2400" spc="-50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changed)</a:t>
            </a:r>
            <a:endParaRPr sz="2400">
              <a:latin typeface="Arial"/>
              <a:cs typeface="Arial"/>
            </a:endParaRPr>
          </a:p>
          <a:p>
            <a:pPr marL="652780" marR="154940" lvl="1" indent="-247015">
              <a:lnSpc>
                <a:spcPct val="100000"/>
              </a:lnSpc>
              <a:spcBef>
                <a:spcPts val="575"/>
              </a:spcBef>
              <a:buClr>
                <a:srgbClr val="EFA12D"/>
              </a:buClr>
              <a:buSzPct val="85416"/>
              <a:buChar char=""/>
              <a:tabLst>
                <a:tab pos="653415" algn="l"/>
              </a:tabLst>
            </a:pPr>
            <a:r>
              <a:rPr sz="2400" dirty="0">
                <a:solidFill>
                  <a:srgbClr val="C77C0D"/>
                </a:solidFill>
                <a:latin typeface="Arial"/>
                <a:cs typeface="Arial"/>
              </a:rPr>
              <a:t>Greater 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chance </a:t>
            </a:r>
            <a:r>
              <a:rPr sz="2400" dirty="0">
                <a:solidFill>
                  <a:srgbClr val="C77C0D"/>
                </a:solidFill>
                <a:latin typeface="Arial"/>
                <a:cs typeface="Arial"/>
              </a:rPr>
              <a:t>of  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having bugs (because  more links </a:t>
            </a:r>
            <a:r>
              <a:rPr sz="2400" dirty="0">
                <a:solidFill>
                  <a:srgbClr val="C77C0D"/>
                </a:solidFill>
                <a:latin typeface="Arial"/>
                <a:cs typeface="Arial"/>
              </a:rPr>
              <a:t>must 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be  manipulated)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7576" y="989075"/>
            <a:ext cx="4419600" cy="54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528573"/>
            <a:ext cx="38785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latin typeface="Trebuchet MS"/>
                <a:cs typeface="Trebuchet MS"/>
              </a:rPr>
              <a:t>STRUCTURE </a:t>
            </a:r>
            <a:r>
              <a:rPr sz="3600" spc="-90" dirty="0">
                <a:latin typeface="Trebuchet MS"/>
                <a:cs typeface="Trebuchet MS"/>
              </a:rPr>
              <a:t>OF</a:t>
            </a:r>
            <a:r>
              <a:rPr sz="3600" spc="-390" dirty="0">
                <a:latin typeface="Trebuchet MS"/>
                <a:cs typeface="Trebuchet MS"/>
              </a:rPr>
              <a:t> </a:t>
            </a:r>
            <a:r>
              <a:rPr sz="3600" spc="30" dirty="0">
                <a:latin typeface="Trebuchet MS"/>
                <a:cs typeface="Trebuchet MS"/>
              </a:rPr>
              <a:t>DLL</a:t>
            </a:r>
            <a:endParaRPr sz="36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48611" y="3052572"/>
          <a:ext cx="4019550" cy="87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355975" y="2235834"/>
            <a:ext cx="75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D</a:t>
            </a:r>
            <a:r>
              <a:rPr sz="2400" spc="-15" dirty="0">
                <a:solidFill>
                  <a:srgbClr val="C77C0D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C77C0D"/>
                </a:solidFill>
                <a:latin typeface="Arial"/>
                <a:cs typeface="Arial"/>
              </a:rPr>
              <a:t>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3586" y="2277617"/>
            <a:ext cx="68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ne</a:t>
            </a:r>
            <a:r>
              <a:rPr sz="2400" spc="-15" dirty="0">
                <a:solidFill>
                  <a:srgbClr val="C77C0D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C77C0D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5122" y="2277617"/>
            <a:ext cx="1261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previo</a:t>
            </a:r>
            <a:r>
              <a:rPr sz="2400" spc="-15" dirty="0">
                <a:solidFill>
                  <a:srgbClr val="C77C0D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C77C0D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inf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0100" y="3387852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06680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066800" h="228600">
                <a:moveTo>
                  <a:pt x="106680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066800" y="152400"/>
                </a:lnTo>
                <a:lnTo>
                  <a:pt x="10668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29300" y="3369564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914400" y="0"/>
                </a:moveTo>
                <a:lnTo>
                  <a:pt x="914400" y="228600"/>
                </a:lnTo>
                <a:lnTo>
                  <a:pt x="1066800" y="152400"/>
                </a:lnTo>
                <a:lnTo>
                  <a:pt x="952500" y="152400"/>
                </a:lnTo>
                <a:lnTo>
                  <a:pt x="952500" y="76200"/>
                </a:lnTo>
                <a:lnTo>
                  <a:pt x="1066800" y="76200"/>
                </a:lnTo>
                <a:lnTo>
                  <a:pt x="914400" y="0"/>
                </a:lnTo>
                <a:close/>
              </a:path>
              <a:path w="1143000" h="228600">
                <a:moveTo>
                  <a:pt x="9144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914400" y="152400"/>
                </a:lnTo>
                <a:lnTo>
                  <a:pt x="914400" y="76200"/>
                </a:lnTo>
                <a:close/>
              </a:path>
              <a:path w="1143000" h="228600">
                <a:moveTo>
                  <a:pt x="1066800" y="76200"/>
                </a:moveTo>
                <a:lnTo>
                  <a:pt x="952500" y="76200"/>
                </a:lnTo>
                <a:lnTo>
                  <a:pt x="952500" y="152400"/>
                </a:lnTo>
                <a:lnTo>
                  <a:pt x="1066800" y="152400"/>
                </a:lnTo>
                <a:lnTo>
                  <a:pt x="1143000" y="114300"/>
                </a:lnTo>
                <a:lnTo>
                  <a:pt x="10668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752600"/>
            <a:ext cx="6400800" cy="1456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4343400"/>
            <a:ext cx="6781800" cy="1574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976" y="1103375"/>
            <a:ext cx="5667756" cy="541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740" y="642873"/>
            <a:ext cx="5125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latin typeface="Trebuchet MS"/>
                <a:cs typeface="Trebuchet MS"/>
              </a:rPr>
              <a:t>INSERTING </a:t>
            </a:r>
            <a:r>
              <a:rPr sz="3600" spc="-250" dirty="0">
                <a:latin typeface="Trebuchet MS"/>
                <a:cs typeface="Trebuchet MS"/>
              </a:rPr>
              <a:t>AT</a:t>
            </a:r>
            <a:r>
              <a:rPr sz="3600" spc="-409" dirty="0">
                <a:latin typeface="Trebuchet MS"/>
                <a:cs typeface="Trebuchet MS"/>
              </a:rPr>
              <a:t> </a:t>
            </a:r>
            <a:r>
              <a:rPr sz="3600" spc="-15" dirty="0">
                <a:latin typeface="Trebuchet MS"/>
                <a:cs typeface="Trebuchet MS"/>
              </a:rPr>
              <a:t>BEGINNING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981200"/>
            <a:ext cx="78486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4648200"/>
            <a:ext cx="7391400" cy="1751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5056" y="4719828"/>
            <a:ext cx="489203" cy="266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776" y="1065275"/>
            <a:ext cx="5137404" cy="541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604773"/>
            <a:ext cx="459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latin typeface="Trebuchet MS"/>
                <a:cs typeface="Trebuchet MS"/>
              </a:rPr>
              <a:t>INSERTING </a:t>
            </a:r>
            <a:r>
              <a:rPr sz="3600" spc="-250" dirty="0">
                <a:latin typeface="Trebuchet MS"/>
                <a:cs typeface="Trebuchet MS"/>
              </a:rPr>
              <a:t>AT </a:t>
            </a:r>
            <a:r>
              <a:rPr sz="3600" spc="-135" dirty="0">
                <a:latin typeface="Trebuchet MS"/>
                <a:cs typeface="Trebuchet MS"/>
              </a:rPr>
              <a:t>THE</a:t>
            </a:r>
            <a:r>
              <a:rPr sz="3600" spc="-385" dirty="0">
                <a:latin typeface="Trebuchet MS"/>
                <a:cs typeface="Trebuchet MS"/>
              </a:rPr>
              <a:t> </a:t>
            </a:r>
            <a:r>
              <a:rPr sz="3600" spc="65" dirty="0">
                <a:latin typeface="Trebuchet MS"/>
                <a:cs typeface="Trebuchet MS"/>
              </a:rPr>
              <a:t>END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15" y="1072896"/>
            <a:ext cx="3970020" cy="655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11809"/>
            <a:ext cx="33089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spc="55" dirty="0">
                <a:uFill>
                  <a:solidFill>
                    <a:srgbClr val="4E3A2F"/>
                  </a:solidFill>
                </a:uFill>
                <a:latin typeface="Trebuchet MS"/>
                <a:cs typeface="Trebuchet MS"/>
              </a:rPr>
              <a:t>LINKED</a:t>
            </a:r>
            <a:r>
              <a:rPr sz="4400" u="heavy" spc="-320" dirty="0">
                <a:uFill>
                  <a:solidFill>
                    <a:srgbClr val="4E3A2F"/>
                  </a:solidFill>
                </a:uFill>
                <a:latin typeface="Trebuchet MS"/>
                <a:cs typeface="Trebuchet MS"/>
              </a:rPr>
              <a:t> </a:t>
            </a:r>
            <a:r>
              <a:rPr sz="4400" u="heavy" spc="60" dirty="0">
                <a:uFill>
                  <a:solidFill>
                    <a:srgbClr val="4E3A2F"/>
                  </a:solidFill>
                </a:uFill>
                <a:latin typeface="Trebuchet MS"/>
                <a:cs typeface="Trebuchet MS"/>
              </a:rPr>
              <a:t>LISTS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2298318"/>
            <a:ext cx="7932420" cy="28073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24180" marR="5080" indent="-411480">
              <a:lnSpc>
                <a:spcPts val="2690"/>
              </a:lnSpc>
              <a:spcBef>
                <a:spcPts val="740"/>
              </a:spcBef>
              <a:buClr>
                <a:srgbClr val="000000"/>
              </a:buClr>
              <a:buSzPct val="69642"/>
              <a:buFont typeface="Wingdings"/>
              <a:buChar char=""/>
              <a:tabLst>
                <a:tab pos="424180" algn="l"/>
                <a:tab pos="424815" algn="l"/>
                <a:tab pos="1673860" algn="l"/>
                <a:tab pos="2309495" algn="l"/>
                <a:tab pos="2765425" algn="l"/>
                <a:tab pos="3162935" algn="l"/>
                <a:tab pos="4847590" algn="l"/>
                <a:tab pos="5344160" algn="l"/>
                <a:tab pos="6990715" algn="l"/>
              </a:tabLst>
            </a:pP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k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ed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li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is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coll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	o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em</a:t>
            </a:r>
            <a:r>
              <a:rPr sz="2800" spc="10" dirty="0">
                <a:solidFill>
                  <a:srgbClr val="4E3A2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nts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lled 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nodes.</a:t>
            </a:r>
            <a:endParaRPr sz="2800">
              <a:latin typeface="Arial"/>
              <a:cs typeface="Arial"/>
            </a:endParaRPr>
          </a:p>
          <a:p>
            <a:pPr marL="405765" marR="1343660" indent="-39306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SzPct val="69642"/>
              <a:buFont typeface="Wingdings"/>
              <a:buChar char=""/>
              <a:tabLst>
                <a:tab pos="424180" algn="l"/>
                <a:tab pos="424815" algn="l"/>
              </a:tabLst>
            </a:pP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Each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node contains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two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parts. they are 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data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part and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link</a:t>
            </a:r>
            <a:r>
              <a:rPr sz="2800" spc="2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part.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529080">
              <a:lnSpc>
                <a:spcPct val="100000"/>
              </a:lnSpc>
              <a:spcBef>
                <a:spcPts val="2690"/>
              </a:spcBef>
            </a:pP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38600" y="5257800"/>
            <a:ext cx="1981200" cy="685800"/>
          </a:xfrm>
          <a:custGeom>
            <a:avLst/>
            <a:gdLst/>
            <a:ahLst/>
            <a:cxnLst/>
            <a:rect l="l" t="t" r="r" b="b"/>
            <a:pathLst>
              <a:path w="1981200" h="685800">
                <a:moveTo>
                  <a:pt x="0" y="685800"/>
                </a:moveTo>
                <a:lnTo>
                  <a:pt x="1981200" y="685800"/>
                </a:lnTo>
                <a:lnTo>
                  <a:pt x="1981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8600" y="52514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7400" y="52514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9800" y="5251450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1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63750" y="5264150"/>
            <a:ext cx="1968500" cy="6604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9209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229"/>
              </a:spcBef>
            </a:pPr>
            <a:r>
              <a:rPr sz="3400" b="1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4950" y="5281371"/>
            <a:ext cx="19685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8325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1371600"/>
            <a:ext cx="6906768" cy="1429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0594" y="2997835"/>
            <a:ext cx="57353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Making next and previous pointer of the node to</a:t>
            </a:r>
            <a:r>
              <a:rPr sz="2000" spc="-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be  inserted point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accordingly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00" y="3886200"/>
            <a:ext cx="6781800" cy="1479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0594" y="5819343"/>
            <a:ext cx="5828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Adjusting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next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and previous pointers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 nodes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b/w 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which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new node</a:t>
            </a:r>
            <a:r>
              <a:rPr sz="180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accordingly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776" y="922019"/>
            <a:ext cx="5743956" cy="541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540" y="461517"/>
            <a:ext cx="5205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latin typeface="Trebuchet MS"/>
                <a:cs typeface="Trebuchet MS"/>
              </a:rPr>
              <a:t>INSERTING </a:t>
            </a:r>
            <a:r>
              <a:rPr sz="3600" spc="-35" dirty="0">
                <a:latin typeface="Trebuchet MS"/>
                <a:cs typeface="Trebuchet MS"/>
              </a:rPr>
              <a:t>AFTER </a:t>
            </a:r>
            <a:r>
              <a:rPr sz="3600" spc="45" dirty="0">
                <a:latin typeface="Trebuchet MS"/>
                <a:cs typeface="Trebuchet MS"/>
              </a:rPr>
              <a:t>A</a:t>
            </a:r>
            <a:r>
              <a:rPr sz="3600" spc="-565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NODE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7576" y="1074419"/>
            <a:ext cx="4162044" cy="54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613917"/>
            <a:ext cx="36214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latin typeface="Trebuchet MS"/>
                <a:cs typeface="Trebuchet MS"/>
              </a:rPr>
              <a:t>DELETING </a:t>
            </a:r>
            <a:r>
              <a:rPr sz="3600" spc="45" dirty="0">
                <a:latin typeface="Trebuchet MS"/>
                <a:cs typeface="Trebuchet MS"/>
              </a:rPr>
              <a:t>A</a:t>
            </a:r>
            <a:r>
              <a:rPr sz="3600" spc="-385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NODE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4300" y="3362325"/>
            <a:ext cx="480695" cy="410845"/>
          </a:xfrm>
          <a:custGeom>
            <a:avLst/>
            <a:gdLst/>
            <a:ahLst/>
            <a:cxnLst/>
            <a:rect l="l" t="t" r="r" b="b"/>
            <a:pathLst>
              <a:path w="480694" h="410845">
                <a:moveTo>
                  <a:pt x="404704" y="365120"/>
                </a:moveTo>
                <a:lnTo>
                  <a:pt x="385952" y="387223"/>
                </a:lnTo>
                <a:lnTo>
                  <a:pt x="480313" y="410337"/>
                </a:lnTo>
                <a:lnTo>
                  <a:pt x="464979" y="374523"/>
                </a:lnTo>
                <a:lnTo>
                  <a:pt x="415798" y="374523"/>
                </a:lnTo>
                <a:lnTo>
                  <a:pt x="404704" y="365120"/>
                </a:lnTo>
                <a:close/>
              </a:path>
              <a:path w="480694" h="410845">
                <a:moveTo>
                  <a:pt x="423420" y="343059"/>
                </a:moveTo>
                <a:lnTo>
                  <a:pt x="404704" y="365120"/>
                </a:lnTo>
                <a:lnTo>
                  <a:pt x="415798" y="374523"/>
                </a:lnTo>
                <a:lnTo>
                  <a:pt x="434467" y="352425"/>
                </a:lnTo>
                <a:lnTo>
                  <a:pt x="423420" y="343059"/>
                </a:lnTo>
                <a:close/>
              </a:path>
              <a:path w="480694" h="410845">
                <a:moveTo>
                  <a:pt x="442087" y="321056"/>
                </a:moveTo>
                <a:lnTo>
                  <a:pt x="423420" y="343059"/>
                </a:lnTo>
                <a:lnTo>
                  <a:pt x="434467" y="352425"/>
                </a:lnTo>
                <a:lnTo>
                  <a:pt x="415798" y="374523"/>
                </a:lnTo>
                <a:lnTo>
                  <a:pt x="464979" y="374523"/>
                </a:lnTo>
                <a:lnTo>
                  <a:pt x="442087" y="321056"/>
                </a:lnTo>
                <a:close/>
              </a:path>
              <a:path w="480694" h="410845">
                <a:moveTo>
                  <a:pt x="18796" y="0"/>
                </a:moveTo>
                <a:lnTo>
                  <a:pt x="0" y="22098"/>
                </a:lnTo>
                <a:lnTo>
                  <a:pt x="404704" y="365120"/>
                </a:lnTo>
                <a:lnTo>
                  <a:pt x="423420" y="343059"/>
                </a:lnTo>
                <a:lnTo>
                  <a:pt x="18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894911"/>
            <a:ext cx="7599045" cy="13970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EFA12D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C77C0D"/>
                </a:solidFill>
                <a:latin typeface="Arial"/>
                <a:cs typeface="Arial"/>
              </a:rPr>
              <a:t>Node 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deletion </a:t>
            </a:r>
            <a:r>
              <a:rPr sz="2400" dirty="0">
                <a:solidFill>
                  <a:srgbClr val="C77C0D"/>
                </a:solidFill>
                <a:latin typeface="Arial"/>
                <a:cs typeface="Arial"/>
              </a:rPr>
              <a:t>from a DLL 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involves changing </a:t>
            </a:r>
            <a:r>
              <a:rPr sz="2400" i="1" dirty="0">
                <a:solidFill>
                  <a:srgbClr val="C77C0D"/>
                </a:solidFill>
                <a:latin typeface="Arial"/>
                <a:cs typeface="Arial"/>
              </a:rPr>
              <a:t>two</a:t>
            </a:r>
            <a:r>
              <a:rPr sz="2400" i="1" spc="-10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links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lr>
                <a:srgbClr val="EFA12D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C77C0D"/>
                </a:solidFill>
                <a:latin typeface="Arial"/>
                <a:cs typeface="Arial"/>
              </a:rPr>
              <a:t>In this 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example,we will delete node</a:t>
            </a:r>
            <a:r>
              <a:rPr sz="2400" spc="85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C77C0D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835"/>
              </a:spcBef>
            </a:pPr>
            <a:r>
              <a:rPr sz="1800" spc="-165" dirty="0">
                <a:solidFill>
                  <a:srgbClr val="A4634E"/>
                </a:solidFill>
                <a:latin typeface="Arial"/>
                <a:cs typeface="Arial"/>
              </a:rPr>
              <a:t>myDLL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5761" y="3772661"/>
            <a:ext cx="457200" cy="401320"/>
          </a:xfrm>
          <a:custGeom>
            <a:avLst/>
            <a:gdLst/>
            <a:ahLst/>
            <a:cxnLst/>
            <a:rect l="l" t="t" r="r" b="b"/>
            <a:pathLst>
              <a:path w="457200" h="401320">
                <a:moveTo>
                  <a:pt x="0" y="400812"/>
                </a:moveTo>
                <a:lnTo>
                  <a:pt x="457200" y="400812"/>
                </a:lnTo>
                <a:lnTo>
                  <a:pt x="4572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48255" y="3829811"/>
            <a:ext cx="172212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4361" y="3843273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558800" y="0"/>
                </a:moveTo>
                <a:lnTo>
                  <a:pt x="558800" y="127000"/>
                </a:lnTo>
                <a:lnTo>
                  <a:pt x="665988" y="73406"/>
                </a:lnTo>
                <a:lnTo>
                  <a:pt x="571500" y="73406"/>
                </a:lnTo>
                <a:lnTo>
                  <a:pt x="571500" y="53593"/>
                </a:lnTo>
                <a:lnTo>
                  <a:pt x="665988" y="53593"/>
                </a:lnTo>
                <a:lnTo>
                  <a:pt x="558800" y="0"/>
                </a:lnTo>
                <a:close/>
              </a:path>
              <a:path w="685800" h="127000">
                <a:moveTo>
                  <a:pt x="558800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558800" y="73406"/>
                </a:lnTo>
                <a:lnTo>
                  <a:pt x="558800" y="53593"/>
                </a:lnTo>
                <a:close/>
              </a:path>
              <a:path w="685800" h="127000">
                <a:moveTo>
                  <a:pt x="665988" y="53593"/>
                </a:moveTo>
                <a:lnTo>
                  <a:pt x="571500" y="53593"/>
                </a:lnTo>
                <a:lnTo>
                  <a:pt x="571500" y="73406"/>
                </a:lnTo>
                <a:lnTo>
                  <a:pt x="665988" y="73406"/>
                </a:lnTo>
                <a:lnTo>
                  <a:pt x="685800" y="63500"/>
                </a:lnTo>
                <a:lnTo>
                  <a:pt x="66598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761" y="4173473"/>
            <a:ext cx="457200" cy="399415"/>
          </a:xfrm>
          <a:custGeom>
            <a:avLst/>
            <a:gdLst/>
            <a:ahLst/>
            <a:cxnLst/>
            <a:rect l="l" t="t" r="r" b="b"/>
            <a:pathLst>
              <a:path w="457200" h="399414">
                <a:moveTo>
                  <a:pt x="0" y="399288"/>
                </a:moveTo>
                <a:lnTo>
                  <a:pt x="457200" y="399288"/>
                </a:lnTo>
                <a:lnTo>
                  <a:pt x="457200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48255" y="4296155"/>
            <a:ext cx="172212" cy="153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4361" y="4373117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9812">
            <a:solidFill>
              <a:srgbClr val="A463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0161" y="3772661"/>
            <a:ext cx="457200" cy="401320"/>
          </a:xfrm>
          <a:custGeom>
            <a:avLst/>
            <a:gdLst/>
            <a:ahLst/>
            <a:cxnLst/>
            <a:rect l="l" t="t" r="r" b="b"/>
            <a:pathLst>
              <a:path w="457200" h="401320">
                <a:moveTo>
                  <a:pt x="0" y="400812"/>
                </a:moveTo>
                <a:lnTo>
                  <a:pt x="457200" y="400812"/>
                </a:lnTo>
                <a:lnTo>
                  <a:pt x="4572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4561" y="3772661"/>
            <a:ext cx="457200" cy="401320"/>
          </a:xfrm>
          <a:custGeom>
            <a:avLst/>
            <a:gdLst/>
            <a:ahLst/>
            <a:cxnLst/>
            <a:rect l="l" t="t" r="r" b="b"/>
            <a:pathLst>
              <a:path w="457200" h="401320">
                <a:moveTo>
                  <a:pt x="0" y="400812"/>
                </a:moveTo>
                <a:lnTo>
                  <a:pt x="457200" y="400812"/>
                </a:lnTo>
                <a:lnTo>
                  <a:pt x="4572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77055" y="3829811"/>
            <a:ext cx="172211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3161" y="3843273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558800" y="0"/>
                </a:moveTo>
                <a:lnTo>
                  <a:pt x="558800" y="127000"/>
                </a:lnTo>
                <a:lnTo>
                  <a:pt x="665988" y="73406"/>
                </a:lnTo>
                <a:lnTo>
                  <a:pt x="571500" y="73406"/>
                </a:lnTo>
                <a:lnTo>
                  <a:pt x="571500" y="53593"/>
                </a:lnTo>
                <a:lnTo>
                  <a:pt x="665988" y="53593"/>
                </a:lnTo>
                <a:lnTo>
                  <a:pt x="558800" y="0"/>
                </a:lnTo>
                <a:close/>
              </a:path>
              <a:path w="685800" h="127000">
                <a:moveTo>
                  <a:pt x="558800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558800" y="73406"/>
                </a:lnTo>
                <a:lnTo>
                  <a:pt x="558800" y="53593"/>
                </a:lnTo>
                <a:close/>
              </a:path>
              <a:path w="685800" h="127000">
                <a:moveTo>
                  <a:pt x="665988" y="53593"/>
                </a:moveTo>
                <a:lnTo>
                  <a:pt x="571500" y="53593"/>
                </a:lnTo>
                <a:lnTo>
                  <a:pt x="571500" y="73406"/>
                </a:lnTo>
                <a:lnTo>
                  <a:pt x="665988" y="73406"/>
                </a:lnTo>
                <a:lnTo>
                  <a:pt x="685800" y="63500"/>
                </a:lnTo>
                <a:lnTo>
                  <a:pt x="66598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62655" y="3962400"/>
            <a:ext cx="172212" cy="153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8961" y="3772661"/>
            <a:ext cx="457200" cy="401320"/>
          </a:xfrm>
          <a:custGeom>
            <a:avLst/>
            <a:gdLst/>
            <a:ahLst/>
            <a:cxnLst/>
            <a:rect l="l" t="t" r="r" b="b"/>
            <a:pathLst>
              <a:path w="457200" h="401320">
                <a:moveTo>
                  <a:pt x="0" y="400812"/>
                </a:moveTo>
                <a:lnTo>
                  <a:pt x="457200" y="400812"/>
                </a:lnTo>
                <a:lnTo>
                  <a:pt x="4572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63361" y="3772661"/>
            <a:ext cx="457200" cy="401320"/>
          </a:xfrm>
          <a:custGeom>
            <a:avLst/>
            <a:gdLst/>
            <a:ahLst/>
            <a:cxnLst/>
            <a:rect l="l" t="t" r="r" b="b"/>
            <a:pathLst>
              <a:path w="457200" h="401320">
                <a:moveTo>
                  <a:pt x="0" y="400812"/>
                </a:moveTo>
                <a:lnTo>
                  <a:pt x="457200" y="400812"/>
                </a:lnTo>
                <a:lnTo>
                  <a:pt x="4572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06161" y="3772661"/>
            <a:ext cx="457200" cy="401320"/>
          </a:xfrm>
          <a:custGeom>
            <a:avLst/>
            <a:gdLst/>
            <a:ahLst/>
            <a:cxnLst/>
            <a:rect l="l" t="t" r="r" b="b"/>
            <a:pathLst>
              <a:path w="457200" h="401320">
                <a:moveTo>
                  <a:pt x="0" y="400812"/>
                </a:moveTo>
                <a:lnTo>
                  <a:pt x="457200" y="400812"/>
                </a:lnTo>
                <a:lnTo>
                  <a:pt x="4572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05855" y="3829811"/>
            <a:ext cx="172211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91455" y="3962400"/>
            <a:ext cx="172211" cy="153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91961" y="3843273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558800" y="0"/>
                </a:moveTo>
                <a:lnTo>
                  <a:pt x="558800" y="127000"/>
                </a:lnTo>
                <a:lnTo>
                  <a:pt x="665988" y="73406"/>
                </a:lnTo>
                <a:lnTo>
                  <a:pt x="571500" y="73406"/>
                </a:lnTo>
                <a:lnTo>
                  <a:pt x="571500" y="53593"/>
                </a:lnTo>
                <a:lnTo>
                  <a:pt x="665988" y="53593"/>
                </a:lnTo>
                <a:lnTo>
                  <a:pt x="558800" y="0"/>
                </a:lnTo>
                <a:close/>
              </a:path>
              <a:path w="685800" h="127000">
                <a:moveTo>
                  <a:pt x="558800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558800" y="73406"/>
                </a:lnTo>
                <a:lnTo>
                  <a:pt x="558800" y="53593"/>
                </a:lnTo>
                <a:close/>
              </a:path>
              <a:path w="685800" h="127000">
                <a:moveTo>
                  <a:pt x="665988" y="53593"/>
                </a:moveTo>
                <a:lnTo>
                  <a:pt x="571500" y="53593"/>
                </a:lnTo>
                <a:lnTo>
                  <a:pt x="571500" y="73406"/>
                </a:lnTo>
                <a:lnTo>
                  <a:pt x="665988" y="73406"/>
                </a:lnTo>
                <a:lnTo>
                  <a:pt x="685800" y="63500"/>
                </a:lnTo>
                <a:lnTo>
                  <a:pt x="66598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91761" y="3975608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126873" y="0"/>
                </a:moveTo>
                <a:lnTo>
                  <a:pt x="0" y="63754"/>
                </a:lnTo>
                <a:lnTo>
                  <a:pt x="127126" y="127000"/>
                </a:lnTo>
                <a:lnTo>
                  <a:pt x="127019" y="73406"/>
                </a:lnTo>
                <a:lnTo>
                  <a:pt x="114300" y="73406"/>
                </a:lnTo>
                <a:lnTo>
                  <a:pt x="114300" y="53594"/>
                </a:lnTo>
                <a:lnTo>
                  <a:pt x="126980" y="53565"/>
                </a:lnTo>
                <a:lnTo>
                  <a:pt x="126873" y="0"/>
                </a:lnTo>
                <a:close/>
              </a:path>
              <a:path w="685800" h="127000">
                <a:moveTo>
                  <a:pt x="126980" y="53565"/>
                </a:moveTo>
                <a:lnTo>
                  <a:pt x="114300" y="53594"/>
                </a:lnTo>
                <a:lnTo>
                  <a:pt x="114300" y="73406"/>
                </a:lnTo>
                <a:lnTo>
                  <a:pt x="127019" y="73377"/>
                </a:lnTo>
                <a:lnTo>
                  <a:pt x="126980" y="53565"/>
                </a:lnTo>
                <a:close/>
              </a:path>
              <a:path w="685800" h="127000">
                <a:moveTo>
                  <a:pt x="127019" y="73377"/>
                </a:moveTo>
                <a:lnTo>
                  <a:pt x="114300" y="73406"/>
                </a:lnTo>
                <a:lnTo>
                  <a:pt x="127019" y="73406"/>
                </a:lnTo>
                <a:close/>
              </a:path>
              <a:path w="685800" h="127000">
                <a:moveTo>
                  <a:pt x="685800" y="52324"/>
                </a:moveTo>
                <a:lnTo>
                  <a:pt x="126980" y="53565"/>
                </a:lnTo>
                <a:lnTo>
                  <a:pt x="127019" y="73377"/>
                </a:lnTo>
                <a:lnTo>
                  <a:pt x="685800" y="72136"/>
                </a:lnTo>
                <a:lnTo>
                  <a:pt x="685800" y="52324"/>
                </a:lnTo>
                <a:close/>
              </a:path>
            </a:pathLst>
          </a:custGeom>
          <a:solidFill>
            <a:srgbClr val="A463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77761" y="3772661"/>
            <a:ext cx="457200" cy="401320"/>
          </a:xfrm>
          <a:custGeom>
            <a:avLst/>
            <a:gdLst/>
            <a:ahLst/>
            <a:cxnLst/>
            <a:rect l="l" t="t" r="r" b="b"/>
            <a:pathLst>
              <a:path w="457200" h="401320">
                <a:moveTo>
                  <a:pt x="0" y="400812"/>
                </a:moveTo>
                <a:lnTo>
                  <a:pt x="457199" y="400812"/>
                </a:lnTo>
                <a:lnTo>
                  <a:pt x="457199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92161" y="3772661"/>
            <a:ext cx="457200" cy="401320"/>
          </a:xfrm>
          <a:custGeom>
            <a:avLst/>
            <a:gdLst/>
            <a:ahLst/>
            <a:cxnLst/>
            <a:rect l="l" t="t" r="r" b="b"/>
            <a:pathLst>
              <a:path w="457200" h="401320">
                <a:moveTo>
                  <a:pt x="0" y="400812"/>
                </a:moveTo>
                <a:lnTo>
                  <a:pt x="457200" y="400812"/>
                </a:lnTo>
                <a:lnTo>
                  <a:pt x="4572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20256" y="3962400"/>
            <a:ext cx="172211" cy="153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20561" y="3975608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126873" y="0"/>
                </a:moveTo>
                <a:lnTo>
                  <a:pt x="0" y="63754"/>
                </a:lnTo>
                <a:lnTo>
                  <a:pt x="127126" y="127000"/>
                </a:lnTo>
                <a:lnTo>
                  <a:pt x="127019" y="73406"/>
                </a:lnTo>
                <a:lnTo>
                  <a:pt x="114300" y="73406"/>
                </a:lnTo>
                <a:lnTo>
                  <a:pt x="114300" y="53594"/>
                </a:lnTo>
                <a:lnTo>
                  <a:pt x="126980" y="53565"/>
                </a:lnTo>
                <a:lnTo>
                  <a:pt x="126873" y="0"/>
                </a:lnTo>
                <a:close/>
              </a:path>
              <a:path w="685800" h="127000">
                <a:moveTo>
                  <a:pt x="126980" y="53565"/>
                </a:moveTo>
                <a:lnTo>
                  <a:pt x="114300" y="53594"/>
                </a:lnTo>
                <a:lnTo>
                  <a:pt x="114300" y="73406"/>
                </a:lnTo>
                <a:lnTo>
                  <a:pt x="127019" y="73377"/>
                </a:lnTo>
                <a:lnTo>
                  <a:pt x="126980" y="53565"/>
                </a:lnTo>
                <a:close/>
              </a:path>
              <a:path w="685800" h="127000">
                <a:moveTo>
                  <a:pt x="127019" y="73377"/>
                </a:moveTo>
                <a:lnTo>
                  <a:pt x="114300" y="73406"/>
                </a:lnTo>
                <a:lnTo>
                  <a:pt x="127019" y="73406"/>
                </a:lnTo>
                <a:close/>
              </a:path>
              <a:path w="685800" h="127000">
                <a:moveTo>
                  <a:pt x="685799" y="52324"/>
                </a:moveTo>
                <a:lnTo>
                  <a:pt x="126980" y="53565"/>
                </a:lnTo>
                <a:lnTo>
                  <a:pt x="127019" y="73377"/>
                </a:lnTo>
                <a:lnTo>
                  <a:pt x="685799" y="72136"/>
                </a:lnTo>
                <a:lnTo>
                  <a:pt x="685799" y="52324"/>
                </a:lnTo>
                <a:close/>
              </a:path>
            </a:pathLst>
          </a:custGeom>
          <a:solidFill>
            <a:srgbClr val="A463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656" y="3829811"/>
            <a:ext cx="172211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63331" y="4000880"/>
            <a:ext cx="360680" cy="382270"/>
          </a:xfrm>
          <a:custGeom>
            <a:avLst/>
            <a:gdLst/>
            <a:ahLst/>
            <a:cxnLst/>
            <a:rect l="l" t="t" r="r" b="b"/>
            <a:pathLst>
              <a:path w="360679" h="382270">
                <a:moveTo>
                  <a:pt x="127839" y="52664"/>
                </a:moveTo>
                <a:lnTo>
                  <a:pt x="124116" y="72112"/>
                </a:lnTo>
                <a:lnTo>
                  <a:pt x="162051" y="79502"/>
                </a:lnTo>
                <a:lnTo>
                  <a:pt x="185800" y="84582"/>
                </a:lnTo>
                <a:lnTo>
                  <a:pt x="230886" y="95631"/>
                </a:lnTo>
                <a:lnTo>
                  <a:pt x="270128" y="108331"/>
                </a:lnTo>
                <a:lnTo>
                  <a:pt x="304800" y="125603"/>
                </a:lnTo>
                <a:lnTo>
                  <a:pt x="329438" y="155575"/>
                </a:lnTo>
                <a:lnTo>
                  <a:pt x="340487" y="201549"/>
                </a:lnTo>
                <a:lnTo>
                  <a:pt x="340360" y="213741"/>
                </a:lnTo>
                <a:lnTo>
                  <a:pt x="328675" y="260985"/>
                </a:lnTo>
                <a:lnTo>
                  <a:pt x="300990" y="297434"/>
                </a:lnTo>
                <a:lnTo>
                  <a:pt x="266446" y="316484"/>
                </a:lnTo>
                <a:lnTo>
                  <a:pt x="218440" y="330962"/>
                </a:lnTo>
                <a:lnTo>
                  <a:pt x="180340" y="338582"/>
                </a:lnTo>
                <a:lnTo>
                  <a:pt x="116713" y="347980"/>
                </a:lnTo>
                <a:lnTo>
                  <a:pt x="0" y="362458"/>
                </a:lnTo>
                <a:lnTo>
                  <a:pt x="2540" y="382016"/>
                </a:lnTo>
                <a:lnTo>
                  <a:pt x="141224" y="364617"/>
                </a:lnTo>
                <a:lnTo>
                  <a:pt x="183515" y="358140"/>
                </a:lnTo>
                <a:lnTo>
                  <a:pt x="222631" y="350266"/>
                </a:lnTo>
                <a:lnTo>
                  <a:pt x="273303" y="335026"/>
                </a:lnTo>
                <a:lnTo>
                  <a:pt x="312293" y="313690"/>
                </a:lnTo>
                <a:lnTo>
                  <a:pt x="339598" y="282575"/>
                </a:lnTo>
                <a:lnTo>
                  <a:pt x="355600" y="243713"/>
                </a:lnTo>
                <a:lnTo>
                  <a:pt x="360299" y="201803"/>
                </a:lnTo>
                <a:lnTo>
                  <a:pt x="359156" y="187833"/>
                </a:lnTo>
                <a:lnTo>
                  <a:pt x="347852" y="148082"/>
                </a:lnTo>
                <a:lnTo>
                  <a:pt x="323215" y="114935"/>
                </a:lnTo>
                <a:lnTo>
                  <a:pt x="286512" y="93599"/>
                </a:lnTo>
                <a:lnTo>
                  <a:pt x="236600" y="76708"/>
                </a:lnTo>
                <a:lnTo>
                  <a:pt x="190246" y="65278"/>
                </a:lnTo>
                <a:lnTo>
                  <a:pt x="166243" y="60071"/>
                </a:lnTo>
                <a:lnTo>
                  <a:pt x="127839" y="52664"/>
                </a:lnTo>
                <a:close/>
              </a:path>
              <a:path w="360679" h="382270">
                <a:moveTo>
                  <a:pt x="137922" y="0"/>
                </a:moveTo>
                <a:lnTo>
                  <a:pt x="1270" y="38481"/>
                </a:lnTo>
                <a:lnTo>
                  <a:pt x="114046" y="124714"/>
                </a:lnTo>
                <a:lnTo>
                  <a:pt x="124116" y="72112"/>
                </a:lnTo>
                <a:lnTo>
                  <a:pt x="111633" y="69723"/>
                </a:lnTo>
                <a:lnTo>
                  <a:pt x="115443" y="50292"/>
                </a:lnTo>
                <a:lnTo>
                  <a:pt x="128293" y="50292"/>
                </a:lnTo>
                <a:lnTo>
                  <a:pt x="137922" y="0"/>
                </a:lnTo>
                <a:close/>
              </a:path>
              <a:path w="360679" h="382270">
                <a:moveTo>
                  <a:pt x="115443" y="50292"/>
                </a:moveTo>
                <a:lnTo>
                  <a:pt x="111633" y="69723"/>
                </a:lnTo>
                <a:lnTo>
                  <a:pt x="124116" y="72112"/>
                </a:lnTo>
                <a:lnTo>
                  <a:pt x="127839" y="52664"/>
                </a:lnTo>
                <a:lnTo>
                  <a:pt x="115443" y="50292"/>
                </a:lnTo>
                <a:close/>
              </a:path>
              <a:path w="360679" h="382270">
                <a:moveTo>
                  <a:pt x="128293" y="50292"/>
                </a:moveTo>
                <a:lnTo>
                  <a:pt x="115443" y="50292"/>
                </a:lnTo>
                <a:lnTo>
                  <a:pt x="127839" y="52664"/>
                </a:lnTo>
                <a:lnTo>
                  <a:pt x="128293" y="50292"/>
                </a:lnTo>
                <a:close/>
              </a:path>
            </a:pathLst>
          </a:custGeom>
          <a:solidFill>
            <a:srgbClr val="A463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36002" y="437311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A463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34761" y="4373117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5999" y="0"/>
                </a:lnTo>
              </a:path>
            </a:pathLst>
          </a:custGeom>
          <a:ln w="19812">
            <a:solidFill>
              <a:srgbClr val="A463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05400" y="3768852"/>
            <a:ext cx="457200" cy="403860"/>
          </a:xfrm>
          <a:custGeom>
            <a:avLst/>
            <a:gdLst/>
            <a:ahLst/>
            <a:cxnLst/>
            <a:rect l="l" t="t" r="r" b="b"/>
            <a:pathLst>
              <a:path w="457200" h="403860">
                <a:moveTo>
                  <a:pt x="0" y="403860"/>
                </a:moveTo>
                <a:lnTo>
                  <a:pt x="457200" y="403860"/>
                </a:lnTo>
                <a:lnTo>
                  <a:pt x="457200" y="0"/>
                </a:lnTo>
                <a:lnTo>
                  <a:pt x="0" y="0"/>
                </a:lnTo>
                <a:lnTo>
                  <a:pt x="0" y="40386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277361" y="3772661"/>
            <a:ext cx="2132965" cy="40132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385"/>
              </a:spcBef>
              <a:tabLst>
                <a:tab pos="1993900" algn="l"/>
              </a:tabLst>
            </a:pPr>
            <a:r>
              <a:rPr sz="1800" spc="-15" dirty="0">
                <a:latin typeface="Arial"/>
                <a:cs typeface="Arial"/>
              </a:rPr>
              <a:t>a	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34961" y="3772661"/>
            <a:ext cx="457200" cy="40132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800" spc="9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4540" y="4826584"/>
            <a:ext cx="7380605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2845"/>
              </a:lnSpc>
              <a:spcBef>
                <a:spcPts val="100"/>
              </a:spcBef>
              <a:buClr>
                <a:srgbClr val="B58A80"/>
              </a:buClr>
              <a:buSzPct val="93750"/>
              <a:buChar char="•"/>
              <a:tabLst>
                <a:tab pos="287020" algn="l"/>
                <a:tab pos="287655" algn="l"/>
              </a:tabLst>
            </a:pPr>
            <a:r>
              <a:rPr sz="2400" spc="-25" dirty="0">
                <a:solidFill>
                  <a:srgbClr val="C77C0D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don’t have </a:t>
            </a:r>
            <a:r>
              <a:rPr sz="2400" dirty="0">
                <a:solidFill>
                  <a:srgbClr val="C77C0D"/>
                </a:solidFill>
                <a:latin typeface="Arial"/>
                <a:cs typeface="Arial"/>
              </a:rPr>
              <a:t>to do 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anything about </a:t>
            </a:r>
            <a:r>
              <a:rPr sz="2400" dirty="0">
                <a:solidFill>
                  <a:srgbClr val="C77C0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links </a:t>
            </a:r>
            <a:r>
              <a:rPr sz="2400" dirty="0">
                <a:solidFill>
                  <a:srgbClr val="C77C0D"/>
                </a:solidFill>
                <a:latin typeface="Arial"/>
                <a:cs typeface="Arial"/>
              </a:rPr>
              <a:t>in</a:t>
            </a:r>
            <a:r>
              <a:rPr sz="2400" spc="65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  <a:p>
            <a:pPr marL="287020">
              <a:lnSpc>
                <a:spcPts val="2845"/>
              </a:lnSpc>
            </a:pPr>
            <a:r>
              <a:rPr sz="2400" spc="-20" dirty="0">
                <a:solidFill>
                  <a:srgbClr val="C77C0D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50"/>
              </a:spcBef>
              <a:buClr>
                <a:srgbClr val="B58A80"/>
              </a:buClr>
              <a:buSzPct val="93750"/>
              <a:buChar char="•"/>
              <a:tabLst>
                <a:tab pos="287020" algn="l"/>
                <a:tab pos="287655" algn="l"/>
              </a:tabLst>
            </a:pP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Garbage collection will </a:t>
            </a:r>
            <a:r>
              <a:rPr sz="2400" dirty="0">
                <a:solidFill>
                  <a:srgbClr val="C77C0D"/>
                </a:solidFill>
                <a:latin typeface="Arial"/>
                <a:cs typeface="Arial"/>
              </a:rPr>
              <a:t>take 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care </a:t>
            </a:r>
            <a:r>
              <a:rPr sz="2400" dirty="0">
                <a:solidFill>
                  <a:srgbClr val="C77C0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deleted</a:t>
            </a:r>
            <a:r>
              <a:rPr sz="2400" spc="85" dirty="0">
                <a:solidFill>
                  <a:srgbClr val="C77C0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nodes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575"/>
              </a:spcBef>
              <a:buClr>
                <a:srgbClr val="B58A80"/>
              </a:buClr>
              <a:buSzPct val="93750"/>
              <a:buChar char="•"/>
              <a:tabLst>
                <a:tab pos="287020" algn="l"/>
                <a:tab pos="287655" algn="l"/>
              </a:tabLst>
            </a:pP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Deletion </a:t>
            </a:r>
            <a:r>
              <a:rPr sz="2400" dirty="0">
                <a:solidFill>
                  <a:srgbClr val="C77C0D"/>
                </a:solidFill>
                <a:latin typeface="Arial"/>
                <a:cs typeface="Arial"/>
              </a:rPr>
              <a:t>of the first 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node or </a:t>
            </a:r>
            <a:r>
              <a:rPr sz="2400" dirty="0">
                <a:solidFill>
                  <a:srgbClr val="C77C0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C77C0D"/>
                </a:solidFill>
                <a:latin typeface="Arial"/>
                <a:cs typeface="Arial"/>
              </a:rPr>
              <a:t>last node is a special  </a:t>
            </a:r>
            <a:r>
              <a:rPr sz="2400" dirty="0">
                <a:solidFill>
                  <a:srgbClr val="C77C0D"/>
                </a:solidFill>
                <a:latin typeface="Arial"/>
                <a:cs typeface="Arial"/>
              </a:rPr>
              <a:t>case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4800" y="4040504"/>
            <a:ext cx="2524760" cy="304800"/>
          </a:xfrm>
          <a:custGeom>
            <a:avLst/>
            <a:gdLst/>
            <a:ahLst/>
            <a:cxnLst/>
            <a:rect l="l" t="t" r="r" b="b"/>
            <a:pathLst>
              <a:path w="2524759" h="304800">
                <a:moveTo>
                  <a:pt x="124310" y="187206"/>
                </a:moveTo>
                <a:lnTo>
                  <a:pt x="164719" y="214122"/>
                </a:lnTo>
                <a:lnTo>
                  <a:pt x="206628" y="224663"/>
                </a:lnTo>
                <a:lnTo>
                  <a:pt x="249809" y="234823"/>
                </a:lnTo>
                <a:lnTo>
                  <a:pt x="293750" y="243840"/>
                </a:lnTo>
                <a:lnTo>
                  <a:pt x="336930" y="252222"/>
                </a:lnTo>
                <a:lnTo>
                  <a:pt x="400938" y="265303"/>
                </a:lnTo>
                <a:lnTo>
                  <a:pt x="445262" y="273685"/>
                </a:lnTo>
                <a:lnTo>
                  <a:pt x="492633" y="281686"/>
                </a:lnTo>
                <a:lnTo>
                  <a:pt x="544702" y="288798"/>
                </a:lnTo>
                <a:lnTo>
                  <a:pt x="602741" y="294767"/>
                </a:lnTo>
                <a:lnTo>
                  <a:pt x="686180" y="300355"/>
                </a:lnTo>
                <a:lnTo>
                  <a:pt x="764666" y="302895"/>
                </a:lnTo>
                <a:lnTo>
                  <a:pt x="855852" y="304165"/>
                </a:lnTo>
                <a:lnTo>
                  <a:pt x="930655" y="304292"/>
                </a:lnTo>
                <a:lnTo>
                  <a:pt x="1089405" y="302895"/>
                </a:lnTo>
                <a:lnTo>
                  <a:pt x="1421891" y="294259"/>
                </a:lnTo>
                <a:lnTo>
                  <a:pt x="1549642" y="289052"/>
                </a:lnTo>
                <a:lnTo>
                  <a:pt x="930528" y="289052"/>
                </a:lnTo>
                <a:lnTo>
                  <a:pt x="855979" y="288925"/>
                </a:lnTo>
                <a:lnTo>
                  <a:pt x="764921" y="287655"/>
                </a:lnTo>
                <a:lnTo>
                  <a:pt x="704976" y="285877"/>
                </a:lnTo>
                <a:lnTo>
                  <a:pt x="635508" y="282067"/>
                </a:lnTo>
                <a:lnTo>
                  <a:pt x="574294" y="276733"/>
                </a:lnTo>
                <a:lnTo>
                  <a:pt x="519938" y="270129"/>
                </a:lnTo>
                <a:lnTo>
                  <a:pt x="470915" y="262763"/>
                </a:lnTo>
                <a:lnTo>
                  <a:pt x="403733" y="250317"/>
                </a:lnTo>
                <a:lnTo>
                  <a:pt x="252857" y="219837"/>
                </a:lnTo>
                <a:lnTo>
                  <a:pt x="210058" y="209804"/>
                </a:lnTo>
                <a:lnTo>
                  <a:pt x="168401" y="199263"/>
                </a:lnTo>
                <a:lnTo>
                  <a:pt x="148336" y="193929"/>
                </a:lnTo>
                <a:lnTo>
                  <a:pt x="124310" y="187206"/>
                </a:lnTo>
                <a:close/>
              </a:path>
              <a:path w="2524759" h="304800">
                <a:moveTo>
                  <a:pt x="2477770" y="1016"/>
                </a:moveTo>
                <a:lnTo>
                  <a:pt x="2465578" y="1016"/>
                </a:lnTo>
                <a:lnTo>
                  <a:pt x="2439034" y="1778"/>
                </a:lnTo>
                <a:lnTo>
                  <a:pt x="2394204" y="6223"/>
                </a:lnTo>
                <a:lnTo>
                  <a:pt x="2345309" y="16891"/>
                </a:lnTo>
                <a:lnTo>
                  <a:pt x="2294254" y="37465"/>
                </a:lnTo>
                <a:lnTo>
                  <a:pt x="2259076" y="58928"/>
                </a:lnTo>
                <a:lnTo>
                  <a:pt x="2223008" y="85090"/>
                </a:lnTo>
                <a:lnTo>
                  <a:pt x="2166239" y="129159"/>
                </a:lnTo>
                <a:lnTo>
                  <a:pt x="2146300" y="144018"/>
                </a:lnTo>
                <a:lnTo>
                  <a:pt x="2104516" y="172974"/>
                </a:lnTo>
                <a:lnTo>
                  <a:pt x="2060194" y="199136"/>
                </a:lnTo>
                <a:lnTo>
                  <a:pt x="2012950" y="220599"/>
                </a:lnTo>
                <a:lnTo>
                  <a:pt x="1962277" y="236220"/>
                </a:lnTo>
                <a:lnTo>
                  <a:pt x="1909572" y="247650"/>
                </a:lnTo>
                <a:lnTo>
                  <a:pt x="1854327" y="256159"/>
                </a:lnTo>
                <a:lnTo>
                  <a:pt x="1796414" y="262128"/>
                </a:lnTo>
                <a:lnTo>
                  <a:pt x="1702815" y="267970"/>
                </a:lnTo>
                <a:lnTo>
                  <a:pt x="1374902" y="280670"/>
                </a:lnTo>
                <a:lnTo>
                  <a:pt x="1143000" y="286766"/>
                </a:lnTo>
                <a:lnTo>
                  <a:pt x="930528" y="289052"/>
                </a:lnTo>
                <a:lnTo>
                  <a:pt x="1549642" y="289052"/>
                </a:lnTo>
                <a:lnTo>
                  <a:pt x="1703577" y="283210"/>
                </a:lnTo>
                <a:lnTo>
                  <a:pt x="1767204" y="279654"/>
                </a:lnTo>
                <a:lnTo>
                  <a:pt x="1827402" y="274574"/>
                </a:lnTo>
                <a:lnTo>
                  <a:pt x="1884807" y="267335"/>
                </a:lnTo>
                <a:lnTo>
                  <a:pt x="1939671" y="257302"/>
                </a:lnTo>
                <a:lnTo>
                  <a:pt x="1992884" y="243586"/>
                </a:lnTo>
                <a:lnTo>
                  <a:pt x="2043684" y="224282"/>
                </a:lnTo>
                <a:lnTo>
                  <a:pt x="2090801" y="199517"/>
                </a:lnTo>
                <a:lnTo>
                  <a:pt x="2134616" y="171196"/>
                </a:lnTo>
                <a:lnTo>
                  <a:pt x="2175510" y="141224"/>
                </a:lnTo>
                <a:lnTo>
                  <a:pt x="2232152" y="97409"/>
                </a:lnTo>
                <a:lnTo>
                  <a:pt x="2250059" y="84074"/>
                </a:lnTo>
                <a:lnTo>
                  <a:pt x="2284349" y="60706"/>
                </a:lnTo>
                <a:lnTo>
                  <a:pt x="2333244" y="36957"/>
                </a:lnTo>
                <a:lnTo>
                  <a:pt x="2380869" y="23876"/>
                </a:lnTo>
                <a:lnTo>
                  <a:pt x="2425573" y="17907"/>
                </a:lnTo>
                <a:lnTo>
                  <a:pt x="2465578" y="16256"/>
                </a:lnTo>
                <a:lnTo>
                  <a:pt x="2508757" y="16256"/>
                </a:lnTo>
                <a:lnTo>
                  <a:pt x="2517267" y="15875"/>
                </a:lnTo>
                <a:lnTo>
                  <a:pt x="2524505" y="15240"/>
                </a:lnTo>
                <a:lnTo>
                  <a:pt x="2523096" y="1143"/>
                </a:lnTo>
                <a:lnTo>
                  <a:pt x="2488819" y="1143"/>
                </a:lnTo>
                <a:lnTo>
                  <a:pt x="2477770" y="1016"/>
                </a:lnTo>
                <a:close/>
              </a:path>
              <a:path w="2524759" h="304800">
                <a:moveTo>
                  <a:pt x="139446" y="133477"/>
                </a:moveTo>
                <a:lnTo>
                  <a:pt x="0" y="160147"/>
                </a:lnTo>
                <a:lnTo>
                  <a:pt x="105028" y="255651"/>
                </a:lnTo>
                <a:lnTo>
                  <a:pt x="120163" y="201924"/>
                </a:lnTo>
                <a:lnTo>
                  <a:pt x="107950" y="198501"/>
                </a:lnTo>
                <a:lnTo>
                  <a:pt x="112140" y="183769"/>
                </a:lnTo>
                <a:lnTo>
                  <a:pt x="125278" y="183769"/>
                </a:lnTo>
                <a:lnTo>
                  <a:pt x="139446" y="133477"/>
                </a:lnTo>
                <a:close/>
              </a:path>
              <a:path w="2524759" h="304800">
                <a:moveTo>
                  <a:pt x="112140" y="183769"/>
                </a:moveTo>
                <a:lnTo>
                  <a:pt x="107950" y="198501"/>
                </a:lnTo>
                <a:lnTo>
                  <a:pt x="120163" y="201924"/>
                </a:lnTo>
                <a:lnTo>
                  <a:pt x="124310" y="187206"/>
                </a:lnTo>
                <a:lnTo>
                  <a:pt x="112140" y="183769"/>
                </a:lnTo>
                <a:close/>
              </a:path>
              <a:path w="2524759" h="304800">
                <a:moveTo>
                  <a:pt x="125278" y="183769"/>
                </a:moveTo>
                <a:lnTo>
                  <a:pt x="112140" y="183769"/>
                </a:lnTo>
                <a:lnTo>
                  <a:pt x="124310" y="187206"/>
                </a:lnTo>
                <a:lnTo>
                  <a:pt x="125278" y="183769"/>
                </a:lnTo>
                <a:close/>
              </a:path>
              <a:path w="2524759" h="304800">
                <a:moveTo>
                  <a:pt x="2508757" y="16256"/>
                </a:moveTo>
                <a:lnTo>
                  <a:pt x="2477516" y="16256"/>
                </a:lnTo>
                <a:lnTo>
                  <a:pt x="2488819" y="16383"/>
                </a:lnTo>
                <a:lnTo>
                  <a:pt x="2499105" y="16383"/>
                </a:lnTo>
                <a:lnTo>
                  <a:pt x="2508757" y="16256"/>
                </a:lnTo>
                <a:close/>
              </a:path>
              <a:path w="2524759" h="304800">
                <a:moveTo>
                  <a:pt x="2522981" y="0"/>
                </a:moveTo>
                <a:lnTo>
                  <a:pt x="2515870" y="762"/>
                </a:lnTo>
                <a:lnTo>
                  <a:pt x="2507996" y="1016"/>
                </a:lnTo>
                <a:lnTo>
                  <a:pt x="2498979" y="1143"/>
                </a:lnTo>
                <a:lnTo>
                  <a:pt x="2523096" y="1143"/>
                </a:lnTo>
                <a:lnTo>
                  <a:pt x="2522981" y="0"/>
                </a:lnTo>
                <a:close/>
              </a:path>
            </a:pathLst>
          </a:custGeom>
          <a:solidFill>
            <a:srgbClr val="A463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15308" y="3355213"/>
            <a:ext cx="2505710" cy="429895"/>
          </a:xfrm>
          <a:custGeom>
            <a:avLst/>
            <a:gdLst/>
            <a:ahLst/>
            <a:cxnLst/>
            <a:rect l="l" t="t" r="r" b="b"/>
            <a:pathLst>
              <a:path w="2505709" h="429895">
                <a:moveTo>
                  <a:pt x="205551" y="422910"/>
                </a:moveTo>
                <a:lnTo>
                  <a:pt x="9778" y="422910"/>
                </a:lnTo>
                <a:lnTo>
                  <a:pt x="20065" y="423291"/>
                </a:lnTo>
                <a:lnTo>
                  <a:pt x="32257" y="424053"/>
                </a:lnTo>
                <a:lnTo>
                  <a:pt x="45846" y="425195"/>
                </a:lnTo>
                <a:lnTo>
                  <a:pt x="94361" y="428625"/>
                </a:lnTo>
                <a:lnTo>
                  <a:pt x="112521" y="429260"/>
                </a:lnTo>
                <a:lnTo>
                  <a:pt x="131317" y="429387"/>
                </a:lnTo>
                <a:lnTo>
                  <a:pt x="150621" y="429006"/>
                </a:lnTo>
                <a:lnTo>
                  <a:pt x="170433" y="427736"/>
                </a:lnTo>
                <a:lnTo>
                  <a:pt x="190500" y="425450"/>
                </a:lnTo>
                <a:lnTo>
                  <a:pt x="205551" y="422910"/>
                </a:lnTo>
                <a:close/>
              </a:path>
              <a:path w="2505709" h="429895">
                <a:moveTo>
                  <a:pt x="9143" y="403225"/>
                </a:moveTo>
                <a:lnTo>
                  <a:pt x="0" y="403479"/>
                </a:lnTo>
                <a:lnTo>
                  <a:pt x="507" y="423291"/>
                </a:lnTo>
                <a:lnTo>
                  <a:pt x="9778" y="422910"/>
                </a:lnTo>
                <a:lnTo>
                  <a:pt x="205551" y="422910"/>
                </a:lnTo>
                <a:lnTo>
                  <a:pt x="210819" y="422020"/>
                </a:lnTo>
                <a:lnTo>
                  <a:pt x="230886" y="417322"/>
                </a:lnTo>
                <a:lnTo>
                  <a:pt x="250951" y="411353"/>
                </a:lnTo>
                <a:lnTo>
                  <a:pt x="255106" y="409701"/>
                </a:lnTo>
                <a:lnTo>
                  <a:pt x="131571" y="409701"/>
                </a:lnTo>
                <a:lnTo>
                  <a:pt x="113156" y="409448"/>
                </a:lnTo>
                <a:lnTo>
                  <a:pt x="95503" y="408813"/>
                </a:lnTo>
                <a:lnTo>
                  <a:pt x="78612" y="407797"/>
                </a:lnTo>
                <a:lnTo>
                  <a:pt x="33400" y="404368"/>
                </a:lnTo>
                <a:lnTo>
                  <a:pt x="20700" y="403606"/>
                </a:lnTo>
                <a:lnTo>
                  <a:pt x="9143" y="403225"/>
                </a:lnTo>
                <a:close/>
              </a:path>
              <a:path w="2505709" h="429895">
                <a:moveTo>
                  <a:pt x="1416050" y="0"/>
                </a:moveTo>
                <a:lnTo>
                  <a:pt x="1342897" y="2794"/>
                </a:lnTo>
                <a:lnTo>
                  <a:pt x="1281938" y="7874"/>
                </a:lnTo>
                <a:lnTo>
                  <a:pt x="1237488" y="12446"/>
                </a:lnTo>
                <a:lnTo>
                  <a:pt x="1166367" y="20827"/>
                </a:lnTo>
                <a:lnTo>
                  <a:pt x="1065656" y="34671"/>
                </a:lnTo>
                <a:lnTo>
                  <a:pt x="1013967" y="42672"/>
                </a:lnTo>
                <a:lnTo>
                  <a:pt x="962025" y="51308"/>
                </a:lnTo>
                <a:lnTo>
                  <a:pt x="910208" y="60451"/>
                </a:lnTo>
                <a:lnTo>
                  <a:pt x="859281" y="70103"/>
                </a:lnTo>
                <a:lnTo>
                  <a:pt x="809497" y="80263"/>
                </a:lnTo>
                <a:lnTo>
                  <a:pt x="761618" y="90932"/>
                </a:lnTo>
                <a:lnTo>
                  <a:pt x="715899" y="101853"/>
                </a:lnTo>
                <a:lnTo>
                  <a:pt x="672845" y="113284"/>
                </a:lnTo>
                <a:lnTo>
                  <a:pt x="633094" y="124967"/>
                </a:lnTo>
                <a:lnTo>
                  <a:pt x="596900" y="137033"/>
                </a:lnTo>
                <a:lnTo>
                  <a:pt x="548766" y="157225"/>
                </a:lnTo>
                <a:lnTo>
                  <a:pt x="506094" y="180721"/>
                </a:lnTo>
                <a:lnTo>
                  <a:pt x="457326" y="215519"/>
                </a:lnTo>
                <a:lnTo>
                  <a:pt x="415797" y="252094"/>
                </a:lnTo>
                <a:lnTo>
                  <a:pt x="345693" y="322706"/>
                </a:lnTo>
                <a:lnTo>
                  <a:pt x="329564" y="338328"/>
                </a:lnTo>
                <a:lnTo>
                  <a:pt x="297306" y="365125"/>
                </a:lnTo>
                <a:lnTo>
                  <a:pt x="263397" y="385063"/>
                </a:lnTo>
                <a:lnTo>
                  <a:pt x="226440" y="398144"/>
                </a:lnTo>
                <a:lnTo>
                  <a:pt x="188340" y="405764"/>
                </a:lnTo>
                <a:lnTo>
                  <a:pt x="150113" y="409194"/>
                </a:lnTo>
                <a:lnTo>
                  <a:pt x="131571" y="409701"/>
                </a:lnTo>
                <a:lnTo>
                  <a:pt x="255106" y="409701"/>
                </a:lnTo>
                <a:lnTo>
                  <a:pt x="289813" y="393700"/>
                </a:lnTo>
                <a:lnTo>
                  <a:pt x="325627" y="368173"/>
                </a:lnTo>
                <a:lnTo>
                  <a:pt x="359409" y="337057"/>
                </a:lnTo>
                <a:lnTo>
                  <a:pt x="393318" y="302387"/>
                </a:lnTo>
                <a:lnTo>
                  <a:pt x="411099" y="284353"/>
                </a:lnTo>
                <a:lnTo>
                  <a:pt x="449199" y="248285"/>
                </a:lnTo>
                <a:lnTo>
                  <a:pt x="492632" y="213487"/>
                </a:lnTo>
                <a:lnTo>
                  <a:pt x="529970" y="189484"/>
                </a:lnTo>
                <a:lnTo>
                  <a:pt x="572388" y="168021"/>
                </a:lnTo>
                <a:lnTo>
                  <a:pt x="620902" y="149733"/>
                </a:lnTo>
                <a:lnTo>
                  <a:pt x="678306" y="132334"/>
                </a:lnTo>
                <a:lnTo>
                  <a:pt x="720851" y="121158"/>
                </a:lnTo>
                <a:lnTo>
                  <a:pt x="766190" y="110236"/>
                </a:lnTo>
                <a:lnTo>
                  <a:pt x="813815" y="99695"/>
                </a:lnTo>
                <a:lnTo>
                  <a:pt x="863218" y="89535"/>
                </a:lnTo>
                <a:lnTo>
                  <a:pt x="913891" y="79883"/>
                </a:lnTo>
                <a:lnTo>
                  <a:pt x="965453" y="70738"/>
                </a:lnTo>
                <a:lnTo>
                  <a:pt x="1068704" y="54228"/>
                </a:lnTo>
                <a:lnTo>
                  <a:pt x="1119377" y="46989"/>
                </a:lnTo>
                <a:lnTo>
                  <a:pt x="1168907" y="40512"/>
                </a:lnTo>
                <a:lnTo>
                  <a:pt x="1262126" y="29845"/>
                </a:lnTo>
                <a:lnTo>
                  <a:pt x="1324990" y="24002"/>
                </a:lnTo>
                <a:lnTo>
                  <a:pt x="1381125" y="20574"/>
                </a:lnTo>
                <a:lnTo>
                  <a:pt x="1416557" y="19812"/>
                </a:lnTo>
                <a:lnTo>
                  <a:pt x="1641004" y="19812"/>
                </a:lnTo>
                <a:lnTo>
                  <a:pt x="1606295" y="14097"/>
                </a:lnTo>
                <a:lnTo>
                  <a:pt x="1547240" y="6603"/>
                </a:lnTo>
                <a:lnTo>
                  <a:pt x="1483994" y="1524"/>
                </a:lnTo>
                <a:lnTo>
                  <a:pt x="1450720" y="253"/>
                </a:lnTo>
                <a:lnTo>
                  <a:pt x="1416050" y="0"/>
                </a:lnTo>
                <a:close/>
              </a:path>
              <a:path w="2505709" h="429895">
                <a:moveTo>
                  <a:pt x="2384017" y="242106"/>
                </a:moveTo>
                <a:lnTo>
                  <a:pt x="2364231" y="291973"/>
                </a:lnTo>
                <a:lnTo>
                  <a:pt x="2505710" y="279781"/>
                </a:lnTo>
                <a:lnTo>
                  <a:pt x="2476213" y="246761"/>
                </a:lnTo>
                <a:lnTo>
                  <a:pt x="2395855" y="246761"/>
                </a:lnTo>
                <a:lnTo>
                  <a:pt x="2384017" y="242106"/>
                </a:lnTo>
                <a:close/>
              </a:path>
              <a:path w="2505709" h="429895">
                <a:moveTo>
                  <a:pt x="2391322" y="223694"/>
                </a:moveTo>
                <a:lnTo>
                  <a:pt x="2384017" y="242106"/>
                </a:lnTo>
                <a:lnTo>
                  <a:pt x="2395855" y="246761"/>
                </a:lnTo>
                <a:lnTo>
                  <a:pt x="2403093" y="228346"/>
                </a:lnTo>
                <a:lnTo>
                  <a:pt x="2391322" y="223694"/>
                </a:lnTo>
                <a:close/>
              </a:path>
              <a:path w="2505709" h="429895">
                <a:moveTo>
                  <a:pt x="2411094" y="173862"/>
                </a:moveTo>
                <a:lnTo>
                  <a:pt x="2391322" y="223694"/>
                </a:lnTo>
                <a:lnTo>
                  <a:pt x="2403093" y="228346"/>
                </a:lnTo>
                <a:lnTo>
                  <a:pt x="2395855" y="246761"/>
                </a:lnTo>
                <a:lnTo>
                  <a:pt x="2476213" y="246761"/>
                </a:lnTo>
                <a:lnTo>
                  <a:pt x="2411094" y="173862"/>
                </a:lnTo>
                <a:close/>
              </a:path>
              <a:path w="2505709" h="429895">
                <a:moveTo>
                  <a:pt x="1641004" y="19812"/>
                </a:moveTo>
                <a:lnTo>
                  <a:pt x="1416557" y="19812"/>
                </a:lnTo>
                <a:lnTo>
                  <a:pt x="1450593" y="20065"/>
                </a:lnTo>
                <a:lnTo>
                  <a:pt x="1483359" y="21336"/>
                </a:lnTo>
                <a:lnTo>
                  <a:pt x="1545463" y="26288"/>
                </a:lnTo>
                <a:lnTo>
                  <a:pt x="1603502" y="33782"/>
                </a:lnTo>
                <a:lnTo>
                  <a:pt x="1658365" y="42925"/>
                </a:lnTo>
                <a:lnTo>
                  <a:pt x="1760219" y="61975"/>
                </a:lnTo>
                <a:lnTo>
                  <a:pt x="1808606" y="70103"/>
                </a:lnTo>
                <a:lnTo>
                  <a:pt x="1853183" y="76962"/>
                </a:lnTo>
                <a:lnTo>
                  <a:pt x="1892045" y="83438"/>
                </a:lnTo>
                <a:lnTo>
                  <a:pt x="1960117" y="96900"/>
                </a:lnTo>
                <a:lnTo>
                  <a:pt x="2008886" y="108965"/>
                </a:lnTo>
                <a:lnTo>
                  <a:pt x="2102739" y="136651"/>
                </a:lnTo>
                <a:lnTo>
                  <a:pt x="2149475" y="152273"/>
                </a:lnTo>
                <a:lnTo>
                  <a:pt x="2229739" y="181610"/>
                </a:lnTo>
                <a:lnTo>
                  <a:pt x="2314702" y="214502"/>
                </a:lnTo>
                <a:lnTo>
                  <a:pt x="2384017" y="242106"/>
                </a:lnTo>
                <a:lnTo>
                  <a:pt x="2391322" y="223694"/>
                </a:lnTo>
                <a:lnTo>
                  <a:pt x="2236724" y="163067"/>
                </a:lnTo>
                <a:lnTo>
                  <a:pt x="2155952" y="133603"/>
                </a:lnTo>
                <a:lnTo>
                  <a:pt x="2108580" y="117728"/>
                </a:lnTo>
                <a:lnTo>
                  <a:pt x="2048890" y="99567"/>
                </a:lnTo>
                <a:lnTo>
                  <a:pt x="1997075" y="85344"/>
                </a:lnTo>
                <a:lnTo>
                  <a:pt x="1930907" y="70485"/>
                </a:lnTo>
                <a:lnTo>
                  <a:pt x="1856231" y="57403"/>
                </a:lnTo>
                <a:lnTo>
                  <a:pt x="1811908" y="50546"/>
                </a:lnTo>
                <a:lnTo>
                  <a:pt x="1763902" y="42545"/>
                </a:lnTo>
                <a:lnTo>
                  <a:pt x="1661667" y="23367"/>
                </a:lnTo>
                <a:lnTo>
                  <a:pt x="1641004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365760"/>
                </a:moveTo>
                <a:lnTo>
                  <a:pt x="9144000" y="365760"/>
                </a:lnTo>
                <a:lnTo>
                  <a:pt x="9144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515238"/>
            <a:ext cx="7476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5" dirty="0">
                <a:solidFill>
                  <a:srgbClr val="D2523B"/>
                </a:solidFill>
              </a:rPr>
              <a:t>ADVANTAGES </a:t>
            </a:r>
            <a:r>
              <a:rPr sz="4000" spc="-55" dirty="0">
                <a:solidFill>
                  <a:srgbClr val="D2523B"/>
                </a:solidFill>
              </a:rPr>
              <a:t>OF </a:t>
            </a:r>
            <a:r>
              <a:rPr sz="4000" spc="-90" dirty="0">
                <a:solidFill>
                  <a:srgbClr val="D2523B"/>
                </a:solidFill>
              </a:rPr>
              <a:t>LINKED</a:t>
            </a:r>
            <a:r>
              <a:rPr sz="4000" spc="-455" dirty="0">
                <a:solidFill>
                  <a:srgbClr val="D2523B"/>
                </a:solidFill>
              </a:rPr>
              <a:t> </a:t>
            </a:r>
            <a:r>
              <a:rPr sz="4000" spc="-85" dirty="0">
                <a:solidFill>
                  <a:srgbClr val="D2523B"/>
                </a:solidFill>
              </a:rPr>
              <a:t>LISTS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35940" y="1622501"/>
            <a:ext cx="7900034" cy="437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marR="581025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5294"/>
              <a:buChar char="•"/>
              <a:tabLst>
                <a:tab pos="195580" algn="l"/>
              </a:tabLst>
            </a:pPr>
            <a:r>
              <a:rPr sz="3400" spc="-35" dirty="0">
                <a:solidFill>
                  <a:srgbClr val="292934"/>
                </a:solidFill>
                <a:latin typeface="Arial"/>
                <a:cs typeface="Arial"/>
              </a:rPr>
              <a:t>We </a:t>
            </a:r>
            <a:r>
              <a:rPr sz="3400" dirty="0">
                <a:solidFill>
                  <a:srgbClr val="292934"/>
                </a:solidFill>
                <a:latin typeface="Arial"/>
                <a:cs typeface="Arial"/>
              </a:rPr>
              <a:t>can </a:t>
            </a:r>
            <a:r>
              <a:rPr sz="3400" spc="-5" dirty="0">
                <a:solidFill>
                  <a:srgbClr val="292934"/>
                </a:solidFill>
                <a:latin typeface="Arial"/>
                <a:cs typeface="Arial"/>
              </a:rPr>
              <a:t>dynamically allocate memory  space as</a:t>
            </a:r>
            <a:r>
              <a:rPr sz="3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400" spc="-10" dirty="0">
                <a:solidFill>
                  <a:srgbClr val="292934"/>
                </a:solidFill>
                <a:latin typeface="Arial"/>
                <a:cs typeface="Arial"/>
              </a:rPr>
              <a:t>needed</a:t>
            </a:r>
            <a:endParaRPr sz="34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819"/>
              </a:spcBef>
              <a:buClr>
                <a:srgbClr val="92A199"/>
              </a:buClr>
              <a:buSzPct val="85294"/>
              <a:buChar char="•"/>
              <a:tabLst>
                <a:tab pos="195580" algn="l"/>
              </a:tabLst>
            </a:pPr>
            <a:r>
              <a:rPr sz="3400" spc="-35" dirty="0">
                <a:solidFill>
                  <a:srgbClr val="292934"/>
                </a:solidFill>
                <a:latin typeface="Arial"/>
                <a:cs typeface="Arial"/>
              </a:rPr>
              <a:t>We </a:t>
            </a:r>
            <a:r>
              <a:rPr sz="3400" spc="-5" dirty="0">
                <a:solidFill>
                  <a:srgbClr val="292934"/>
                </a:solidFill>
                <a:latin typeface="Arial"/>
                <a:cs typeface="Arial"/>
              </a:rPr>
              <a:t>can release the </a:t>
            </a:r>
            <a:r>
              <a:rPr sz="3400" spc="-10" dirty="0">
                <a:solidFill>
                  <a:srgbClr val="292934"/>
                </a:solidFill>
                <a:latin typeface="Arial"/>
                <a:cs typeface="Arial"/>
              </a:rPr>
              <a:t>unused </a:t>
            </a:r>
            <a:r>
              <a:rPr sz="3400" spc="-5" dirty="0">
                <a:solidFill>
                  <a:srgbClr val="292934"/>
                </a:solidFill>
                <a:latin typeface="Arial"/>
                <a:cs typeface="Arial"/>
              </a:rPr>
              <a:t>space in the  situation where the allocated space  seems to be</a:t>
            </a:r>
            <a:r>
              <a:rPr sz="3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292934"/>
                </a:solidFill>
                <a:latin typeface="Arial"/>
                <a:cs typeface="Arial"/>
              </a:rPr>
              <a:t>more.</a:t>
            </a:r>
            <a:endParaRPr sz="3400">
              <a:latin typeface="Arial"/>
              <a:cs typeface="Arial"/>
            </a:endParaRPr>
          </a:p>
          <a:p>
            <a:pPr marL="195580" marR="280670" indent="-182880">
              <a:lnSpc>
                <a:spcPct val="100000"/>
              </a:lnSpc>
              <a:spcBef>
                <a:spcPts val="819"/>
              </a:spcBef>
              <a:buClr>
                <a:srgbClr val="92A199"/>
              </a:buClr>
              <a:buSzPct val="85294"/>
              <a:buChar char="•"/>
              <a:tabLst>
                <a:tab pos="195580" algn="l"/>
              </a:tabLst>
            </a:pPr>
            <a:r>
              <a:rPr sz="3400" spc="-5" dirty="0">
                <a:solidFill>
                  <a:srgbClr val="292934"/>
                </a:solidFill>
                <a:latin typeface="Arial"/>
                <a:cs typeface="Arial"/>
              </a:rPr>
              <a:t>Operation related to data elements like  insertions or deletion are more  simplified.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365760"/>
                </a:moveTo>
                <a:lnTo>
                  <a:pt x="9144000" y="365760"/>
                </a:lnTo>
                <a:lnTo>
                  <a:pt x="9144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622501"/>
            <a:ext cx="7759065" cy="2202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marR="143510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5294"/>
              <a:buChar char="•"/>
              <a:tabLst>
                <a:tab pos="195580" algn="l"/>
                <a:tab pos="3098800" algn="l"/>
              </a:tabLst>
            </a:pPr>
            <a:r>
              <a:rPr sz="3400" spc="-5" dirty="0">
                <a:solidFill>
                  <a:srgbClr val="292934"/>
                </a:solidFill>
                <a:latin typeface="Arial"/>
                <a:cs typeface="Arial"/>
              </a:rPr>
              <a:t>Operation</a:t>
            </a:r>
            <a:r>
              <a:rPr sz="34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292934"/>
                </a:solidFill>
                <a:latin typeface="Arial"/>
                <a:cs typeface="Arial"/>
              </a:rPr>
              <a:t>like	insertion or deletion</a:t>
            </a:r>
            <a:r>
              <a:rPr sz="3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292934"/>
                </a:solidFill>
                <a:latin typeface="Arial"/>
                <a:cs typeface="Arial"/>
              </a:rPr>
              <a:t>are  less </a:t>
            </a:r>
            <a:r>
              <a:rPr sz="3400" dirty="0">
                <a:solidFill>
                  <a:srgbClr val="292934"/>
                </a:solidFill>
                <a:latin typeface="Arial"/>
                <a:cs typeface="Arial"/>
              </a:rPr>
              <a:t>time </a:t>
            </a:r>
            <a:r>
              <a:rPr sz="3400" spc="-5" dirty="0">
                <a:solidFill>
                  <a:srgbClr val="292934"/>
                </a:solidFill>
                <a:latin typeface="Arial"/>
                <a:cs typeface="Arial"/>
              </a:rPr>
              <a:t>consuming.</a:t>
            </a:r>
            <a:endParaRPr sz="34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819"/>
              </a:spcBef>
              <a:buClr>
                <a:srgbClr val="92A199"/>
              </a:buClr>
              <a:buSzPct val="85294"/>
              <a:buChar char="•"/>
              <a:tabLst>
                <a:tab pos="195580" algn="l"/>
              </a:tabLst>
            </a:pPr>
            <a:r>
              <a:rPr sz="3400" spc="-5" dirty="0">
                <a:solidFill>
                  <a:srgbClr val="292934"/>
                </a:solidFill>
                <a:latin typeface="Arial"/>
                <a:cs typeface="Arial"/>
              </a:rPr>
              <a:t>Linked lists provide </a:t>
            </a:r>
            <a:r>
              <a:rPr sz="3400" dirty="0">
                <a:solidFill>
                  <a:srgbClr val="292934"/>
                </a:solidFill>
                <a:latin typeface="Arial"/>
                <a:cs typeface="Arial"/>
              </a:rPr>
              <a:t>flexibility </a:t>
            </a:r>
            <a:r>
              <a:rPr sz="3400" spc="-5" dirty="0">
                <a:solidFill>
                  <a:srgbClr val="292934"/>
                </a:solidFill>
                <a:latin typeface="Arial"/>
                <a:cs typeface="Arial"/>
              </a:rPr>
              <a:t>in</a:t>
            </a:r>
            <a:r>
              <a:rPr sz="3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292934"/>
                </a:solidFill>
                <a:latin typeface="Arial"/>
                <a:cs typeface="Arial"/>
              </a:rPr>
              <a:t>allowing  the </a:t>
            </a:r>
            <a:r>
              <a:rPr sz="3400" dirty="0">
                <a:solidFill>
                  <a:srgbClr val="292934"/>
                </a:solidFill>
                <a:latin typeface="Arial"/>
                <a:cs typeface="Arial"/>
              </a:rPr>
              <a:t>items </a:t>
            </a:r>
            <a:r>
              <a:rPr sz="3400" spc="-5" dirty="0">
                <a:solidFill>
                  <a:srgbClr val="292934"/>
                </a:solidFill>
                <a:latin typeface="Arial"/>
                <a:cs typeface="Arial"/>
              </a:rPr>
              <a:t>to be </a:t>
            </a:r>
            <a:r>
              <a:rPr sz="3400" spc="-10" dirty="0">
                <a:solidFill>
                  <a:srgbClr val="292934"/>
                </a:solidFill>
                <a:latin typeface="Arial"/>
                <a:cs typeface="Arial"/>
              </a:rPr>
              <a:t>arranged</a:t>
            </a:r>
            <a:r>
              <a:rPr sz="3400" spc="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3400" spc="-30" dirty="0">
                <a:solidFill>
                  <a:srgbClr val="292934"/>
                </a:solidFill>
                <a:latin typeface="Arial"/>
                <a:cs typeface="Arial"/>
              </a:rPr>
              <a:t>efficiently.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4678" y="2182495"/>
            <a:ext cx="7023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100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2182495"/>
            <a:ext cx="104521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200</a:t>
            </a:r>
            <a:endParaRPr sz="32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3848480"/>
            <a:ext cx="8147684" cy="282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EFA12D"/>
              </a:buClr>
              <a:buSzPct val="69117"/>
              <a:buChar char="•"/>
              <a:tabLst>
                <a:tab pos="35560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The above figure shows the example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of 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marks obtained by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different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students  can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be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stored in a linked</a:t>
            </a:r>
            <a:r>
              <a:rPr sz="3400" spc="2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list</a:t>
            </a:r>
            <a:endParaRPr sz="3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EFA12D"/>
              </a:buClr>
              <a:buSzPct val="69117"/>
              <a:buChar char="•"/>
              <a:tabLst>
                <a:tab pos="354965" algn="l"/>
                <a:tab pos="355600" algn="l"/>
                <a:tab pos="1532255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Here	N-stands for</a:t>
            </a:r>
            <a:r>
              <a:rPr sz="3400" spc="4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NULL.</a:t>
            </a:r>
            <a:endParaRPr sz="3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Clr>
                <a:srgbClr val="EFA12D"/>
              </a:buClr>
              <a:buSzPct val="69117"/>
              <a:buChar char="•"/>
              <a:tabLst>
                <a:tab pos="354965" algn="l"/>
                <a:tab pos="355600" algn="l"/>
              </a:tabLst>
            </a:pP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Null indicates the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end </a:t>
            </a:r>
            <a:r>
              <a:rPr sz="3400" spc="-5" dirty="0">
                <a:solidFill>
                  <a:srgbClr val="4E3A2F"/>
                </a:solidFill>
                <a:latin typeface="Arial"/>
                <a:cs typeface="Arial"/>
              </a:rPr>
              <a:t>of the</a:t>
            </a:r>
            <a:r>
              <a:rPr sz="3400" spc="4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400" spc="-10" dirty="0">
                <a:solidFill>
                  <a:srgbClr val="4E3A2F"/>
                </a:solidFill>
                <a:latin typeface="Arial"/>
                <a:cs typeface="Arial"/>
              </a:rPr>
              <a:t>node.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1143000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7800" y="11366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11366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7000" y="1136650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4950" y="1149350"/>
            <a:ext cx="1206500" cy="8890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794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20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4150" y="1165605"/>
            <a:ext cx="12065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95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81500" y="1219200"/>
            <a:ext cx="1333500" cy="838200"/>
          </a:xfrm>
          <a:custGeom>
            <a:avLst/>
            <a:gdLst/>
            <a:ahLst/>
            <a:cxnLst/>
            <a:rect l="l" t="t" r="r" b="b"/>
            <a:pathLst>
              <a:path w="1333500" h="838200">
                <a:moveTo>
                  <a:pt x="0" y="838200"/>
                </a:moveTo>
                <a:lnTo>
                  <a:pt x="1333500" y="838200"/>
                </a:lnTo>
                <a:lnTo>
                  <a:pt x="13335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81500" y="1212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000" y="1212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5000" y="121285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54350" y="1225550"/>
            <a:ext cx="1320800" cy="812800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3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87850" y="1241805"/>
            <a:ext cx="13208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3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81900" y="1295400"/>
            <a:ext cx="1409700" cy="752475"/>
          </a:xfrm>
          <a:custGeom>
            <a:avLst/>
            <a:gdLst/>
            <a:ahLst/>
            <a:cxnLst/>
            <a:rect l="l" t="t" r="r" b="b"/>
            <a:pathLst>
              <a:path w="1409700" h="752475">
                <a:moveTo>
                  <a:pt x="0" y="752475"/>
                </a:moveTo>
                <a:lnTo>
                  <a:pt x="1409700" y="752475"/>
                </a:lnTo>
                <a:lnTo>
                  <a:pt x="1409700" y="0"/>
                </a:lnTo>
                <a:lnTo>
                  <a:pt x="0" y="0"/>
                </a:lnTo>
                <a:lnTo>
                  <a:pt x="0" y="752475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81900" y="1289050"/>
            <a:ext cx="0" cy="777875"/>
          </a:xfrm>
          <a:custGeom>
            <a:avLst/>
            <a:gdLst/>
            <a:ahLst/>
            <a:cxnLst/>
            <a:rect l="l" t="t" r="r" b="b"/>
            <a:pathLst>
              <a:path h="777875">
                <a:moveTo>
                  <a:pt x="0" y="0"/>
                </a:moveTo>
                <a:lnTo>
                  <a:pt x="0" y="7778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72200" y="1289050"/>
            <a:ext cx="0" cy="777875"/>
          </a:xfrm>
          <a:custGeom>
            <a:avLst/>
            <a:gdLst/>
            <a:ahLst/>
            <a:cxnLst/>
            <a:rect l="l" t="t" r="r" b="b"/>
            <a:pathLst>
              <a:path h="777875">
                <a:moveTo>
                  <a:pt x="0" y="0"/>
                </a:moveTo>
                <a:lnTo>
                  <a:pt x="0" y="7778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91600" y="1289050"/>
            <a:ext cx="0" cy="777875"/>
          </a:xfrm>
          <a:custGeom>
            <a:avLst/>
            <a:gdLst/>
            <a:ahLst/>
            <a:cxnLst/>
            <a:rect l="l" t="t" r="r" b="b"/>
            <a:pathLst>
              <a:path h="777875">
                <a:moveTo>
                  <a:pt x="0" y="0"/>
                </a:moveTo>
                <a:lnTo>
                  <a:pt x="0" y="7778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78550" y="1301750"/>
            <a:ext cx="1397000" cy="727075"/>
          </a:xfrm>
          <a:prstGeom prst="rect">
            <a:avLst/>
          </a:prstGeom>
          <a:solidFill>
            <a:srgbClr val="EFA12D"/>
          </a:solidFill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3400" b="1" spc="-15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3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88250" y="1317701"/>
            <a:ext cx="1397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67761" y="1448561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266700" y="0"/>
                </a:moveTo>
                <a:lnTo>
                  <a:pt x="2667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66700" y="171450"/>
                </a:lnTo>
                <a:lnTo>
                  <a:pt x="266700" y="228600"/>
                </a:lnTo>
                <a:lnTo>
                  <a:pt x="381000" y="114300"/>
                </a:lnTo>
                <a:lnTo>
                  <a:pt x="2667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67761" y="1448561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57150"/>
                </a:moveTo>
                <a:lnTo>
                  <a:pt x="266700" y="57150"/>
                </a:lnTo>
                <a:lnTo>
                  <a:pt x="266700" y="0"/>
                </a:lnTo>
                <a:lnTo>
                  <a:pt x="381000" y="114300"/>
                </a:lnTo>
                <a:lnTo>
                  <a:pt x="266700" y="228600"/>
                </a:lnTo>
                <a:lnTo>
                  <a:pt x="2667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1961" y="1524761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266700" y="0"/>
                </a:moveTo>
                <a:lnTo>
                  <a:pt x="2667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66700" y="171450"/>
                </a:lnTo>
                <a:lnTo>
                  <a:pt x="266700" y="228600"/>
                </a:lnTo>
                <a:lnTo>
                  <a:pt x="381000" y="114300"/>
                </a:lnTo>
                <a:lnTo>
                  <a:pt x="266700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1961" y="1524761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57150"/>
                </a:moveTo>
                <a:lnTo>
                  <a:pt x="266700" y="57150"/>
                </a:lnTo>
                <a:lnTo>
                  <a:pt x="266700" y="0"/>
                </a:lnTo>
                <a:lnTo>
                  <a:pt x="381000" y="114300"/>
                </a:lnTo>
                <a:lnTo>
                  <a:pt x="266700" y="228600"/>
                </a:lnTo>
                <a:lnTo>
                  <a:pt x="2667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86EAF3-69DE-4195-A913-AC33B244AB86}"/>
              </a:ext>
            </a:extLst>
          </p:cNvPr>
          <p:cNvSpPr/>
          <p:nvPr/>
        </p:nvSpPr>
        <p:spPr>
          <a:xfrm>
            <a:off x="6172200" y="2198788"/>
            <a:ext cx="702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0" dirty="0">
                <a:solidFill>
                  <a:srgbClr val="4E3A2F"/>
                </a:solidFill>
                <a:latin typeface="Arial"/>
                <a:cs typeface="Arial"/>
              </a:rPr>
              <a:t>400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63980" y="1232916"/>
            <a:ext cx="4855464" cy="480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2994" y="821182"/>
            <a:ext cx="43789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latin typeface="Trebuchet MS"/>
                <a:cs typeface="Trebuchet MS"/>
              </a:rPr>
              <a:t>WHAT </a:t>
            </a:r>
            <a:r>
              <a:rPr sz="3200" spc="75" dirty="0">
                <a:latin typeface="Trebuchet MS"/>
                <a:cs typeface="Trebuchet MS"/>
              </a:rPr>
              <a:t>ARE </a:t>
            </a:r>
            <a:r>
              <a:rPr sz="3200" spc="40" dirty="0">
                <a:latin typeface="Trebuchet MS"/>
                <a:cs typeface="Trebuchet MS"/>
              </a:rPr>
              <a:t>LINKED</a:t>
            </a:r>
            <a:r>
              <a:rPr sz="3200" spc="-580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LISTS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456129"/>
            <a:ext cx="4705985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4145" indent="-342900">
              <a:lnSpc>
                <a:spcPct val="100000"/>
              </a:lnSpc>
              <a:spcBef>
                <a:spcPts val="95"/>
              </a:spcBef>
            </a:pPr>
            <a:r>
              <a:rPr sz="1950" spc="370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linked list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is a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linear  </a:t>
            </a:r>
            <a:r>
              <a:rPr sz="2800" spc="-114" dirty="0">
                <a:solidFill>
                  <a:srgbClr val="4E3A2F"/>
                </a:solidFill>
                <a:latin typeface="Arial"/>
                <a:cs typeface="Arial"/>
              </a:rPr>
              <a:t>data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structure.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950" spc="370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Nodes make up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linked</a:t>
            </a:r>
            <a:r>
              <a:rPr sz="2800" spc="6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4E3A2F"/>
                </a:solidFill>
                <a:latin typeface="Arial"/>
                <a:cs typeface="Arial"/>
              </a:rPr>
              <a:t>lists.</a:t>
            </a:r>
            <a:endParaRPr sz="2800">
              <a:latin typeface="Arial"/>
              <a:cs typeface="Arial"/>
            </a:endParaRPr>
          </a:p>
          <a:p>
            <a:pPr marL="355600" marR="48260" indent="-342900">
              <a:lnSpc>
                <a:spcPct val="100000"/>
              </a:lnSpc>
              <a:spcBef>
                <a:spcPts val="675"/>
              </a:spcBef>
            </a:pPr>
            <a:r>
              <a:rPr sz="1950" spc="370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Nodes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are structures  </a:t>
            </a:r>
            <a:r>
              <a:rPr sz="2800" spc="-114" dirty="0">
                <a:solidFill>
                  <a:srgbClr val="4E3A2F"/>
                </a:solidFill>
                <a:latin typeface="Arial"/>
                <a:cs typeface="Arial"/>
              </a:rPr>
              <a:t>made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up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data and a 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pointer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another</a:t>
            </a:r>
            <a:r>
              <a:rPr sz="2800" spc="-2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node.</a:t>
            </a:r>
            <a:endParaRPr sz="2800">
              <a:latin typeface="Arial"/>
              <a:cs typeface="Arial"/>
            </a:endParaRPr>
          </a:p>
          <a:p>
            <a:pPr marL="355600" marR="6350" indent="-342900">
              <a:lnSpc>
                <a:spcPct val="100000"/>
              </a:lnSpc>
              <a:spcBef>
                <a:spcPts val="675"/>
              </a:spcBef>
            </a:pPr>
            <a:r>
              <a:rPr sz="1950" spc="370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2800" spc="-5" dirty="0">
                <a:solidFill>
                  <a:srgbClr val="4E3A2F"/>
                </a:solidFill>
                <a:latin typeface="Arial"/>
                <a:cs typeface="Arial"/>
              </a:rPr>
              <a:t>Usually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the pointer is </a:t>
            </a:r>
            <a:r>
              <a:rPr sz="2800" spc="-100" dirty="0">
                <a:solidFill>
                  <a:srgbClr val="4E3A2F"/>
                </a:solidFill>
                <a:latin typeface="Arial"/>
                <a:cs typeface="Arial"/>
              </a:rPr>
              <a:t>called  </a:t>
            </a:r>
            <a:r>
              <a:rPr sz="2800" dirty="0">
                <a:solidFill>
                  <a:srgbClr val="4E3A2F"/>
                </a:solidFill>
                <a:latin typeface="Arial"/>
                <a:cs typeface="Arial"/>
              </a:rPr>
              <a:t>next.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1828" y="2743200"/>
            <a:ext cx="3662171" cy="182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675894"/>
            <a:ext cx="6015355" cy="1138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6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0000"/>
                </a:solidFill>
              </a:rPr>
              <a:t>What </a:t>
            </a:r>
            <a:r>
              <a:rPr sz="3200" dirty="0">
                <a:solidFill>
                  <a:srgbClr val="FF0000"/>
                </a:solidFill>
              </a:rPr>
              <a:t>is </a:t>
            </a:r>
            <a:r>
              <a:rPr sz="3200" spc="-5" dirty="0">
                <a:solidFill>
                  <a:srgbClr val="FF0000"/>
                </a:solidFill>
              </a:rPr>
              <a:t>Linked</a:t>
            </a:r>
            <a:r>
              <a:rPr sz="3200" spc="-4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List?</a:t>
            </a:r>
            <a:endParaRPr sz="3200"/>
          </a:p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sz="2000" dirty="0">
                <a:solidFill>
                  <a:srgbClr val="000000"/>
                </a:solidFill>
              </a:rPr>
              <a:t>A linked list </a:t>
            </a:r>
            <a:r>
              <a:rPr sz="2000" spc="-5" dirty="0">
                <a:solidFill>
                  <a:srgbClr val="000000"/>
                </a:solidFill>
              </a:rPr>
              <a:t>is </a:t>
            </a:r>
            <a:r>
              <a:rPr sz="2000" dirty="0">
                <a:solidFill>
                  <a:srgbClr val="000000"/>
                </a:solidFill>
              </a:rPr>
              <a:t>a collection of nodes with various</a:t>
            </a:r>
            <a:r>
              <a:rPr sz="2000" spc="-21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fields  It contains data field and Address field or Link</a:t>
            </a:r>
            <a:r>
              <a:rPr sz="2000" spc="-26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field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828800" y="3124200"/>
            <a:ext cx="2667000" cy="1981200"/>
          </a:xfrm>
          <a:prstGeom prst="rect">
            <a:avLst/>
          </a:prstGeom>
          <a:solidFill>
            <a:srgbClr val="FF00FF"/>
          </a:solidFill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Times New Roman"/>
              <a:cs typeface="Times New Roman"/>
            </a:endParaRPr>
          </a:p>
          <a:p>
            <a:pPr marL="52260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Info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field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5800" y="3124200"/>
            <a:ext cx="2819400" cy="1981200"/>
          </a:xfrm>
          <a:prstGeom prst="rect">
            <a:avLst/>
          </a:prstGeom>
          <a:solidFill>
            <a:srgbClr val="FF00FF"/>
          </a:solidFill>
          <a:ln w="914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Times New Roman"/>
              <a:cs typeface="Times New Roman"/>
            </a:endParaRPr>
          </a:p>
          <a:p>
            <a:pPr marL="320675" marR="317500" indent="126364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Link Field/  Address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Field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3326129"/>
            <a:ext cx="838200" cy="912494"/>
          </a:xfrm>
          <a:custGeom>
            <a:avLst/>
            <a:gdLst/>
            <a:ahLst/>
            <a:cxnLst/>
            <a:rect l="l" t="t" r="r" b="b"/>
            <a:pathLst>
              <a:path w="838200" h="912495">
                <a:moveTo>
                  <a:pt x="0" y="0"/>
                </a:moveTo>
                <a:lnTo>
                  <a:pt x="0" y="289560"/>
                </a:lnTo>
                <a:lnTo>
                  <a:pt x="2301" y="327196"/>
                </a:lnTo>
                <a:lnTo>
                  <a:pt x="20297" y="400541"/>
                </a:lnTo>
                <a:lnTo>
                  <a:pt x="35716" y="436016"/>
                </a:lnTo>
                <a:lnTo>
                  <a:pt x="55233" y="470534"/>
                </a:lnTo>
                <a:lnTo>
                  <a:pt x="78708" y="503979"/>
                </a:lnTo>
                <a:lnTo>
                  <a:pt x="106005" y="536232"/>
                </a:lnTo>
                <a:lnTo>
                  <a:pt x="136984" y="567176"/>
                </a:lnTo>
                <a:lnTo>
                  <a:pt x="171510" y="596693"/>
                </a:lnTo>
                <a:lnTo>
                  <a:pt x="209442" y="624665"/>
                </a:lnTo>
                <a:lnTo>
                  <a:pt x="250645" y="650975"/>
                </a:lnTo>
                <a:lnTo>
                  <a:pt x="294979" y="675505"/>
                </a:lnTo>
                <a:lnTo>
                  <a:pt x="342307" y="698137"/>
                </a:lnTo>
                <a:lnTo>
                  <a:pt x="392491" y="718754"/>
                </a:lnTo>
                <a:lnTo>
                  <a:pt x="445393" y="737237"/>
                </a:lnTo>
                <a:lnTo>
                  <a:pt x="500875" y="753470"/>
                </a:lnTo>
                <a:lnTo>
                  <a:pt x="558800" y="767334"/>
                </a:lnTo>
                <a:lnTo>
                  <a:pt x="558800" y="912114"/>
                </a:lnTo>
                <a:lnTo>
                  <a:pt x="838200" y="651510"/>
                </a:lnTo>
                <a:lnTo>
                  <a:pt x="685800" y="477774"/>
                </a:lnTo>
                <a:lnTo>
                  <a:pt x="558800" y="477774"/>
                </a:lnTo>
                <a:lnTo>
                  <a:pt x="500875" y="463910"/>
                </a:lnTo>
                <a:lnTo>
                  <a:pt x="445393" y="447677"/>
                </a:lnTo>
                <a:lnTo>
                  <a:pt x="392491" y="429194"/>
                </a:lnTo>
                <a:lnTo>
                  <a:pt x="342307" y="408577"/>
                </a:lnTo>
                <a:lnTo>
                  <a:pt x="294979" y="385945"/>
                </a:lnTo>
                <a:lnTo>
                  <a:pt x="250645" y="361415"/>
                </a:lnTo>
                <a:lnTo>
                  <a:pt x="209442" y="335105"/>
                </a:lnTo>
                <a:lnTo>
                  <a:pt x="171510" y="307133"/>
                </a:lnTo>
                <a:lnTo>
                  <a:pt x="136984" y="277616"/>
                </a:lnTo>
                <a:lnTo>
                  <a:pt x="106005" y="246672"/>
                </a:lnTo>
                <a:lnTo>
                  <a:pt x="78708" y="214419"/>
                </a:lnTo>
                <a:lnTo>
                  <a:pt x="55233" y="180974"/>
                </a:lnTo>
                <a:lnTo>
                  <a:pt x="35716" y="146456"/>
                </a:lnTo>
                <a:lnTo>
                  <a:pt x="20297" y="110981"/>
                </a:lnTo>
                <a:lnTo>
                  <a:pt x="2301" y="37636"/>
                </a:lnTo>
                <a:lnTo>
                  <a:pt x="0" y="0"/>
                </a:lnTo>
                <a:close/>
              </a:path>
              <a:path w="838200" h="912495">
                <a:moveTo>
                  <a:pt x="558800" y="332994"/>
                </a:moveTo>
                <a:lnTo>
                  <a:pt x="558800" y="477774"/>
                </a:lnTo>
                <a:lnTo>
                  <a:pt x="685800" y="477774"/>
                </a:lnTo>
                <a:lnTo>
                  <a:pt x="558800" y="332994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783" y="2819400"/>
            <a:ext cx="838835" cy="651510"/>
          </a:xfrm>
          <a:custGeom>
            <a:avLst/>
            <a:gdLst/>
            <a:ahLst/>
            <a:cxnLst/>
            <a:rect l="l" t="t" r="r" b="b"/>
            <a:pathLst>
              <a:path w="838835" h="651510">
                <a:moveTo>
                  <a:pt x="838416" y="0"/>
                </a:moveTo>
                <a:lnTo>
                  <a:pt x="789805" y="851"/>
                </a:lnTo>
                <a:lnTo>
                  <a:pt x="741431" y="3397"/>
                </a:lnTo>
                <a:lnTo>
                  <a:pt x="693411" y="7626"/>
                </a:lnTo>
                <a:lnTo>
                  <a:pt x="645860" y="13524"/>
                </a:lnTo>
                <a:lnTo>
                  <a:pt x="598894" y="21082"/>
                </a:lnTo>
                <a:lnTo>
                  <a:pt x="539608" y="33225"/>
                </a:lnTo>
                <a:lnTo>
                  <a:pt x="482802" y="47753"/>
                </a:lnTo>
                <a:lnTo>
                  <a:pt x="428583" y="64544"/>
                </a:lnTo>
                <a:lnTo>
                  <a:pt x="377061" y="83475"/>
                </a:lnTo>
                <a:lnTo>
                  <a:pt x="328345" y="104426"/>
                </a:lnTo>
                <a:lnTo>
                  <a:pt x="282544" y="127275"/>
                </a:lnTo>
                <a:lnTo>
                  <a:pt x="239768" y="151899"/>
                </a:lnTo>
                <a:lnTo>
                  <a:pt x="200124" y="178177"/>
                </a:lnTo>
                <a:lnTo>
                  <a:pt x="163723" y="205987"/>
                </a:lnTo>
                <a:lnTo>
                  <a:pt x="130673" y="235207"/>
                </a:lnTo>
                <a:lnTo>
                  <a:pt x="101083" y="265715"/>
                </a:lnTo>
                <a:lnTo>
                  <a:pt x="75062" y="297390"/>
                </a:lnTo>
                <a:lnTo>
                  <a:pt x="52720" y="330110"/>
                </a:lnTo>
                <a:lnTo>
                  <a:pt x="34165" y="363753"/>
                </a:lnTo>
                <a:lnTo>
                  <a:pt x="8853" y="433321"/>
                </a:lnTo>
                <a:lnTo>
                  <a:pt x="0" y="505119"/>
                </a:lnTo>
                <a:lnTo>
                  <a:pt x="2017" y="541550"/>
                </a:lnTo>
                <a:lnTo>
                  <a:pt x="8476" y="578174"/>
                </a:lnTo>
                <a:lnTo>
                  <a:pt x="19485" y="614867"/>
                </a:lnTo>
                <a:lnTo>
                  <a:pt x="35154" y="651510"/>
                </a:lnTo>
                <a:lnTo>
                  <a:pt x="53685" y="618174"/>
                </a:lnTo>
                <a:lnTo>
                  <a:pt x="75730" y="586030"/>
                </a:lnTo>
                <a:lnTo>
                  <a:pt x="101135" y="555149"/>
                </a:lnTo>
                <a:lnTo>
                  <a:pt x="129746" y="525600"/>
                </a:lnTo>
                <a:lnTo>
                  <a:pt x="161408" y="497453"/>
                </a:lnTo>
                <a:lnTo>
                  <a:pt x="195965" y="470776"/>
                </a:lnTo>
                <a:lnTo>
                  <a:pt x="233264" y="445641"/>
                </a:lnTo>
                <a:lnTo>
                  <a:pt x="273150" y="422116"/>
                </a:lnTo>
                <a:lnTo>
                  <a:pt x="315469" y="400271"/>
                </a:lnTo>
                <a:lnTo>
                  <a:pt x="360065" y="380176"/>
                </a:lnTo>
                <a:lnTo>
                  <a:pt x="406784" y="361901"/>
                </a:lnTo>
                <a:lnTo>
                  <a:pt x="455472" y="345515"/>
                </a:lnTo>
                <a:lnTo>
                  <a:pt x="505973" y="331087"/>
                </a:lnTo>
                <a:lnTo>
                  <a:pt x="558134" y="318689"/>
                </a:lnTo>
                <a:lnTo>
                  <a:pt x="611800" y="308388"/>
                </a:lnTo>
                <a:lnTo>
                  <a:pt x="666815" y="300255"/>
                </a:lnTo>
                <a:lnTo>
                  <a:pt x="723026" y="294359"/>
                </a:lnTo>
                <a:lnTo>
                  <a:pt x="780278" y="290771"/>
                </a:lnTo>
                <a:lnTo>
                  <a:pt x="838416" y="289560"/>
                </a:lnTo>
                <a:lnTo>
                  <a:pt x="838416" y="0"/>
                </a:lnTo>
                <a:close/>
              </a:path>
            </a:pathLst>
          </a:custGeom>
          <a:solidFill>
            <a:srgbClr val="C182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0" y="2819400"/>
            <a:ext cx="838200" cy="1419225"/>
          </a:xfrm>
          <a:custGeom>
            <a:avLst/>
            <a:gdLst/>
            <a:ahLst/>
            <a:cxnLst/>
            <a:rect l="l" t="t" r="r" b="b"/>
            <a:pathLst>
              <a:path w="838200" h="1419225">
                <a:moveTo>
                  <a:pt x="0" y="506729"/>
                </a:moveTo>
                <a:lnTo>
                  <a:pt x="9113" y="581399"/>
                </a:lnTo>
                <a:lnTo>
                  <a:pt x="35716" y="653186"/>
                </a:lnTo>
                <a:lnTo>
                  <a:pt x="55233" y="687704"/>
                </a:lnTo>
                <a:lnTo>
                  <a:pt x="78708" y="721149"/>
                </a:lnTo>
                <a:lnTo>
                  <a:pt x="106005" y="753402"/>
                </a:lnTo>
                <a:lnTo>
                  <a:pt x="136984" y="784346"/>
                </a:lnTo>
                <a:lnTo>
                  <a:pt x="171510" y="813863"/>
                </a:lnTo>
                <a:lnTo>
                  <a:pt x="209442" y="841835"/>
                </a:lnTo>
                <a:lnTo>
                  <a:pt x="250645" y="868145"/>
                </a:lnTo>
                <a:lnTo>
                  <a:pt x="294979" y="892675"/>
                </a:lnTo>
                <a:lnTo>
                  <a:pt x="342307" y="915307"/>
                </a:lnTo>
                <a:lnTo>
                  <a:pt x="392491" y="935924"/>
                </a:lnTo>
                <a:lnTo>
                  <a:pt x="445393" y="954407"/>
                </a:lnTo>
                <a:lnTo>
                  <a:pt x="500875" y="970640"/>
                </a:lnTo>
                <a:lnTo>
                  <a:pt x="558800" y="984504"/>
                </a:lnTo>
                <a:lnTo>
                  <a:pt x="558800" y="839724"/>
                </a:lnTo>
                <a:lnTo>
                  <a:pt x="838200" y="1158239"/>
                </a:lnTo>
                <a:lnTo>
                  <a:pt x="558800" y="1418844"/>
                </a:lnTo>
                <a:lnTo>
                  <a:pt x="558800" y="1274064"/>
                </a:lnTo>
                <a:lnTo>
                  <a:pt x="500875" y="1260200"/>
                </a:lnTo>
                <a:lnTo>
                  <a:pt x="445393" y="1243967"/>
                </a:lnTo>
                <a:lnTo>
                  <a:pt x="392491" y="1225484"/>
                </a:lnTo>
                <a:lnTo>
                  <a:pt x="342307" y="1204867"/>
                </a:lnTo>
                <a:lnTo>
                  <a:pt x="294979" y="1182235"/>
                </a:lnTo>
                <a:lnTo>
                  <a:pt x="250645" y="1157705"/>
                </a:lnTo>
                <a:lnTo>
                  <a:pt x="209442" y="1131395"/>
                </a:lnTo>
                <a:lnTo>
                  <a:pt x="171510" y="1103423"/>
                </a:lnTo>
                <a:lnTo>
                  <a:pt x="136984" y="1073906"/>
                </a:lnTo>
                <a:lnTo>
                  <a:pt x="106005" y="1042962"/>
                </a:lnTo>
                <a:lnTo>
                  <a:pt x="78708" y="1010709"/>
                </a:lnTo>
                <a:lnTo>
                  <a:pt x="55233" y="977264"/>
                </a:lnTo>
                <a:lnTo>
                  <a:pt x="35716" y="942746"/>
                </a:lnTo>
                <a:lnTo>
                  <a:pt x="20297" y="907271"/>
                </a:lnTo>
                <a:lnTo>
                  <a:pt x="2301" y="833926"/>
                </a:lnTo>
                <a:lnTo>
                  <a:pt x="0" y="796289"/>
                </a:lnTo>
                <a:lnTo>
                  <a:pt x="0" y="506729"/>
                </a:lnTo>
                <a:lnTo>
                  <a:pt x="8323" y="435028"/>
                </a:lnTo>
                <a:lnTo>
                  <a:pt x="32538" y="366421"/>
                </a:lnTo>
                <a:lnTo>
                  <a:pt x="71509" y="301593"/>
                </a:lnTo>
                <a:lnTo>
                  <a:pt x="96173" y="270811"/>
                </a:lnTo>
                <a:lnTo>
                  <a:pt x="124101" y="241230"/>
                </a:lnTo>
                <a:lnTo>
                  <a:pt x="155151" y="212937"/>
                </a:lnTo>
                <a:lnTo>
                  <a:pt x="189180" y="186017"/>
                </a:lnTo>
                <a:lnTo>
                  <a:pt x="226048" y="160556"/>
                </a:lnTo>
                <a:lnTo>
                  <a:pt x="265612" y="136639"/>
                </a:lnTo>
                <a:lnTo>
                  <a:pt x="307730" y="114353"/>
                </a:lnTo>
                <a:lnTo>
                  <a:pt x="352261" y="93782"/>
                </a:lnTo>
                <a:lnTo>
                  <a:pt x="399062" y="75013"/>
                </a:lnTo>
                <a:lnTo>
                  <a:pt x="447993" y="58132"/>
                </a:lnTo>
                <a:lnTo>
                  <a:pt x="498910" y="43223"/>
                </a:lnTo>
                <a:lnTo>
                  <a:pt x="551673" y="30373"/>
                </a:lnTo>
                <a:lnTo>
                  <a:pt x="606139" y="19667"/>
                </a:lnTo>
                <a:lnTo>
                  <a:pt x="662166" y="11191"/>
                </a:lnTo>
                <a:lnTo>
                  <a:pt x="719613" y="5031"/>
                </a:lnTo>
                <a:lnTo>
                  <a:pt x="778338" y="1272"/>
                </a:lnTo>
                <a:lnTo>
                  <a:pt x="838200" y="0"/>
                </a:lnTo>
                <a:lnTo>
                  <a:pt x="838200" y="289560"/>
                </a:lnTo>
                <a:lnTo>
                  <a:pt x="780061" y="290771"/>
                </a:lnTo>
                <a:lnTo>
                  <a:pt x="722810" y="294359"/>
                </a:lnTo>
                <a:lnTo>
                  <a:pt x="666599" y="300255"/>
                </a:lnTo>
                <a:lnTo>
                  <a:pt x="611583" y="308388"/>
                </a:lnTo>
                <a:lnTo>
                  <a:pt x="557918" y="318689"/>
                </a:lnTo>
                <a:lnTo>
                  <a:pt x="505757" y="331087"/>
                </a:lnTo>
                <a:lnTo>
                  <a:pt x="455255" y="345515"/>
                </a:lnTo>
                <a:lnTo>
                  <a:pt x="406567" y="361901"/>
                </a:lnTo>
                <a:lnTo>
                  <a:pt x="359848" y="380176"/>
                </a:lnTo>
                <a:lnTo>
                  <a:pt x="315252" y="400271"/>
                </a:lnTo>
                <a:lnTo>
                  <a:pt x="272934" y="422116"/>
                </a:lnTo>
                <a:lnTo>
                  <a:pt x="233047" y="445641"/>
                </a:lnTo>
                <a:lnTo>
                  <a:pt x="195748" y="470776"/>
                </a:lnTo>
                <a:lnTo>
                  <a:pt x="161191" y="497453"/>
                </a:lnTo>
                <a:lnTo>
                  <a:pt x="129529" y="525600"/>
                </a:lnTo>
                <a:lnTo>
                  <a:pt x="100919" y="555149"/>
                </a:lnTo>
                <a:lnTo>
                  <a:pt x="75513" y="586030"/>
                </a:lnTo>
                <a:lnTo>
                  <a:pt x="53468" y="618174"/>
                </a:lnTo>
                <a:lnTo>
                  <a:pt x="34937" y="65151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02994" y="2237359"/>
            <a:ext cx="1384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00"/>
                </a:solidFill>
                <a:latin typeface="Arial"/>
                <a:cs typeface="Arial"/>
              </a:rPr>
              <a:t>Pointer </a:t>
            </a:r>
            <a:r>
              <a:rPr sz="1800" dirty="0">
                <a:solidFill>
                  <a:srgbClr val="333300"/>
                </a:solidFill>
                <a:latin typeface="Arial"/>
                <a:cs typeface="Arial"/>
              </a:rPr>
              <a:t>to</a:t>
            </a:r>
            <a:r>
              <a:rPr sz="1800" spc="-65" dirty="0">
                <a:solidFill>
                  <a:srgbClr val="3333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00"/>
                </a:solidFill>
                <a:latin typeface="Arial"/>
                <a:cs typeface="Arial"/>
              </a:rPr>
              <a:t>the  </a:t>
            </a:r>
            <a:r>
              <a:rPr sz="1800" dirty="0">
                <a:solidFill>
                  <a:srgbClr val="333300"/>
                </a:solidFill>
                <a:latin typeface="Arial"/>
                <a:cs typeface="Arial"/>
              </a:rPr>
              <a:t>first</a:t>
            </a:r>
            <a:r>
              <a:rPr sz="1800" spc="-15" dirty="0">
                <a:solidFill>
                  <a:srgbClr val="3333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00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2064</Words>
  <Application>Microsoft Office PowerPoint</Application>
  <PresentationFormat>On-screen Show (4:3)</PresentationFormat>
  <Paragraphs>548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INTRODUCTION</vt:lpstr>
      <vt:lpstr>PowerPoint Presentation</vt:lpstr>
      <vt:lpstr>LIMITATIONS OF ARRAYS</vt:lpstr>
      <vt:lpstr>PowerPoint Presentation</vt:lpstr>
      <vt:lpstr>LINKED LISTS</vt:lpstr>
      <vt:lpstr>PowerPoint Presentation</vt:lpstr>
      <vt:lpstr>WHAT ARE LINKED LISTS</vt:lpstr>
      <vt:lpstr>What is Linked List? A linked list is a collection of nodes with various fields  It contains data field and Address field or Link field</vt:lpstr>
      <vt:lpstr>ARRAYS VS LINKED LISTS</vt:lpstr>
      <vt:lpstr>TYPES OF LINKED LISTS</vt:lpstr>
      <vt:lpstr>PowerPoint Presentation</vt:lpstr>
      <vt:lpstr>Graphical Representation</vt:lpstr>
      <vt:lpstr>Graphical Representation</vt:lpstr>
      <vt:lpstr>SINGLE LINKED LIST :</vt:lpstr>
      <vt:lpstr>Inserting a new node :  Before inserting:</vt:lpstr>
      <vt:lpstr>Delete a node from the list:  before deletion:</vt:lpstr>
      <vt:lpstr>PowerPoint Presentation</vt:lpstr>
      <vt:lpstr>PowerPoint Presentation</vt:lpstr>
      <vt:lpstr>Delcirq( ) :-</vt:lpstr>
      <vt:lpstr>.DOUBLE LINKED LIST :-</vt:lpstr>
      <vt:lpstr>PowerPoint Presentation</vt:lpstr>
      <vt:lpstr>Doubly Linked list Contains the address of previous node and  next node</vt:lpstr>
      <vt:lpstr>Inserting a new node :  Before insertion:-</vt:lpstr>
      <vt:lpstr>Delete a node from the list:  Before deletion:-</vt:lpstr>
      <vt:lpstr>Circular Doubly Linked list Contains the address of first node and last  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2) Keep the data in the nodes intact.</vt:lpstr>
      <vt:lpstr>PowerPoint Presentation</vt:lpstr>
      <vt:lpstr>PowerPoint Presentation</vt:lpstr>
      <vt:lpstr>OPERATIONS ON LINKED LISTS</vt:lpstr>
      <vt:lpstr>PowerPoint Presentation</vt:lpstr>
      <vt:lpstr>PowerPoint Presentation</vt:lpstr>
      <vt:lpstr>PowerPoint Presentation</vt:lpstr>
      <vt:lpstr>PowerPoint Presentation</vt:lpstr>
      <vt:lpstr>BASIC OPERATIONS ON A LIST</vt:lpstr>
      <vt:lpstr>INSERTION AT THE BEGINNING</vt:lpstr>
      <vt:lpstr>INSERTING THE NODE IN A SLL</vt:lpstr>
      <vt:lpstr>PowerPoint Presentation</vt:lpstr>
      <vt:lpstr>INSERTING AT THE END</vt:lpstr>
      <vt:lpstr>INSERTING AFTER AN ELEMENT</vt:lpstr>
      <vt:lpstr>PowerPoint Presentation</vt:lpstr>
      <vt:lpstr>DELETING A NODE IN SLL</vt:lpstr>
      <vt:lpstr>DELETING THE FIRST NODE</vt:lpstr>
      <vt:lpstr>DELETING THE LAST NODE</vt:lpstr>
      <vt:lpstr>DELETING A PARTICULAR NODE</vt:lpstr>
      <vt:lpstr>SEARCHING</vt:lpstr>
      <vt:lpstr>REVERSING A LINKED LIST</vt:lpstr>
      <vt:lpstr>COMPLEXITY OF VARIOUS OPERATIONS IN ARRAYS AND SLL</vt:lpstr>
      <vt:lpstr>DOUBLY LINKED LIST</vt:lpstr>
      <vt:lpstr>NODE</vt:lpstr>
      <vt:lpstr>DLL’S COMPARED TO SLL’S</vt:lpstr>
      <vt:lpstr>STRUCTURE OF DLL</vt:lpstr>
      <vt:lpstr>INSERTING AT BEGINNING</vt:lpstr>
      <vt:lpstr>INSERTING AT THE END</vt:lpstr>
      <vt:lpstr>INSERTING AFTER A NODE</vt:lpstr>
      <vt:lpstr>DELETING A NODE</vt:lpstr>
      <vt:lpstr>ADVANTAGES OF LINKED LISTS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MANAN TIWARI</dc:creator>
  <cp:lastModifiedBy>MANAN TIWARI</cp:lastModifiedBy>
  <cp:revision>3</cp:revision>
  <dcterms:created xsi:type="dcterms:W3CDTF">2019-09-20T05:22:54Z</dcterms:created>
  <dcterms:modified xsi:type="dcterms:W3CDTF">2019-09-20T05:28:46Z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2019-09-20T00:00:00Z</vt:filetime>
  </property>
</Properties>
</file>