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79" r:id="rId4"/>
    <p:sldId id="324" r:id="rId5"/>
    <p:sldId id="258" r:id="rId6"/>
    <p:sldId id="292" r:id="rId7"/>
    <p:sldId id="259" r:id="rId8"/>
    <p:sldId id="294" r:id="rId9"/>
    <p:sldId id="260" r:id="rId10"/>
    <p:sldId id="296" r:id="rId11"/>
    <p:sldId id="297" r:id="rId12"/>
    <p:sldId id="291" r:id="rId13"/>
    <p:sldId id="298" r:id="rId14"/>
    <p:sldId id="299" r:id="rId15"/>
    <p:sldId id="300" r:id="rId16"/>
    <p:sldId id="312" r:id="rId17"/>
    <p:sldId id="309" r:id="rId18"/>
    <p:sldId id="310" r:id="rId19"/>
    <p:sldId id="321" r:id="rId20"/>
    <p:sldId id="322" r:id="rId21"/>
    <p:sldId id="318" r:id="rId22"/>
    <p:sldId id="323" r:id="rId23"/>
    <p:sldId id="280" r:id="rId24"/>
    <p:sldId id="265" r:id="rId25"/>
    <p:sldId id="266" r:id="rId26"/>
    <p:sldId id="306" r:id="rId27"/>
    <p:sldId id="313" r:id="rId28"/>
    <p:sldId id="319" r:id="rId29"/>
    <p:sldId id="320" r:id="rId30"/>
    <p:sldId id="314" r:id="rId31"/>
    <p:sldId id="315" r:id="rId32"/>
    <p:sldId id="268" r:id="rId33"/>
    <p:sldId id="281" r:id="rId34"/>
    <p:sldId id="284" r:id="rId35"/>
    <p:sldId id="285" r:id="rId36"/>
    <p:sldId id="286" r:id="rId37"/>
    <p:sldId id="287" r:id="rId38"/>
    <p:sldId id="288" r:id="rId39"/>
    <p:sldId id="289" r:id="rId40"/>
    <p:sldId id="275" r:id="rId41"/>
    <p:sldId id="282" r:id="rId42"/>
    <p:sldId id="277" r:id="rId43"/>
    <p:sldId id="301" r:id="rId44"/>
    <p:sldId id="302" r:id="rId45"/>
    <p:sldId id="303" r:id="rId46"/>
    <p:sldId id="304" r:id="rId47"/>
    <p:sldId id="283"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81" d="100"/>
          <a:sy n="81" d="100"/>
        </p:scale>
        <p:origin x="91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 /><Relationship Id="rId1" Type="http://schemas.openxmlformats.org/officeDocument/2006/relationships/image" Target="../media/image10.wmf"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 /><Relationship Id="rId1" Type="http://schemas.openxmlformats.org/officeDocument/2006/relationships/image" Target="../media/image12.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D479DF1-729C-4727-A785-8486485E301D}" type="datetimeFigureOut">
              <a:rPr lang="en-US" smtClean="0"/>
              <a:pPr/>
              <a:t>4/16/2020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F4E08C9-B1A0-4C0A-9211-2C9FF8E9FE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4E08C9-B1A0-4C0A-9211-2C9FF8E9FEDD}"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 /><Relationship Id="rId7" Type="http://schemas.openxmlformats.org/officeDocument/2006/relationships/image" Target="../media/image11.wmf"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oleObject" Target="../embeddings/oleObject2.bin" /><Relationship Id="rId5" Type="http://schemas.openxmlformats.org/officeDocument/2006/relationships/image" Target="../media/image10.wmf" /><Relationship Id="rId4" Type="http://schemas.openxmlformats.org/officeDocument/2006/relationships/oleObject" Target="../embeddings/oleObject1.bin" /></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2.vml" /><Relationship Id="rId6" Type="http://schemas.openxmlformats.org/officeDocument/2006/relationships/image" Target="../media/image13.wmf" /><Relationship Id="rId5" Type="http://schemas.openxmlformats.org/officeDocument/2006/relationships/oleObject" Target="../embeddings/oleObject4.bin" /><Relationship Id="rId4" Type="http://schemas.openxmlformats.org/officeDocument/2006/relationships/image" Target="../media/image12.wmf"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5.png"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 Id="rId5" Type="http://schemas.openxmlformats.org/officeDocument/2006/relationships/image" Target="../media/image26.jpeg" /><Relationship Id="rId4" Type="http://schemas.openxmlformats.org/officeDocument/2006/relationships/image" Target="../media/image25.png"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 Id="rId4"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216" y="1034541"/>
            <a:ext cx="7463155" cy="1580515"/>
          </a:xfrm>
          <a:prstGeom prst="rect">
            <a:avLst/>
          </a:prstGeom>
        </p:spPr>
        <p:txBody>
          <a:bodyPr vert="horz" wrap="square" lIns="0" tIns="13335" rIns="0" bIns="0" rtlCol="0">
            <a:spAutoFit/>
          </a:bodyPr>
          <a:lstStyle/>
          <a:p>
            <a:pPr marL="1823085">
              <a:lnSpc>
                <a:spcPts val="9480"/>
              </a:lnSpc>
              <a:spcBef>
                <a:spcPts val="105"/>
              </a:spcBef>
            </a:pPr>
            <a:r>
              <a:rPr lang="en-US" sz="8000" spc="35" dirty="0">
                <a:solidFill>
                  <a:srgbClr val="C00000"/>
                </a:solidFill>
              </a:rPr>
              <a:t>   </a:t>
            </a:r>
            <a:r>
              <a:rPr sz="8000" spc="35" dirty="0">
                <a:solidFill>
                  <a:srgbClr val="C00000"/>
                </a:solidFill>
              </a:rPr>
              <a:t>LASER</a:t>
            </a:r>
            <a:endParaRPr sz="8000" dirty="0"/>
          </a:p>
          <a:p>
            <a:pPr marL="12700" algn="ctr">
              <a:lnSpc>
                <a:spcPts val="2760"/>
              </a:lnSpc>
            </a:pPr>
            <a:r>
              <a:rPr sz="2400" spc="-5" dirty="0">
                <a:solidFill>
                  <a:srgbClr val="FF0000"/>
                </a:solidFill>
              </a:rPr>
              <a:t>L</a:t>
            </a:r>
            <a:r>
              <a:rPr sz="2400" spc="-5" dirty="0">
                <a:solidFill>
                  <a:srgbClr val="536321"/>
                </a:solidFill>
              </a:rPr>
              <a:t>ight</a:t>
            </a:r>
            <a:r>
              <a:rPr lang="en-US" sz="2400" spc="-5" dirty="0">
                <a:solidFill>
                  <a:srgbClr val="536321"/>
                </a:solidFill>
              </a:rPr>
              <a:t> </a:t>
            </a:r>
            <a:r>
              <a:rPr sz="2400" spc="-5" dirty="0">
                <a:solidFill>
                  <a:srgbClr val="536321"/>
                </a:solidFill>
              </a:rPr>
              <a:t> </a:t>
            </a:r>
            <a:r>
              <a:rPr sz="2400" dirty="0">
                <a:solidFill>
                  <a:srgbClr val="FF0000"/>
                </a:solidFill>
              </a:rPr>
              <a:t>A</a:t>
            </a:r>
            <a:r>
              <a:rPr sz="2400" dirty="0">
                <a:solidFill>
                  <a:srgbClr val="536321"/>
                </a:solidFill>
              </a:rPr>
              <a:t>mplification </a:t>
            </a:r>
            <a:r>
              <a:rPr sz="2400" spc="-20" dirty="0">
                <a:solidFill>
                  <a:srgbClr val="536321"/>
                </a:solidFill>
              </a:rPr>
              <a:t>by </a:t>
            </a:r>
            <a:r>
              <a:rPr sz="2400" spc="-10" dirty="0">
                <a:solidFill>
                  <a:srgbClr val="FF0000"/>
                </a:solidFill>
              </a:rPr>
              <a:t>S</a:t>
            </a:r>
            <a:r>
              <a:rPr sz="2400" spc="-10" dirty="0">
                <a:solidFill>
                  <a:srgbClr val="536321"/>
                </a:solidFill>
              </a:rPr>
              <a:t>timulated </a:t>
            </a:r>
            <a:r>
              <a:rPr sz="2400" spc="-5" dirty="0">
                <a:solidFill>
                  <a:srgbClr val="FF0000"/>
                </a:solidFill>
              </a:rPr>
              <a:t>E</a:t>
            </a:r>
            <a:r>
              <a:rPr sz="2400" spc="-5" dirty="0">
                <a:solidFill>
                  <a:srgbClr val="536321"/>
                </a:solidFill>
              </a:rPr>
              <a:t>mission </a:t>
            </a:r>
            <a:r>
              <a:rPr sz="2400" dirty="0">
                <a:solidFill>
                  <a:srgbClr val="536321"/>
                </a:solidFill>
              </a:rPr>
              <a:t>of</a:t>
            </a:r>
            <a:r>
              <a:rPr sz="2400" spc="-260" dirty="0">
                <a:solidFill>
                  <a:srgbClr val="536321"/>
                </a:solidFill>
              </a:rPr>
              <a:t> </a:t>
            </a:r>
            <a:r>
              <a:rPr sz="2400" spc="-5" dirty="0">
                <a:solidFill>
                  <a:srgbClr val="FF0000"/>
                </a:solidFill>
              </a:rPr>
              <a:t>R</a:t>
            </a:r>
            <a:r>
              <a:rPr sz="2400" spc="-5" dirty="0">
                <a:solidFill>
                  <a:srgbClr val="536321"/>
                </a:solidFill>
              </a:rPr>
              <a:t>adiation</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Continued…….</a:t>
            </a:r>
          </a:p>
        </p:txBody>
      </p:sp>
      <p:sp>
        <p:nvSpPr>
          <p:cNvPr id="3" name="Content Placeholder 2"/>
          <p:cNvSpPr>
            <a:spLocks noGrp="1"/>
          </p:cNvSpPr>
          <p:nvPr>
            <p:ph idx="1"/>
          </p:nvPr>
        </p:nvSpPr>
        <p:spPr>
          <a:xfrm>
            <a:off x="457200" y="1935480"/>
            <a:ext cx="8229600" cy="4389120"/>
          </a:xfrm>
        </p:spPr>
        <p:txBody>
          <a:bodyPr>
            <a:normAutofit fontScale="92500" lnSpcReduction="10000"/>
          </a:bodyPr>
          <a:lstStyle/>
          <a:p>
            <a:r>
              <a:rPr lang="en-US" dirty="0"/>
              <a:t>The direction of propagation, phase, energy and state of polarization of the emitted photon is exactly same as that of incident stimulating photon so the result is an enhanced beam of coherent light.</a:t>
            </a:r>
          </a:p>
          <a:p>
            <a:pPr marL="0" indent="0">
              <a:buNone/>
            </a:pPr>
            <a:endParaRPr lang="en-US" dirty="0"/>
          </a:p>
          <a:p>
            <a:r>
              <a:rPr lang="en-US" dirty="0"/>
              <a:t>The probability of </a:t>
            </a:r>
            <a:r>
              <a:rPr lang="en-US" dirty="0" err="1"/>
              <a:t>occurance</a:t>
            </a:r>
            <a:r>
              <a:rPr lang="en-US" dirty="0"/>
              <a:t> of stimulated emission transition from upper energy state E</a:t>
            </a:r>
            <a:r>
              <a:rPr lang="en-US" baseline="-25000" dirty="0"/>
              <a:t>2</a:t>
            </a:r>
            <a:r>
              <a:rPr lang="en-US" dirty="0"/>
              <a:t> to lower energy state E</a:t>
            </a:r>
            <a:r>
              <a:rPr lang="en-US" baseline="-25000" dirty="0"/>
              <a:t>1</a:t>
            </a:r>
            <a:r>
              <a:rPr lang="en-US" dirty="0"/>
              <a:t> is proportion to the energy density u(</a:t>
            </a:r>
            <a:r>
              <a:rPr lang="el-GR" dirty="0"/>
              <a:t>ν</a:t>
            </a:r>
            <a:r>
              <a:rPr lang="en-US" dirty="0"/>
              <a:t>) of the radiation &amp; is expressed as</a:t>
            </a:r>
          </a:p>
          <a:p>
            <a:pPr>
              <a:buNone/>
            </a:pPr>
            <a:r>
              <a:rPr lang="en-US" dirty="0"/>
              <a:t>                                   P”</a:t>
            </a:r>
            <a:r>
              <a:rPr lang="en-US" baseline="-25000" dirty="0"/>
              <a:t>21</a:t>
            </a:r>
            <a:r>
              <a:rPr lang="en-US" dirty="0"/>
              <a:t>=B</a:t>
            </a:r>
            <a:r>
              <a:rPr lang="en-US" baseline="-25000" dirty="0"/>
              <a:t>21</a:t>
            </a:r>
            <a:r>
              <a:rPr lang="en-US" dirty="0"/>
              <a:t> u(</a:t>
            </a:r>
            <a:r>
              <a:rPr lang="el-GR" dirty="0"/>
              <a:t>ν</a:t>
            </a:r>
            <a:r>
              <a:rPr lang="en-US" dirty="0"/>
              <a:t>) </a:t>
            </a:r>
          </a:p>
          <a:p>
            <a:pPr>
              <a:buNone/>
            </a:pPr>
            <a:r>
              <a:rPr lang="en-US" dirty="0"/>
              <a:t>Where B</a:t>
            </a:r>
            <a:r>
              <a:rPr lang="en-US" baseline="-25000" dirty="0"/>
              <a:t>21</a:t>
            </a:r>
            <a:r>
              <a:rPr lang="en-US" dirty="0"/>
              <a:t> is the Einstein’s coefficient of stimulated  emission of radiation.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381000" y="2240280"/>
            <a:ext cx="8229600" cy="4389120"/>
          </a:xfrm>
        </p:spPr>
        <p:txBody>
          <a:bodyPr/>
          <a:lstStyle/>
          <a:p>
            <a:r>
              <a:rPr lang="en-US" dirty="0"/>
              <a:t>Thus, total probability of emission transition from the upper level 2 to lower level 1 is given by </a:t>
            </a:r>
          </a:p>
          <a:p>
            <a:pPr algn="ctr">
              <a:buNone/>
            </a:pPr>
            <a:r>
              <a:rPr lang="en-US" dirty="0"/>
              <a:t>P</a:t>
            </a:r>
            <a:r>
              <a:rPr lang="en-US" baseline="-25000" dirty="0"/>
              <a:t>21 </a:t>
            </a:r>
            <a:r>
              <a:rPr lang="en-US" dirty="0"/>
              <a:t>= P’</a:t>
            </a:r>
            <a:r>
              <a:rPr lang="en-US" baseline="-25000" dirty="0"/>
              <a:t>21</a:t>
            </a:r>
            <a:r>
              <a:rPr lang="en-US" dirty="0"/>
              <a:t>+ P”</a:t>
            </a:r>
            <a:r>
              <a:rPr lang="en-US" baseline="-25000" dirty="0"/>
              <a:t>21</a:t>
            </a:r>
          </a:p>
          <a:p>
            <a:pPr algn="ctr">
              <a:buNone/>
            </a:pPr>
            <a:r>
              <a:rPr lang="en-US" dirty="0"/>
              <a:t>Or</a:t>
            </a:r>
          </a:p>
          <a:p>
            <a:pPr algn="ctr">
              <a:buNone/>
            </a:pPr>
            <a:r>
              <a:rPr lang="en-US" dirty="0"/>
              <a:t> P</a:t>
            </a:r>
            <a:r>
              <a:rPr lang="en-US" baseline="-25000" dirty="0"/>
              <a:t>21 </a:t>
            </a:r>
            <a:r>
              <a:rPr lang="en-US" dirty="0"/>
              <a:t>= A</a:t>
            </a:r>
            <a:r>
              <a:rPr lang="en-US" baseline="-25000" dirty="0"/>
              <a:t>21 </a:t>
            </a:r>
            <a:r>
              <a:rPr lang="en-US" dirty="0"/>
              <a:t>+ B</a:t>
            </a:r>
            <a:r>
              <a:rPr lang="en-US" baseline="-25000" dirty="0"/>
              <a:t>21 </a:t>
            </a:r>
            <a:r>
              <a:rPr lang="en-US" dirty="0"/>
              <a:t>u(</a:t>
            </a:r>
            <a:r>
              <a:rPr lang="el-GR" dirty="0"/>
              <a:t>ν</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12700" marR="5080">
              <a:lnSpc>
                <a:spcPct val="100000"/>
              </a:lnSpc>
              <a:spcBef>
                <a:spcPts val="100"/>
              </a:spcBef>
            </a:pPr>
            <a:r>
              <a:rPr lang="en-US" sz="4000" dirty="0">
                <a:solidFill>
                  <a:srgbClr val="FF0000"/>
                </a:solidFill>
              </a:rPr>
              <a:t>Population inversion:-</a:t>
            </a:r>
          </a:p>
        </p:txBody>
      </p:sp>
      <p:sp>
        <p:nvSpPr>
          <p:cNvPr id="3" name="Content Placeholder 2"/>
          <p:cNvSpPr>
            <a:spLocks noGrp="1"/>
          </p:cNvSpPr>
          <p:nvPr>
            <p:ph idx="1"/>
          </p:nvPr>
        </p:nvSpPr>
        <p:spPr/>
        <p:txBody>
          <a:bodyPr>
            <a:normAutofit fontScale="92500" lnSpcReduction="10000"/>
          </a:bodyPr>
          <a:lstStyle/>
          <a:p>
            <a:r>
              <a:rPr lang="en-US" sz="2800" spc="-5" dirty="0">
                <a:cs typeface="Constantia"/>
              </a:rPr>
              <a:t>In a system of atoms in thermal equilibrium </a:t>
            </a:r>
            <a:r>
              <a:rPr lang="en-US" sz="2800" spc="-5" dirty="0" err="1">
                <a:cs typeface="Constantia"/>
              </a:rPr>
              <a:t>hν</a:t>
            </a:r>
            <a:r>
              <a:rPr lang="en-US" sz="2800" spc="-5" dirty="0">
                <a:cs typeface="Constantia"/>
              </a:rPr>
              <a:t> =E</a:t>
            </a:r>
            <a:r>
              <a:rPr lang="en-US" sz="2800" spc="-5" baseline="-25000" dirty="0">
                <a:cs typeface="Constantia"/>
              </a:rPr>
              <a:t>2 </a:t>
            </a:r>
            <a:r>
              <a:rPr lang="en-US" sz="2800" spc="-5" dirty="0">
                <a:cs typeface="Constantia"/>
              </a:rPr>
              <a:t>- E</a:t>
            </a:r>
            <a:r>
              <a:rPr lang="en-US" sz="2800" spc="-5" baseline="-25000" dirty="0">
                <a:cs typeface="Constantia"/>
              </a:rPr>
              <a:t>1</a:t>
            </a:r>
            <a:r>
              <a:rPr lang="en-US" sz="2800" spc="-5" dirty="0">
                <a:cs typeface="Constantia"/>
              </a:rPr>
              <a:t>, the no. of atoms in the ground state is generally much greater  than in a higher energy state. This is known as </a:t>
            </a:r>
            <a:r>
              <a:rPr lang="en-US" sz="2800" b="1" spc="-5" dirty="0">
                <a:cs typeface="Constantia"/>
              </a:rPr>
              <a:t>normal population</a:t>
            </a:r>
            <a:r>
              <a:rPr lang="en-US" sz="2800" b="1" spc="-50" dirty="0">
                <a:cs typeface="Constantia"/>
              </a:rPr>
              <a:t> </a:t>
            </a:r>
            <a:r>
              <a:rPr lang="en-US" sz="2800" b="1" spc="-15" dirty="0">
                <a:cs typeface="Constantia"/>
              </a:rPr>
              <a:t>inversion</a:t>
            </a:r>
            <a:r>
              <a:rPr lang="en-US" sz="2800" b="1" spc="-20" dirty="0">
                <a:cs typeface="Constantia"/>
              </a:rPr>
              <a:t> </a:t>
            </a:r>
            <a:r>
              <a:rPr lang="en-US" sz="2800" spc="-20" dirty="0">
                <a:cs typeface="Constantia"/>
              </a:rPr>
              <a:t>of atoms among the available energy states</a:t>
            </a:r>
            <a:r>
              <a:rPr lang="en-US" sz="2800" b="1" spc="-20" dirty="0">
                <a:cs typeface="Constantia"/>
              </a:rPr>
              <a:t>. </a:t>
            </a:r>
          </a:p>
          <a:p>
            <a:r>
              <a:rPr lang="en-US" sz="2800" b="1" spc="-20" dirty="0">
                <a:cs typeface="Constantia"/>
              </a:rPr>
              <a:t>A state in which</a:t>
            </a:r>
            <a:r>
              <a:rPr lang="en-US" sz="2800" spc="-20" dirty="0">
                <a:cs typeface="Constantia"/>
              </a:rPr>
              <a:t> the no. of atoms in higher energy state is greater than that of lower energy state is known as</a:t>
            </a:r>
            <a:r>
              <a:rPr lang="en-US" sz="2800" b="1" spc="-20" dirty="0">
                <a:cs typeface="Constantia"/>
              </a:rPr>
              <a:t> population inversion.</a:t>
            </a:r>
          </a:p>
          <a:p>
            <a:r>
              <a:rPr lang="en-US" sz="2800" spc="-5" dirty="0">
                <a:cs typeface="Constantia"/>
              </a:rPr>
              <a:t>The </a:t>
            </a:r>
            <a:r>
              <a:rPr lang="en-US" sz="2800" spc="-20" dirty="0">
                <a:cs typeface="Constantia"/>
              </a:rPr>
              <a:t>concept </a:t>
            </a:r>
            <a:r>
              <a:rPr lang="en-US" sz="2800" spc="-5" dirty="0">
                <a:cs typeface="Constantia"/>
              </a:rPr>
              <a:t>is </a:t>
            </a:r>
            <a:r>
              <a:rPr lang="en-US" sz="2800" dirty="0">
                <a:cs typeface="Constantia"/>
              </a:rPr>
              <a:t>of  </a:t>
            </a:r>
            <a:r>
              <a:rPr lang="en-US" sz="2800" spc="-5" dirty="0">
                <a:cs typeface="Constantia"/>
              </a:rPr>
              <a:t>fundamental </a:t>
            </a:r>
            <a:r>
              <a:rPr lang="en-US" sz="2800" spc="-10" dirty="0">
                <a:cs typeface="Constantia"/>
              </a:rPr>
              <a:t>importance </a:t>
            </a:r>
            <a:r>
              <a:rPr lang="en-US" sz="2800" spc="-5" dirty="0">
                <a:cs typeface="Constantia"/>
              </a:rPr>
              <a:t>in </a:t>
            </a:r>
            <a:r>
              <a:rPr lang="en-US" sz="2800" dirty="0">
                <a:cs typeface="Constantia"/>
              </a:rPr>
              <a:t>laser </a:t>
            </a:r>
            <a:r>
              <a:rPr lang="en-US" sz="2800" spc="-10" dirty="0">
                <a:cs typeface="Constantia"/>
              </a:rPr>
              <a:t>science </a:t>
            </a:r>
            <a:r>
              <a:rPr lang="en-US" sz="2800" spc="-5" dirty="0">
                <a:cs typeface="Constantia"/>
              </a:rPr>
              <a:t>because the  </a:t>
            </a:r>
            <a:r>
              <a:rPr lang="en-US" sz="2800" spc="-10" dirty="0">
                <a:cs typeface="Constantia"/>
              </a:rPr>
              <a:t>production</a:t>
            </a:r>
            <a:r>
              <a:rPr lang="en-US" sz="2800" spc="-105" dirty="0">
                <a:cs typeface="Constantia"/>
              </a:rPr>
              <a:t> </a:t>
            </a:r>
            <a:r>
              <a:rPr lang="en-US" sz="2800" dirty="0">
                <a:cs typeface="Constantia"/>
              </a:rPr>
              <a:t>of</a:t>
            </a:r>
            <a:r>
              <a:rPr lang="en-US" sz="2800" spc="-10" dirty="0">
                <a:cs typeface="Constantia"/>
              </a:rPr>
              <a:t> </a:t>
            </a:r>
            <a:r>
              <a:rPr lang="en-US" sz="2800" dirty="0">
                <a:cs typeface="Constantia"/>
              </a:rPr>
              <a:t>a</a:t>
            </a:r>
            <a:r>
              <a:rPr lang="en-US" sz="2800" spc="-100" dirty="0">
                <a:cs typeface="Constantia"/>
              </a:rPr>
              <a:t> </a:t>
            </a:r>
            <a:r>
              <a:rPr lang="en-US" sz="2800" dirty="0">
                <a:cs typeface="Constantia"/>
              </a:rPr>
              <a:t>population</a:t>
            </a:r>
            <a:r>
              <a:rPr lang="en-US" sz="2800" spc="-55" dirty="0">
                <a:cs typeface="Constantia"/>
              </a:rPr>
              <a:t> </a:t>
            </a:r>
            <a:r>
              <a:rPr lang="en-US" sz="2800" spc="-15" dirty="0">
                <a:cs typeface="Constantia"/>
              </a:rPr>
              <a:t>inversion</a:t>
            </a:r>
            <a:r>
              <a:rPr lang="en-US" sz="2800" spc="-40" dirty="0">
                <a:cs typeface="Constantia"/>
              </a:rPr>
              <a:t> </a:t>
            </a:r>
            <a:r>
              <a:rPr lang="en-US" sz="2800" spc="-5" dirty="0">
                <a:cs typeface="Constantia"/>
              </a:rPr>
              <a:t>is</a:t>
            </a:r>
            <a:r>
              <a:rPr lang="en-US" sz="2800" spc="-110" dirty="0">
                <a:cs typeface="Constantia"/>
              </a:rPr>
              <a:t> </a:t>
            </a:r>
            <a:r>
              <a:rPr lang="en-US" sz="2800" dirty="0">
                <a:cs typeface="Constantia"/>
              </a:rPr>
              <a:t>a</a:t>
            </a:r>
            <a:r>
              <a:rPr lang="en-US" sz="2800" spc="-55" dirty="0">
                <a:cs typeface="Constantia"/>
              </a:rPr>
              <a:t> </a:t>
            </a:r>
            <a:r>
              <a:rPr lang="en-US" sz="2800" spc="-5" dirty="0">
                <a:cs typeface="Constantia"/>
              </a:rPr>
              <a:t>necessary</a:t>
            </a:r>
            <a:r>
              <a:rPr lang="en-US" sz="2800" spc="-90" dirty="0">
                <a:cs typeface="Constantia"/>
              </a:rPr>
              <a:t> </a:t>
            </a:r>
            <a:r>
              <a:rPr lang="en-US" sz="2800" spc="-10" dirty="0">
                <a:cs typeface="Constantia"/>
              </a:rPr>
              <a:t>step</a:t>
            </a:r>
            <a:r>
              <a:rPr lang="en-US" sz="2800" spc="-75" dirty="0">
                <a:cs typeface="Constantia"/>
              </a:rPr>
              <a:t> </a:t>
            </a:r>
            <a:r>
              <a:rPr lang="en-US" sz="2800" spc="-5" dirty="0">
                <a:cs typeface="Constantia"/>
              </a:rPr>
              <a:t>in</a:t>
            </a:r>
            <a:r>
              <a:rPr lang="en-US" sz="2800" spc="-65" dirty="0">
                <a:cs typeface="Constantia"/>
              </a:rPr>
              <a:t> </a:t>
            </a:r>
            <a:r>
              <a:rPr lang="en-US" sz="2800" spc="-5" dirty="0">
                <a:cs typeface="Constantia"/>
              </a:rPr>
              <a:t>the </a:t>
            </a:r>
            <a:r>
              <a:rPr lang="en-US" sz="2800" spc="-15" dirty="0">
                <a:cs typeface="Constantia"/>
              </a:rPr>
              <a:t>workings </a:t>
            </a:r>
            <a:r>
              <a:rPr lang="en-US" sz="2800" dirty="0">
                <a:cs typeface="Constantia"/>
              </a:rPr>
              <a:t>of a laser.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spc="-5" dirty="0">
                <a:solidFill>
                  <a:srgbClr val="FF0000"/>
                </a:solidFill>
              </a:rPr>
              <a:t>Einstein's </a:t>
            </a:r>
            <a:r>
              <a:rPr lang="en-US" sz="4000" dirty="0">
                <a:solidFill>
                  <a:srgbClr val="FF0000"/>
                </a:solidFill>
              </a:rPr>
              <a:t>coefficient and </a:t>
            </a:r>
            <a:r>
              <a:rPr lang="en-US" sz="4000" spc="-5" dirty="0">
                <a:solidFill>
                  <a:srgbClr val="FF0000"/>
                </a:solidFill>
              </a:rPr>
              <a:t>Einstein's</a:t>
            </a:r>
            <a:r>
              <a:rPr lang="en-US" sz="4000" spc="-445" dirty="0">
                <a:solidFill>
                  <a:srgbClr val="FF0000"/>
                </a:solidFill>
              </a:rPr>
              <a:t> </a:t>
            </a:r>
            <a:r>
              <a:rPr lang="en-US" sz="4000" spc="-10" dirty="0">
                <a:solidFill>
                  <a:srgbClr val="FF0000"/>
                </a:solidFill>
              </a:rPr>
              <a:t>relation:-</a:t>
            </a:r>
            <a:endParaRPr lang="en-US" sz="4000" dirty="0"/>
          </a:p>
        </p:txBody>
      </p:sp>
      <p:sp>
        <p:nvSpPr>
          <p:cNvPr id="3" name="Content Placeholder 2"/>
          <p:cNvSpPr>
            <a:spLocks noGrp="1"/>
          </p:cNvSpPr>
          <p:nvPr>
            <p:ph idx="1"/>
          </p:nvPr>
        </p:nvSpPr>
        <p:spPr/>
        <p:txBody>
          <a:bodyPr/>
          <a:lstStyle/>
          <a:p>
            <a:r>
              <a:rPr lang="en-US" sz="2800" spc="5" dirty="0">
                <a:cs typeface="Constantia"/>
              </a:rPr>
              <a:t>Let</a:t>
            </a:r>
            <a:r>
              <a:rPr lang="en-US" sz="2800" spc="-60" dirty="0">
                <a:cs typeface="Constantia"/>
              </a:rPr>
              <a:t> </a:t>
            </a:r>
            <a:r>
              <a:rPr lang="en-US" sz="2800" spc="-5" dirty="0">
                <a:cs typeface="Constantia"/>
              </a:rPr>
              <a:t>N</a:t>
            </a:r>
            <a:r>
              <a:rPr lang="en-US" sz="2800" spc="-5" baseline="-25000" dirty="0">
                <a:cs typeface="Constantia"/>
              </a:rPr>
              <a:t>1</a:t>
            </a:r>
            <a:r>
              <a:rPr lang="en-US" sz="2800" spc="-5" dirty="0">
                <a:cs typeface="Constantia"/>
              </a:rPr>
              <a:t> </a:t>
            </a:r>
            <a:r>
              <a:rPr lang="en-US" sz="2800" dirty="0">
                <a:cs typeface="Constantia"/>
              </a:rPr>
              <a:t>&amp;</a:t>
            </a:r>
            <a:r>
              <a:rPr lang="en-US" sz="2800" spc="-15" dirty="0">
                <a:cs typeface="Constantia"/>
              </a:rPr>
              <a:t> </a:t>
            </a:r>
            <a:r>
              <a:rPr lang="en-US" sz="2800" spc="-5" dirty="0">
                <a:cs typeface="Constantia"/>
              </a:rPr>
              <a:t>N</a:t>
            </a:r>
            <a:r>
              <a:rPr lang="en-US" sz="2800" spc="-5" baseline="-25000" dirty="0">
                <a:cs typeface="Constantia"/>
              </a:rPr>
              <a:t>2</a:t>
            </a:r>
            <a:r>
              <a:rPr lang="en-US" sz="2800" dirty="0">
                <a:cs typeface="Constantia"/>
              </a:rPr>
              <a:t> be</a:t>
            </a:r>
            <a:r>
              <a:rPr lang="en-US" sz="2800" spc="-70" dirty="0">
                <a:cs typeface="Constantia"/>
              </a:rPr>
              <a:t> </a:t>
            </a:r>
            <a:r>
              <a:rPr lang="en-US" sz="2800" dirty="0">
                <a:cs typeface="Constantia"/>
              </a:rPr>
              <a:t>the</a:t>
            </a:r>
            <a:r>
              <a:rPr lang="en-US" sz="2800" spc="-60" dirty="0">
                <a:cs typeface="Constantia"/>
              </a:rPr>
              <a:t> </a:t>
            </a:r>
            <a:r>
              <a:rPr lang="en-US" sz="2800" spc="-25" dirty="0">
                <a:cs typeface="Constantia"/>
              </a:rPr>
              <a:t>no.</a:t>
            </a:r>
            <a:r>
              <a:rPr lang="en-US" sz="2800" spc="-40" dirty="0">
                <a:cs typeface="Constantia"/>
              </a:rPr>
              <a:t> </a:t>
            </a:r>
            <a:r>
              <a:rPr lang="en-US" sz="2800" dirty="0">
                <a:cs typeface="Constantia"/>
              </a:rPr>
              <a:t>of </a:t>
            </a:r>
            <a:r>
              <a:rPr lang="en-US" sz="2800" spc="-5" dirty="0">
                <a:cs typeface="Constantia"/>
              </a:rPr>
              <a:t>atoms at any instant </a:t>
            </a:r>
            <a:r>
              <a:rPr lang="en-US" sz="2800" spc="-40" dirty="0">
                <a:cs typeface="Constantia"/>
              </a:rPr>
              <a:t> </a:t>
            </a:r>
            <a:r>
              <a:rPr lang="en-US" sz="2800" spc="-5" dirty="0">
                <a:cs typeface="Constantia"/>
              </a:rPr>
              <a:t>in</a:t>
            </a:r>
            <a:r>
              <a:rPr lang="en-US" sz="2800" spc="-45" dirty="0">
                <a:cs typeface="Constantia"/>
              </a:rPr>
              <a:t> </a:t>
            </a:r>
            <a:r>
              <a:rPr lang="en-US" sz="2800" dirty="0">
                <a:cs typeface="Constantia"/>
              </a:rPr>
              <a:t>the</a:t>
            </a:r>
            <a:r>
              <a:rPr lang="en-US" sz="2800" spc="-90" dirty="0">
                <a:cs typeface="Constantia"/>
              </a:rPr>
              <a:t> </a:t>
            </a:r>
            <a:r>
              <a:rPr lang="en-US" sz="2800" spc="-40" dirty="0">
                <a:cs typeface="Constantia"/>
              </a:rPr>
              <a:t> </a:t>
            </a:r>
            <a:r>
              <a:rPr lang="en-US" sz="2800" spc="-5" dirty="0">
                <a:cs typeface="Constantia"/>
              </a:rPr>
              <a:t>state 1</a:t>
            </a:r>
            <a:r>
              <a:rPr lang="en-US" sz="2800" spc="-105" dirty="0">
                <a:cs typeface="Constantia"/>
              </a:rPr>
              <a:t> </a:t>
            </a:r>
            <a:r>
              <a:rPr lang="en-US" sz="2800" dirty="0">
                <a:cs typeface="Constantia"/>
              </a:rPr>
              <a:t>and</a:t>
            </a:r>
            <a:r>
              <a:rPr lang="en-US" sz="2800" spc="-40" dirty="0">
                <a:cs typeface="Constantia"/>
              </a:rPr>
              <a:t> </a:t>
            </a:r>
            <a:r>
              <a:rPr lang="en-US" sz="2800" spc="-15" dirty="0">
                <a:cs typeface="Constantia"/>
              </a:rPr>
              <a:t>2 respectively. The probability of absorption transition for no. of atoms from state 1 to  2 per unit time is given by </a:t>
            </a:r>
          </a:p>
          <a:p>
            <a:pPr>
              <a:buNone/>
            </a:pPr>
            <a:r>
              <a:rPr lang="en-US" dirty="0"/>
              <a:t>           N</a:t>
            </a:r>
            <a:r>
              <a:rPr lang="en-US" baseline="-25000" dirty="0"/>
              <a:t>1</a:t>
            </a:r>
            <a:r>
              <a:rPr lang="en-US" dirty="0"/>
              <a:t>P</a:t>
            </a:r>
            <a:r>
              <a:rPr lang="en-US" baseline="-25000" dirty="0"/>
              <a:t>12</a:t>
            </a:r>
            <a:r>
              <a:rPr lang="en-US" dirty="0"/>
              <a:t>=N</a:t>
            </a:r>
            <a:r>
              <a:rPr lang="en-US" baseline="-25000" dirty="0"/>
              <a:t>1</a:t>
            </a:r>
            <a:r>
              <a:rPr lang="en-US" dirty="0"/>
              <a:t>B</a:t>
            </a:r>
            <a:r>
              <a:rPr lang="en-US" baseline="-25000" dirty="0"/>
              <a:t>12 </a:t>
            </a:r>
            <a:r>
              <a:rPr lang="en-US" dirty="0"/>
              <a:t>u(</a:t>
            </a:r>
            <a:r>
              <a:rPr lang="el-GR" dirty="0"/>
              <a:t>ν</a:t>
            </a:r>
            <a:r>
              <a:rPr lang="en-US" dirty="0"/>
              <a:t>) ………………(1)</a:t>
            </a:r>
          </a:p>
          <a:p>
            <a:pPr>
              <a:buNone/>
            </a:pPr>
            <a:r>
              <a:rPr lang="en-US" dirty="0"/>
              <a:t> The total probability of transition for no. of atoms from state 2 to 1 ,either by spontaneously or by stimulated emission per unit time is given by</a:t>
            </a:r>
          </a:p>
          <a:p>
            <a:pPr>
              <a:buNone/>
            </a:pPr>
            <a:r>
              <a:rPr lang="en-US" dirty="0"/>
              <a:t>          N</a:t>
            </a:r>
            <a:r>
              <a:rPr lang="en-US" baseline="-25000" dirty="0"/>
              <a:t>2</a:t>
            </a:r>
            <a:r>
              <a:rPr lang="en-US" dirty="0"/>
              <a:t>P</a:t>
            </a:r>
            <a:r>
              <a:rPr lang="en-US" baseline="-25000" dirty="0"/>
              <a:t>21 </a:t>
            </a:r>
            <a:r>
              <a:rPr lang="en-US" dirty="0"/>
              <a:t>= N</a:t>
            </a:r>
            <a:r>
              <a:rPr lang="en-US" baseline="-25000" dirty="0"/>
              <a:t>2 </a:t>
            </a:r>
            <a:r>
              <a:rPr lang="en-US" dirty="0"/>
              <a:t>[A</a:t>
            </a:r>
            <a:r>
              <a:rPr lang="en-US" baseline="-25000" dirty="0"/>
              <a:t>21</a:t>
            </a:r>
            <a:r>
              <a:rPr lang="en-US" dirty="0"/>
              <a:t>+B</a:t>
            </a:r>
            <a:r>
              <a:rPr lang="en-US" baseline="-25000" dirty="0"/>
              <a:t>21</a:t>
            </a:r>
            <a:r>
              <a:rPr lang="en-US" dirty="0"/>
              <a:t> u(</a:t>
            </a:r>
            <a:r>
              <a:rPr lang="el-GR" dirty="0"/>
              <a:t>ν</a:t>
            </a:r>
            <a:r>
              <a:rPr lang="en-US" dirty="0"/>
              <a:t>)]………….(2)</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1600200"/>
            <a:ext cx="8229600" cy="4389120"/>
          </a:xfrm>
        </p:spPr>
        <p:txBody>
          <a:bodyPr>
            <a:normAutofit lnSpcReduction="10000"/>
          </a:bodyPr>
          <a:lstStyle/>
          <a:p>
            <a:r>
              <a:rPr lang="en-US" dirty="0"/>
              <a:t>In thermal equilibrium  at temp. T , the absorption and emission probabilities are equal and thus we can write</a:t>
            </a:r>
          </a:p>
          <a:p>
            <a:pPr marL="0" indent="0">
              <a:buNone/>
            </a:pPr>
            <a:r>
              <a:rPr lang="en-US" dirty="0"/>
              <a:t>                               N</a:t>
            </a:r>
            <a:r>
              <a:rPr lang="en-US" baseline="-25000" dirty="0"/>
              <a:t>1</a:t>
            </a:r>
            <a:r>
              <a:rPr lang="en-US" dirty="0"/>
              <a:t>P</a:t>
            </a:r>
            <a:r>
              <a:rPr lang="en-US" baseline="-25000" dirty="0"/>
              <a:t>12 </a:t>
            </a:r>
            <a:r>
              <a:rPr lang="en-US" dirty="0"/>
              <a:t>= N</a:t>
            </a:r>
            <a:r>
              <a:rPr lang="en-US" baseline="-25000" dirty="0"/>
              <a:t>2</a:t>
            </a:r>
            <a:r>
              <a:rPr lang="en-US" dirty="0"/>
              <a:t>P</a:t>
            </a:r>
            <a:r>
              <a:rPr lang="en-US" baseline="-25000" dirty="0"/>
              <a:t>21</a:t>
            </a:r>
          </a:p>
          <a:p>
            <a:pPr marL="0" indent="0">
              <a:buNone/>
            </a:pPr>
            <a:r>
              <a:rPr lang="en-US" dirty="0"/>
              <a:t>                   N</a:t>
            </a:r>
            <a:r>
              <a:rPr lang="en-US" baseline="-25000" dirty="0"/>
              <a:t>1</a:t>
            </a:r>
            <a:r>
              <a:rPr lang="en-US" dirty="0"/>
              <a:t>B</a:t>
            </a:r>
            <a:r>
              <a:rPr lang="en-US" baseline="-25000" dirty="0"/>
              <a:t>12</a:t>
            </a:r>
            <a:r>
              <a:rPr lang="en-US" dirty="0"/>
              <a:t> u(</a:t>
            </a:r>
            <a:r>
              <a:rPr lang="el-GR" dirty="0"/>
              <a:t>ν</a:t>
            </a:r>
            <a:r>
              <a:rPr lang="en-US" dirty="0"/>
              <a:t>) = N</a:t>
            </a:r>
            <a:r>
              <a:rPr lang="en-US" baseline="-25000" dirty="0"/>
              <a:t>2</a:t>
            </a:r>
            <a:r>
              <a:rPr lang="en-US" dirty="0"/>
              <a:t>[A</a:t>
            </a:r>
            <a:r>
              <a:rPr lang="en-US" baseline="-25000" dirty="0"/>
              <a:t>21 </a:t>
            </a:r>
            <a:r>
              <a:rPr lang="en-US" dirty="0"/>
              <a:t>+ B</a:t>
            </a:r>
            <a:r>
              <a:rPr lang="en-US" baseline="-25000" dirty="0"/>
              <a:t>21</a:t>
            </a:r>
            <a:r>
              <a:rPr lang="en-US" dirty="0"/>
              <a:t>u(</a:t>
            </a:r>
            <a:r>
              <a:rPr lang="el-GR" dirty="0"/>
              <a:t>ν</a:t>
            </a:r>
            <a:r>
              <a:rPr lang="en-US" dirty="0"/>
              <a:t>)]</a:t>
            </a:r>
          </a:p>
          <a:p>
            <a:pPr marL="0" indent="0">
              <a:buNone/>
            </a:pPr>
            <a:r>
              <a:rPr lang="en-US" dirty="0"/>
              <a:t>                     u(</a:t>
            </a:r>
            <a:r>
              <a:rPr lang="el-GR" dirty="0"/>
              <a:t>ν</a:t>
            </a:r>
            <a:r>
              <a:rPr lang="en-US" dirty="0"/>
              <a:t>)=N</a:t>
            </a:r>
            <a:r>
              <a:rPr lang="en-US" baseline="-25000" dirty="0"/>
              <a:t>2</a:t>
            </a:r>
            <a:r>
              <a:rPr lang="en-US" dirty="0"/>
              <a:t>A</a:t>
            </a:r>
            <a:r>
              <a:rPr lang="en-US" baseline="-25000" dirty="0"/>
              <a:t>21</a:t>
            </a:r>
            <a:r>
              <a:rPr lang="en-US" dirty="0"/>
              <a:t>/N</a:t>
            </a:r>
            <a:r>
              <a:rPr lang="en-US" baseline="-25000" dirty="0"/>
              <a:t>1</a:t>
            </a:r>
            <a:r>
              <a:rPr lang="en-US" dirty="0"/>
              <a:t>B</a:t>
            </a:r>
            <a:r>
              <a:rPr lang="en-US" baseline="-25000" dirty="0"/>
              <a:t>12</a:t>
            </a:r>
            <a:r>
              <a:rPr lang="en-US" dirty="0"/>
              <a:t>-N</a:t>
            </a:r>
            <a:r>
              <a:rPr lang="en-US" baseline="-25000" dirty="0"/>
              <a:t>2</a:t>
            </a:r>
            <a:r>
              <a:rPr lang="en-US" dirty="0"/>
              <a:t>B</a:t>
            </a:r>
            <a:r>
              <a:rPr lang="en-US" baseline="-25000" dirty="0"/>
              <a:t>21</a:t>
            </a:r>
          </a:p>
          <a:p>
            <a:pPr marL="0" indent="0">
              <a:buNone/>
            </a:pPr>
            <a:r>
              <a:rPr lang="en-US" dirty="0"/>
              <a:t>                  u(</a:t>
            </a:r>
            <a:r>
              <a:rPr lang="el-GR" dirty="0"/>
              <a:t>ν</a:t>
            </a:r>
            <a:r>
              <a:rPr lang="en-US" dirty="0"/>
              <a:t>) =A</a:t>
            </a:r>
            <a:r>
              <a:rPr lang="en-US" baseline="-25000" dirty="0"/>
              <a:t>21</a:t>
            </a:r>
            <a:r>
              <a:rPr lang="en-US" dirty="0"/>
              <a:t>/B</a:t>
            </a:r>
            <a:r>
              <a:rPr lang="en-US" baseline="-25000" dirty="0"/>
              <a:t>21</a:t>
            </a:r>
            <a:r>
              <a:rPr lang="en-US" dirty="0"/>
              <a:t>[(N</a:t>
            </a:r>
            <a:r>
              <a:rPr lang="en-US" baseline="-25000" dirty="0"/>
              <a:t>1</a:t>
            </a:r>
            <a:r>
              <a:rPr lang="en-US" dirty="0"/>
              <a:t>/N</a:t>
            </a:r>
            <a:r>
              <a:rPr lang="en-US" baseline="-25000" dirty="0"/>
              <a:t>2</a:t>
            </a:r>
            <a:r>
              <a:rPr lang="en-US" dirty="0"/>
              <a:t>)(B</a:t>
            </a:r>
            <a:r>
              <a:rPr lang="en-US" baseline="-25000" dirty="0"/>
              <a:t>12</a:t>
            </a:r>
            <a:r>
              <a:rPr lang="en-US" dirty="0"/>
              <a:t>/B</a:t>
            </a:r>
            <a:r>
              <a:rPr lang="en-US" baseline="-25000" dirty="0"/>
              <a:t>21</a:t>
            </a:r>
            <a:r>
              <a:rPr lang="en-US" dirty="0"/>
              <a:t>)  - </a:t>
            </a:r>
            <a:r>
              <a:rPr lang="en-US" sz="2800" dirty="0"/>
              <a:t>1]</a:t>
            </a:r>
          </a:p>
          <a:p>
            <a:pPr marL="0" indent="0">
              <a:buNone/>
            </a:pPr>
            <a:r>
              <a:rPr lang="en-US" sz="2800" dirty="0"/>
              <a:t>                   But acc. to Einstein, B</a:t>
            </a:r>
            <a:r>
              <a:rPr lang="en-US" sz="2800" baseline="-25000" dirty="0"/>
              <a:t>12 </a:t>
            </a:r>
            <a:r>
              <a:rPr lang="en-US" sz="2800" dirty="0"/>
              <a:t>= B</a:t>
            </a:r>
            <a:r>
              <a:rPr lang="en-US" sz="2800" baseline="-25000" dirty="0"/>
              <a:t>21</a:t>
            </a:r>
          </a:p>
          <a:p>
            <a:pPr marL="0" indent="0">
              <a:buNone/>
            </a:pPr>
            <a:endParaRPr lang="en-US" sz="2800" baseline="-25000" dirty="0"/>
          </a:p>
          <a:p>
            <a:pPr marL="0" indent="0">
              <a:buNone/>
            </a:pPr>
            <a:r>
              <a:rPr lang="en-US" sz="2800" dirty="0"/>
              <a:t>hence ,        u(</a:t>
            </a:r>
            <a:r>
              <a:rPr lang="el-GR" sz="2800" dirty="0"/>
              <a:t>ν</a:t>
            </a:r>
            <a:r>
              <a:rPr lang="en-US" sz="2800" dirty="0"/>
              <a:t>)=A21/B21(N1/N2 - 1)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120"/>
          </a:xfrm>
        </p:spPr>
        <p:txBody>
          <a:bodyPr/>
          <a:lstStyle/>
          <a:p>
            <a:r>
              <a:rPr lang="en-US" dirty="0"/>
              <a:t>Acc. To Boltzmann’s law the distribution of atoms among the energy states E</a:t>
            </a:r>
            <a:r>
              <a:rPr lang="en-US" baseline="-25000" dirty="0"/>
              <a:t>1</a:t>
            </a:r>
            <a:r>
              <a:rPr lang="en-US" dirty="0"/>
              <a:t> and E</a:t>
            </a:r>
            <a:r>
              <a:rPr lang="en-US" baseline="-25000" dirty="0"/>
              <a:t>2</a:t>
            </a:r>
            <a:r>
              <a:rPr lang="en-US" dirty="0"/>
              <a:t> at the thermal equilibrium at temp.  T is given by</a:t>
            </a:r>
          </a:p>
          <a:p>
            <a:endParaRPr lang="en-US" dirty="0"/>
          </a:p>
          <a:p>
            <a:endParaRPr lang="en-US" dirty="0"/>
          </a:p>
          <a:p>
            <a:pPr>
              <a:buNone/>
            </a:pPr>
            <a:r>
              <a:rPr lang="en-US" dirty="0"/>
              <a:t>	or                                                                                                                                    </a:t>
            </a:r>
          </a:p>
          <a:p>
            <a:pPr>
              <a:buNone/>
            </a:pPr>
            <a:r>
              <a:rPr lang="en-US" baseline="30000" dirty="0"/>
              <a:t> </a:t>
            </a:r>
          </a:p>
        </p:txBody>
      </p:sp>
      <p:graphicFrame>
        <p:nvGraphicFramePr>
          <p:cNvPr id="5" name="Object 4"/>
          <p:cNvGraphicFramePr>
            <a:graphicFrameLocks noChangeAspect="1"/>
          </p:cNvGraphicFramePr>
          <p:nvPr>
            <p:extLst>
              <p:ext uri="{D42A27DB-BD31-4B8C-83A1-F6EECF244321}">
                <p14:modId xmlns:p14="http://schemas.microsoft.com/office/powerpoint/2010/main" val="3413891946"/>
              </p:ext>
            </p:extLst>
          </p:nvPr>
        </p:nvGraphicFramePr>
        <p:xfrm>
          <a:off x="1752600" y="2133600"/>
          <a:ext cx="4495800" cy="2133600"/>
        </p:xfrm>
        <a:graphic>
          <a:graphicData uri="http://schemas.openxmlformats.org/presentationml/2006/ole">
            <mc:AlternateContent xmlns:mc="http://schemas.openxmlformats.org/markup-compatibility/2006">
              <mc:Choice xmlns:v="urn:schemas-microsoft-com:vml" Requires="v">
                <p:oleObj spid="_x0000_s1025" name="Equation" r:id="rId4" imgW="1523880" imgH="1117440" progId="Equation.3">
                  <p:embed/>
                </p:oleObj>
              </mc:Choice>
              <mc:Fallback>
                <p:oleObj name="Equation" r:id="rId4" imgW="1523880" imgH="11174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133600"/>
                        <a:ext cx="4495800" cy="2133600"/>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id="{88D4F4C1-1D6F-4C0D-963B-4857E2A55FB0}"/>
              </a:ext>
            </a:extLst>
          </p:cNvPr>
          <p:cNvGraphicFramePr>
            <a:graphicFrameLocks noChangeAspect="1"/>
          </p:cNvGraphicFramePr>
          <p:nvPr>
            <p:extLst>
              <p:ext uri="{D42A27DB-BD31-4B8C-83A1-F6EECF244321}">
                <p14:modId xmlns:p14="http://schemas.microsoft.com/office/powerpoint/2010/main" val="3862960408"/>
              </p:ext>
            </p:extLst>
          </p:nvPr>
        </p:nvGraphicFramePr>
        <p:xfrm>
          <a:off x="762000" y="5334000"/>
          <a:ext cx="7924800" cy="990600"/>
        </p:xfrm>
        <a:graphic>
          <a:graphicData uri="http://schemas.openxmlformats.org/presentationml/2006/ole">
            <mc:AlternateContent xmlns:mc="http://schemas.openxmlformats.org/markup-compatibility/2006">
              <mc:Choice xmlns:v="urn:schemas-microsoft-com:vml" Requires="v">
                <p:oleObj spid="_x0000_s1026" name="Equation" r:id="rId6" imgW="4419360" imgH="431640" progId="Equation.3">
                  <p:embed/>
                </p:oleObj>
              </mc:Choice>
              <mc:Fallback>
                <p:oleObj name="Equation" r:id="rId6" imgW="4419360" imgH="431640" progId="Equation.3">
                  <p:embed/>
                  <p:pic>
                    <p:nvPicPr>
                      <p:cNvPr id="4" name="Object 3">
                        <a:extLst>
                          <a:ext uri="{FF2B5EF4-FFF2-40B4-BE49-F238E27FC236}">
                            <a16:creationId xmlns:a16="http://schemas.microsoft.com/office/drawing/2014/main" id="{88D4F4C1-1D6F-4C0D-963B-4857E2A55F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334000"/>
                        <a:ext cx="7924800" cy="990600"/>
                      </a:xfrm>
                      <a:prstGeom prst="rect">
                        <a:avLst/>
                      </a:prstGeom>
                      <a:noFill/>
                    </p:spPr>
                  </p:pic>
                </p:oleObj>
              </mc:Fallback>
            </mc:AlternateContent>
          </a:graphicData>
        </a:graphic>
      </p:graphicFrame>
      <p:sp>
        <p:nvSpPr>
          <p:cNvPr id="2" name="Rectangle 1">
            <a:extLst>
              <a:ext uri="{FF2B5EF4-FFF2-40B4-BE49-F238E27FC236}">
                <a16:creationId xmlns:a16="http://schemas.microsoft.com/office/drawing/2014/main" id="{D06FB3BE-6B9D-4D56-82C5-97AAD9976AF5}"/>
              </a:ext>
            </a:extLst>
          </p:cNvPr>
          <p:cNvSpPr/>
          <p:nvPr/>
        </p:nvSpPr>
        <p:spPr>
          <a:xfrm>
            <a:off x="762000" y="4583668"/>
            <a:ext cx="7391400" cy="461665"/>
          </a:xfrm>
          <a:prstGeom prst="rect">
            <a:avLst/>
          </a:prstGeom>
        </p:spPr>
        <p:txBody>
          <a:bodyPr wrap="square">
            <a:spAutoFit/>
          </a:bodyPr>
          <a:lstStyle/>
          <a:p>
            <a:r>
              <a:rPr lang="en-US" sz="2400" dirty="0"/>
              <a:t>Here k is the Boltzmann constant. 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5715000"/>
          </a:xfrm>
        </p:spPr>
        <p:txBody>
          <a:bodyPr/>
          <a:lstStyle/>
          <a:p>
            <a:pPr marL="0" indent="0">
              <a:buNone/>
            </a:pPr>
            <a:endParaRPr lang="en-US" dirty="0"/>
          </a:p>
          <a:p>
            <a:endParaRPr lang="en-US" dirty="0"/>
          </a:p>
          <a:p>
            <a:r>
              <a:rPr lang="en-US" dirty="0"/>
              <a:t>Planks radiation formula yields the energy density of radiation </a:t>
            </a:r>
            <a:r>
              <a:rPr lang="en-US" i="1" dirty="0"/>
              <a:t>u(v) </a:t>
            </a:r>
            <a:r>
              <a:rPr lang="en-US" dirty="0"/>
              <a:t>as</a:t>
            </a:r>
          </a:p>
          <a:p>
            <a:endParaRPr lang="en-US" dirty="0"/>
          </a:p>
          <a:p>
            <a:endParaRPr lang="en-US" dirty="0"/>
          </a:p>
          <a:p>
            <a:r>
              <a:rPr lang="en-US" dirty="0"/>
              <a:t>Comparing these equations we get </a:t>
            </a:r>
          </a:p>
        </p:txBody>
      </p:sp>
      <p:graphicFrame>
        <p:nvGraphicFramePr>
          <p:cNvPr id="2051" name="Object 3"/>
          <p:cNvGraphicFramePr>
            <a:graphicFrameLocks noChangeAspect="1"/>
          </p:cNvGraphicFramePr>
          <p:nvPr>
            <p:extLst>
              <p:ext uri="{D42A27DB-BD31-4B8C-83A1-F6EECF244321}">
                <p14:modId xmlns:p14="http://schemas.microsoft.com/office/powerpoint/2010/main" val="2966130248"/>
              </p:ext>
            </p:extLst>
          </p:nvPr>
        </p:nvGraphicFramePr>
        <p:xfrm>
          <a:off x="1219200" y="1752600"/>
          <a:ext cx="6869113" cy="685800"/>
        </p:xfrm>
        <a:graphic>
          <a:graphicData uri="http://schemas.openxmlformats.org/presentationml/2006/ole">
            <mc:AlternateContent xmlns:mc="http://schemas.openxmlformats.org/markup-compatibility/2006">
              <mc:Choice xmlns:v="urn:schemas-microsoft-com:vml" Requires="v">
                <p:oleObj spid="_x0000_s2049" name="Equation" r:id="rId3" imgW="4495680" imgH="419040" progId="Equation.3">
                  <p:embed/>
                </p:oleObj>
              </mc:Choice>
              <mc:Fallback>
                <p:oleObj name="Equation" r:id="rId3" imgW="4495680" imgH="419040" progId="Equation.3">
                  <p:embed/>
                  <p:pic>
                    <p:nvPicPr>
                      <p:cNvPr id="2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752600"/>
                        <a:ext cx="6869113" cy="685800"/>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7114302"/>
              </p:ext>
            </p:extLst>
          </p:nvPr>
        </p:nvGraphicFramePr>
        <p:xfrm>
          <a:off x="2438400" y="3124201"/>
          <a:ext cx="2667000" cy="762000"/>
        </p:xfrm>
        <a:graphic>
          <a:graphicData uri="http://schemas.openxmlformats.org/presentationml/2006/ole">
            <mc:AlternateContent xmlns:mc="http://schemas.openxmlformats.org/markup-compatibility/2006">
              <mc:Choice xmlns:v="urn:schemas-microsoft-com:vml" Requires="v">
                <p:oleObj spid="_x0000_s2050" name="Equation" r:id="rId5" imgW="825480" imgH="457200" progId="Equation.3">
                  <p:embed/>
                </p:oleObj>
              </mc:Choice>
              <mc:Fallback>
                <p:oleObj name="Equation" r:id="rId5" imgW="825480" imgH="457200" progId="Equation.3">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124201"/>
                        <a:ext cx="2667000" cy="762000"/>
                      </a:xfrm>
                      <a:prstGeom prst="rect">
                        <a:avLst/>
                      </a:prstGeom>
                      <a:noFill/>
                    </p:spPr>
                  </p:pic>
                </p:oleObj>
              </mc:Fallback>
            </mc:AlternateContent>
          </a:graphicData>
        </a:graphic>
      </p:graphicFrame>
      <p:sp>
        <p:nvSpPr>
          <p:cNvPr id="2" name="TextBox 1">
            <a:extLst>
              <a:ext uri="{FF2B5EF4-FFF2-40B4-BE49-F238E27FC236}">
                <a16:creationId xmlns:a16="http://schemas.microsoft.com/office/drawing/2014/main" id="{D16F4703-5A52-4237-A540-80871DEE6BC8}"/>
              </a:ext>
            </a:extLst>
          </p:cNvPr>
          <p:cNvSpPr txBox="1"/>
          <p:nvPr/>
        </p:nvSpPr>
        <p:spPr>
          <a:xfrm>
            <a:off x="609600" y="3811012"/>
            <a:ext cx="7696200" cy="3046988"/>
          </a:xfrm>
          <a:prstGeom prst="rect">
            <a:avLst/>
          </a:prstGeom>
          <a:noFill/>
        </p:spPr>
        <p:txBody>
          <a:bodyPr wrap="square" rtlCol="0">
            <a:spAutoFit/>
          </a:bodyPr>
          <a:lstStyle/>
          <a:p>
            <a:r>
              <a:rPr lang="en-IN" sz="2400" dirty="0"/>
              <a:t>This shows the relation between the Einstein’s coefficients A</a:t>
            </a:r>
            <a:r>
              <a:rPr lang="en-IN" sz="2400" baseline="-25000" dirty="0"/>
              <a:t>21</a:t>
            </a:r>
            <a:r>
              <a:rPr lang="en-IN" sz="2400" dirty="0"/>
              <a:t> &amp; B</a:t>
            </a:r>
            <a:r>
              <a:rPr lang="en-IN" sz="2400" baseline="-25000" dirty="0"/>
              <a:t>21</a:t>
            </a:r>
            <a:r>
              <a:rPr lang="en-IN" sz="2400" dirty="0"/>
              <a:t> which also shows the probabilities of spontaneous &amp; stimulated emissions.</a:t>
            </a:r>
          </a:p>
          <a:p>
            <a:endParaRPr lang="en-IN" sz="2400" dirty="0"/>
          </a:p>
          <a:p>
            <a:r>
              <a:rPr lang="en-IN" sz="2400" dirty="0"/>
              <a:t>i.e. </a:t>
            </a:r>
            <a:r>
              <a:rPr lang="en-IN" sz="2400" dirty="0" err="1"/>
              <a:t>acco</a:t>
            </a:r>
            <a:r>
              <a:rPr lang="en-IN" sz="2400" dirty="0"/>
              <a:t>. to </a:t>
            </a:r>
            <a:r>
              <a:rPr lang="en-IN" sz="2400" dirty="0" err="1"/>
              <a:t>eqn</a:t>
            </a:r>
            <a:r>
              <a:rPr lang="en-IN" sz="2400" dirty="0"/>
              <a:t> (5), ratio of Einstein’s coefficients is proportional to cube of frequency which means probability of spontaneous emission increases rapidly with the energy diff. between the two states.</a:t>
            </a:r>
          </a:p>
        </p:txBody>
      </p:sp>
      <p:sp>
        <p:nvSpPr>
          <p:cNvPr id="5" name="TextBox 4">
            <a:extLst>
              <a:ext uri="{FF2B5EF4-FFF2-40B4-BE49-F238E27FC236}">
                <a16:creationId xmlns:a16="http://schemas.microsoft.com/office/drawing/2014/main" id="{DAE19F46-5BA6-44A5-9E87-DC52F3049DB4}"/>
              </a:ext>
            </a:extLst>
          </p:cNvPr>
          <p:cNvSpPr txBox="1"/>
          <p:nvPr/>
        </p:nvSpPr>
        <p:spPr>
          <a:xfrm>
            <a:off x="7643813" y="3276600"/>
            <a:ext cx="509587" cy="369332"/>
          </a:xfrm>
          <a:prstGeom prst="rect">
            <a:avLst/>
          </a:prstGeom>
          <a:noFill/>
        </p:spPr>
        <p:txBody>
          <a:bodyPr wrap="square" rtlCol="0">
            <a:spAutoFit/>
          </a:bodyPr>
          <a:lstStyle/>
          <a:p>
            <a:r>
              <a:rPr lang="en-US" dirty="0"/>
              <a:t>(5)</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randombar(horizont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laser:-</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a:t> Let us consider an assembly of atoms of some kind that have </a:t>
            </a:r>
            <a:r>
              <a:rPr lang="en-US" dirty="0" err="1"/>
              <a:t>metastable</a:t>
            </a:r>
            <a:r>
              <a:rPr lang="en-US" dirty="0"/>
              <a:t>  states of excitation energy h</a:t>
            </a:r>
            <a:r>
              <a:rPr lang="el-GR" dirty="0"/>
              <a:t>ν</a:t>
            </a:r>
            <a:r>
              <a:rPr lang="en-US" dirty="0"/>
              <a:t>.</a:t>
            </a:r>
          </a:p>
          <a:p>
            <a:pPr>
              <a:buFont typeface="Wingdings" panose="05000000000000000000" pitchFamily="2" charset="2"/>
              <a:buChar char="Ø"/>
            </a:pPr>
            <a:r>
              <a:rPr lang="en-US" dirty="0"/>
              <a:t> The important requirement to achieve the laser action is that there should be more atoms in the meta stable state than in the ground state. </a:t>
            </a:r>
          </a:p>
          <a:p>
            <a:pPr>
              <a:buFont typeface="Wingdings" panose="05000000000000000000" pitchFamily="2" charset="2"/>
              <a:buChar char="Ø"/>
            </a:pPr>
            <a:r>
              <a:rPr lang="en-US" dirty="0"/>
              <a:t>If this condition is achieved, there will be more stimulated emissions from atoms in the metastable  state than induced absorptions by atoms in the ground state. </a:t>
            </a:r>
          </a:p>
          <a:p>
            <a:pPr marL="0" indent="0">
              <a:buNone/>
            </a:pPr>
            <a:endParaRPr lang="en-US" dirty="0"/>
          </a:p>
          <a:p>
            <a:pPr>
              <a:buNone/>
            </a:pPr>
            <a:r>
              <a:rPr lang="en-US" dirty="0"/>
              <a:t>The step by step process that takes place in laser action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638800"/>
          </a:xfrm>
        </p:spPr>
        <p:txBody>
          <a:bodyPr>
            <a:normAutofit/>
          </a:bodyPr>
          <a:lstStyle/>
          <a:p>
            <a:r>
              <a:rPr lang="en-US" sz="2400" b="1" dirty="0"/>
              <a:t>Step-1:- </a:t>
            </a:r>
            <a:r>
              <a:rPr lang="en-US" sz="2400" dirty="0"/>
              <a:t>Atoms in the ground state are pumped to state E</a:t>
            </a:r>
            <a:r>
              <a:rPr lang="en-US" sz="2400" baseline="-25000" dirty="0"/>
              <a:t>2</a:t>
            </a:r>
            <a:r>
              <a:rPr lang="en-US" sz="2400" dirty="0"/>
              <a:t> by photons of energy h</a:t>
            </a:r>
            <a:r>
              <a:rPr lang="el-GR" sz="2400" dirty="0"/>
              <a:t>ν</a:t>
            </a:r>
            <a:r>
              <a:rPr lang="en-US" sz="2400" dirty="0"/>
              <a:t>’=E</a:t>
            </a:r>
            <a:r>
              <a:rPr lang="en-US" sz="2400" baseline="-25000" dirty="0"/>
              <a:t>2</a:t>
            </a:r>
            <a:r>
              <a:rPr lang="en-US" sz="2400" dirty="0"/>
              <a:t>-E</a:t>
            </a:r>
            <a:r>
              <a:rPr lang="en-US" sz="2400" baseline="-25000" dirty="0"/>
              <a:t>0</a:t>
            </a:r>
            <a:r>
              <a:rPr lang="en-US" sz="2400" dirty="0"/>
              <a:t> ,where </a:t>
            </a:r>
            <a:r>
              <a:rPr lang="el-GR" sz="2400" dirty="0"/>
              <a:t>ν</a:t>
            </a:r>
            <a:r>
              <a:rPr lang="en-US" sz="2400" dirty="0"/>
              <a:t>’ is the frequency of incident radiation and E</a:t>
            </a:r>
            <a:r>
              <a:rPr lang="en-US" sz="2400" baseline="-25000" dirty="0"/>
              <a:t>2</a:t>
            </a:r>
            <a:r>
              <a:rPr lang="en-US" sz="2400" dirty="0"/>
              <a:t>,E</a:t>
            </a:r>
            <a:r>
              <a:rPr lang="en-US" sz="2400" baseline="-25000" dirty="0"/>
              <a:t>0</a:t>
            </a:r>
            <a:r>
              <a:rPr lang="en-US" sz="2400" dirty="0"/>
              <a:t> are the energy of excited state  and ground state respectively.(</a:t>
            </a:r>
            <a:r>
              <a:rPr lang="en-US" sz="2400" dirty="0" err="1"/>
              <a:t>fig.a</a:t>
            </a:r>
            <a:r>
              <a:rPr lang="en-US" sz="2400" dirty="0"/>
              <a:t>) </a:t>
            </a:r>
          </a:p>
        </p:txBody>
      </p:sp>
      <p:sp>
        <p:nvSpPr>
          <p:cNvPr id="2" name="Rectangle 1">
            <a:extLst>
              <a:ext uri="{FF2B5EF4-FFF2-40B4-BE49-F238E27FC236}">
                <a16:creationId xmlns:a16="http://schemas.microsoft.com/office/drawing/2014/main" id="{E696092F-ED98-44D8-BCAF-282D156DF301}"/>
              </a:ext>
            </a:extLst>
          </p:cNvPr>
          <p:cNvSpPr/>
          <p:nvPr/>
        </p:nvSpPr>
        <p:spPr>
          <a:xfrm>
            <a:off x="609600" y="2895600"/>
            <a:ext cx="7924800" cy="738664"/>
          </a:xfrm>
          <a:prstGeom prst="rect">
            <a:avLst/>
          </a:prstGeom>
        </p:spPr>
        <p:txBody>
          <a:bodyPr wrap="square">
            <a:spAutoFit/>
          </a:bodyPr>
          <a:lstStyle/>
          <a:p>
            <a:endParaRPr lang="en-US" sz="2400" dirty="0"/>
          </a:p>
          <a:p>
            <a:endParaRPr lang="en-US" dirty="0"/>
          </a:p>
        </p:txBody>
      </p:sp>
      <p:pic>
        <p:nvPicPr>
          <p:cNvPr id="4" name="Content Placeholder 3" descr="IMG20191021083404.jpg">
            <a:extLst>
              <a:ext uri="{FF2B5EF4-FFF2-40B4-BE49-F238E27FC236}">
                <a16:creationId xmlns:a16="http://schemas.microsoft.com/office/drawing/2014/main" id="{4D25BC1C-99E3-4BD7-B143-2359B0ADD094}"/>
              </a:ext>
            </a:extLst>
          </p:cNvPr>
          <p:cNvPicPr>
            <a:picLocks noChangeAspect="1"/>
          </p:cNvPicPr>
          <p:nvPr/>
        </p:nvPicPr>
        <p:blipFill rotWithShape="1">
          <a:blip r:embed="rId2" cstate="print"/>
          <a:srcRect t="16000" r="66957" b="15462"/>
          <a:stretch/>
        </p:blipFill>
        <p:spPr>
          <a:xfrm>
            <a:off x="2743200" y="2895600"/>
            <a:ext cx="2895600" cy="3733800"/>
          </a:xfrm>
          <a:prstGeom prst="rect">
            <a:avLst/>
          </a:prstGeom>
        </p:spPr>
      </p:pic>
      <p:sp>
        <p:nvSpPr>
          <p:cNvPr id="5" name="Rectangle 4">
            <a:extLst>
              <a:ext uri="{FF2B5EF4-FFF2-40B4-BE49-F238E27FC236}">
                <a16:creationId xmlns:a16="http://schemas.microsoft.com/office/drawing/2014/main" id="{551636BE-1DB6-4ACA-BBBD-0A3D25B931EB}"/>
              </a:ext>
            </a:extLst>
          </p:cNvPr>
          <p:cNvSpPr/>
          <p:nvPr/>
        </p:nvSpPr>
        <p:spPr>
          <a:xfrm>
            <a:off x="533400" y="833735"/>
            <a:ext cx="8077200" cy="461665"/>
          </a:xfrm>
          <a:prstGeom prst="rect">
            <a:avLst/>
          </a:prstGeom>
        </p:spPr>
        <p:txBody>
          <a:bodyPr wrap="square">
            <a:spAutoFit/>
          </a:bodyPr>
          <a:lstStyle/>
          <a:p>
            <a:pPr>
              <a:buNone/>
            </a:pPr>
            <a:r>
              <a:rPr lang="en-US" sz="2400" dirty="0"/>
              <a:t>The step by step process that takes place in laser action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9A2D8A-B401-4F14-A669-9C6DBCFE24D9}"/>
              </a:ext>
            </a:extLst>
          </p:cNvPr>
          <p:cNvSpPr/>
          <p:nvPr/>
        </p:nvSpPr>
        <p:spPr>
          <a:xfrm>
            <a:off x="381000" y="1143000"/>
            <a:ext cx="8153400" cy="1938992"/>
          </a:xfrm>
          <a:prstGeom prst="rect">
            <a:avLst/>
          </a:prstGeom>
        </p:spPr>
        <p:txBody>
          <a:bodyPr wrap="square">
            <a:spAutoFit/>
          </a:bodyPr>
          <a:lstStyle/>
          <a:p>
            <a:r>
              <a:rPr lang="en-US" sz="2400" b="1" dirty="0"/>
              <a:t>Step-2:- </a:t>
            </a:r>
            <a:r>
              <a:rPr lang="en-US" sz="2400" dirty="0"/>
              <a:t>Rapid transition to metastable state E</a:t>
            </a:r>
            <a:r>
              <a:rPr lang="en-US" sz="2400" baseline="-25000" dirty="0"/>
              <a:t>1</a:t>
            </a:r>
            <a:r>
              <a:rPr lang="en-US" sz="2400" dirty="0"/>
              <a:t> by spontaneous emission of photons of energy h</a:t>
            </a:r>
            <a:r>
              <a:rPr lang="el-GR" sz="2400" dirty="0"/>
              <a:t>ν</a:t>
            </a:r>
            <a:r>
              <a:rPr lang="en-US" sz="2400" dirty="0"/>
              <a:t>’’=E</a:t>
            </a:r>
            <a:r>
              <a:rPr lang="en-US" sz="2400" baseline="-25000" dirty="0"/>
              <a:t>2</a:t>
            </a:r>
            <a:r>
              <a:rPr lang="en-US" sz="2400" dirty="0"/>
              <a:t>-E</a:t>
            </a:r>
            <a:r>
              <a:rPr lang="en-US" sz="2400" baseline="-25000" dirty="0"/>
              <a:t>1</a:t>
            </a:r>
            <a:r>
              <a:rPr lang="en-US" sz="2400" dirty="0"/>
              <a:t>, where </a:t>
            </a:r>
            <a:r>
              <a:rPr lang="el-GR" sz="2400" dirty="0"/>
              <a:t>ν</a:t>
            </a:r>
            <a:r>
              <a:rPr lang="en-US" sz="2400" dirty="0"/>
              <a:t>’’ is the frequency of emitted radiation and E</a:t>
            </a:r>
            <a:r>
              <a:rPr lang="en-US" sz="2400" baseline="-25000" dirty="0"/>
              <a:t>1</a:t>
            </a:r>
            <a:r>
              <a:rPr lang="en-US" sz="2400" dirty="0"/>
              <a:t> is the energy of meta stable state(fig. b). This is non radiative transition.</a:t>
            </a:r>
          </a:p>
          <a:p>
            <a:endParaRPr lang="en-US" sz="2400" dirty="0"/>
          </a:p>
        </p:txBody>
      </p:sp>
      <p:pic>
        <p:nvPicPr>
          <p:cNvPr id="3" name="Content Placeholder 3" descr="IMG20191021083404.jpg">
            <a:extLst>
              <a:ext uri="{FF2B5EF4-FFF2-40B4-BE49-F238E27FC236}">
                <a16:creationId xmlns:a16="http://schemas.microsoft.com/office/drawing/2014/main" id="{9FD96AF9-548E-4164-9F5F-1F4D8C84DB4F}"/>
              </a:ext>
            </a:extLst>
          </p:cNvPr>
          <p:cNvPicPr>
            <a:picLocks noChangeAspect="1"/>
          </p:cNvPicPr>
          <p:nvPr/>
        </p:nvPicPr>
        <p:blipFill rotWithShape="1">
          <a:blip r:embed="rId2" cstate="print"/>
          <a:srcRect l="31304" t="16000" r="41739" b="13868"/>
          <a:stretch/>
        </p:blipFill>
        <p:spPr>
          <a:xfrm>
            <a:off x="2209800" y="2773680"/>
            <a:ext cx="2362200" cy="4008120"/>
          </a:xfrm>
          <a:prstGeom prst="rect">
            <a:avLst/>
          </a:prstGeom>
        </p:spPr>
      </p:pic>
      <p:sp>
        <p:nvSpPr>
          <p:cNvPr id="4" name="TextBox 3">
            <a:extLst>
              <a:ext uri="{FF2B5EF4-FFF2-40B4-BE49-F238E27FC236}">
                <a16:creationId xmlns:a16="http://schemas.microsoft.com/office/drawing/2014/main" id="{EC2F649F-D920-4658-80B3-A486796B9BC9}"/>
              </a:ext>
            </a:extLst>
          </p:cNvPr>
          <p:cNvSpPr txBox="1"/>
          <p:nvPr/>
        </p:nvSpPr>
        <p:spPr>
          <a:xfrm>
            <a:off x="6781800" y="3657600"/>
            <a:ext cx="1752600" cy="1200329"/>
          </a:xfrm>
          <a:prstGeom prst="rect">
            <a:avLst/>
          </a:prstGeom>
          <a:noFill/>
        </p:spPr>
        <p:txBody>
          <a:bodyPr wrap="square" rtlCol="0">
            <a:spAutoFit/>
          </a:bodyPr>
          <a:lstStyle/>
          <a:p>
            <a:r>
              <a:rPr lang="en-IN" dirty="0"/>
              <a:t>These transitions follow </a:t>
            </a:r>
            <a:r>
              <a:rPr lang="en-IN" dirty="0" err="1"/>
              <a:t>hund’s</a:t>
            </a:r>
            <a:r>
              <a:rPr lang="en-IN" dirty="0"/>
              <a:t> rule.</a:t>
            </a:r>
          </a:p>
        </p:txBody>
      </p:sp>
    </p:spTree>
    <p:extLst>
      <p:ext uri="{BB962C8B-B14F-4D97-AF65-F5344CB8AC3E}">
        <p14:creationId xmlns:p14="http://schemas.microsoft.com/office/powerpoint/2010/main" val="278606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38200"/>
            <a:ext cx="2710180" cy="628377"/>
          </a:xfrm>
          <a:prstGeom prst="rect">
            <a:avLst/>
          </a:prstGeom>
        </p:spPr>
        <p:txBody>
          <a:bodyPr vert="horz" wrap="square" lIns="0" tIns="12700" rIns="0" bIns="0" rtlCol="0">
            <a:spAutoFit/>
          </a:bodyPr>
          <a:lstStyle/>
          <a:p>
            <a:pPr marL="12700">
              <a:lnSpc>
                <a:spcPct val="100000"/>
              </a:lnSpc>
              <a:spcBef>
                <a:spcPts val="100"/>
              </a:spcBef>
            </a:pPr>
            <a:r>
              <a:rPr sz="4000" spc="-55">
                <a:solidFill>
                  <a:srgbClr val="FF0000"/>
                </a:solidFill>
                <a:latin typeface="Calibri"/>
                <a:cs typeface="Calibri"/>
              </a:rPr>
              <a:t>c</a:t>
            </a:r>
            <a:r>
              <a:rPr sz="4000" spc="-5">
                <a:solidFill>
                  <a:srgbClr val="FF0000"/>
                </a:solidFill>
                <a:latin typeface="Calibri"/>
                <a:cs typeface="Calibri"/>
              </a:rPr>
              <a:t>o</a:t>
            </a:r>
            <a:r>
              <a:rPr sz="4000" spc="-55">
                <a:solidFill>
                  <a:srgbClr val="FF0000"/>
                </a:solidFill>
                <a:latin typeface="Calibri"/>
                <a:cs typeface="Calibri"/>
              </a:rPr>
              <a:t>n</a:t>
            </a:r>
            <a:r>
              <a:rPr sz="4000" spc="-70">
                <a:solidFill>
                  <a:srgbClr val="FF0000"/>
                </a:solidFill>
                <a:latin typeface="Calibri"/>
                <a:cs typeface="Calibri"/>
              </a:rPr>
              <a:t>t</a:t>
            </a:r>
            <a:r>
              <a:rPr sz="4000">
                <a:solidFill>
                  <a:srgbClr val="FF0000"/>
                </a:solidFill>
                <a:latin typeface="Calibri"/>
                <a:cs typeface="Calibri"/>
              </a:rPr>
              <a:t>e</a:t>
            </a:r>
            <a:r>
              <a:rPr sz="4000" spc="-55">
                <a:solidFill>
                  <a:srgbClr val="FF0000"/>
                </a:solidFill>
                <a:latin typeface="Calibri"/>
                <a:cs typeface="Calibri"/>
              </a:rPr>
              <a:t>n</a:t>
            </a:r>
            <a:r>
              <a:rPr sz="4000">
                <a:solidFill>
                  <a:srgbClr val="FF0000"/>
                </a:solidFill>
                <a:latin typeface="Calibri"/>
                <a:cs typeface="Calibri"/>
              </a:rPr>
              <a:t>ts</a:t>
            </a:r>
            <a:r>
              <a:rPr lang="en-US" sz="4000" dirty="0">
                <a:solidFill>
                  <a:srgbClr val="FF0000"/>
                </a:solidFill>
                <a:latin typeface="Calibri"/>
                <a:cs typeface="Calibri"/>
              </a:rPr>
              <a:t>:-</a:t>
            </a:r>
            <a:endParaRPr sz="4000">
              <a:solidFill>
                <a:srgbClr val="FF0000"/>
              </a:solidFill>
              <a:latin typeface="Calibri"/>
              <a:cs typeface="Calibri"/>
            </a:endParaRPr>
          </a:p>
        </p:txBody>
      </p:sp>
      <p:sp>
        <p:nvSpPr>
          <p:cNvPr id="3" name="object 3"/>
          <p:cNvSpPr txBox="1"/>
          <p:nvPr/>
        </p:nvSpPr>
        <p:spPr>
          <a:xfrm>
            <a:off x="535940" y="1868398"/>
            <a:ext cx="6511925" cy="4776308"/>
          </a:xfrm>
          <a:prstGeom prst="rect">
            <a:avLst/>
          </a:prstGeom>
        </p:spPr>
        <p:txBody>
          <a:bodyPr vert="horz" wrap="square" lIns="0" tIns="92075" rIns="0" bIns="0" rtlCol="0">
            <a:spAutoFit/>
          </a:bodyPr>
          <a:lstStyle/>
          <a:p>
            <a:pPr marL="287020" indent="-274320">
              <a:lnSpc>
                <a:spcPct val="100000"/>
              </a:lnSpc>
              <a:spcBef>
                <a:spcPts val="725"/>
              </a:spcBef>
              <a:buClr>
                <a:srgbClr val="0AD0D9"/>
              </a:buClr>
              <a:buSzPct val="94230"/>
              <a:buFont typeface="Wingdings"/>
              <a:buChar char=""/>
              <a:tabLst>
                <a:tab pos="287020" algn="l"/>
              </a:tabLst>
            </a:pPr>
            <a:r>
              <a:rPr lang="en-US" sz="2000" spc="10" dirty="0">
                <a:latin typeface="Constantia"/>
                <a:cs typeface="Constantia"/>
              </a:rPr>
              <a:t>Introduction</a:t>
            </a:r>
          </a:p>
          <a:p>
            <a:pPr marL="287020" indent="-274320" algn="ctr">
              <a:lnSpc>
                <a:spcPct val="100000"/>
              </a:lnSpc>
              <a:spcBef>
                <a:spcPts val="725"/>
              </a:spcBef>
              <a:buClr>
                <a:srgbClr val="0AD0D9"/>
              </a:buClr>
              <a:buSzPct val="94230"/>
              <a:buFont typeface="Wingdings" pitchFamily="2" charset="2"/>
              <a:buChar char="v"/>
              <a:tabLst>
                <a:tab pos="287020" algn="l"/>
              </a:tabLst>
            </a:pPr>
            <a:r>
              <a:rPr lang="en-US" sz="2000" dirty="0">
                <a:latin typeface="Constantia"/>
                <a:cs typeface="Constantia"/>
              </a:rPr>
              <a:t>Stimulated absorption</a:t>
            </a:r>
          </a:p>
          <a:p>
            <a:pPr marL="287020" indent="-274320" algn="ctr">
              <a:lnSpc>
                <a:spcPct val="100000"/>
              </a:lnSpc>
              <a:spcBef>
                <a:spcPts val="725"/>
              </a:spcBef>
              <a:buClr>
                <a:srgbClr val="0AD0D9"/>
              </a:buClr>
              <a:buSzPct val="94230"/>
              <a:buFont typeface="Wingdings" pitchFamily="2" charset="2"/>
              <a:buChar char="v"/>
              <a:tabLst>
                <a:tab pos="287020" algn="l"/>
              </a:tabLst>
            </a:pPr>
            <a:r>
              <a:rPr lang="en-US" sz="2000" dirty="0">
                <a:latin typeface="Constantia"/>
                <a:cs typeface="Constantia"/>
              </a:rPr>
              <a:t> Spontaneous emission</a:t>
            </a:r>
          </a:p>
          <a:p>
            <a:pPr marL="287020" indent="-274320" algn="ctr">
              <a:lnSpc>
                <a:spcPct val="100000"/>
              </a:lnSpc>
              <a:spcBef>
                <a:spcPts val="725"/>
              </a:spcBef>
              <a:buClr>
                <a:srgbClr val="0AD0D9"/>
              </a:buClr>
              <a:buSzPct val="94230"/>
              <a:buFont typeface="Wingdings" pitchFamily="2" charset="2"/>
              <a:buChar char="v"/>
              <a:tabLst>
                <a:tab pos="287020" algn="l"/>
              </a:tabLst>
            </a:pPr>
            <a:r>
              <a:rPr lang="en-US" sz="2000" dirty="0">
                <a:latin typeface="Constantia"/>
                <a:cs typeface="Constantia"/>
              </a:rPr>
              <a:t>  Stimulated emission  </a:t>
            </a:r>
          </a:p>
          <a:p>
            <a:pPr marL="287020" indent="-274320" algn="ctr">
              <a:lnSpc>
                <a:spcPct val="100000"/>
              </a:lnSpc>
              <a:spcBef>
                <a:spcPts val="725"/>
              </a:spcBef>
              <a:buClr>
                <a:srgbClr val="0AD0D9"/>
              </a:buClr>
              <a:buSzPct val="94230"/>
              <a:buFont typeface="Wingdings" pitchFamily="2" charset="2"/>
              <a:buChar char="v"/>
              <a:tabLst>
                <a:tab pos="287020" algn="l"/>
              </a:tabLst>
            </a:pPr>
            <a:endParaRPr sz="2000" dirty="0">
              <a:latin typeface="Constantia"/>
              <a:cs typeface="Constantia"/>
            </a:endParaRPr>
          </a:p>
          <a:p>
            <a:pPr marL="287020" indent="-274320">
              <a:lnSpc>
                <a:spcPct val="100000"/>
              </a:lnSpc>
              <a:spcBef>
                <a:spcPts val="625"/>
              </a:spcBef>
              <a:buClr>
                <a:srgbClr val="0AD0D9"/>
              </a:buClr>
              <a:buSzPct val="94230"/>
              <a:buFont typeface="Wingdings"/>
              <a:buChar char=""/>
              <a:tabLst>
                <a:tab pos="287020" algn="l"/>
              </a:tabLst>
            </a:pPr>
            <a:r>
              <a:rPr sz="2000" spc="-10" dirty="0">
                <a:latin typeface="Constantia"/>
                <a:cs typeface="Constantia"/>
              </a:rPr>
              <a:t>Population</a:t>
            </a:r>
            <a:r>
              <a:rPr sz="2000" spc="-100" dirty="0">
                <a:latin typeface="Constantia"/>
                <a:cs typeface="Constantia"/>
              </a:rPr>
              <a:t> </a:t>
            </a:r>
            <a:r>
              <a:rPr sz="2000" spc="-15" dirty="0">
                <a:latin typeface="Constantia"/>
                <a:cs typeface="Constantia"/>
              </a:rPr>
              <a:t>inversion</a:t>
            </a:r>
            <a:endParaRPr sz="2000" dirty="0">
              <a:latin typeface="Constantia"/>
              <a:cs typeface="Constantia"/>
            </a:endParaRPr>
          </a:p>
          <a:p>
            <a:pPr marL="287020" indent="-274320">
              <a:lnSpc>
                <a:spcPct val="100000"/>
              </a:lnSpc>
              <a:spcBef>
                <a:spcPts val="625"/>
              </a:spcBef>
              <a:buClr>
                <a:srgbClr val="0AD0D9"/>
              </a:buClr>
              <a:buSzPct val="94230"/>
              <a:buFont typeface="Wingdings"/>
              <a:buChar char=""/>
              <a:tabLst>
                <a:tab pos="287020" algn="l"/>
                <a:tab pos="5384800" algn="l"/>
              </a:tabLst>
            </a:pPr>
            <a:r>
              <a:rPr sz="2000" dirty="0">
                <a:latin typeface="Constantia"/>
                <a:cs typeface="Constantia"/>
              </a:rPr>
              <a:t>Ei</a:t>
            </a:r>
            <a:r>
              <a:rPr sz="2000" spc="-10" dirty="0">
                <a:latin typeface="Constantia"/>
                <a:cs typeface="Constantia"/>
              </a:rPr>
              <a:t>n</a:t>
            </a:r>
            <a:r>
              <a:rPr sz="2000" dirty="0">
                <a:latin typeface="Constantia"/>
                <a:cs typeface="Constantia"/>
              </a:rPr>
              <a:t>s</a:t>
            </a:r>
            <a:r>
              <a:rPr sz="2000" spc="-30" dirty="0">
                <a:latin typeface="Constantia"/>
                <a:cs typeface="Constantia"/>
              </a:rPr>
              <a:t>t</a:t>
            </a:r>
            <a:r>
              <a:rPr sz="2000" dirty="0">
                <a:latin typeface="Constantia"/>
                <a:cs typeface="Constantia"/>
              </a:rPr>
              <a:t>ei</a:t>
            </a:r>
            <a:r>
              <a:rPr sz="2000" spc="-95" dirty="0">
                <a:latin typeface="Constantia"/>
                <a:cs typeface="Constantia"/>
              </a:rPr>
              <a:t>n’</a:t>
            </a:r>
            <a:r>
              <a:rPr sz="2000" dirty="0">
                <a:latin typeface="Constantia"/>
                <a:cs typeface="Constantia"/>
              </a:rPr>
              <a:t>s</a:t>
            </a:r>
            <a:r>
              <a:rPr sz="2000" spc="-150" dirty="0">
                <a:latin typeface="Constantia"/>
                <a:cs typeface="Constantia"/>
              </a:rPr>
              <a:t> </a:t>
            </a:r>
            <a:r>
              <a:rPr sz="2000" spc="-55" dirty="0">
                <a:latin typeface="Constantia"/>
                <a:cs typeface="Constantia"/>
              </a:rPr>
              <a:t>c</a:t>
            </a:r>
            <a:r>
              <a:rPr sz="2000" dirty="0">
                <a:latin typeface="Constantia"/>
                <a:cs typeface="Constantia"/>
              </a:rPr>
              <a:t>oef</a:t>
            </a:r>
            <a:r>
              <a:rPr sz="2000" spc="45" dirty="0">
                <a:latin typeface="Constantia"/>
                <a:cs typeface="Constantia"/>
              </a:rPr>
              <a:t>f</a:t>
            </a:r>
            <a:r>
              <a:rPr sz="2000" spc="-5" dirty="0">
                <a:latin typeface="Constantia"/>
                <a:cs typeface="Constantia"/>
              </a:rPr>
              <a:t>ic</a:t>
            </a:r>
            <a:r>
              <a:rPr sz="2000" spc="-15" dirty="0">
                <a:latin typeface="Constantia"/>
                <a:cs typeface="Constantia"/>
              </a:rPr>
              <a:t>i</a:t>
            </a:r>
            <a:r>
              <a:rPr sz="2000" dirty="0">
                <a:latin typeface="Constantia"/>
                <a:cs typeface="Constantia"/>
              </a:rPr>
              <a:t>ent</a:t>
            </a:r>
            <a:r>
              <a:rPr sz="2000" spc="-135" dirty="0">
                <a:latin typeface="Constantia"/>
                <a:cs typeface="Constantia"/>
              </a:rPr>
              <a:t> </a:t>
            </a:r>
            <a:r>
              <a:rPr sz="2000" dirty="0">
                <a:latin typeface="Constantia"/>
                <a:cs typeface="Constantia"/>
              </a:rPr>
              <a:t>and</a:t>
            </a:r>
            <a:r>
              <a:rPr sz="2000" spc="-10" dirty="0">
                <a:latin typeface="Constantia"/>
                <a:cs typeface="Constantia"/>
              </a:rPr>
              <a:t> </a:t>
            </a:r>
            <a:r>
              <a:rPr sz="2000" dirty="0">
                <a:latin typeface="Constantia"/>
                <a:cs typeface="Constantia"/>
              </a:rPr>
              <a:t>Ei</a:t>
            </a:r>
            <a:r>
              <a:rPr sz="2000" spc="-10" dirty="0">
                <a:latin typeface="Constantia"/>
                <a:cs typeface="Constantia"/>
              </a:rPr>
              <a:t>n</a:t>
            </a:r>
            <a:r>
              <a:rPr sz="2000" dirty="0">
                <a:latin typeface="Constantia"/>
                <a:cs typeface="Constantia"/>
              </a:rPr>
              <a:t>s</a:t>
            </a:r>
            <a:r>
              <a:rPr sz="2000" spc="-30" dirty="0">
                <a:latin typeface="Constantia"/>
                <a:cs typeface="Constantia"/>
              </a:rPr>
              <a:t>t</a:t>
            </a:r>
            <a:r>
              <a:rPr sz="2000" dirty="0">
                <a:latin typeface="Constantia"/>
                <a:cs typeface="Constantia"/>
              </a:rPr>
              <a:t>ei</a:t>
            </a:r>
            <a:r>
              <a:rPr sz="2000" spc="-95" dirty="0">
                <a:latin typeface="Constantia"/>
                <a:cs typeface="Constantia"/>
              </a:rPr>
              <a:t>n’</a:t>
            </a:r>
            <a:r>
              <a:rPr lang="en-US" sz="2000" spc="-95" dirty="0">
                <a:latin typeface="Constantia"/>
                <a:cs typeface="Constantia"/>
              </a:rPr>
              <a:t> </a:t>
            </a:r>
            <a:r>
              <a:rPr sz="2000" spc="-40" dirty="0">
                <a:latin typeface="Constantia"/>
                <a:cs typeface="Constantia"/>
              </a:rPr>
              <a:t>r</a:t>
            </a:r>
            <a:r>
              <a:rPr sz="2000" dirty="0">
                <a:latin typeface="Constantia"/>
                <a:cs typeface="Constantia"/>
              </a:rPr>
              <a:t>elation</a:t>
            </a:r>
            <a:endParaRPr lang="en-US" sz="2000" dirty="0">
              <a:latin typeface="Constantia"/>
              <a:cs typeface="Constantia"/>
            </a:endParaRPr>
          </a:p>
          <a:p>
            <a:pPr marL="287020" indent="-274320">
              <a:lnSpc>
                <a:spcPct val="100000"/>
              </a:lnSpc>
              <a:spcBef>
                <a:spcPts val="625"/>
              </a:spcBef>
              <a:buClr>
                <a:srgbClr val="0AD0D9"/>
              </a:buClr>
              <a:buSzPct val="94230"/>
              <a:buFont typeface="Wingdings"/>
              <a:buChar char=""/>
              <a:tabLst>
                <a:tab pos="287020" algn="l"/>
                <a:tab pos="5384800" algn="l"/>
              </a:tabLst>
            </a:pPr>
            <a:r>
              <a:rPr lang="en-US" sz="2000" dirty="0">
                <a:latin typeface="Constantia"/>
                <a:cs typeface="Constantia"/>
              </a:rPr>
              <a:t>Characteristics of laser</a:t>
            </a:r>
            <a:endParaRPr sz="2000" dirty="0">
              <a:latin typeface="Constantia"/>
              <a:cs typeface="Constantia"/>
            </a:endParaRPr>
          </a:p>
          <a:p>
            <a:pPr marL="287020" indent="-274320">
              <a:lnSpc>
                <a:spcPct val="100000"/>
              </a:lnSpc>
              <a:spcBef>
                <a:spcPts val="625"/>
              </a:spcBef>
              <a:buClr>
                <a:srgbClr val="0AD0D9"/>
              </a:buClr>
              <a:buSzPct val="94230"/>
              <a:buFont typeface="Wingdings"/>
              <a:buChar char=""/>
              <a:tabLst>
                <a:tab pos="287020" algn="l"/>
              </a:tabLst>
            </a:pPr>
            <a:r>
              <a:rPr sz="2000" spc="-10" dirty="0">
                <a:latin typeface="Constantia"/>
                <a:cs typeface="Constantia"/>
              </a:rPr>
              <a:t>Main </a:t>
            </a:r>
            <a:r>
              <a:rPr sz="2000" spc="-5" dirty="0">
                <a:latin typeface="Constantia"/>
                <a:cs typeface="Constantia"/>
              </a:rPr>
              <a:t>parts </a:t>
            </a:r>
            <a:r>
              <a:rPr sz="2000" dirty="0">
                <a:latin typeface="Constantia"/>
                <a:cs typeface="Constantia"/>
              </a:rPr>
              <a:t>of a</a:t>
            </a:r>
            <a:r>
              <a:rPr sz="2000" spc="-295" dirty="0">
                <a:latin typeface="Constantia"/>
                <a:cs typeface="Constantia"/>
              </a:rPr>
              <a:t> </a:t>
            </a:r>
            <a:r>
              <a:rPr sz="2000" dirty="0">
                <a:latin typeface="Constantia"/>
                <a:cs typeface="Constantia"/>
              </a:rPr>
              <a:t>laser</a:t>
            </a:r>
          </a:p>
          <a:p>
            <a:pPr marL="287020" indent="-274320">
              <a:lnSpc>
                <a:spcPct val="100000"/>
              </a:lnSpc>
              <a:spcBef>
                <a:spcPts val="625"/>
              </a:spcBef>
              <a:buClr>
                <a:srgbClr val="0AD0D9"/>
              </a:buClr>
              <a:buSzPct val="94230"/>
              <a:buFont typeface="Wingdings"/>
              <a:buChar char=""/>
              <a:tabLst>
                <a:tab pos="287020" algn="l"/>
              </a:tabLst>
            </a:pPr>
            <a:r>
              <a:rPr sz="2000" spc="-10" dirty="0">
                <a:latin typeface="Constantia"/>
                <a:cs typeface="Constantia"/>
              </a:rPr>
              <a:t>Different </a:t>
            </a:r>
            <a:r>
              <a:rPr sz="2000" spc="-5" dirty="0">
                <a:latin typeface="Constantia"/>
                <a:cs typeface="Constantia"/>
              </a:rPr>
              <a:t>types </a:t>
            </a:r>
            <a:r>
              <a:rPr sz="2000" dirty="0">
                <a:latin typeface="Constantia"/>
                <a:cs typeface="Constantia"/>
              </a:rPr>
              <a:t>of </a:t>
            </a:r>
            <a:r>
              <a:rPr sz="2000" spc="-325" dirty="0">
                <a:latin typeface="Constantia"/>
                <a:cs typeface="Constantia"/>
              </a:rPr>
              <a:t> </a:t>
            </a:r>
            <a:r>
              <a:rPr sz="2000" dirty="0">
                <a:latin typeface="Constantia"/>
                <a:cs typeface="Constantia"/>
              </a:rPr>
              <a:t>laser</a:t>
            </a:r>
          </a:p>
          <a:p>
            <a:pPr marL="287020" indent="-274320">
              <a:lnSpc>
                <a:spcPct val="100000"/>
              </a:lnSpc>
              <a:spcBef>
                <a:spcPts val="625"/>
              </a:spcBef>
              <a:buClr>
                <a:srgbClr val="0AD0D9"/>
              </a:buClr>
              <a:buSzPct val="94230"/>
              <a:buFont typeface="Wingdings"/>
              <a:buChar char=""/>
              <a:tabLst>
                <a:tab pos="287020" algn="l"/>
              </a:tabLst>
            </a:pPr>
            <a:r>
              <a:rPr sz="2000" spc="-5" dirty="0">
                <a:latin typeface="Constantia"/>
                <a:cs typeface="Constantia"/>
              </a:rPr>
              <a:t>Applications </a:t>
            </a:r>
            <a:r>
              <a:rPr sz="2000" dirty="0">
                <a:latin typeface="Constantia"/>
                <a:cs typeface="Constantia"/>
              </a:rPr>
              <a:t>of</a:t>
            </a:r>
            <a:r>
              <a:rPr sz="2000" spc="-100" dirty="0">
                <a:latin typeface="Constantia"/>
                <a:cs typeface="Constantia"/>
              </a:rPr>
              <a:t> </a:t>
            </a:r>
            <a:r>
              <a:rPr sz="2000" dirty="0">
                <a:latin typeface="Constantia"/>
                <a:cs typeface="Constantia"/>
              </a:rPr>
              <a:t>laser</a:t>
            </a:r>
          </a:p>
          <a:p>
            <a:pPr marL="287020" indent="-274320">
              <a:lnSpc>
                <a:spcPct val="100000"/>
              </a:lnSpc>
              <a:spcBef>
                <a:spcPts val="625"/>
              </a:spcBef>
              <a:buClr>
                <a:srgbClr val="0AD0D9"/>
              </a:buClr>
              <a:buSzPct val="94230"/>
              <a:tabLst>
                <a:tab pos="287020" algn="l"/>
              </a:tabLst>
            </a:pPr>
            <a:endParaRPr sz="2600" dirty="0">
              <a:latin typeface="Constantia"/>
              <a:cs typeface="Constant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ADBFE8-45BA-4290-B211-203C2A856230}"/>
              </a:ext>
            </a:extLst>
          </p:cNvPr>
          <p:cNvSpPr/>
          <p:nvPr/>
        </p:nvSpPr>
        <p:spPr>
          <a:xfrm>
            <a:off x="533400" y="1219200"/>
            <a:ext cx="8001000" cy="1200329"/>
          </a:xfrm>
          <a:prstGeom prst="rect">
            <a:avLst/>
          </a:prstGeom>
        </p:spPr>
        <p:txBody>
          <a:bodyPr wrap="square">
            <a:spAutoFit/>
          </a:bodyPr>
          <a:lstStyle/>
          <a:p>
            <a:r>
              <a:rPr lang="en-US" sz="2400" b="1" dirty="0"/>
              <a:t>Step-3:- </a:t>
            </a:r>
            <a:r>
              <a:rPr lang="en-US" sz="2400" dirty="0"/>
              <a:t>By this way more number of atoms are in metastable states.(</a:t>
            </a:r>
            <a:r>
              <a:rPr lang="en-US" sz="2400" dirty="0" err="1"/>
              <a:t>fig.c</a:t>
            </a:r>
            <a:r>
              <a:rPr lang="en-US" sz="2400" dirty="0"/>
              <a:t>) &amp; fulfills the condition of population inversion. </a:t>
            </a:r>
          </a:p>
        </p:txBody>
      </p:sp>
      <p:pic>
        <p:nvPicPr>
          <p:cNvPr id="3" name="Content Placeholder 3" descr="IMG20191021083404.jpg">
            <a:extLst>
              <a:ext uri="{FF2B5EF4-FFF2-40B4-BE49-F238E27FC236}">
                <a16:creationId xmlns:a16="http://schemas.microsoft.com/office/drawing/2014/main" id="{898EF729-C065-4A16-8D0A-A0AE2F177D7D}"/>
              </a:ext>
            </a:extLst>
          </p:cNvPr>
          <p:cNvPicPr>
            <a:picLocks noChangeAspect="1"/>
          </p:cNvPicPr>
          <p:nvPr/>
        </p:nvPicPr>
        <p:blipFill rotWithShape="1">
          <a:blip r:embed="rId2" cstate="print"/>
          <a:srcRect l="57391" t="16000" r="25218" b="9867"/>
          <a:stretch/>
        </p:blipFill>
        <p:spPr>
          <a:xfrm>
            <a:off x="3429000" y="2468880"/>
            <a:ext cx="1524000" cy="4236720"/>
          </a:xfrm>
          <a:prstGeom prst="rect">
            <a:avLst/>
          </a:prstGeom>
        </p:spPr>
      </p:pic>
    </p:spTree>
    <p:extLst>
      <p:ext uri="{BB962C8B-B14F-4D97-AF65-F5344CB8AC3E}">
        <p14:creationId xmlns:p14="http://schemas.microsoft.com/office/powerpoint/2010/main" val="320490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914400"/>
            <a:ext cx="8229600" cy="4389120"/>
          </a:xfrm>
        </p:spPr>
        <p:txBody>
          <a:bodyPr/>
          <a:lstStyle/>
          <a:p>
            <a:r>
              <a:rPr lang="en-US" sz="2400" b="1" dirty="0"/>
              <a:t>Step-4:- </a:t>
            </a:r>
            <a:r>
              <a:rPr lang="en-US" sz="2400" dirty="0"/>
              <a:t>when photons of energy h</a:t>
            </a:r>
            <a:r>
              <a:rPr lang="el-GR" sz="2400" dirty="0"/>
              <a:t>ν</a:t>
            </a:r>
            <a:r>
              <a:rPr lang="en-US" sz="2400" dirty="0"/>
              <a:t>=E</a:t>
            </a:r>
            <a:r>
              <a:rPr lang="en-US" sz="2400" baseline="-25000" dirty="0"/>
              <a:t>1</a:t>
            </a:r>
            <a:r>
              <a:rPr lang="en-US" sz="2400" dirty="0"/>
              <a:t>-E</a:t>
            </a:r>
            <a:r>
              <a:rPr lang="en-US" sz="2400" baseline="-25000" dirty="0"/>
              <a:t>0</a:t>
            </a:r>
            <a:r>
              <a:rPr lang="en-US" sz="2400" dirty="0"/>
              <a:t> are incident with the secondary photons themselves stimulating further  transitions to produce an  avalanche of coherent beam(</a:t>
            </a:r>
            <a:r>
              <a:rPr lang="en-US" sz="2400" dirty="0" err="1"/>
              <a:t>fig.d</a:t>
            </a:r>
            <a:r>
              <a:rPr lang="en-US" sz="2400" dirty="0"/>
              <a:t>) . This is known as induced emission.</a:t>
            </a:r>
          </a:p>
          <a:p>
            <a:endParaRPr lang="en-US" dirty="0"/>
          </a:p>
        </p:txBody>
      </p:sp>
      <p:pic>
        <p:nvPicPr>
          <p:cNvPr id="4" name="Content Placeholder 3" descr="IMG20191021083404.jpg">
            <a:extLst>
              <a:ext uri="{FF2B5EF4-FFF2-40B4-BE49-F238E27FC236}">
                <a16:creationId xmlns:a16="http://schemas.microsoft.com/office/drawing/2014/main" id="{7EAF121D-AC86-4C59-BA9C-D365EDCF26F5}"/>
              </a:ext>
            </a:extLst>
          </p:cNvPr>
          <p:cNvPicPr>
            <a:picLocks noChangeAspect="1"/>
          </p:cNvPicPr>
          <p:nvPr/>
        </p:nvPicPr>
        <p:blipFill rotWithShape="1">
          <a:blip r:embed="rId2" cstate="print"/>
          <a:srcRect l="73043" t="16000" r="2609" b="14667"/>
          <a:stretch/>
        </p:blipFill>
        <p:spPr>
          <a:xfrm>
            <a:off x="3352800" y="2514600"/>
            <a:ext cx="2133600" cy="3962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C2C8-20A4-4B0D-AD03-088D992C8371}"/>
              </a:ext>
            </a:extLst>
          </p:cNvPr>
          <p:cNvSpPr>
            <a:spLocks noGrp="1"/>
          </p:cNvSpPr>
          <p:nvPr>
            <p:ph type="title"/>
          </p:nvPr>
        </p:nvSpPr>
        <p:spPr/>
        <p:txBody>
          <a:bodyPr/>
          <a:lstStyle/>
          <a:p>
            <a:r>
              <a:rPr lang="en-IN" dirty="0"/>
              <a:t>   </a:t>
            </a:r>
          </a:p>
        </p:txBody>
      </p:sp>
      <p:pic>
        <p:nvPicPr>
          <p:cNvPr id="4" name="Content Placeholder 3" descr="IMG20191021083404.jpg">
            <a:extLst>
              <a:ext uri="{FF2B5EF4-FFF2-40B4-BE49-F238E27FC236}">
                <a16:creationId xmlns:a16="http://schemas.microsoft.com/office/drawing/2014/main" id="{C6AF8B76-2FAD-4EF1-B077-3E9E27F79BF6}"/>
              </a:ext>
            </a:extLst>
          </p:cNvPr>
          <p:cNvPicPr>
            <a:picLocks noGrp="1" noChangeAspect="1"/>
          </p:cNvPicPr>
          <p:nvPr>
            <p:ph idx="1"/>
          </p:nvPr>
        </p:nvPicPr>
        <p:blipFill rotWithShape="1">
          <a:blip r:embed="rId2" cstate="print"/>
          <a:srcRect t="16000" b="9867"/>
          <a:stretch/>
        </p:blipFill>
        <p:spPr>
          <a:xfrm>
            <a:off x="457200" y="1905000"/>
            <a:ext cx="8229600" cy="3979443"/>
          </a:xfrm>
          <a:prstGeom prst="rect">
            <a:avLst/>
          </a:prstGeom>
        </p:spPr>
      </p:pic>
      <p:sp>
        <p:nvSpPr>
          <p:cNvPr id="5" name="TextBox 4">
            <a:extLst>
              <a:ext uri="{FF2B5EF4-FFF2-40B4-BE49-F238E27FC236}">
                <a16:creationId xmlns:a16="http://schemas.microsoft.com/office/drawing/2014/main" id="{B3A7B798-2EEB-4A53-945C-DF4A717B9564}"/>
              </a:ext>
            </a:extLst>
          </p:cNvPr>
          <p:cNvSpPr txBox="1"/>
          <p:nvPr/>
        </p:nvSpPr>
        <p:spPr>
          <a:xfrm>
            <a:off x="533400" y="1219200"/>
            <a:ext cx="1533177" cy="369332"/>
          </a:xfrm>
          <a:prstGeom prst="rect">
            <a:avLst/>
          </a:prstGeom>
          <a:noFill/>
        </p:spPr>
        <p:txBody>
          <a:bodyPr wrap="none" rtlCol="0">
            <a:spAutoFit/>
          </a:bodyPr>
          <a:lstStyle/>
          <a:p>
            <a:r>
              <a:rPr lang="en-IN" dirty="0"/>
              <a:t>Continued…..</a:t>
            </a:r>
          </a:p>
        </p:txBody>
      </p:sp>
    </p:spTree>
    <p:extLst>
      <p:ext uri="{BB962C8B-B14F-4D97-AF65-F5344CB8AC3E}">
        <p14:creationId xmlns:p14="http://schemas.microsoft.com/office/powerpoint/2010/main" val="204683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Characteristics of laser:-</a:t>
            </a:r>
          </a:p>
        </p:txBody>
      </p:sp>
      <p:sp>
        <p:nvSpPr>
          <p:cNvPr id="3" name="Content Placeholder 2"/>
          <p:cNvSpPr>
            <a:spLocks noGrp="1"/>
          </p:cNvSpPr>
          <p:nvPr>
            <p:ph idx="1"/>
          </p:nvPr>
        </p:nvSpPr>
        <p:spPr/>
        <p:txBody>
          <a:bodyPr/>
          <a:lstStyle/>
          <a:p>
            <a:pPr marL="287020">
              <a:spcBef>
                <a:spcPts val="725"/>
              </a:spcBef>
              <a:buClr>
                <a:srgbClr val="0AD0D9"/>
              </a:buClr>
              <a:buSzPct val="94230"/>
              <a:buFont typeface="Wingdings"/>
              <a:buChar char=""/>
              <a:tabLst>
                <a:tab pos="287020" algn="l"/>
              </a:tabLst>
            </a:pPr>
            <a:r>
              <a:rPr lang="en-US" spc="-30" dirty="0">
                <a:cs typeface="Constantia"/>
              </a:rPr>
              <a:t>It </a:t>
            </a:r>
            <a:r>
              <a:rPr lang="en-US" spc="-5" dirty="0">
                <a:cs typeface="Constantia"/>
              </a:rPr>
              <a:t>is </a:t>
            </a:r>
            <a:r>
              <a:rPr lang="en-US" spc="-10" dirty="0">
                <a:cs typeface="Constantia"/>
              </a:rPr>
              <a:t>highly</a:t>
            </a:r>
            <a:r>
              <a:rPr lang="en-US" spc="-265" dirty="0">
                <a:cs typeface="Constantia"/>
              </a:rPr>
              <a:t> </a:t>
            </a:r>
            <a:r>
              <a:rPr lang="en-US" spc="-10" dirty="0">
                <a:cs typeface="Constantia"/>
              </a:rPr>
              <a:t>coherent.</a:t>
            </a:r>
            <a:endParaRPr lang="en-US" dirty="0">
              <a:cs typeface="Constantia"/>
            </a:endParaRPr>
          </a:p>
          <a:p>
            <a:pPr marL="287020">
              <a:spcBef>
                <a:spcPts val="625"/>
              </a:spcBef>
              <a:buClr>
                <a:srgbClr val="0AD0D9"/>
              </a:buClr>
              <a:buSzPct val="94230"/>
              <a:buFont typeface="Wingdings"/>
              <a:buChar char=""/>
              <a:tabLst>
                <a:tab pos="287020" algn="l"/>
              </a:tabLst>
            </a:pPr>
            <a:r>
              <a:rPr lang="en-US" spc="-30" dirty="0">
                <a:cs typeface="Constantia"/>
              </a:rPr>
              <a:t>It </a:t>
            </a:r>
            <a:r>
              <a:rPr lang="en-US" spc="-5" dirty="0">
                <a:cs typeface="Constantia"/>
              </a:rPr>
              <a:t>is monochromatic in</a:t>
            </a:r>
            <a:r>
              <a:rPr lang="en-US" spc="-290" dirty="0">
                <a:cs typeface="Constantia"/>
              </a:rPr>
              <a:t> </a:t>
            </a:r>
            <a:r>
              <a:rPr lang="en-US" spc="-10" dirty="0">
                <a:cs typeface="Constantia"/>
              </a:rPr>
              <a:t>nature.</a:t>
            </a:r>
            <a:endParaRPr lang="en-US" dirty="0">
              <a:cs typeface="Constantia"/>
            </a:endParaRPr>
          </a:p>
          <a:p>
            <a:pPr marL="287020">
              <a:spcBef>
                <a:spcPts val="625"/>
              </a:spcBef>
              <a:buClr>
                <a:srgbClr val="0AD0D9"/>
              </a:buClr>
              <a:buSzPct val="94230"/>
              <a:buFont typeface="Wingdings"/>
              <a:buChar char=""/>
              <a:tabLst>
                <a:tab pos="287020" algn="l"/>
              </a:tabLst>
            </a:pPr>
            <a:r>
              <a:rPr lang="en-US" spc="10" dirty="0">
                <a:cs typeface="Constantia"/>
              </a:rPr>
              <a:t>Laser </a:t>
            </a:r>
            <a:r>
              <a:rPr lang="en-US" spc="-5" dirty="0">
                <a:cs typeface="Constantia"/>
              </a:rPr>
              <a:t>beam </a:t>
            </a:r>
            <a:r>
              <a:rPr lang="en-US" spc="-10" dirty="0">
                <a:cs typeface="Constantia"/>
              </a:rPr>
              <a:t>is collimated i.e </a:t>
            </a:r>
            <a:r>
              <a:rPr lang="en-US" spc="-15" dirty="0">
                <a:cs typeface="Constantia"/>
              </a:rPr>
              <a:t>hardly</a:t>
            </a:r>
            <a:r>
              <a:rPr lang="en-US" spc="-335" dirty="0">
                <a:cs typeface="Constantia"/>
              </a:rPr>
              <a:t> </a:t>
            </a:r>
            <a:r>
              <a:rPr lang="en-US" spc="-25" dirty="0">
                <a:cs typeface="Constantia"/>
              </a:rPr>
              <a:t>divergent.</a:t>
            </a:r>
          </a:p>
          <a:p>
            <a:pPr marL="287020">
              <a:spcBef>
                <a:spcPts val="625"/>
              </a:spcBef>
              <a:buClr>
                <a:srgbClr val="0AD0D9"/>
              </a:buClr>
              <a:buSzPct val="94230"/>
              <a:buFont typeface="Wingdings"/>
              <a:buChar char=""/>
              <a:tabLst>
                <a:tab pos="287020" algn="l"/>
              </a:tabLst>
            </a:pPr>
            <a:r>
              <a:rPr lang="en-US" dirty="0">
                <a:cs typeface="Constantia"/>
              </a:rPr>
              <a:t>Highly intense.</a:t>
            </a:r>
          </a:p>
          <a:p>
            <a:pPr marL="287020">
              <a:spcBef>
                <a:spcPts val="625"/>
              </a:spcBef>
              <a:buClr>
                <a:srgbClr val="0AD0D9"/>
              </a:buClr>
              <a:buSzPct val="94230"/>
              <a:buFont typeface="Wingdings"/>
              <a:buChar char=""/>
              <a:tabLst>
                <a:tab pos="287020" algn="l"/>
              </a:tabLst>
            </a:pPr>
            <a:r>
              <a:rPr lang="en-US" dirty="0">
                <a:cs typeface="Constantia"/>
              </a:rPr>
              <a:t>Highly directional.</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04800"/>
            <a:ext cx="7439659" cy="5283498"/>
          </a:xfrm>
          <a:prstGeom prst="rect">
            <a:avLst/>
          </a:prstGeom>
        </p:spPr>
        <p:txBody>
          <a:bodyPr vert="horz" wrap="square" lIns="0" tIns="12700" rIns="0" bIns="0" rtlCol="0">
            <a:spAutoFit/>
          </a:bodyPr>
          <a:lstStyle/>
          <a:p>
            <a:pPr marL="1229995">
              <a:lnSpc>
                <a:spcPct val="100000"/>
              </a:lnSpc>
              <a:spcBef>
                <a:spcPts val="100"/>
              </a:spcBef>
            </a:pPr>
            <a:endParaRPr lang="en-IN" sz="4800" spc="-10" dirty="0">
              <a:solidFill>
                <a:srgbClr val="FF0000"/>
              </a:solidFill>
              <a:latin typeface="Constantia"/>
              <a:cs typeface="Constantia"/>
            </a:endParaRPr>
          </a:p>
          <a:p>
            <a:pPr marL="1229995">
              <a:lnSpc>
                <a:spcPct val="100000"/>
              </a:lnSpc>
              <a:spcBef>
                <a:spcPts val="100"/>
              </a:spcBef>
            </a:pPr>
            <a:endParaRPr lang="en-IN" sz="4800" spc="-10" dirty="0">
              <a:solidFill>
                <a:srgbClr val="FF0000"/>
              </a:solidFill>
              <a:latin typeface="Constantia"/>
              <a:cs typeface="Constantia"/>
            </a:endParaRPr>
          </a:p>
          <a:p>
            <a:pPr marL="1229995">
              <a:lnSpc>
                <a:spcPct val="100000"/>
              </a:lnSpc>
              <a:spcBef>
                <a:spcPts val="100"/>
              </a:spcBef>
            </a:pPr>
            <a:r>
              <a:rPr sz="4400" spc="-10" dirty="0">
                <a:solidFill>
                  <a:srgbClr val="FF0000"/>
                </a:solidFill>
                <a:latin typeface="Constantia"/>
                <a:cs typeface="Constantia"/>
              </a:rPr>
              <a:t>Main </a:t>
            </a:r>
            <a:r>
              <a:rPr sz="4400" dirty="0">
                <a:solidFill>
                  <a:srgbClr val="FF0000"/>
                </a:solidFill>
                <a:latin typeface="Constantia"/>
                <a:cs typeface="Constantia"/>
              </a:rPr>
              <a:t>parts of a</a:t>
            </a:r>
            <a:r>
              <a:rPr sz="4400" spc="-525" dirty="0">
                <a:solidFill>
                  <a:srgbClr val="FF0000"/>
                </a:solidFill>
                <a:latin typeface="Constantia"/>
                <a:cs typeface="Constantia"/>
              </a:rPr>
              <a:t> </a:t>
            </a:r>
            <a:r>
              <a:rPr sz="4400" dirty="0">
                <a:solidFill>
                  <a:srgbClr val="FF0000"/>
                </a:solidFill>
                <a:latin typeface="Constantia"/>
                <a:cs typeface="Constantia"/>
              </a:rPr>
              <a:t>laser</a:t>
            </a:r>
            <a:r>
              <a:rPr lang="en-IN" sz="4400" dirty="0">
                <a:solidFill>
                  <a:srgbClr val="FF0000"/>
                </a:solidFill>
                <a:latin typeface="Constantia"/>
                <a:cs typeface="Constantia"/>
              </a:rPr>
              <a:t>:-</a:t>
            </a:r>
          </a:p>
          <a:p>
            <a:pPr marL="1229995">
              <a:lnSpc>
                <a:spcPct val="100000"/>
              </a:lnSpc>
              <a:spcBef>
                <a:spcPts val="100"/>
              </a:spcBef>
            </a:pPr>
            <a:endParaRPr lang="en-IN" sz="3600" dirty="0">
              <a:solidFill>
                <a:srgbClr val="FF0000"/>
              </a:solidFill>
              <a:latin typeface="Constantia"/>
              <a:cs typeface="Constantia"/>
            </a:endParaRPr>
          </a:p>
          <a:p>
            <a:pPr marL="584200" marR="5080" indent="-571500">
              <a:lnSpc>
                <a:spcPct val="100000"/>
              </a:lnSpc>
              <a:buClr>
                <a:srgbClr val="0AD0D9"/>
              </a:buClr>
              <a:buSzPct val="92708"/>
              <a:buFont typeface="Wingdings" panose="05000000000000000000" pitchFamily="2" charset="2"/>
              <a:buChar char="Ø"/>
              <a:tabLst>
                <a:tab pos="473709" algn="l"/>
              </a:tabLst>
            </a:pPr>
            <a:r>
              <a:rPr sz="3600" spc="-40" dirty="0">
                <a:latin typeface="Constantia"/>
                <a:cs typeface="Constantia"/>
              </a:rPr>
              <a:t>Active </a:t>
            </a:r>
            <a:r>
              <a:rPr sz="3600" spc="-5" dirty="0">
                <a:latin typeface="Constantia"/>
                <a:cs typeface="Constantia"/>
              </a:rPr>
              <a:t>medium </a:t>
            </a:r>
            <a:r>
              <a:rPr sz="3600" dirty="0">
                <a:latin typeface="Constantia"/>
                <a:cs typeface="Constantia"/>
              </a:rPr>
              <a:t>or</a:t>
            </a:r>
            <a:r>
              <a:rPr sz="3600" spc="-620" dirty="0">
                <a:latin typeface="Constantia"/>
                <a:cs typeface="Constantia"/>
              </a:rPr>
              <a:t> </a:t>
            </a:r>
            <a:r>
              <a:rPr lang="en-US" sz="3600" spc="-620" dirty="0">
                <a:latin typeface="Constantia"/>
                <a:cs typeface="Constantia"/>
              </a:rPr>
              <a:t>     </a:t>
            </a:r>
            <a:r>
              <a:rPr sz="3600" spc="-25" dirty="0">
                <a:latin typeface="Constantia"/>
                <a:cs typeface="Constantia"/>
              </a:rPr>
              <a:t>working  </a:t>
            </a:r>
            <a:r>
              <a:rPr sz="3600" spc="-10" dirty="0">
                <a:latin typeface="Constantia"/>
                <a:cs typeface="Constantia"/>
              </a:rPr>
              <a:t>substance</a:t>
            </a:r>
            <a:endParaRPr sz="3600" dirty="0">
              <a:latin typeface="Constantia"/>
              <a:cs typeface="Constantia"/>
            </a:endParaRPr>
          </a:p>
          <a:p>
            <a:pPr marL="287020" marR="113664" indent="-274320">
              <a:lnSpc>
                <a:spcPct val="100000"/>
              </a:lnSpc>
              <a:spcBef>
                <a:spcPts val="1155"/>
              </a:spcBef>
              <a:buClr>
                <a:srgbClr val="0AD0D9"/>
              </a:buClr>
              <a:buSzPct val="92708"/>
              <a:buFont typeface="Wingdings"/>
              <a:buChar char=""/>
              <a:tabLst>
                <a:tab pos="473709" algn="l"/>
              </a:tabLst>
            </a:pPr>
            <a:r>
              <a:rPr lang="en-IN" sz="3600" dirty="0">
                <a:latin typeface="Constantia"/>
                <a:cs typeface="Constantia"/>
              </a:rPr>
              <a:t> </a:t>
            </a:r>
            <a:r>
              <a:rPr sz="3600" dirty="0">
                <a:latin typeface="Constantia"/>
                <a:cs typeface="Constantia"/>
              </a:rPr>
              <a:t>Pumping </a:t>
            </a:r>
            <a:r>
              <a:rPr sz="3600" spc="-30" dirty="0">
                <a:latin typeface="Constantia"/>
                <a:cs typeface="Constantia"/>
              </a:rPr>
              <a:t>source </a:t>
            </a:r>
            <a:r>
              <a:rPr sz="3600" dirty="0">
                <a:latin typeface="Constantia"/>
                <a:cs typeface="Constantia"/>
              </a:rPr>
              <a:t>or</a:t>
            </a:r>
            <a:r>
              <a:rPr sz="3600" spc="-655" dirty="0">
                <a:latin typeface="Constantia"/>
                <a:cs typeface="Constantia"/>
              </a:rPr>
              <a:t> </a:t>
            </a:r>
            <a:r>
              <a:rPr lang="en-US" sz="3600" spc="-655" dirty="0">
                <a:latin typeface="Constantia"/>
                <a:cs typeface="Constantia"/>
              </a:rPr>
              <a:t>   </a:t>
            </a:r>
            <a:r>
              <a:rPr sz="3600" dirty="0">
                <a:latin typeface="Constantia"/>
                <a:cs typeface="Constantia"/>
              </a:rPr>
              <a:t>energy </a:t>
            </a:r>
            <a:r>
              <a:rPr sz="3600" spc="-30" dirty="0">
                <a:latin typeface="Constantia"/>
                <a:cs typeface="Constantia"/>
              </a:rPr>
              <a:t>source</a:t>
            </a:r>
            <a:endParaRPr sz="3600" dirty="0">
              <a:latin typeface="Constantia"/>
              <a:cs typeface="Constantia"/>
            </a:endParaRPr>
          </a:p>
          <a:p>
            <a:pPr marL="473075" indent="-460375">
              <a:lnSpc>
                <a:spcPct val="100000"/>
              </a:lnSpc>
              <a:spcBef>
                <a:spcPts val="1155"/>
              </a:spcBef>
              <a:buClr>
                <a:srgbClr val="0AD0D9"/>
              </a:buClr>
              <a:buSzPct val="92708"/>
              <a:buFont typeface="Wingdings"/>
              <a:buChar char=""/>
              <a:tabLst>
                <a:tab pos="473709" algn="l"/>
              </a:tabLst>
            </a:pPr>
            <a:r>
              <a:rPr lang="en-US" sz="3600" spc="-5" dirty="0">
                <a:latin typeface="Constantia"/>
                <a:cs typeface="Constantia"/>
              </a:rPr>
              <a:t>Resonant cavity/optical resonator</a:t>
            </a:r>
            <a:endParaRPr sz="3600" dirty="0">
              <a:latin typeface="Constantia"/>
              <a:cs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circle(in)">
                                      <p:cBhvr>
                                        <p:cTn id="7" dur="20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circle(in)">
                                      <p:cBhvr>
                                        <p:cTn id="12" dur="20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circle(in)">
                                      <p:cBhvr>
                                        <p:cTn id="1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746"/>
            <a:ext cx="9144000" cy="102742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0007" y="0"/>
            <a:ext cx="4743992" cy="60007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760" cy="1021461"/>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030" y="50927"/>
            <a:ext cx="9146173" cy="904748"/>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533400" y="838200"/>
            <a:ext cx="7305675" cy="574675"/>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0000"/>
                </a:solidFill>
              </a:rPr>
              <a:t>Active </a:t>
            </a:r>
            <a:r>
              <a:rPr sz="3600" spc="-5" dirty="0">
                <a:solidFill>
                  <a:srgbClr val="FF0000"/>
                </a:solidFill>
              </a:rPr>
              <a:t>medium </a:t>
            </a:r>
            <a:r>
              <a:rPr sz="3600" dirty="0">
                <a:solidFill>
                  <a:srgbClr val="FF0000"/>
                </a:solidFill>
              </a:rPr>
              <a:t>or </a:t>
            </a:r>
            <a:r>
              <a:rPr sz="3600" spc="-20">
                <a:solidFill>
                  <a:srgbClr val="FF0000"/>
                </a:solidFill>
              </a:rPr>
              <a:t>working</a:t>
            </a:r>
            <a:r>
              <a:rPr sz="3600" spc="-495">
                <a:solidFill>
                  <a:srgbClr val="FF0000"/>
                </a:solidFill>
              </a:rPr>
              <a:t> </a:t>
            </a:r>
            <a:r>
              <a:rPr sz="3600" spc="-10">
                <a:solidFill>
                  <a:srgbClr val="FF0000"/>
                </a:solidFill>
              </a:rPr>
              <a:t>substance</a:t>
            </a:r>
            <a:r>
              <a:rPr lang="en-US" sz="3600" spc="-10" dirty="0">
                <a:solidFill>
                  <a:srgbClr val="FF0000"/>
                </a:solidFill>
              </a:rPr>
              <a:t>:-</a:t>
            </a:r>
            <a:endParaRPr sz="3600">
              <a:solidFill>
                <a:srgbClr val="FF0000"/>
              </a:solidFill>
            </a:endParaRPr>
          </a:p>
        </p:txBody>
      </p:sp>
      <p:sp>
        <p:nvSpPr>
          <p:cNvPr id="8" name="object 8"/>
          <p:cNvSpPr txBox="1"/>
          <p:nvPr/>
        </p:nvSpPr>
        <p:spPr>
          <a:xfrm>
            <a:off x="535940" y="1947418"/>
            <a:ext cx="7734300" cy="3355340"/>
          </a:xfrm>
          <a:prstGeom prst="rect">
            <a:avLst/>
          </a:prstGeom>
        </p:spPr>
        <p:txBody>
          <a:bodyPr vert="horz" wrap="square" lIns="0" tIns="13335" rIns="0" bIns="0" rtlCol="0">
            <a:spAutoFit/>
          </a:bodyPr>
          <a:lstStyle/>
          <a:p>
            <a:pPr marL="287020" marR="688975" indent="-274320">
              <a:lnSpc>
                <a:spcPct val="100000"/>
              </a:lnSpc>
              <a:spcBef>
                <a:spcPts val="105"/>
              </a:spcBef>
              <a:buClr>
                <a:srgbClr val="0AD0D9"/>
              </a:buClr>
              <a:buSzPct val="90384"/>
              <a:buFont typeface="Wingdings"/>
              <a:buChar char=""/>
              <a:tabLst>
                <a:tab pos="293370" algn="l"/>
              </a:tabLst>
            </a:pPr>
            <a:r>
              <a:rPr sz="2600" spc="-5" dirty="0">
                <a:latin typeface="Constantia"/>
                <a:cs typeface="Constantia"/>
              </a:rPr>
              <a:t>This is the basic material in which </a:t>
            </a:r>
            <a:r>
              <a:rPr sz="2600" spc="-10" dirty="0">
                <a:latin typeface="Constantia"/>
                <a:cs typeface="Constantia"/>
              </a:rPr>
              <a:t>atomic </a:t>
            </a:r>
            <a:r>
              <a:rPr sz="2600" dirty="0">
                <a:latin typeface="Constantia"/>
                <a:cs typeface="Constantia"/>
              </a:rPr>
              <a:t>and  </a:t>
            </a:r>
            <a:r>
              <a:rPr sz="2600" spc="-5" dirty="0">
                <a:latin typeface="Constantia"/>
                <a:cs typeface="Constantia"/>
              </a:rPr>
              <a:t>molecular</a:t>
            </a:r>
            <a:r>
              <a:rPr lang="en-IN" sz="2600" spc="-5" dirty="0">
                <a:latin typeface="Constantia"/>
                <a:cs typeface="Constantia"/>
              </a:rPr>
              <a:t> </a:t>
            </a:r>
            <a:r>
              <a:rPr sz="2600" spc="-480" dirty="0">
                <a:latin typeface="Constantia"/>
                <a:cs typeface="Constantia"/>
              </a:rPr>
              <a:t> </a:t>
            </a:r>
            <a:r>
              <a:rPr sz="2600" spc="-10" dirty="0">
                <a:latin typeface="Constantia"/>
                <a:cs typeface="Constantia"/>
              </a:rPr>
              <a:t>transitions </a:t>
            </a:r>
            <a:r>
              <a:rPr sz="2600" spc="-20" dirty="0">
                <a:latin typeface="Constantia"/>
                <a:cs typeface="Constantia"/>
              </a:rPr>
              <a:t>take </a:t>
            </a:r>
            <a:r>
              <a:rPr sz="2600" spc="-15" dirty="0">
                <a:latin typeface="Constantia"/>
                <a:cs typeface="Constantia"/>
              </a:rPr>
              <a:t>place </a:t>
            </a:r>
            <a:r>
              <a:rPr sz="2600" dirty="0">
                <a:latin typeface="Constantia"/>
                <a:cs typeface="Constantia"/>
              </a:rPr>
              <a:t>leading </a:t>
            </a:r>
            <a:r>
              <a:rPr sz="2600" spc="-20" dirty="0">
                <a:latin typeface="Constantia"/>
                <a:cs typeface="Constantia"/>
              </a:rPr>
              <a:t>to </a:t>
            </a:r>
            <a:r>
              <a:rPr sz="2600" dirty="0">
                <a:latin typeface="Constantia"/>
                <a:cs typeface="Constantia"/>
              </a:rPr>
              <a:t>laser  </a:t>
            </a:r>
            <a:r>
              <a:rPr sz="2600" spc="-5" dirty="0">
                <a:latin typeface="Constantia"/>
                <a:cs typeface="Constantia"/>
              </a:rPr>
              <a:t>action.</a:t>
            </a:r>
            <a:endParaRPr sz="2600" dirty="0">
              <a:latin typeface="Constantia"/>
              <a:cs typeface="Constantia"/>
            </a:endParaRPr>
          </a:p>
          <a:p>
            <a:pPr marL="287020" marR="10795" indent="-274320">
              <a:lnSpc>
                <a:spcPct val="100000"/>
              </a:lnSpc>
              <a:spcBef>
                <a:spcPts val="625"/>
              </a:spcBef>
              <a:buClr>
                <a:srgbClr val="0AD0D9"/>
              </a:buClr>
              <a:buSzPct val="90384"/>
              <a:buFont typeface="Wingdings"/>
              <a:buChar char=""/>
              <a:tabLst>
                <a:tab pos="293370" algn="l"/>
              </a:tabLst>
            </a:pPr>
            <a:r>
              <a:rPr sz="2600" spc="-30" dirty="0">
                <a:latin typeface="Constantia"/>
                <a:cs typeface="Constantia"/>
              </a:rPr>
              <a:t>It</a:t>
            </a:r>
            <a:r>
              <a:rPr sz="2600" spc="-85" dirty="0">
                <a:latin typeface="Constantia"/>
                <a:cs typeface="Constantia"/>
              </a:rPr>
              <a:t> </a:t>
            </a:r>
            <a:r>
              <a:rPr sz="2600" spc="-5" dirty="0">
                <a:latin typeface="Constantia"/>
                <a:cs typeface="Constantia"/>
              </a:rPr>
              <a:t>is</a:t>
            </a:r>
            <a:r>
              <a:rPr sz="2600" spc="-95" dirty="0">
                <a:latin typeface="Constantia"/>
                <a:cs typeface="Constantia"/>
              </a:rPr>
              <a:t> </a:t>
            </a:r>
            <a:r>
              <a:rPr sz="2600" spc="-5" dirty="0">
                <a:latin typeface="Constantia"/>
                <a:cs typeface="Constantia"/>
              </a:rPr>
              <a:t>the</a:t>
            </a:r>
            <a:r>
              <a:rPr sz="2600" spc="-70" dirty="0">
                <a:latin typeface="Constantia"/>
                <a:cs typeface="Constantia"/>
              </a:rPr>
              <a:t> </a:t>
            </a:r>
            <a:r>
              <a:rPr sz="2600" spc="-5" dirty="0">
                <a:latin typeface="Constantia"/>
                <a:cs typeface="Constantia"/>
              </a:rPr>
              <a:t>medium</a:t>
            </a:r>
            <a:r>
              <a:rPr sz="2600" spc="-110" dirty="0">
                <a:latin typeface="Constantia"/>
                <a:cs typeface="Constantia"/>
              </a:rPr>
              <a:t> </a:t>
            </a:r>
            <a:r>
              <a:rPr sz="2600" spc="-10" dirty="0">
                <a:latin typeface="Constantia"/>
                <a:cs typeface="Constantia"/>
              </a:rPr>
              <a:t>where</a:t>
            </a:r>
            <a:r>
              <a:rPr sz="2600" spc="-100" dirty="0">
                <a:latin typeface="Constantia"/>
                <a:cs typeface="Constantia"/>
              </a:rPr>
              <a:t> </a:t>
            </a:r>
            <a:r>
              <a:rPr sz="2600" spc="-5" dirty="0">
                <a:latin typeface="Constantia"/>
                <a:cs typeface="Constantia"/>
              </a:rPr>
              <a:t>the</a:t>
            </a:r>
            <a:r>
              <a:rPr sz="2600" spc="-120" dirty="0">
                <a:latin typeface="Constantia"/>
                <a:cs typeface="Constantia"/>
              </a:rPr>
              <a:t> </a:t>
            </a:r>
            <a:r>
              <a:rPr sz="2600" spc="-5" dirty="0">
                <a:latin typeface="Constantia"/>
                <a:cs typeface="Constantia"/>
              </a:rPr>
              <a:t>stimulated</a:t>
            </a:r>
            <a:r>
              <a:rPr sz="2600" spc="-114" dirty="0">
                <a:latin typeface="Constantia"/>
                <a:cs typeface="Constantia"/>
              </a:rPr>
              <a:t> </a:t>
            </a:r>
            <a:r>
              <a:rPr sz="2600" dirty="0">
                <a:latin typeface="Constantia"/>
                <a:cs typeface="Constantia"/>
              </a:rPr>
              <a:t>emission</a:t>
            </a:r>
            <a:r>
              <a:rPr sz="2600" spc="-80" dirty="0">
                <a:latin typeface="Constantia"/>
                <a:cs typeface="Constantia"/>
              </a:rPr>
              <a:t> </a:t>
            </a:r>
            <a:r>
              <a:rPr sz="2600" spc="-20" dirty="0">
                <a:latin typeface="Constantia"/>
                <a:cs typeface="Constantia"/>
              </a:rPr>
              <a:t>take  </a:t>
            </a:r>
            <a:r>
              <a:rPr sz="2600" spc="-15" dirty="0">
                <a:latin typeface="Constantia"/>
                <a:cs typeface="Constantia"/>
              </a:rPr>
              <a:t>place</a:t>
            </a:r>
            <a:r>
              <a:rPr lang="en-IN" sz="2600" spc="-15" dirty="0">
                <a:latin typeface="Constantia"/>
                <a:cs typeface="Constantia"/>
              </a:rPr>
              <a:t>.</a:t>
            </a:r>
            <a:endParaRPr sz="2600" dirty="0">
              <a:latin typeface="Constantia"/>
              <a:cs typeface="Constantia"/>
            </a:endParaRPr>
          </a:p>
          <a:p>
            <a:pPr marL="287020" marR="5080" indent="-274320">
              <a:lnSpc>
                <a:spcPct val="100000"/>
              </a:lnSpc>
              <a:spcBef>
                <a:spcPts val="625"/>
              </a:spcBef>
              <a:buClr>
                <a:srgbClr val="0AD0D9"/>
              </a:buClr>
              <a:buSzPct val="90384"/>
              <a:buFont typeface="Wingdings"/>
              <a:buChar char=""/>
              <a:tabLst>
                <a:tab pos="293370" algn="l"/>
              </a:tabLst>
            </a:pPr>
            <a:r>
              <a:rPr sz="2600" spc="-5" dirty="0">
                <a:latin typeface="Constantia"/>
                <a:cs typeface="Constantia"/>
              </a:rPr>
              <a:t>Depending</a:t>
            </a:r>
            <a:r>
              <a:rPr lang="en-IN" sz="2600" spc="-5" dirty="0">
                <a:latin typeface="Constantia"/>
                <a:cs typeface="Constantia"/>
              </a:rPr>
              <a:t> on</a:t>
            </a:r>
            <a:r>
              <a:rPr sz="2600" spc="-30" dirty="0">
                <a:latin typeface="Constantia"/>
                <a:cs typeface="Constantia"/>
              </a:rPr>
              <a:t> </a:t>
            </a:r>
            <a:r>
              <a:rPr sz="2600" spc="-5" dirty="0">
                <a:latin typeface="Constantia"/>
                <a:cs typeface="Constantia"/>
              </a:rPr>
              <a:t>the</a:t>
            </a:r>
            <a:r>
              <a:rPr sz="2600" spc="-135" dirty="0">
                <a:latin typeface="Constantia"/>
                <a:cs typeface="Constantia"/>
              </a:rPr>
              <a:t> </a:t>
            </a:r>
            <a:r>
              <a:rPr sz="2600" spc="-15" dirty="0">
                <a:latin typeface="Constantia"/>
                <a:cs typeface="Constantia"/>
              </a:rPr>
              <a:t>active</a:t>
            </a:r>
            <a:r>
              <a:rPr sz="2600" spc="-80" dirty="0">
                <a:latin typeface="Constantia"/>
                <a:cs typeface="Constantia"/>
              </a:rPr>
              <a:t> </a:t>
            </a:r>
            <a:r>
              <a:rPr sz="2600" spc="-5" dirty="0">
                <a:latin typeface="Constantia"/>
                <a:cs typeface="Constantia"/>
              </a:rPr>
              <a:t>medium</a:t>
            </a:r>
            <a:r>
              <a:rPr sz="2600" spc="-55" dirty="0">
                <a:latin typeface="Constantia"/>
                <a:cs typeface="Constantia"/>
              </a:rPr>
              <a:t> </a:t>
            </a:r>
            <a:r>
              <a:rPr sz="2600" dirty="0">
                <a:latin typeface="Constantia"/>
                <a:cs typeface="Constantia"/>
              </a:rPr>
              <a:t>lasers</a:t>
            </a:r>
            <a:r>
              <a:rPr sz="2600" spc="-125" dirty="0">
                <a:latin typeface="Constantia"/>
                <a:cs typeface="Constantia"/>
              </a:rPr>
              <a:t> </a:t>
            </a:r>
            <a:r>
              <a:rPr sz="2600" spc="-15" dirty="0">
                <a:latin typeface="Constantia"/>
                <a:cs typeface="Constantia"/>
              </a:rPr>
              <a:t>are</a:t>
            </a:r>
            <a:r>
              <a:rPr sz="2600" spc="-120" dirty="0">
                <a:latin typeface="Constantia"/>
                <a:cs typeface="Constantia"/>
              </a:rPr>
              <a:t> </a:t>
            </a:r>
            <a:r>
              <a:rPr sz="2600" dirty="0">
                <a:latin typeface="Constantia"/>
                <a:cs typeface="Constantia"/>
              </a:rPr>
              <a:t>classified</a:t>
            </a:r>
            <a:r>
              <a:rPr sz="2600" spc="-15" dirty="0">
                <a:latin typeface="Constantia"/>
                <a:cs typeface="Constantia"/>
              </a:rPr>
              <a:t> </a:t>
            </a:r>
            <a:r>
              <a:rPr sz="2600" spc="-5" dirty="0">
                <a:latin typeface="Constantia"/>
                <a:cs typeface="Constantia"/>
              </a:rPr>
              <a:t>in</a:t>
            </a:r>
            <a:r>
              <a:rPr sz="2600" spc="-20" dirty="0">
                <a:latin typeface="Constantia"/>
                <a:cs typeface="Constantia"/>
              </a:rPr>
              <a:t>to </a:t>
            </a:r>
            <a:r>
              <a:rPr sz="2600" spc="-10" dirty="0">
                <a:latin typeface="Constantia"/>
                <a:cs typeface="Constantia"/>
              </a:rPr>
              <a:t>different </a:t>
            </a:r>
            <a:r>
              <a:rPr sz="2600" spc="-5" dirty="0">
                <a:latin typeface="Constantia"/>
                <a:cs typeface="Constantia"/>
              </a:rPr>
              <a:t>types </a:t>
            </a:r>
            <a:r>
              <a:rPr sz="2600" spc="-15" dirty="0">
                <a:latin typeface="Constantia"/>
                <a:cs typeface="Constantia"/>
              </a:rPr>
              <a:t>like </a:t>
            </a:r>
            <a:r>
              <a:rPr sz="2600" spc="-5" dirty="0">
                <a:latin typeface="Constantia"/>
                <a:cs typeface="Constantia"/>
              </a:rPr>
              <a:t>solid, </a:t>
            </a:r>
            <a:r>
              <a:rPr sz="2600" spc="-10" dirty="0">
                <a:latin typeface="Constantia"/>
                <a:cs typeface="Constantia"/>
              </a:rPr>
              <a:t>gas, </a:t>
            </a:r>
            <a:r>
              <a:rPr sz="2600" spc="-30" dirty="0">
                <a:latin typeface="Constantia"/>
                <a:cs typeface="Constantia"/>
              </a:rPr>
              <a:t>dye </a:t>
            </a:r>
            <a:r>
              <a:rPr sz="2600" dirty="0">
                <a:latin typeface="Constantia"/>
                <a:cs typeface="Constantia"/>
              </a:rPr>
              <a:t>or </a:t>
            </a:r>
            <a:r>
              <a:rPr sz="2600" spc="-5" dirty="0">
                <a:latin typeface="Constantia"/>
                <a:cs typeface="Constantia"/>
              </a:rPr>
              <a:t>liquid,  </a:t>
            </a:r>
            <a:r>
              <a:rPr sz="2600" spc="-10" dirty="0">
                <a:latin typeface="Constantia"/>
                <a:cs typeface="Constantia"/>
              </a:rPr>
              <a:t>semiconductor</a:t>
            </a:r>
            <a:r>
              <a:rPr sz="2600" spc="-135" dirty="0">
                <a:latin typeface="Constantia"/>
                <a:cs typeface="Constantia"/>
              </a:rPr>
              <a:t> </a:t>
            </a:r>
            <a:r>
              <a:rPr sz="2600" dirty="0">
                <a:latin typeface="Constantia"/>
                <a:cs typeface="Constantia"/>
              </a:rPr>
              <a:t>laser</a:t>
            </a:r>
            <a:r>
              <a:rPr lang="en-IN" sz="2600" dirty="0">
                <a:latin typeface="Constantia"/>
                <a:cs typeface="Constantia"/>
              </a:rPr>
              <a:t>.</a:t>
            </a:r>
            <a:endParaRPr sz="2600" dirty="0">
              <a:latin typeface="Constantia"/>
              <a:cs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Pumping:-</a:t>
            </a:r>
          </a:p>
        </p:txBody>
      </p:sp>
      <p:sp>
        <p:nvSpPr>
          <p:cNvPr id="3" name="Content Placeholder 2"/>
          <p:cNvSpPr>
            <a:spLocks noGrp="1"/>
          </p:cNvSpPr>
          <p:nvPr>
            <p:ph idx="1"/>
          </p:nvPr>
        </p:nvSpPr>
        <p:spPr/>
        <p:txBody>
          <a:bodyPr/>
          <a:lstStyle/>
          <a:p>
            <a:r>
              <a:rPr lang="en-US" dirty="0"/>
              <a:t>The process of achieving population inversion is known as pumping of atom. Most commonly used methods are as follows:-</a:t>
            </a:r>
          </a:p>
          <a:p>
            <a:pPr marL="514350" indent="-514350">
              <a:buFont typeface="+mj-lt"/>
              <a:buAutoNum type="arabicPeriod"/>
            </a:pPr>
            <a:r>
              <a:rPr lang="en-US" dirty="0"/>
              <a:t>Optical pumping(used in ruby laser)</a:t>
            </a:r>
          </a:p>
          <a:p>
            <a:pPr marL="514350" indent="-514350">
              <a:buFont typeface="+mj-lt"/>
              <a:buAutoNum type="arabicPeriod"/>
            </a:pPr>
            <a:r>
              <a:rPr lang="en-US" dirty="0"/>
              <a:t>Electric discharge (used in He-Ne laser)</a:t>
            </a:r>
          </a:p>
          <a:p>
            <a:pPr marL="514350" indent="-514350">
              <a:buFont typeface="+mj-lt"/>
              <a:buAutoNum type="arabicPeriod"/>
            </a:pPr>
            <a:r>
              <a:rPr lang="en-US" dirty="0"/>
              <a:t>Inelastic atom </a:t>
            </a:r>
            <a:r>
              <a:rPr lang="en-US" dirty="0" err="1"/>
              <a:t>atom</a:t>
            </a:r>
            <a:r>
              <a:rPr lang="en-US" dirty="0"/>
              <a:t> collision.</a:t>
            </a:r>
          </a:p>
          <a:p>
            <a:pPr marL="514350" indent="-514350">
              <a:buFont typeface="+mj-lt"/>
              <a:buAutoNum type="arabicPeriod"/>
            </a:pPr>
            <a:r>
              <a:rPr lang="en-US" dirty="0"/>
              <a:t>Direct conversion ( used in semiconductor laser)</a:t>
            </a:r>
          </a:p>
          <a:p>
            <a:pPr marL="514350" indent="-514350">
              <a:buFont typeface="+mj-lt"/>
              <a:buAutoNum type="arabicPeriod"/>
            </a:pPr>
            <a:r>
              <a:rPr lang="en-US" dirty="0"/>
              <a:t>Chemical reaction(used in CO2 Laser)</a:t>
            </a:r>
          </a:p>
          <a:p>
            <a:pPr marL="514350" indent="-514350">
              <a:buFont typeface="+mj-lt"/>
              <a:buAutoNum type="arabicPeriod"/>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marL="0" indent="0">
              <a:buNone/>
            </a:pPr>
            <a:r>
              <a:rPr lang="en-US" i="1" dirty="0"/>
              <a:t>  </a:t>
            </a:r>
          </a:p>
        </p:txBody>
      </p:sp>
      <p:cxnSp>
        <p:nvCxnSpPr>
          <p:cNvPr id="5" name="Straight Connector 4"/>
          <p:cNvCxnSpPr/>
          <p:nvPr/>
        </p:nvCxnSpPr>
        <p:spPr>
          <a:xfrm>
            <a:off x="3200400" y="4876800"/>
            <a:ext cx="1447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76600" y="6477000"/>
            <a:ext cx="1447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2819400" y="5561806"/>
            <a:ext cx="1370806"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3429000" y="6248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886200" y="6248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267200" y="62484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352800" y="4648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3733800" y="4648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4114800" y="4648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4419600" y="5410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5181600" y="5410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4800600" y="5410200"/>
            <a:ext cx="228600" cy="228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4267200" y="5638800"/>
            <a:ext cx="1447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15594" y="4877594"/>
            <a:ext cx="608806" cy="5326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7000" y="4648200"/>
            <a:ext cx="441146" cy="400110"/>
          </a:xfrm>
          <a:prstGeom prst="rect">
            <a:avLst/>
          </a:prstGeom>
          <a:noFill/>
        </p:spPr>
        <p:txBody>
          <a:bodyPr wrap="none" rtlCol="0">
            <a:spAutoFit/>
          </a:bodyPr>
          <a:lstStyle/>
          <a:p>
            <a:r>
              <a:rPr lang="en-US" sz="2000" b="1" dirty="0">
                <a:latin typeface="Times New Roman" pitchFamily="18" charset="0"/>
                <a:cs typeface="Times New Roman" pitchFamily="18" charset="0"/>
              </a:rPr>
              <a:t>E</a:t>
            </a:r>
            <a:r>
              <a:rPr lang="en-US" sz="2000" b="1" baseline="-25000" dirty="0">
                <a:latin typeface="Times New Roman" pitchFamily="18" charset="0"/>
                <a:cs typeface="Times New Roman" pitchFamily="18" charset="0"/>
              </a:rPr>
              <a:t>3</a:t>
            </a:r>
            <a:endParaRPr lang="en-US" sz="2000" b="1" dirty="0">
              <a:latin typeface="Times New Roman" pitchFamily="18" charset="0"/>
              <a:cs typeface="Times New Roman" pitchFamily="18" charset="0"/>
            </a:endParaRPr>
          </a:p>
        </p:txBody>
      </p:sp>
      <p:sp>
        <p:nvSpPr>
          <p:cNvPr id="20" name="TextBox 19"/>
          <p:cNvSpPr txBox="1"/>
          <p:nvPr/>
        </p:nvSpPr>
        <p:spPr>
          <a:xfrm>
            <a:off x="3886200" y="5410200"/>
            <a:ext cx="399468" cy="369332"/>
          </a:xfrm>
          <a:prstGeom prst="rect">
            <a:avLst/>
          </a:prstGeom>
          <a:noFill/>
        </p:spPr>
        <p:txBody>
          <a:bodyPr wrap="none" rtlCol="0">
            <a:spAutoFit/>
          </a:bodyPr>
          <a:lstStyle/>
          <a:p>
            <a:r>
              <a:rPr lang="en-US" b="1" dirty="0"/>
              <a:t>E</a:t>
            </a:r>
            <a:r>
              <a:rPr lang="en-US" b="1" baseline="-25000" dirty="0"/>
              <a:t>2</a:t>
            </a:r>
            <a:endParaRPr lang="en-US" b="1" dirty="0"/>
          </a:p>
        </p:txBody>
      </p:sp>
      <p:sp>
        <p:nvSpPr>
          <p:cNvPr id="21" name="TextBox 20"/>
          <p:cNvSpPr txBox="1"/>
          <p:nvPr/>
        </p:nvSpPr>
        <p:spPr>
          <a:xfrm>
            <a:off x="2743200" y="6248400"/>
            <a:ext cx="401072" cy="400110"/>
          </a:xfrm>
          <a:prstGeom prst="rect">
            <a:avLst/>
          </a:prstGeom>
          <a:noFill/>
        </p:spPr>
        <p:txBody>
          <a:bodyPr wrap="none" rtlCol="0">
            <a:spAutoFit/>
          </a:bodyPr>
          <a:lstStyle/>
          <a:p>
            <a:r>
              <a:rPr lang="en-US" sz="2000" b="1" dirty="0"/>
              <a:t>E</a:t>
            </a:r>
            <a:r>
              <a:rPr lang="en-US" sz="2000" b="1" baseline="-25000" dirty="0"/>
              <a:t>1</a:t>
            </a:r>
            <a:endParaRPr lang="en-US" sz="2000" b="1" dirty="0"/>
          </a:p>
        </p:txBody>
      </p:sp>
      <p:sp>
        <p:nvSpPr>
          <p:cNvPr id="22" name="TextBox 21"/>
          <p:cNvSpPr txBox="1"/>
          <p:nvPr/>
        </p:nvSpPr>
        <p:spPr>
          <a:xfrm>
            <a:off x="4343400" y="5638800"/>
            <a:ext cx="1364476" cy="369332"/>
          </a:xfrm>
          <a:prstGeom prst="rect">
            <a:avLst/>
          </a:prstGeom>
          <a:noFill/>
        </p:spPr>
        <p:txBody>
          <a:bodyPr wrap="none" rtlCol="0">
            <a:spAutoFit/>
          </a:bodyPr>
          <a:lstStyle/>
          <a:p>
            <a:r>
              <a:rPr lang="en-US" dirty="0"/>
              <a:t>h</a:t>
            </a:r>
            <a:r>
              <a:rPr lang="el-GR" dirty="0"/>
              <a:t>ν</a:t>
            </a:r>
            <a:r>
              <a:rPr lang="en-US" baseline="-25000" dirty="0"/>
              <a:t>21</a:t>
            </a:r>
            <a:r>
              <a:rPr lang="en-US" dirty="0"/>
              <a:t> = E</a:t>
            </a:r>
            <a:r>
              <a:rPr lang="en-US" baseline="-25000" dirty="0"/>
              <a:t>2 </a:t>
            </a:r>
            <a:r>
              <a:rPr lang="en-US" dirty="0"/>
              <a:t>- E</a:t>
            </a:r>
            <a:r>
              <a:rPr lang="en-US" baseline="-25000" dirty="0"/>
              <a:t>1</a:t>
            </a:r>
          </a:p>
        </p:txBody>
      </p:sp>
      <p:sp>
        <p:nvSpPr>
          <p:cNvPr id="2" name="Rectangle 1">
            <a:extLst>
              <a:ext uri="{FF2B5EF4-FFF2-40B4-BE49-F238E27FC236}">
                <a16:creationId xmlns:a16="http://schemas.microsoft.com/office/drawing/2014/main" id="{8418169C-68A1-4CFE-8A26-D29A45E70E67}"/>
              </a:ext>
            </a:extLst>
          </p:cNvPr>
          <p:cNvSpPr/>
          <p:nvPr/>
        </p:nvSpPr>
        <p:spPr>
          <a:xfrm>
            <a:off x="590827" y="1143000"/>
            <a:ext cx="7638773" cy="584775"/>
          </a:xfrm>
          <a:prstGeom prst="rect">
            <a:avLst/>
          </a:prstGeom>
        </p:spPr>
        <p:txBody>
          <a:bodyPr wrap="square">
            <a:spAutoFit/>
          </a:bodyPr>
          <a:lstStyle/>
          <a:p>
            <a:r>
              <a:rPr lang="en-US" sz="3200" dirty="0">
                <a:solidFill>
                  <a:schemeClr val="bg2">
                    <a:lumMod val="50000"/>
                  </a:schemeClr>
                </a:solidFill>
              </a:rPr>
              <a:t>Three level pumping:-</a:t>
            </a:r>
            <a:endParaRPr lang="en-IN" sz="3200" dirty="0">
              <a:solidFill>
                <a:schemeClr val="bg2">
                  <a:lumMod val="50000"/>
                </a:schemeClr>
              </a:solidFill>
            </a:endParaRPr>
          </a:p>
        </p:txBody>
      </p:sp>
      <p:sp>
        <p:nvSpPr>
          <p:cNvPr id="24" name="Rectangle 23">
            <a:extLst>
              <a:ext uri="{FF2B5EF4-FFF2-40B4-BE49-F238E27FC236}">
                <a16:creationId xmlns:a16="http://schemas.microsoft.com/office/drawing/2014/main" id="{3FD06AA4-C436-4098-BE25-CD22B0C6A47F}"/>
              </a:ext>
            </a:extLst>
          </p:cNvPr>
          <p:cNvSpPr/>
          <p:nvPr/>
        </p:nvSpPr>
        <p:spPr>
          <a:xfrm>
            <a:off x="457200" y="1905000"/>
            <a:ext cx="8229600" cy="1938992"/>
          </a:xfrm>
          <a:prstGeom prst="rect">
            <a:avLst/>
          </a:prstGeom>
        </p:spPr>
        <p:txBody>
          <a:bodyPr wrap="square">
            <a:spAutoFit/>
          </a:bodyPr>
          <a:lstStyle/>
          <a:p>
            <a:pPr marL="285750" indent="-285750">
              <a:buFont typeface="Arial" panose="020B0604020202020204" pitchFamily="34" charset="0"/>
              <a:buChar char="•"/>
            </a:pPr>
            <a:r>
              <a:rPr lang="en-US" sz="2400" dirty="0"/>
              <a:t>E</a:t>
            </a:r>
            <a:r>
              <a:rPr lang="en-US" sz="2400" baseline="-25000" dirty="0"/>
              <a:t>1</a:t>
            </a:r>
            <a:r>
              <a:rPr lang="en-US" sz="2400" dirty="0"/>
              <a:t> level is the ground state, E</a:t>
            </a:r>
            <a:r>
              <a:rPr lang="en-US" sz="2400" baseline="-25000" dirty="0"/>
              <a:t>2</a:t>
            </a:r>
            <a:r>
              <a:rPr lang="en-US" sz="2400" dirty="0"/>
              <a:t> and E</a:t>
            </a:r>
            <a:r>
              <a:rPr lang="en-US" sz="2400" baseline="-25000" dirty="0"/>
              <a:t>3</a:t>
            </a:r>
            <a:r>
              <a:rPr lang="en-US" sz="2400" dirty="0"/>
              <a:t>  are both excited state. The pumping process excites the atom to go to level E</a:t>
            </a:r>
            <a:r>
              <a:rPr lang="en-US" sz="2400" baseline="-25000" dirty="0"/>
              <a:t>3</a:t>
            </a:r>
            <a:r>
              <a:rPr lang="en-US" sz="2400" dirty="0"/>
              <a:t> directly from E</a:t>
            </a:r>
            <a:r>
              <a:rPr lang="en-US" sz="2400" baseline="-25000" dirty="0"/>
              <a:t>1</a:t>
            </a:r>
          </a:p>
          <a:p>
            <a:pPr>
              <a:buNone/>
            </a:pPr>
            <a:r>
              <a:rPr lang="en-US" sz="2400" dirty="0"/>
              <a:t>                                     E</a:t>
            </a:r>
            <a:r>
              <a:rPr lang="en-US" sz="2400" baseline="-25000" dirty="0"/>
              <a:t>3 </a:t>
            </a:r>
            <a:r>
              <a:rPr lang="en-US" sz="2400" dirty="0"/>
              <a:t>- E</a:t>
            </a:r>
            <a:r>
              <a:rPr lang="en-US" sz="2400" baseline="-25000" dirty="0"/>
              <a:t>1 </a:t>
            </a:r>
            <a:r>
              <a:rPr lang="en-US" sz="2400" dirty="0"/>
              <a:t>= h</a:t>
            </a:r>
            <a:r>
              <a:rPr lang="el-GR" sz="2400" dirty="0"/>
              <a:t>ν</a:t>
            </a:r>
            <a:r>
              <a:rPr lang="en-US" sz="2400" baseline="-25000" dirty="0"/>
              <a:t>p</a:t>
            </a:r>
          </a:p>
          <a:p>
            <a:pPr>
              <a:buNone/>
            </a:pPr>
            <a:r>
              <a:rPr lang="en-US" sz="2400" dirty="0"/>
              <a:t>    Where </a:t>
            </a:r>
            <a:r>
              <a:rPr lang="el-GR" sz="2400" dirty="0"/>
              <a:t>ν</a:t>
            </a:r>
            <a:r>
              <a:rPr lang="en-US" sz="2400" baseline="-25000" dirty="0"/>
              <a:t>p  </a:t>
            </a:r>
            <a:r>
              <a:rPr lang="en-US" sz="2400" dirty="0"/>
              <a:t>is the pumping frequency.</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E575-17D9-48F9-ADA3-5C8B25C8D8BB}"/>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9A97BA9D-77DE-4FAA-9D4D-E30CB05E7089}"/>
              </a:ext>
            </a:extLst>
          </p:cNvPr>
          <p:cNvSpPr>
            <a:spLocks noGrp="1"/>
          </p:cNvSpPr>
          <p:nvPr>
            <p:ph idx="1"/>
          </p:nvPr>
        </p:nvSpPr>
        <p:spPr/>
        <p:txBody>
          <a:bodyPr/>
          <a:lstStyle/>
          <a:p>
            <a:r>
              <a:rPr lang="en-US" dirty="0"/>
              <a:t>But E</a:t>
            </a:r>
            <a:r>
              <a:rPr lang="en-US" baseline="-25000" dirty="0"/>
              <a:t>3</a:t>
            </a:r>
            <a:r>
              <a:rPr lang="en-US" dirty="0"/>
              <a:t> state is not a stable state and atoms undergo downward transition to E</a:t>
            </a:r>
            <a:r>
              <a:rPr lang="en-US" baseline="-25000" dirty="0"/>
              <a:t>2</a:t>
            </a:r>
            <a:r>
              <a:rPr lang="en-US" dirty="0"/>
              <a:t> or E</a:t>
            </a:r>
            <a:r>
              <a:rPr lang="en-US" baseline="-25000" dirty="0"/>
              <a:t>1</a:t>
            </a:r>
            <a:r>
              <a:rPr lang="en-US" dirty="0"/>
              <a:t>.The transition E</a:t>
            </a:r>
            <a:r>
              <a:rPr lang="en-US" baseline="-25000" dirty="0"/>
              <a:t>3 </a:t>
            </a:r>
            <a:r>
              <a:rPr lang="en-US" dirty="0"/>
              <a:t>-&gt; E</a:t>
            </a:r>
            <a:r>
              <a:rPr lang="en-US" baseline="-25000" dirty="0"/>
              <a:t>1</a:t>
            </a:r>
            <a:r>
              <a:rPr lang="en-US" dirty="0"/>
              <a:t> is spontaneous. The probability of this transition is comparable to  E</a:t>
            </a:r>
            <a:r>
              <a:rPr lang="en-US" sz="2200" baseline="-25000" dirty="0"/>
              <a:t>3 </a:t>
            </a:r>
            <a:r>
              <a:rPr lang="en-US" dirty="0"/>
              <a:t>-&gt; E</a:t>
            </a:r>
            <a:r>
              <a:rPr lang="en-US" baseline="-25000" dirty="0"/>
              <a:t>2</a:t>
            </a:r>
            <a:r>
              <a:rPr lang="en-US" dirty="0"/>
              <a:t>.</a:t>
            </a:r>
          </a:p>
          <a:p>
            <a:pPr marL="0" indent="0">
              <a:buNone/>
            </a:pPr>
            <a:endParaRPr lang="en-IN" dirty="0"/>
          </a:p>
        </p:txBody>
      </p:sp>
      <p:sp>
        <p:nvSpPr>
          <p:cNvPr id="4" name="Rectangle 3">
            <a:extLst>
              <a:ext uri="{FF2B5EF4-FFF2-40B4-BE49-F238E27FC236}">
                <a16:creationId xmlns:a16="http://schemas.microsoft.com/office/drawing/2014/main" id="{9F3C1463-EB85-48EB-8961-42B4C5DCD06C}"/>
              </a:ext>
            </a:extLst>
          </p:cNvPr>
          <p:cNvSpPr/>
          <p:nvPr/>
        </p:nvSpPr>
        <p:spPr>
          <a:xfrm>
            <a:off x="381000" y="4209871"/>
            <a:ext cx="7924800" cy="1938992"/>
          </a:xfrm>
          <a:prstGeom prst="rect">
            <a:avLst/>
          </a:prstGeom>
        </p:spPr>
        <p:txBody>
          <a:bodyPr wrap="square">
            <a:spAutoFit/>
          </a:bodyPr>
          <a:lstStyle/>
          <a:p>
            <a:pPr marL="342900" indent="-342900">
              <a:buClr>
                <a:schemeClr val="bg2">
                  <a:lumMod val="50000"/>
                </a:schemeClr>
              </a:buClr>
              <a:buFont typeface="Arial" panose="020B0604020202020204" pitchFamily="34" charset="0"/>
              <a:buChar char="•"/>
            </a:pPr>
            <a:r>
              <a:rPr lang="en-US" sz="2400" dirty="0"/>
              <a:t>E</a:t>
            </a:r>
            <a:r>
              <a:rPr lang="en-US" sz="2400" baseline="-25000" dirty="0"/>
              <a:t>2</a:t>
            </a:r>
            <a:r>
              <a:rPr lang="en-US" sz="2400" dirty="0"/>
              <a:t> is a metastable state. At E</a:t>
            </a:r>
            <a:r>
              <a:rPr lang="en-US" sz="2400" baseline="-25000" dirty="0"/>
              <a:t>2</a:t>
            </a:r>
            <a:r>
              <a:rPr lang="en-US" sz="2400" dirty="0"/>
              <a:t> , the spontaneous probability for E</a:t>
            </a:r>
            <a:r>
              <a:rPr lang="en-US" sz="2400" baseline="-25000" dirty="0"/>
              <a:t>2 </a:t>
            </a:r>
            <a:r>
              <a:rPr lang="en-US" sz="2400" dirty="0"/>
              <a:t>-&gt; E</a:t>
            </a:r>
            <a:r>
              <a:rPr lang="en-US" sz="2400" baseline="-25000" dirty="0"/>
              <a:t>1</a:t>
            </a:r>
            <a:r>
              <a:rPr lang="en-US" sz="2400" dirty="0"/>
              <a:t> transition is much less if the medium is exposed to frequency </a:t>
            </a:r>
            <a:r>
              <a:rPr lang="el-GR" sz="2400" dirty="0"/>
              <a:t>ν</a:t>
            </a:r>
            <a:r>
              <a:rPr lang="en-US" sz="2400" baseline="-25000" dirty="0"/>
              <a:t>p.</a:t>
            </a:r>
            <a:r>
              <a:rPr lang="en-US" sz="2400" dirty="0"/>
              <a:t> The result is, the large accumulation of atoms at E</a:t>
            </a:r>
            <a:r>
              <a:rPr lang="en-US" sz="2400" baseline="-25000" dirty="0"/>
              <a:t>2</a:t>
            </a:r>
            <a:r>
              <a:rPr lang="en-US" sz="2400" dirty="0"/>
              <a:t> level, hence population inversion is achieved.</a:t>
            </a:r>
          </a:p>
        </p:txBody>
      </p:sp>
    </p:spTree>
    <p:extLst>
      <p:ext uri="{BB962C8B-B14F-4D97-AF65-F5344CB8AC3E}">
        <p14:creationId xmlns:p14="http://schemas.microsoft.com/office/powerpoint/2010/main" val="221755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A8CB-C3B1-4793-A925-F37A5DCE68E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A266153-CCD0-437F-B3E6-BD82187E7FB9}"/>
              </a:ext>
            </a:extLst>
          </p:cNvPr>
          <p:cNvSpPr>
            <a:spLocks noGrp="1"/>
          </p:cNvSpPr>
          <p:nvPr>
            <p:ph idx="1"/>
          </p:nvPr>
        </p:nvSpPr>
        <p:spPr/>
        <p:txBody>
          <a:bodyPr>
            <a:normAutofit/>
          </a:bodyPr>
          <a:lstStyle/>
          <a:p>
            <a:pPr marL="0" indent="0">
              <a:buNone/>
            </a:pPr>
            <a:endParaRPr lang="en-US" dirty="0"/>
          </a:p>
          <a:p>
            <a:pPr>
              <a:buFont typeface="Arial" panose="020B0604020202020204" pitchFamily="34" charset="0"/>
              <a:buChar char="•"/>
            </a:pPr>
            <a:r>
              <a:rPr lang="en-US" dirty="0"/>
              <a:t>Now if an energy photon </a:t>
            </a:r>
            <a:r>
              <a:rPr lang="el-GR" dirty="0"/>
              <a:t>ν</a:t>
            </a:r>
            <a:r>
              <a:rPr lang="en-US" baseline="-25000" dirty="0"/>
              <a:t>21</a:t>
            </a:r>
            <a:r>
              <a:rPr lang="en-US" dirty="0"/>
              <a:t> is used for triggering the transition E</a:t>
            </a:r>
            <a:r>
              <a:rPr lang="en-US" baseline="-25000" dirty="0"/>
              <a:t>2</a:t>
            </a:r>
            <a:r>
              <a:rPr lang="en-US" dirty="0"/>
              <a:t>-E</a:t>
            </a:r>
            <a:r>
              <a:rPr lang="en-US" baseline="-25000" dirty="0"/>
              <a:t>1</a:t>
            </a:r>
            <a:r>
              <a:rPr lang="en-US" dirty="0"/>
              <a:t> following the equation h</a:t>
            </a:r>
            <a:r>
              <a:rPr lang="en-US" i="1" dirty="0"/>
              <a:t>v</a:t>
            </a:r>
            <a:r>
              <a:rPr lang="en-US" baseline="-25000" dirty="0"/>
              <a:t>21 </a:t>
            </a:r>
            <a:r>
              <a:rPr lang="en-US" i="1" dirty="0"/>
              <a:t>= E</a:t>
            </a:r>
            <a:r>
              <a:rPr lang="en-US" i="1" baseline="-25000" dirty="0"/>
              <a:t>2</a:t>
            </a:r>
            <a:r>
              <a:rPr lang="en-US" i="1" dirty="0"/>
              <a:t>-E</a:t>
            </a:r>
            <a:r>
              <a:rPr lang="en-US" i="1" baseline="-25000" dirty="0"/>
              <a:t>1</a:t>
            </a:r>
            <a:r>
              <a:rPr lang="en-US" i="1" dirty="0"/>
              <a:t> to </a:t>
            </a:r>
            <a:r>
              <a:rPr lang="en-US" dirty="0"/>
              <a:t>produce</a:t>
            </a:r>
            <a:r>
              <a:rPr lang="en-US" i="1" dirty="0"/>
              <a:t> </a:t>
            </a:r>
            <a:r>
              <a:rPr lang="en-US" dirty="0"/>
              <a:t> stimulated  emission of photon of energy h</a:t>
            </a:r>
            <a:r>
              <a:rPr lang="en-US" i="1" dirty="0"/>
              <a:t>v</a:t>
            </a:r>
            <a:r>
              <a:rPr lang="en-US" baseline="-25000" dirty="0"/>
              <a:t>21</a:t>
            </a:r>
            <a:r>
              <a:rPr lang="en-US" dirty="0"/>
              <a:t>.</a:t>
            </a:r>
          </a:p>
          <a:p>
            <a:pPr marL="0" indent="0">
              <a:buNone/>
            </a:pPr>
            <a:endParaRPr lang="en-US" i="1" dirty="0"/>
          </a:p>
          <a:p>
            <a:pPr marL="0" indent="0">
              <a:buNone/>
            </a:pPr>
            <a:r>
              <a:rPr lang="en-US" i="1" dirty="0"/>
              <a:t>                                                  </a:t>
            </a:r>
          </a:p>
          <a:p>
            <a:pPr marL="0" indent="0">
              <a:buNone/>
            </a:pPr>
            <a:endParaRPr lang="en-US" i="1" dirty="0"/>
          </a:p>
          <a:p>
            <a:pPr marL="0" indent="0">
              <a:buNone/>
            </a:pPr>
            <a:endParaRPr lang="en-US" i="1" dirty="0"/>
          </a:p>
          <a:p>
            <a:endParaRPr lang="en-IN" dirty="0"/>
          </a:p>
        </p:txBody>
      </p:sp>
    </p:spTree>
    <p:extLst>
      <p:ext uri="{BB962C8B-B14F-4D97-AF65-F5344CB8AC3E}">
        <p14:creationId xmlns:p14="http://schemas.microsoft.com/office/powerpoint/2010/main" val="284773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77495" marR="81915" indent="-264795">
              <a:lnSpc>
                <a:spcPct val="100000"/>
              </a:lnSpc>
              <a:spcBef>
                <a:spcPts val="100"/>
              </a:spcBef>
              <a:tabLst>
                <a:tab pos="278130" algn="l"/>
              </a:tabLst>
            </a:pPr>
            <a:br>
              <a:rPr lang="en-US" sz="2200" dirty="0"/>
            </a:br>
            <a:br>
              <a:rPr lang="en-US" sz="5400" dirty="0">
                <a:latin typeface="Verdana"/>
                <a:cs typeface="Verdana"/>
              </a:rPr>
            </a:br>
            <a:r>
              <a:rPr lang="en-US" sz="5400" dirty="0">
                <a:solidFill>
                  <a:srgbClr val="FF0000"/>
                </a:solidFill>
                <a:latin typeface="Verdana"/>
                <a:cs typeface="Verdana"/>
              </a:rPr>
              <a:t>Introduction:-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spc="-5" dirty="0">
                <a:solidFill>
                  <a:srgbClr val="13425D"/>
                </a:solidFill>
                <a:latin typeface="Times New Roman" pitchFamily="18" charset="0"/>
                <a:cs typeface="Times New Roman" pitchFamily="18" charset="0"/>
              </a:rPr>
              <a:t>The word laser is </a:t>
            </a:r>
            <a:r>
              <a:rPr lang="en-US" sz="2800" dirty="0">
                <a:solidFill>
                  <a:srgbClr val="13425D"/>
                </a:solidFill>
                <a:latin typeface="Times New Roman" pitchFamily="18" charset="0"/>
                <a:cs typeface="Times New Roman" pitchFamily="18" charset="0"/>
              </a:rPr>
              <a:t>an </a:t>
            </a:r>
            <a:r>
              <a:rPr lang="en-US" sz="2800" spc="-10" dirty="0">
                <a:solidFill>
                  <a:srgbClr val="13425D"/>
                </a:solidFill>
                <a:latin typeface="Times New Roman" pitchFamily="18" charset="0"/>
                <a:cs typeface="Times New Roman" pitchFamily="18" charset="0"/>
              </a:rPr>
              <a:t>acronym </a:t>
            </a:r>
            <a:r>
              <a:rPr lang="en-US" sz="2800" spc="-5" dirty="0">
                <a:solidFill>
                  <a:srgbClr val="13425D"/>
                </a:solidFill>
                <a:latin typeface="Times New Roman" pitchFamily="18" charset="0"/>
                <a:cs typeface="Times New Roman" pitchFamily="18" charset="0"/>
              </a:rPr>
              <a:t>that </a:t>
            </a:r>
            <a:r>
              <a:rPr lang="en-US" sz="2800" dirty="0">
                <a:solidFill>
                  <a:srgbClr val="13425D"/>
                </a:solidFill>
                <a:latin typeface="Times New Roman" pitchFamily="18" charset="0"/>
                <a:cs typeface="Times New Roman" pitchFamily="18" charset="0"/>
              </a:rPr>
              <a:t>stands  </a:t>
            </a:r>
            <a:r>
              <a:rPr lang="en-US" sz="2800" spc="-5" dirty="0">
                <a:solidFill>
                  <a:srgbClr val="13425D"/>
                </a:solidFill>
                <a:latin typeface="Times New Roman" pitchFamily="18" charset="0"/>
                <a:cs typeface="Times New Roman" pitchFamily="18" charset="0"/>
              </a:rPr>
              <a:t>for “light amplification by the stimulated  emission </a:t>
            </a:r>
            <a:r>
              <a:rPr lang="en-US" sz="2800" dirty="0">
                <a:solidFill>
                  <a:srgbClr val="13425D"/>
                </a:solidFill>
                <a:latin typeface="Times New Roman" pitchFamily="18" charset="0"/>
                <a:cs typeface="Times New Roman" pitchFamily="18" charset="0"/>
              </a:rPr>
              <a:t>of</a:t>
            </a:r>
            <a:r>
              <a:rPr lang="en-US" sz="2800" spc="65" dirty="0">
                <a:solidFill>
                  <a:srgbClr val="13425D"/>
                </a:solidFill>
                <a:latin typeface="Times New Roman" pitchFamily="18" charset="0"/>
                <a:cs typeface="Times New Roman" pitchFamily="18" charset="0"/>
              </a:rPr>
              <a:t> </a:t>
            </a:r>
            <a:r>
              <a:rPr lang="en-US" sz="2800" spc="-30" dirty="0">
                <a:solidFill>
                  <a:srgbClr val="13425D"/>
                </a:solidFill>
                <a:latin typeface="Times New Roman" pitchFamily="18" charset="0"/>
                <a:cs typeface="Times New Roman" pitchFamily="18" charset="0"/>
              </a:rPr>
              <a:t>radiation”</a:t>
            </a:r>
          </a:p>
          <a:p>
            <a:r>
              <a:rPr lang="en-US" sz="2800" spc="-5" dirty="0">
                <a:solidFill>
                  <a:srgbClr val="13425D"/>
                </a:solidFill>
                <a:latin typeface="Times New Roman" pitchFamily="18" charset="0"/>
                <a:cs typeface="Times New Roman" pitchFamily="18" charset="0"/>
              </a:rPr>
              <a:t>Stimulated emission </a:t>
            </a:r>
            <a:r>
              <a:rPr lang="en-US" sz="2800" spc="-10" dirty="0">
                <a:solidFill>
                  <a:srgbClr val="13425D"/>
                </a:solidFill>
                <a:latin typeface="Times New Roman" pitchFamily="18" charset="0"/>
                <a:cs typeface="Times New Roman" pitchFamily="18" charset="0"/>
              </a:rPr>
              <a:t>was postulated </a:t>
            </a:r>
            <a:r>
              <a:rPr lang="en-US" sz="2800" spc="-5" dirty="0">
                <a:solidFill>
                  <a:srgbClr val="13425D"/>
                </a:solidFill>
                <a:latin typeface="Times New Roman" pitchFamily="18" charset="0"/>
                <a:cs typeface="Times New Roman" pitchFamily="18" charset="0"/>
              </a:rPr>
              <a:t>by  Einstein </a:t>
            </a:r>
            <a:r>
              <a:rPr lang="en-US" sz="2800" dirty="0">
                <a:solidFill>
                  <a:srgbClr val="13425D"/>
                </a:solidFill>
                <a:latin typeface="Times New Roman" pitchFamily="18" charset="0"/>
                <a:cs typeface="Times New Roman" pitchFamily="18" charset="0"/>
              </a:rPr>
              <a:t> </a:t>
            </a:r>
            <a:r>
              <a:rPr lang="en-US" sz="2800" spc="-10" dirty="0">
                <a:solidFill>
                  <a:srgbClr val="13425D"/>
                </a:solidFill>
                <a:latin typeface="Times New Roman" pitchFamily="18" charset="0"/>
                <a:cs typeface="Times New Roman" pitchFamily="18" charset="0"/>
              </a:rPr>
              <a:t>in</a:t>
            </a:r>
            <a:r>
              <a:rPr lang="en-US" sz="2800" spc="45" dirty="0">
                <a:solidFill>
                  <a:srgbClr val="13425D"/>
                </a:solidFill>
                <a:latin typeface="Times New Roman" pitchFamily="18" charset="0"/>
                <a:cs typeface="Times New Roman" pitchFamily="18" charset="0"/>
              </a:rPr>
              <a:t> </a:t>
            </a:r>
            <a:r>
              <a:rPr lang="en-US" sz="2800" spc="-5" dirty="0">
                <a:solidFill>
                  <a:srgbClr val="13425D"/>
                </a:solidFill>
                <a:latin typeface="Times New Roman" pitchFamily="18" charset="0"/>
                <a:cs typeface="Times New Roman" pitchFamily="18" charset="0"/>
              </a:rPr>
              <a:t>1917.</a:t>
            </a:r>
          </a:p>
          <a:p>
            <a:r>
              <a:rPr lang="en-US" sz="2400" dirty="0">
                <a:solidFill>
                  <a:srgbClr val="13425D"/>
                </a:solidFill>
                <a:latin typeface="Times New Roman" pitchFamily="18" charset="0"/>
                <a:cs typeface="Times New Roman" pitchFamily="18" charset="0"/>
              </a:rPr>
              <a:t>In </a:t>
            </a:r>
            <a:r>
              <a:rPr lang="en-US" sz="2800" spc="-5" dirty="0">
                <a:solidFill>
                  <a:srgbClr val="13425D"/>
                </a:solidFill>
                <a:latin typeface="Times New Roman" pitchFamily="18" charset="0"/>
                <a:cs typeface="Times New Roman" pitchFamily="18" charset="0"/>
              </a:rPr>
              <a:t>1960 , a </a:t>
            </a:r>
            <a:r>
              <a:rPr lang="en-US" sz="2800" spc="-10" dirty="0">
                <a:solidFill>
                  <a:srgbClr val="13425D"/>
                </a:solidFill>
                <a:latin typeface="Times New Roman" pitchFamily="18" charset="0"/>
                <a:cs typeface="Times New Roman" pitchFamily="18" charset="0"/>
              </a:rPr>
              <a:t>solid </a:t>
            </a:r>
            <a:r>
              <a:rPr lang="en-US" sz="2800" spc="-5" dirty="0">
                <a:solidFill>
                  <a:srgbClr val="13425D"/>
                </a:solidFill>
                <a:latin typeface="Times New Roman" pitchFamily="18" charset="0"/>
                <a:cs typeface="Times New Roman" pitchFamily="18" charset="0"/>
              </a:rPr>
              <a:t>state </a:t>
            </a:r>
            <a:r>
              <a:rPr lang="en-US" sz="2800" spc="-10" dirty="0">
                <a:solidFill>
                  <a:srgbClr val="13425D"/>
                </a:solidFill>
                <a:latin typeface="Times New Roman" pitchFamily="18" charset="0"/>
                <a:cs typeface="Times New Roman" pitchFamily="18" charset="0"/>
              </a:rPr>
              <a:t>ruby </a:t>
            </a:r>
            <a:r>
              <a:rPr lang="en-US" sz="2800" spc="-15" dirty="0">
                <a:solidFill>
                  <a:srgbClr val="13425D"/>
                </a:solidFill>
                <a:latin typeface="Times New Roman" pitchFamily="18" charset="0"/>
                <a:cs typeface="Times New Roman" pitchFamily="18" charset="0"/>
              </a:rPr>
              <a:t>laser </a:t>
            </a:r>
            <a:r>
              <a:rPr lang="en-US" sz="2800" spc="-20" dirty="0">
                <a:solidFill>
                  <a:srgbClr val="13425D"/>
                </a:solidFill>
                <a:latin typeface="Times New Roman" pitchFamily="18" charset="0"/>
                <a:cs typeface="Times New Roman" pitchFamily="18" charset="0"/>
              </a:rPr>
              <a:t>is  </a:t>
            </a:r>
            <a:r>
              <a:rPr lang="en-US" sz="2800" spc="-10" dirty="0">
                <a:solidFill>
                  <a:srgbClr val="13425D"/>
                </a:solidFill>
                <a:latin typeface="Times New Roman" pitchFamily="18" charset="0"/>
                <a:cs typeface="Times New Roman" pitchFamily="18" charset="0"/>
              </a:rPr>
              <a:t>developed by </a:t>
            </a:r>
            <a:r>
              <a:rPr lang="en-US" sz="2800" spc="-5" dirty="0" err="1">
                <a:solidFill>
                  <a:srgbClr val="13425D"/>
                </a:solidFill>
                <a:latin typeface="Times New Roman" pitchFamily="18" charset="0"/>
                <a:cs typeface="Times New Roman" pitchFamily="18" charset="0"/>
              </a:rPr>
              <a:t>maiman</a:t>
            </a:r>
            <a:r>
              <a:rPr lang="en-US" sz="2800" spc="-5" dirty="0">
                <a:solidFill>
                  <a:srgbClr val="13425D"/>
                </a:solidFill>
                <a:latin typeface="Times New Roman" pitchFamily="18" charset="0"/>
                <a:cs typeface="Times New Roman" pitchFamily="18" charset="0"/>
              </a:rPr>
              <a:t>.</a:t>
            </a:r>
          </a:p>
          <a:p>
            <a:r>
              <a:rPr lang="en-US" sz="2800" dirty="0">
                <a:solidFill>
                  <a:srgbClr val="13425D"/>
                </a:solidFill>
                <a:latin typeface="Times New Roman" pitchFamily="18" charset="0"/>
                <a:cs typeface="Times New Roman" pitchFamily="18" charset="0"/>
              </a:rPr>
              <a:t>In </a:t>
            </a:r>
            <a:r>
              <a:rPr lang="en-US" sz="2800" spc="-5" dirty="0">
                <a:solidFill>
                  <a:srgbClr val="13425D"/>
                </a:solidFill>
                <a:latin typeface="Times New Roman" pitchFamily="18" charset="0"/>
                <a:cs typeface="Times New Roman" pitchFamily="18" charset="0"/>
              </a:rPr>
              <a:t>1961, a </a:t>
            </a:r>
            <a:r>
              <a:rPr lang="en-US" sz="2800" spc="-10" dirty="0">
                <a:solidFill>
                  <a:srgbClr val="13425D"/>
                </a:solidFill>
                <a:latin typeface="Times New Roman" pitchFamily="18" charset="0"/>
                <a:cs typeface="Times New Roman" pitchFamily="18" charset="0"/>
              </a:rPr>
              <a:t>gas </a:t>
            </a:r>
            <a:r>
              <a:rPr lang="en-US" sz="2800" spc="-5" dirty="0">
                <a:solidFill>
                  <a:srgbClr val="13425D"/>
                </a:solidFill>
                <a:latin typeface="Times New Roman" pitchFamily="18" charset="0"/>
                <a:cs typeface="Times New Roman" pitchFamily="18" charset="0"/>
              </a:rPr>
              <a:t>state </a:t>
            </a:r>
            <a:r>
              <a:rPr lang="en-US" sz="2800" spc="-10" dirty="0">
                <a:solidFill>
                  <a:srgbClr val="13425D"/>
                </a:solidFill>
                <a:latin typeface="Times New Roman" pitchFamily="18" charset="0"/>
                <a:cs typeface="Times New Roman" pitchFamily="18" charset="0"/>
              </a:rPr>
              <a:t>He-Ne laser </a:t>
            </a:r>
            <a:r>
              <a:rPr lang="en-US" sz="2800" spc="-15" dirty="0">
                <a:solidFill>
                  <a:srgbClr val="13425D"/>
                </a:solidFill>
                <a:latin typeface="Times New Roman" pitchFamily="18" charset="0"/>
                <a:cs typeface="Times New Roman" pitchFamily="18" charset="0"/>
              </a:rPr>
              <a:t>is  </a:t>
            </a:r>
            <a:r>
              <a:rPr lang="en-US" sz="2800" spc="-10" dirty="0">
                <a:solidFill>
                  <a:srgbClr val="13425D"/>
                </a:solidFill>
                <a:latin typeface="Times New Roman" pitchFamily="18" charset="0"/>
                <a:cs typeface="Times New Roman" pitchFamily="18" charset="0"/>
              </a:rPr>
              <a:t>developed by </a:t>
            </a:r>
            <a:r>
              <a:rPr lang="en-US" sz="2800" spc="-5" dirty="0">
                <a:solidFill>
                  <a:srgbClr val="13425D"/>
                </a:solidFill>
                <a:latin typeface="Times New Roman" pitchFamily="18" charset="0"/>
                <a:cs typeface="Times New Roman" pitchFamily="18" charset="0"/>
              </a:rPr>
              <a:t>Ali </a:t>
            </a:r>
            <a:r>
              <a:rPr lang="en-US" sz="2800" spc="-25" dirty="0" err="1">
                <a:solidFill>
                  <a:srgbClr val="13425D"/>
                </a:solidFill>
                <a:latin typeface="Times New Roman" pitchFamily="18" charset="0"/>
                <a:cs typeface="Times New Roman" pitchFamily="18" charset="0"/>
              </a:rPr>
              <a:t>javan</a:t>
            </a:r>
            <a:r>
              <a:rPr lang="en-US" sz="2800" spc="-25" dirty="0">
                <a:solidFill>
                  <a:srgbClr val="13425D"/>
                </a:solidFill>
                <a:latin typeface="Times New Roman" pitchFamily="18" charset="0"/>
                <a:cs typeface="Times New Roman" pitchFamily="18" charset="0"/>
              </a:rPr>
              <a:t> </a:t>
            </a:r>
            <a:r>
              <a:rPr lang="en-US" sz="2800" spc="-5" dirty="0">
                <a:solidFill>
                  <a:srgbClr val="13425D"/>
                </a:solidFill>
                <a:latin typeface="Times New Roman" pitchFamily="18" charset="0"/>
                <a:cs typeface="Times New Roman" pitchFamily="18" charset="0"/>
              </a:rPr>
              <a:t>and others </a:t>
            </a:r>
            <a:r>
              <a:rPr lang="en-US" sz="2800" spc="-10" dirty="0">
                <a:solidFill>
                  <a:srgbClr val="13425D"/>
                </a:solidFill>
                <a:latin typeface="Times New Roman" pitchFamily="18" charset="0"/>
                <a:cs typeface="Times New Roman" pitchFamily="18" charset="0"/>
              </a:rPr>
              <a:t>in </a:t>
            </a:r>
            <a:r>
              <a:rPr lang="en-US" sz="2800" spc="-5" dirty="0">
                <a:solidFill>
                  <a:srgbClr val="13425D"/>
                </a:solidFill>
                <a:latin typeface="Times New Roman" pitchFamily="18" charset="0"/>
                <a:cs typeface="Times New Roman" pitchFamily="18" charset="0"/>
              </a:rPr>
              <a:t>Bell  </a:t>
            </a:r>
            <a:r>
              <a:rPr lang="en-US" sz="2800" spc="-10" dirty="0">
                <a:solidFill>
                  <a:srgbClr val="13425D"/>
                </a:solidFill>
                <a:latin typeface="Times New Roman" pitchFamily="18" charset="0"/>
                <a:cs typeface="Times New Roman" pitchFamily="18" charset="0"/>
              </a:rPr>
              <a:t>telephone</a:t>
            </a:r>
            <a:r>
              <a:rPr lang="en-US" sz="2800" spc="15" dirty="0">
                <a:solidFill>
                  <a:srgbClr val="13425D"/>
                </a:solidFill>
                <a:latin typeface="Times New Roman" pitchFamily="18" charset="0"/>
                <a:cs typeface="Times New Roman" pitchFamily="18" charset="0"/>
              </a:rPr>
              <a:t> </a:t>
            </a:r>
            <a:r>
              <a:rPr lang="en-US" sz="2800" spc="-35" dirty="0">
                <a:solidFill>
                  <a:srgbClr val="13425D"/>
                </a:solidFill>
                <a:latin typeface="Times New Roman" pitchFamily="18" charset="0"/>
                <a:cs typeface="Times New Roman" pitchFamily="18" charset="0"/>
              </a:rPr>
              <a:t>laboratory.</a:t>
            </a:r>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Four level pumping:-</a:t>
            </a:r>
          </a:p>
        </p:txBody>
      </p:sp>
      <p:pic>
        <p:nvPicPr>
          <p:cNvPr id="3074" name="Picture 2"/>
          <p:cNvPicPr>
            <a:picLocks noGrp="1" noChangeAspect="1" noChangeArrowheads="1"/>
          </p:cNvPicPr>
          <p:nvPr>
            <p:ph idx="1"/>
          </p:nvPr>
        </p:nvPicPr>
        <p:blipFill>
          <a:blip r:embed="rId2"/>
          <a:srcRect/>
          <a:stretch>
            <a:fillRect/>
          </a:stretch>
        </p:blipFill>
        <p:spPr bwMode="auto">
          <a:xfrm>
            <a:off x="1195387" y="1981200"/>
            <a:ext cx="6753225" cy="4267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a:t>The active centers are pumped from ground level E</a:t>
            </a:r>
            <a:r>
              <a:rPr lang="en-US" baseline="-25000" dirty="0"/>
              <a:t>1</a:t>
            </a:r>
            <a:r>
              <a:rPr lang="en-US" dirty="0"/>
              <a:t> to the uppermost level E</a:t>
            </a:r>
            <a:r>
              <a:rPr lang="en-US" baseline="-25000" dirty="0"/>
              <a:t>4</a:t>
            </a:r>
            <a:r>
              <a:rPr lang="en-US" dirty="0"/>
              <a:t> from where they readily fall to intermediate level E</a:t>
            </a:r>
            <a:r>
              <a:rPr lang="en-US" baseline="-25000" dirty="0"/>
              <a:t>3</a:t>
            </a:r>
            <a:r>
              <a:rPr lang="en-US" dirty="0"/>
              <a:t> i.e metastable state, keeping level 2 empty.</a:t>
            </a:r>
          </a:p>
          <a:p>
            <a:pPr marL="0" indent="0">
              <a:buNone/>
            </a:pPr>
            <a:endParaRPr lang="en-US" dirty="0"/>
          </a:p>
          <a:p>
            <a:r>
              <a:rPr lang="en-US" dirty="0"/>
              <a:t>Now level 3 is populated inversely </a:t>
            </a:r>
            <a:r>
              <a:rPr lang="en-US" dirty="0" err="1"/>
              <a:t>w.r.t</a:t>
            </a:r>
            <a:r>
              <a:rPr lang="en-US" dirty="0"/>
              <a:t> level 2. If a triggering incident beam has frequency</a:t>
            </a:r>
            <a:r>
              <a:rPr lang="en-US" i="1" dirty="0"/>
              <a:t> v</a:t>
            </a:r>
            <a:r>
              <a:rPr lang="en-US" baseline="-25000" dirty="0"/>
              <a:t>32</a:t>
            </a:r>
            <a:r>
              <a:rPr lang="en-US" dirty="0"/>
              <a:t> , the  stimulated transition E</a:t>
            </a:r>
            <a:r>
              <a:rPr lang="en-US" baseline="-25000" dirty="0"/>
              <a:t>3</a:t>
            </a:r>
            <a:r>
              <a:rPr lang="en-US" dirty="0"/>
              <a:t> to E</a:t>
            </a:r>
            <a:r>
              <a:rPr lang="en-US" baseline="-25000" dirty="0"/>
              <a:t>2</a:t>
            </a:r>
            <a:r>
              <a:rPr lang="en-US" dirty="0"/>
              <a:t> is possible in chain.</a:t>
            </a:r>
          </a:p>
          <a:p>
            <a:pPr marL="0" indent="0">
              <a:buNone/>
            </a:pPr>
            <a:endParaRPr lang="en-US" dirty="0"/>
          </a:p>
          <a:p>
            <a:r>
              <a:rPr lang="en-US" dirty="0"/>
              <a:t>The atoms from E</a:t>
            </a:r>
            <a:r>
              <a:rPr lang="en-US" baseline="-25000" dirty="0"/>
              <a:t>2</a:t>
            </a:r>
            <a:r>
              <a:rPr lang="en-US" dirty="0"/>
              <a:t> to E</a:t>
            </a:r>
            <a:r>
              <a:rPr lang="en-US" baseline="-25000" dirty="0"/>
              <a:t>1</a:t>
            </a:r>
            <a:r>
              <a:rPr lang="en-US" dirty="0"/>
              <a:t> may go spontaneously with non radiative transition.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4267835" cy="629018"/>
          </a:xfrm>
          <a:prstGeom prst="rect">
            <a:avLst/>
          </a:prstGeom>
        </p:spPr>
        <p:txBody>
          <a:bodyPr vert="horz" wrap="square" lIns="0" tIns="13335" rIns="0" bIns="0" rtlCol="0">
            <a:spAutoFit/>
          </a:bodyPr>
          <a:lstStyle/>
          <a:p>
            <a:pPr marL="12700">
              <a:lnSpc>
                <a:spcPct val="100000"/>
              </a:lnSpc>
              <a:spcBef>
                <a:spcPts val="105"/>
              </a:spcBef>
            </a:pPr>
            <a:r>
              <a:rPr lang="en-US" sz="4000" spc="-10" dirty="0"/>
              <a:t> </a:t>
            </a:r>
            <a:r>
              <a:rPr lang="en-US" sz="4000" spc="-10" dirty="0">
                <a:solidFill>
                  <a:srgbClr val="FF0000"/>
                </a:solidFill>
              </a:rPr>
              <a:t>Resonant cavity:-</a:t>
            </a:r>
            <a:endParaRPr sz="4000" spc="-10" dirty="0">
              <a:solidFill>
                <a:srgbClr val="FF0000"/>
              </a:solidFill>
            </a:endParaRPr>
          </a:p>
        </p:txBody>
      </p:sp>
      <p:sp>
        <p:nvSpPr>
          <p:cNvPr id="3" name="object 3"/>
          <p:cNvSpPr/>
          <p:nvPr/>
        </p:nvSpPr>
        <p:spPr>
          <a:xfrm>
            <a:off x="1875517" y="4343400"/>
            <a:ext cx="769620" cy="2200910"/>
          </a:xfrm>
          <a:custGeom>
            <a:avLst/>
            <a:gdLst/>
            <a:ahLst/>
            <a:cxnLst/>
            <a:rect l="l" t="t" r="r" b="b"/>
            <a:pathLst>
              <a:path w="769619" h="2200909">
                <a:moveTo>
                  <a:pt x="279672" y="2200795"/>
                </a:moveTo>
                <a:lnTo>
                  <a:pt x="252452" y="2163343"/>
                </a:lnTo>
                <a:lnTo>
                  <a:pt x="226658" y="2125280"/>
                </a:lnTo>
                <a:lnTo>
                  <a:pt x="202284" y="2086634"/>
                </a:lnTo>
                <a:lnTo>
                  <a:pt x="179325" y="2047435"/>
                </a:lnTo>
                <a:lnTo>
                  <a:pt x="157776" y="2007714"/>
                </a:lnTo>
                <a:lnTo>
                  <a:pt x="137632" y="1967498"/>
                </a:lnTo>
                <a:lnTo>
                  <a:pt x="118886" y="1926819"/>
                </a:lnTo>
                <a:lnTo>
                  <a:pt x="101533" y="1885705"/>
                </a:lnTo>
                <a:lnTo>
                  <a:pt x="85569" y="1844186"/>
                </a:lnTo>
                <a:lnTo>
                  <a:pt x="70987" y="1802291"/>
                </a:lnTo>
                <a:lnTo>
                  <a:pt x="57781" y="1760051"/>
                </a:lnTo>
                <a:lnTo>
                  <a:pt x="45948" y="1717494"/>
                </a:lnTo>
                <a:lnTo>
                  <a:pt x="35480" y="1674650"/>
                </a:lnTo>
                <a:lnTo>
                  <a:pt x="26373" y="1631550"/>
                </a:lnTo>
                <a:lnTo>
                  <a:pt x="18621" y="1588221"/>
                </a:lnTo>
                <a:lnTo>
                  <a:pt x="12219" y="1544694"/>
                </a:lnTo>
                <a:lnTo>
                  <a:pt x="7162" y="1500999"/>
                </a:lnTo>
                <a:lnTo>
                  <a:pt x="3443" y="1457164"/>
                </a:lnTo>
                <a:lnTo>
                  <a:pt x="1057" y="1413220"/>
                </a:lnTo>
                <a:lnTo>
                  <a:pt x="0" y="1369196"/>
                </a:lnTo>
                <a:lnTo>
                  <a:pt x="264" y="1325122"/>
                </a:lnTo>
                <a:lnTo>
                  <a:pt x="1846" y="1281026"/>
                </a:lnTo>
                <a:lnTo>
                  <a:pt x="4740" y="1236939"/>
                </a:lnTo>
                <a:lnTo>
                  <a:pt x="8939" y="1192891"/>
                </a:lnTo>
                <a:lnTo>
                  <a:pt x="14440" y="1148910"/>
                </a:lnTo>
                <a:lnTo>
                  <a:pt x="21235" y="1105026"/>
                </a:lnTo>
                <a:lnTo>
                  <a:pt x="29320" y="1061269"/>
                </a:lnTo>
                <a:lnTo>
                  <a:pt x="38690" y="1017669"/>
                </a:lnTo>
                <a:lnTo>
                  <a:pt x="49338" y="974254"/>
                </a:lnTo>
                <a:lnTo>
                  <a:pt x="61260" y="931055"/>
                </a:lnTo>
                <a:lnTo>
                  <a:pt x="74450" y="888101"/>
                </a:lnTo>
                <a:lnTo>
                  <a:pt x="88902" y="845422"/>
                </a:lnTo>
                <a:lnTo>
                  <a:pt x="104612" y="803046"/>
                </a:lnTo>
                <a:lnTo>
                  <a:pt x="121573" y="761005"/>
                </a:lnTo>
                <a:lnTo>
                  <a:pt x="139780" y="719326"/>
                </a:lnTo>
                <a:lnTo>
                  <a:pt x="159228" y="678040"/>
                </a:lnTo>
                <a:lnTo>
                  <a:pt x="179911" y="637176"/>
                </a:lnTo>
                <a:lnTo>
                  <a:pt x="201824" y="596765"/>
                </a:lnTo>
                <a:lnTo>
                  <a:pt x="224961" y="556834"/>
                </a:lnTo>
                <a:lnTo>
                  <a:pt x="249317" y="517415"/>
                </a:lnTo>
                <a:lnTo>
                  <a:pt x="274887" y="478536"/>
                </a:lnTo>
                <a:lnTo>
                  <a:pt x="301665" y="440226"/>
                </a:lnTo>
                <a:lnTo>
                  <a:pt x="329645" y="402517"/>
                </a:lnTo>
                <a:lnTo>
                  <a:pt x="358822" y="365436"/>
                </a:lnTo>
                <a:lnTo>
                  <a:pt x="389191" y="329015"/>
                </a:lnTo>
                <a:lnTo>
                  <a:pt x="420746" y="293281"/>
                </a:lnTo>
                <a:lnTo>
                  <a:pt x="453482" y="258265"/>
                </a:lnTo>
                <a:lnTo>
                  <a:pt x="487393" y="223996"/>
                </a:lnTo>
                <a:lnTo>
                  <a:pt x="522475" y="190505"/>
                </a:lnTo>
                <a:lnTo>
                  <a:pt x="558720" y="157819"/>
                </a:lnTo>
                <a:lnTo>
                  <a:pt x="596124" y="125970"/>
                </a:lnTo>
                <a:lnTo>
                  <a:pt x="634682" y="94986"/>
                </a:lnTo>
                <a:lnTo>
                  <a:pt x="674388" y="64897"/>
                </a:lnTo>
                <a:lnTo>
                  <a:pt x="721172" y="31638"/>
                </a:lnTo>
                <a:lnTo>
                  <a:pt x="744951" y="15622"/>
                </a:lnTo>
                <a:lnTo>
                  <a:pt x="769003" y="0"/>
                </a:lnTo>
              </a:path>
            </a:pathLst>
          </a:custGeom>
          <a:ln w="12700">
            <a:solidFill>
              <a:srgbClr val="055092"/>
            </a:solidFill>
          </a:ln>
        </p:spPr>
        <p:txBody>
          <a:bodyPr wrap="square" lIns="0" tIns="0" rIns="0" bIns="0" rtlCol="0"/>
          <a:lstStyle/>
          <a:p>
            <a:endParaRPr/>
          </a:p>
        </p:txBody>
      </p:sp>
      <p:sp>
        <p:nvSpPr>
          <p:cNvPr id="4" name="object 4"/>
          <p:cNvSpPr/>
          <p:nvPr/>
        </p:nvSpPr>
        <p:spPr>
          <a:xfrm>
            <a:off x="1543664" y="4381500"/>
            <a:ext cx="585470" cy="2247900"/>
          </a:xfrm>
          <a:custGeom>
            <a:avLst/>
            <a:gdLst/>
            <a:ahLst/>
            <a:cxnLst/>
            <a:rect l="l" t="t" r="r" b="b"/>
            <a:pathLst>
              <a:path w="585469" h="2247900">
                <a:moveTo>
                  <a:pt x="410738" y="2247761"/>
                </a:moveTo>
                <a:lnTo>
                  <a:pt x="378513" y="2214518"/>
                </a:lnTo>
                <a:lnTo>
                  <a:pt x="347614" y="2180468"/>
                </a:lnTo>
                <a:lnTo>
                  <a:pt x="318040" y="2145641"/>
                </a:lnTo>
                <a:lnTo>
                  <a:pt x="289789" y="2110068"/>
                </a:lnTo>
                <a:lnTo>
                  <a:pt x="262859" y="2073778"/>
                </a:lnTo>
                <a:lnTo>
                  <a:pt x="237251" y="2036802"/>
                </a:lnTo>
                <a:lnTo>
                  <a:pt x="212963" y="1999169"/>
                </a:lnTo>
                <a:lnTo>
                  <a:pt x="189992" y="1960910"/>
                </a:lnTo>
                <a:lnTo>
                  <a:pt x="168339" y="1922054"/>
                </a:lnTo>
                <a:lnTo>
                  <a:pt x="148002" y="1882632"/>
                </a:lnTo>
                <a:lnTo>
                  <a:pt x="128979" y="1842673"/>
                </a:lnTo>
                <a:lnTo>
                  <a:pt x="111270" y="1802208"/>
                </a:lnTo>
                <a:lnTo>
                  <a:pt x="94872" y="1761266"/>
                </a:lnTo>
                <a:lnTo>
                  <a:pt x="79786" y="1719878"/>
                </a:lnTo>
                <a:lnTo>
                  <a:pt x="66009" y="1678073"/>
                </a:lnTo>
                <a:lnTo>
                  <a:pt x="53541" y="1635882"/>
                </a:lnTo>
                <a:lnTo>
                  <a:pt x="42380" y="1593335"/>
                </a:lnTo>
                <a:lnTo>
                  <a:pt x="32525" y="1550461"/>
                </a:lnTo>
                <a:lnTo>
                  <a:pt x="23974" y="1507291"/>
                </a:lnTo>
                <a:lnTo>
                  <a:pt x="16727" y="1463854"/>
                </a:lnTo>
                <a:lnTo>
                  <a:pt x="10782" y="1420181"/>
                </a:lnTo>
                <a:lnTo>
                  <a:pt x="6138" y="1376302"/>
                </a:lnTo>
                <a:lnTo>
                  <a:pt x="2794" y="1332247"/>
                </a:lnTo>
                <a:lnTo>
                  <a:pt x="748" y="1288045"/>
                </a:lnTo>
                <a:lnTo>
                  <a:pt x="0" y="1243727"/>
                </a:lnTo>
                <a:lnTo>
                  <a:pt x="547" y="1199323"/>
                </a:lnTo>
                <a:lnTo>
                  <a:pt x="2389" y="1154862"/>
                </a:lnTo>
                <a:lnTo>
                  <a:pt x="5524" y="1110375"/>
                </a:lnTo>
                <a:lnTo>
                  <a:pt x="9952" y="1065892"/>
                </a:lnTo>
                <a:lnTo>
                  <a:pt x="15671" y="1021443"/>
                </a:lnTo>
                <a:lnTo>
                  <a:pt x="22679" y="977058"/>
                </a:lnTo>
                <a:lnTo>
                  <a:pt x="30976" y="932766"/>
                </a:lnTo>
                <a:lnTo>
                  <a:pt x="40561" y="888598"/>
                </a:lnTo>
                <a:lnTo>
                  <a:pt x="51431" y="844584"/>
                </a:lnTo>
                <a:lnTo>
                  <a:pt x="63586" y="800754"/>
                </a:lnTo>
                <a:lnTo>
                  <a:pt x="77024" y="757138"/>
                </a:lnTo>
                <a:lnTo>
                  <a:pt x="91745" y="713766"/>
                </a:lnTo>
                <a:lnTo>
                  <a:pt x="107747" y="670667"/>
                </a:lnTo>
                <a:lnTo>
                  <a:pt x="125029" y="627873"/>
                </a:lnTo>
                <a:lnTo>
                  <a:pt x="143589" y="585412"/>
                </a:lnTo>
                <a:lnTo>
                  <a:pt x="163427" y="543316"/>
                </a:lnTo>
                <a:lnTo>
                  <a:pt x="184540" y="501613"/>
                </a:lnTo>
                <a:lnTo>
                  <a:pt x="206929" y="460334"/>
                </a:lnTo>
                <a:lnTo>
                  <a:pt x="230591" y="419510"/>
                </a:lnTo>
                <a:lnTo>
                  <a:pt x="255525" y="379169"/>
                </a:lnTo>
                <a:lnTo>
                  <a:pt x="281730" y="339342"/>
                </a:lnTo>
                <a:lnTo>
                  <a:pt x="309206" y="300060"/>
                </a:lnTo>
                <a:lnTo>
                  <a:pt x="337949" y="261351"/>
                </a:lnTo>
                <a:lnTo>
                  <a:pt x="367961" y="223247"/>
                </a:lnTo>
                <a:lnTo>
                  <a:pt x="399238" y="185776"/>
                </a:lnTo>
                <a:lnTo>
                  <a:pt x="431780" y="148970"/>
                </a:lnTo>
                <a:lnTo>
                  <a:pt x="465586" y="112858"/>
                </a:lnTo>
                <a:lnTo>
                  <a:pt x="500654" y="77469"/>
                </a:lnTo>
                <a:lnTo>
                  <a:pt x="542263" y="38020"/>
                </a:lnTo>
                <a:lnTo>
                  <a:pt x="563537" y="18837"/>
                </a:lnTo>
                <a:lnTo>
                  <a:pt x="585109" y="0"/>
                </a:lnTo>
              </a:path>
            </a:pathLst>
          </a:custGeom>
          <a:ln w="12700">
            <a:solidFill>
              <a:srgbClr val="055092"/>
            </a:solidFill>
          </a:ln>
        </p:spPr>
        <p:txBody>
          <a:bodyPr wrap="square" lIns="0" tIns="0" rIns="0" bIns="0" rtlCol="0"/>
          <a:lstStyle/>
          <a:p>
            <a:endParaRPr/>
          </a:p>
        </p:txBody>
      </p:sp>
      <p:sp>
        <p:nvSpPr>
          <p:cNvPr id="5" name="object 5"/>
          <p:cNvSpPr/>
          <p:nvPr/>
        </p:nvSpPr>
        <p:spPr>
          <a:xfrm>
            <a:off x="5078348" y="4419600"/>
            <a:ext cx="760730" cy="2199005"/>
          </a:xfrm>
          <a:custGeom>
            <a:avLst/>
            <a:gdLst/>
            <a:ahLst/>
            <a:cxnLst/>
            <a:rect l="l" t="t" r="r" b="b"/>
            <a:pathLst>
              <a:path w="760729" h="2199004">
                <a:moveTo>
                  <a:pt x="0" y="0"/>
                </a:moveTo>
                <a:lnTo>
                  <a:pt x="40622" y="22207"/>
                </a:lnTo>
                <a:lnTo>
                  <a:pt x="80217" y="45578"/>
                </a:lnTo>
                <a:lnTo>
                  <a:pt x="118777" y="70082"/>
                </a:lnTo>
                <a:lnTo>
                  <a:pt x="156294" y="95692"/>
                </a:lnTo>
                <a:lnTo>
                  <a:pt x="192761" y="122378"/>
                </a:lnTo>
                <a:lnTo>
                  <a:pt x="228169" y="150111"/>
                </a:lnTo>
                <a:lnTo>
                  <a:pt x="262512" y="178861"/>
                </a:lnTo>
                <a:lnTo>
                  <a:pt x="295781" y="208601"/>
                </a:lnTo>
                <a:lnTo>
                  <a:pt x="327969" y="239300"/>
                </a:lnTo>
                <a:lnTo>
                  <a:pt x="359067" y="270930"/>
                </a:lnTo>
                <a:lnTo>
                  <a:pt x="389069" y="303462"/>
                </a:lnTo>
                <a:lnTo>
                  <a:pt x="417967" y="336867"/>
                </a:lnTo>
                <a:lnTo>
                  <a:pt x="445753" y="371115"/>
                </a:lnTo>
                <a:lnTo>
                  <a:pt x="472418" y="406178"/>
                </a:lnTo>
                <a:lnTo>
                  <a:pt x="497957" y="442027"/>
                </a:lnTo>
                <a:lnTo>
                  <a:pt x="522360" y="478632"/>
                </a:lnTo>
                <a:lnTo>
                  <a:pt x="545620" y="515965"/>
                </a:lnTo>
                <a:lnTo>
                  <a:pt x="567730" y="553996"/>
                </a:lnTo>
                <a:lnTo>
                  <a:pt x="588681" y="592697"/>
                </a:lnTo>
                <a:lnTo>
                  <a:pt x="608467" y="632038"/>
                </a:lnTo>
                <a:lnTo>
                  <a:pt x="627078" y="671990"/>
                </a:lnTo>
                <a:lnTo>
                  <a:pt x="644509" y="712525"/>
                </a:lnTo>
                <a:lnTo>
                  <a:pt x="660750" y="753614"/>
                </a:lnTo>
                <a:lnTo>
                  <a:pt x="675795" y="795226"/>
                </a:lnTo>
                <a:lnTo>
                  <a:pt x="689635" y="837334"/>
                </a:lnTo>
                <a:lnTo>
                  <a:pt x="702263" y="879909"/>
                </a:lnTo>
                <a:lnTo>
                  <a:pt x="713671" y="922920"/>
                </a:lnTo>
                <a:lnTo>
                  <a:pt x="723851" y="966339"/>
                </a:lnTo>
                <a:lnTo>
                  <a:pt x="732797" y="1010138"/>
                </a:lnTo>
                <a:lnTo>
                  <a:pt x="740499" y="1054287"/>
                </a:lnTo>
                <a:lnTo>
                  <a:pt x="746951" y="1098757"/>
                </a:lnTo>
                <a:lnTo>
                  <a:pt x="752144" y="1143518"/>
                </a:lnTo>
                <a:lnTo>
                  <a:pt x="756072" y="1188543"/>
                </a:lnTo>
                <a:lnTo>
                  <a:pt x="758725" y="1233802"/>
                </a:lnTo>
                <a:lnTo>
                  <a:pt x="760097" y="1279266"/>
                </a:lnTo>
                <a:lnTo>
                  <a:pt x="760180" y="1324905"/>
                </a:lnTo>
                <a:lnTo>
                  <a:pt x="758966" y="1370691"/>
                </a:lnTo>
                <a:lnTo>
                  <a:pt x="756448" y="1416596"/>
                </a:lnTo>
                <a:lnTo>
                  <a:pt x="752618" y="1462589"/>
                </a:lnTo>
                <a:lnTo>
                  <a:pt x="747467" y="1508641"/>
                </a:lnTo>
                <a:lnTo>
                  <a:pt x="740989" y="1554725"/>
                </a:lnTo>
                <a:lnTo>
                  <a:pt x="733175" y="1600810"/>
                </a:lnTo>
                <a:lnTo>
                  <a:pt x="724019" y="1646867"/>
                </a:lnTo>
                <a:lnTo>
                  <a:pt x="713512" y="1692869"/>
                </a:lnTo>
                <a:lnTo>
                  <a:pt x="701646" y="1738784"/>
                </a:lnTo>
                <a:lnTo>
                  <a:pt x="688414" y="1784586"/>
                </a:lnTo>
                <a:lnTo>
                  <a:pt x="673809" y="1830244"/>
                </a:lnTo>
                <a:lnTo>
                  <a:pt x="657822" y="1875729"/>
                </a:lnTo>
                <a:lnTo>
                  <a:pt x="640446" y="1921013"/>
                </a:lnTo>
                <a:lnTo>
                  <a:pt x="621672" y="1966066"/>
                </a:lnTo>
                <a:lnTo>
                  <a:pt x="601495" y="2010859"/>
                </a:lnTo>
                <a:lnTo>
                  <a:pt x="579905" y="2055364"/>
                </a:lnTo>
                <a:lnTo>
                  <a:pt x="556895" y="2099551"/>
                </a:lnTo>
                <a:lnTo>
                  <a:pt x="528812" y="2149557"/>
                </a:lnTo>
                <a:lnTo>
                  <a:pt x="514157" y="2174207"/>
                </a:lnTo>
                <a:lnTo>
                  <a:pt x="499110" y="2198612"/>
                </a:lnTo>
              </a:path>
            </a:pathLst>
          </a:custGeom>
          <a:ln w="12700">
            <a:solidFill>
              <a:srgbClr val="055092"/>
            </a:solidFill>
          </a:ln>
        </p:spPr>
        <p:txBody>
          <a:bodyPr wrap="square" lIns="0" tIns="0" rIns="0" bIns="0" rtlCol="0"/>
          <a:lstStyle/>
          <a:p>
            <a:endParaRPr/>
          </a:p>
        </p:txBody>
      </p:sp>
      <p:sp>
        <p:nvSpPr>
          <p:cNvPr id="6" name="object 6"/>
          <p:cNvSpPr/>
          <p:nvPr/>
        </p:nvSpPr>
        <p:spPr>
          <a:xfrm>
            <a:off x="5383148" y="4419600"/>
            <a:ext cx="760730" cy="2199005"/>
          </a:xfrm>
          <a:custGeom>
            <a:avLst/>
            <a:gdLst/>
            <a:ahLst/>
            <a:cxnLst/>
            <a:rect l="l" t="t" r="r" b="b"/>
            <a:pathLst>
              <a:path w="760729" h="2199004">
                <a:moveTo>
                  <a:pt x="0" y="0"/>
                </a:moveTo>
                <a:lnTo>
                  <a:pt x="40622" y="22207"/>
                </a:lnTo>
                <a:lnTo>
                  <a:pt x="80217" y="45578"/>
                </a:lnTo>
                <a:lnTo>
                  <a:pt x="118777" y="70082"/>
                </a:lnTo>
                <a:lnTo>
                  <a:pt x="156294" y="95692"/>
                </a:lnTo>
                <a:lnTo>
                  <a:pt x="192761" y="122378"/>
                </a:lnTo>
                <a:lnTo>
                  <a:pt x="228169" y="150111"/>
                </a:lnTo>
                <a:lnTo>
                  <a:pt x="262512" y="178861"/>
                </a:lnTo>
                <a:lnTo>
                  <a:pt x="295781" y="208601"/>
                </a:lnTo>
                <a:lnTo>
                  <a:pt x="327969" y="239300"/>
                </a:lnTo>
                <a:lnTo>
                  <a:pt x="359067" y="270930"/>
                </a:lnTo>
                <a:lnTo>
                  <a:pt x="389069" y="303462"/>
                </a:lnTo>
                <a:lnTo>
                  <a:pt x="417967" y="336867"/>
                </a:lnTo>
                <a:lnTo>
                  <a:pt x="445753" y="371115"/>
                </a:lnTo>
                <a:lnTo>
                  <a:pt x="472418" y="406178"/>
                </a:lnTo>
                <a:lnTo>
                  <a:pt x="497957" y="442027"/>
                </a:lnTo>
                <a:lnTo>
                  <a:pt x="522360" y="478632"/>
                </a:lnTo>
                <a:lnTo>
                  <a:pt x="545620" y="515965"/>
                </a:lnTo>
                <a:lnTo>
                  <a:pt x="567730" y="553996"/>
                </a:lnTo>
                <a:lnTo>
                  <a:pt x="588681" y="592697"/>
                </a:lnTo>
                <a:lnTo>
                  <a:pt x="608467" y="632038"/>
                </a:lnTo>
                <a:lnTo>
                  <a:pt x="627078" y="671990"/>
                </a:lnTo>
                <a:lnTo>
                  <a:pt x="644509" y="712525"/>
                </a:lnTo>
                <a:lnTo>
                  <a:pt x="660750" y="753614"/>
                </a:lnTo>
                <a:lnTo>
                  <a:pt x="675795" y="795226"/>
                </a:lnTo>
                <a:lnTo>
                  <a:pt x="689635" y="837334"/>
                </a:lnTo>
                <a:lnTo>
                  <a:pt x="702263" y="879909"/>
                </a:lnTo>
                <a:lnTo>
                  <a:pt x="713671" y="922920"/>
                </a:lnTo>
                <a:lnTo>
                  <a:pt x="723851" y="966339"/>
                </a:lnTo>
                <a:lnTo>
                  <a:pt x="732797" y="1010138"/>
                </a:lnTo>
                <a:lnTo>
                  <a:pt x="740499" y="1054287"/>
                </a:lnTo>
                <a:lnTo>
                  <a:pt x="746951" y="1098757"/>
                </a:lnTo>
                <a:lnTo>
                  <a:pt x="752144" y="1143518"/>
                </a:lnTo>
                <a:lnTo>
                  <a:pt x="756072" y="1188543"/>
                </a:lnTo>
                <a:lnTo>
                  <a:pt x="758725" y="1233802"/>
                </a:lnTo>
                <a:lnTo>
                  <a:pt x="760097" y="1279266"/>
                </a:lnTo>
                <a:lnTo>
                  <a:pt x="760180" y="1324905"/>
                </a:lnTo>
                <a:lnTo>
                  <a:pt x="758966" y="1370691"/>
                </a:lnTo>
                <a:lnTo>
                  <a:pt x="756448" y="1416596"/>
                </a:lnTo>
                <a:lnTo>
                  <a:pt x="752618" y="1462589"/>
                </a:lnTo>
                <a:lnTo>
                  <a:pt x="747467" y="1508641"/>
                </a:lnTo>
                <a:lnTo>
                  <a:pt x="740989" y="1554725"/>
                </a:lnTo>
                <a:lnTo>
                  <a:pt x="733175" y="1600810"/>
                </a:lnTo>
                <a:lnTo>
                  <a:pt x="724019" y="1646867"/>
                </a:lnTo>
                <a:lnTo>
                  <a:pt x="713512" y="1692869"/>
                </a:lnTo>
                <a:lnTo>
                  <a:pt x="701646" y="1738784"/>
                </a:lnTo>
                <a:lnTo>
                  <a:pt x="688414" y="1784586"/>
                </a:lnTo>
                <a:lnTo>
                  <a:pt x="673809" y="1830244"/>
                </a:lnTo>
                <a:lnTo>
                  <a:pt x="657822" y="1875729"/>
                </a:lnTo>
                <a:lnTo>
                  <a:pt x="640446" y="1921013"/>
                </a:lnTo>
                <a:lnTo>
                  <a:pt x="621672" y="1966066"/>
                </a:lnTo>
                <a:lnTo>
                  <a:pt x="601495" y="2010859"/>
                </a:lnTo>
                <a:lnTo>
                  <a:pt x="579905" y="2055364"/>
                </a:lnTo>
                <a:lnTo>
                  <a:pt x="556895" y="2099551"/>
                </a:lnTo>
                <a:lnTo>
                  <a:pt x="528812" y="2149557"/>
                </a:lnTo>
                <a:lnTo>
                  <a:pt x="514157" y="2174208"/>
                </a:lnTo>
                <a:lnTo>
                  <a:pt x="499110" y="2198613"/>
                </a:lnTo>
              </a:path>
            </a:pathLst>
          </a:custGeom>
          <a:ln w="12700">
            <a:solidFill>
              <a:srgbClr val="055092"/>
            </a:solidFill>
          </a:ln>
        </p:spPr>
        <p:txBody>
          <a:bodyPr wrap="square" lIns="0" tIns="0" rIns="0" bIns="0" rtlCol="0"/>
          <a:lstStyle/>
          <a:p>
            <a:endParaRPr/>
          </a:p>
        </p:txBody>
      </p:sp>
      <p:sp>
        <p:nvSpPr>
          <p:cNvPr id="7" name="object 7"/>
          <p:cNvSpPr/>
          <p:nvPr/>
        </p:nvSpPr>
        <p:spPr>
          <a:xfrm>
            <a:off x="2128773" y="4343400"/>
            <a:ext cx="516255" cy="29209"/>
          </a:xfrm>
          <a:custGeom>
            <a:avLst/>
            <a:gdLst/>
            <a:ahLst/>
            <a:cxnLst/>
            <a:rect l="l" t="t" r="r" b="b"/>
            <a:pathLst>
              <a:path w="516255" h="29210">
                <a:moveTo>
                  <a:pt x="0" y="29083"/>
                </a:moveTo>
                <a:lnTo>
                  <a:pt x="515746" y="0"/>
                </a:lnTo>
              </a:path>
            </a:pathLst>
          </a:custGeom>
          <a:ln w="12700">
            <a:solidFill>
              <a:srgbClr val="055092"/>
            </a:solidFill>
          </a:ln>
        </p:spPr>
        <p:txBody>
          <a:bodyPr wrap="square" lIns="0" tIns="0" rIns="0" bIns="0" rtlCol="0"/>
          <a:lstStyle/>
          <a:p>
            <a:endParaRPr/>
          </a:p>
        </p:txBody>
      </p:sp>
      <p:sp>
        <p:nvSpPr>
          <p:cNvPr id="8" name="object 8"/>
          <p:cNvSpPr/>
          <p:nvPr/>
        </p:nvSpPr>
        <p:spPr>
          <a:xfrm>
            <a:off x="1954402" y="6553200"/>
            <a:ext cx="201295" cy="76200"/>
          </a:xfrm>
          <a:custGeom>
            <a:avLst/>
            <a:gdLst/>
            <a:ahLst/>
            <a:cxnLst/>
            <a:rect l="l" t="t" r="r" b="b"/>
            <a:pathLst>
              <a:path w="201294" h="76200">
                <a:moveTo>
                  <a:pt x="0" y="76047"/>
                </a:moveTo>
                <a:lnTo>
                  <a:pt x="200787" y="0"/>
                </a:lnTo>
              </a:path>
            </a:pathLst>
          </a:custGeom>
          <a:ln w="12700">
            <a:solidFill>
              <a:srgbClr val="055092"/>
            </a:solidFill>
          </a:ln>
        </p:spPr>
        <p:txBody>
          <a:bodyPr wrap="square" lIns="0" tIns="0" rIns="0" bIns="0" rtlCol="0"/>
          <a:lstStyle/>
          <a:p>
            <a:endParaRPr/>
          </a:p>
        </p:txBody>
      </p:sp>
      <p:sp>
        <p:nvSpPr>
          <p:cNvPr id="9" name="object 9"/>
          <p:cNvSpPr/>
          <p:nvPr/>
        </p:nvSpPr>
        <p:spPr>
          <a:xfrm>
            <a:off x="5078348" y="4419600"/>
            <a:ext cx="304800" cy="0"/>
          </a:xfrm>
          <a:custGeom>
            <a:avLst/>
            <a:gdLst/>
            <a:ahLst/>
            <a:cxnLst/>
            <a:rect l="l" t="t" r="r" b="b"/>
            <a:pathLst>
              <a:path w="304800">
                <a:moveTo>
                  <a:pt x="0" y="0"/>
                </a:moveTo>
                <a:lnTo>
                  <a:pt x="304800" y="0"/>
                </a:lnTo>
              </a:path>
            </a:pathLst>
          </a:custGeom>
          <a:ln w="12700">
            <a:solidFill>
              <a:srgbClr val="055092"/>
            </a:solidFill>
          </a:ln>
        </p:spPr>
        <p:txBody>
          <a:bodyPr wrap="square" lIns="0" tIns="0" rIns="0" bIns="0" rtlCol="0"/>
          <a:lstStyle/>
          <a:p>
            <a:endParaRPr/>
          </a:p>
        </p:txBody>
      </p:sp>
      <p:sp>
        <p:nvSpPr>
          <p:cNvPr id="10" name="object 10"/>
          <p:cNvSpPr/>
          <p:nvPr/>
        </p:nvSpPr>
        <p:spPr>
          <a:xfrm>
            <a:off x="3276600" y="4800600"/>
            <a:ext cx="1219200" cy="1219200"/>
          </a:xfrm>
          <a:custGeom>
            <a:avLst/>
            <a:gdLst/>
            <a:ahLst/>
            <a:cxnLst/>
            <a:rect l="l" t="t" r="r" b="b"/>
            <a:pathLst>
              <a:path w="1219200" h="1219200">
                <a:moveTo>
                  <a:pt x="609600" y="0"/>
                </a:moveTo>
                <a:lnTo>
                  <a:pt x="561959" y="1834"/>
                </a:lnTo>
                <a:lnTo>
                  <a:pt x="515322" y="7245"/>
                </a:lnTo>
                <a:lnTo>
                  <a:pt x="469822" y="16099"/>
                </a:lnTo>
                <a:lnTo>
                  <a:pt x="425597" y="28260"/>
                </a:lnTo>
                <a:lnTo>
                  <a:pt x="382782" y="43592"/>
                </a:lnTo>
                <a:lnTo>
                  <a:pt x="341511" y="61959"/>
                </a:lnTo>
                <a:lnTo>
                  <a:pt x="301921" y="83227"/>
                </a:lnTo>
                <a:lnTo>
                  <a:pt x="264147" y="107259"/>
                </a:lnTo>
                <a:lnTo>
                  <a:pt x="228324" y="133920"/>
                </a:lnTo>
                <a:lnTo>
                  <a:pt x="194588" y="163075"/>
                </a:lnTo>
                <a:lnTo>
                  <a:pt x="163075" y="194588"/>
                </a:lnTo>
                <a:lnTo>
                  <a:pt x="133920" y="228324"/>
                </a:lnTo>
                <a:lnTo>
                  <a:pt x="107259" y="264147"/>
                </a:lnTo>
                <a:lnTo>
                  <a:pt x="83227" y="301921"/>
                </a:lnTo>
                <a:lnTo>
                  <a:pt x="61959" y="341511"/>
                </a:lnTo>
                <a:lnTo>
                  <a:pt x="43592" y="382782"/>
                </a:lnTo>
                <a:lnTo>
                  <a:pt x="28260" y="425597"/>
                </a:lnTo>
                <a:lnTo>
                  <a:pt x="16099" y="469822"/>
                </a:lnTo>
                <a:lnTo>
                  <a:pt x="7245" y="515322"/>
                </a:lnTo>
                <a:lnTo>
                  <a:pt x="1834" y="561959"/>
                </a:lnTo>
                <a:lnTo>
                  <a:pt x="0" y="609600"/>
                </a:lnTo>
                <a:lnTo>
                  <a:pt x="1834" y="657240"/>
                </a:lnTo>
                <a:lnTo>
                  <a:pt x="7245" y="703877"/>
                </a:lnTo>
                <a:lnTo>
                  <a:pt x="16099" y="749377"/>
                </a:lnTo>
                <a:lnTo>
                  <a:pt x="28260" y="793602"/>
                </a:lnTo>
                <a:lnTo>
                  <a:pt x="43592" y="836417"/>
                </a:lnTo>
                <a:lnTo>
                  <a:pt x="61959" y="877688"/>
                </a:lnTo>
                <a:lnTo>
                  <a:pt x="83227" y="917278"/>
                </a:lnTo>
                <a:lnTo>
                  <a:pt x="107259" y="955052"/>
                </a:lnTo>
                <a:lnTo>
                  <a:pt x="133920" y="990875"/>
                </a:lnTo>
                <a:lnTo>
                  <a:pt x="163075" y="1024611"/>
                </a:lnTo>
                <a:lnTo>
                  <a:pt x="194588" y="1056124"/>
                </a:lnTo>
                <a:lnTo>
                  <a:pt x="228324" y="1085279"/>
                </a:lnTo>
                <a:lnTo>
                  <a:pt x="264147" y="1111940"/>
                </a:lnTo>
                <a:lnTo>
                  <a:pt x="301921" y="1135972"/>
                </a:lnTo>
                <a:lnTo>
                  <a:pt x="341511" y="1157240"/>
                </a:lnTo>
                <a:lnTo>
                  <a:pt x="382782" y="1175607"/>
                </a:lnTo>
                <a:lnTo>
                  <a:pt x="425597" y="1190939"/>
                </a:lnTo>
                <a:lnTo>
                  <a:pt x="469822" y="1203100"/>
                </a:lnTo>
                <a:lnTo>
                  <a:pt x="515322" y="1211954"/>
                </a:lnTo>
                <a:lnTo>
                  <a:pt x="561959" y="1217365"/>
                </a:lnTo>
                <a:lnTo>
                  <a:pt x="609600" y="1219200"/>
                </a:lnTo>
                <a:lnTo>
                  <a:pt x="657240" y="1217365"/>
                </a:lnTo>
                <a:lnTo>
                  <a:pt x="703877" y="1211954"/>
                </a:lnTo>
                <a:lnTo>
                  <a:pt x="749377" y="1203100"/>
                </a:lnTo>
                <a:lnTo>
                  <a:pt x="793602" y="1190939"/>
                </a:lnTo>
                <a:lnTo>
                  <a:pt x="836417" y="1175607"/>
                </a:lnTo>
                <a:lnTo>
                  <a:pt x="877688" y="1157240"/>
                </a:lnTo>
                <a:lnTo>
                  <a:pt x="917278" y="1135972"/>
                </a:lnTo>
                <a:lnTo>
                  <a:pt x="955052" y="1111940"/>
                </a:lnTo>
                <a:lnTo>
                  <a:pt x="990875" y="1085279"/>
                </a:lnTo>
                <a:lnTo>
                  <a:pt x="1024611" y="1056124"/>
                </a:lnTo>
                <a:lnTo>
                  <a:pt x="1056124" y="1024611"/>
                </a:lnTo>
                <a:lnTo>
                  <a:pt x="1085279" y="990875"/>
                </a:lnTo>
                <a:lnTo>
                  <a:pt x="1111940" y="955052"/>
                </a:lnTo>
                <a:lnTo>
                  <a:pt x="1135972" y="917278"/>
                </a:lnTo>
                <a:lnTo>
                  <a:pt x="1157240" y="877688"/>
                </a:lnTo>
                <a:lnTo>
                  <a:pt x="1175607" y="836417"/>
                </a:lnTo>
                <a:lnTo>
                  <a:pt x="1190939" y="793602"/>
                </a:lnTo>
                <a:lnTo>
                  <a:pt x="1203100" y="749377"/>
                </a:lnTo>
                <a:lnTo>
                  <a:pt x="1211954" y="703877"/>
                </a:lnTo>
                <a:lnTo>
                  <a:pt x="1217365" y="657240"/>
                </a:lnTo>
                <a:lnTo>
                  <a:pt x="1219200" y="609600"/>
                </a:lnTo>
                <a:lnTo>
                  <a:pt x="1217365" y="561959"/>
                </a:lnTo>
                <a:lnTo>
                  <a:pt x="1211954" y="515322"/>
                </a:lnTo>
                <a:lnTo>
                  <a:pt x="1203100" y="469822"/>
                </a:lnTo>
                <a:lnTo>
                  <a:pt x="1190939" y="425597"/>
                </a:lnTo>
                <a:lnTo>
                  <a:pt x="1175607" y="382782"/>
                </a:lnTo>
                <a:lnTo>
                  <a:pt x="1157240" y="341511"/>
                </a:lnTo>
                <a:lnTo>
                  <a:pt x="1135972" y="301921"/>
                </a:lnTo>
                <a:lnTo>
                  <a:pt x="1111940" y="264147"/>
                </a:lnTo>
                <a:lnTo>
                  <a:pt x="1085279" y="228324"/>
                </a:lnTo>
                <a:lnTo>
                  <a:pt x="1056124" y="194588"/>
                </a:lnTo>
                <a:lnTo>
                  <a:pt x="1024611" y="163075"/>
                </a:lnTo>
                <a:lnTo>
                  <a:pt x="990875" y="133920"/>
                </a:lnTo>
                <a:lnTo>
                  <a:pt x="955052" y="107259"/>
                </a:lnTo>
                <a:lnTo>
                  <a:pt x="917278" y="83227"/>
                </a:lnTo>
                <a:lnTo>
                  <a:pt x="877688" y="61959"/>
                </a:lnTo>
                <a:lnTo>
                  <a:pt x="836417" y="43592"/>
                </a:lnTo>
                <a:lnTo>
                  <a:pt x="793602" y="28260"/>
                </a:lnTo>
                <a:lnTo>
                  <a:pt x="749377" y="16099"/>
                </a:lnTo>
                <a:lnTo>
                  <a:pt x="703877" y="7245"/>
                </a:lnTo>
                <a:lnTo>
                  <a:pt x="657240" y="1834"/>
                </a:lnTo>
                <a:lnTo>
                  <a:pt x="609600" y="0"/>
                </a:lnTo>
                <a:close/>
              </a:path>
            </a:pathLst>
          </a:custGeom>
          <a:solidFill>
            <a:srgbClr val="FFFFFF"/>
          </a:solidFill>
        </p:spPr>
        <p:txBody>
          <a:bodyPr wrap="square" lIns="0" tIns="0" rIns="0" bIns="0" rtlCol="0"/>
          <a:lstStyle/>
          <a:p>
            <a:endParaRPr/>
          </a:p>
        </p:txBody>
      </p:sp>
      <p:sp>
        <p:nvSpPr>
          <p:cNvPr id="11" name="object 11"/>
          <p:cNvSpPr/>
          <p:nvPr/>
        </p:nvSpPr>
        <p:spPr>
          <a:xfrm>
            <a:off x="3352800" y="4648200"/>
            <a:ext cx="1219200" cy="1219200"/>
          </a:xfrm>
          <a:custGeom>
            <a:avLst/>
            <a:gdLst/>
            <a:ahLst/>
            <a:cxnLst/>
            <a:rect l="l" t="t" r="r" b="b"/>
            <a:pathLst>
              <a:path w="1219200" h="1219200">
                <a:moveTo>
                  <a:pt x="0" y="609600"/>
                </a:moveTo>
                <a:lnTo>
                  <a:pt x="1834" y="561959"/>
                </a:lnTo>
                <a:lnTo>
                  <a:pt x="7245" y="515322"/>
                </a:lnTo>
                <a:lnTo>
                  <a:pt x="16099" y="469822"/>
                </a:lnTo>
                <a:lnTo>
                  <a:pt x="28260" y="425597"/>
                </a:lnTo>
                <a:lnTo>
                  <a:pt x="43592" y="382782"/>
                </a:lnTo>
                <a:lnTo>
                  <a:pt x="61959" y="341511"/>
                </a:lnTo>
                <a:lnTo>
                  <a:pt x="83227" y="301921"/>
                </a:lnTo>
                <a:lnTo>
                  <a:pt x="107259" y="264147"/>
                </a:lnTo>
                <a:lnTo>
                  <a:pt x="133920" y="228324"/>
                </a:lnTo>
                <a:lnTo>
                  <a:pt x="163075" y="194588"/>
                </a:lnTo>
                <a:lnTo>
                  <a:pt x="194588" y="163075"/>
                </a:lnTo>
                <a:lnTo>
                  <a:pt x="228324" y="133920"/>
                </a:lnTo>
                <a:lnTo>
                  <a:pt x="264147" y="107259"/>
                </a:lnTo>
                <a:lnTo>
                  <a:pt x="301921" y="83227"/>
                </a:lnTo>
                <a:lnTo>
                  <a:pt x="341511" y="61959"/>
                </a:lnTo>
                <a:lnTo>
                  <a:pt x="382782" y="43592"/>
                </a:lnTo>
                <a:lnTo>
                  <a:pt x="425597" y="28260"/>
                </a:lnTo>
                <a:lnTo>
                  <a:pt x="469822" y="16099"/>
                </a:lnTo>
                <a:lnTo>
                  <a:pt x="515322" y="7245"/>
                </a:lnTo>
                <a:lnTo>
                  <a:pt x="561959" y="1834"/>
                </a:lnTo>
                <a:lnTo>
                  <a:pt x="609600" y="0"/>
                </a:lnTo>
                <a:lnTo>
                  <a:pt x="657240" y="1834"/>
                </a:lnTo>
                <a:lnTo>
                  <a:pt x="703877" y="7245"/>
                </a:lnTo>
                <a:lnTo>
                  <a:pt x="749377" y="16099"/>
                </a:lnTo>
                <a:lnTo>
                  <a:pt x="793602" y="28260"/>
                </a:lnTo>
                <a:lnTo>
                  <a:pt x="836417" y="43592"/>
                </a:lnTo>
                <a:lnTo>
                  <a:pt x="877688" y="61959"/>
                </a:lnTo>
                <a:lnTo>
                  <a:pt x="917278" y="83227"/>
                </a:lnTo>
                <a:lnTo>
                  <a:pt x="955052" y="107259"/>
                </a:lnTo>
                <a:lnTo>
                  <a:pt x="990875" y="133920"/>
                </a:lnTo>
                <a:lnTo>
                  <a:pt x="1024611" y="163075"/>
                </a:lnTo>
                <a:lnTo>
                  <a:pt x="1056124" y="194588"/>
                </a:lnTo>
                <a:lnTo>
                  <a:pt x="1085279" y="228324"/>
                </a:lnTo>
                <a:lnTo>
                  <a:pt x="1111940" y="264147"/>
                </a:lnTo>
                <a:lnTo>
                  <a:pt x="1135972" y="301921"/>
                </a:lnTo>
                <a:lnTo>
                  <a:pt x="1157240" y="341511"/>
                </a:lnTo>
                <a:lnTo>
                  <a:pt x="1175607" y="382782"/>
                </a:lnTo>
                <a:lnTo>
                  <a:pt x="1190939" y="425597"/>
                </a:lnTo>
                <a:lnTo>
                  <a:pt x="1203100" y="469822"/>
                </a:lnTo>
                <a:lnTo>
                  <a:pt x="1211954" y="515322"/>
                </a:lnTo>
                <a:lnTo>
                  <a:pt x="1217365" y="561959"/>
                </a:lnTo>
                <a:lnTo>
                  <a:pt x="1219200" y="609600"/>
                </a:lnTo>
                <a:lnTo>
                  <a:pt x="1217365" y="657240"/>
                </a:lnTo>
                <a:lnTo>
                  <a:pt x="1211954" y="703877"/>
                </a:lnTo>
                <a:lnTo>
                  <a:pt x="1203100" y="749377"/>
                </a:lnTo>
                <a:lnTo>
                  <a:pt x="1190939" y="793602"/>
                </a:lnTo>
                <a:lnTo>
                  <a:pt x="1175607" y="836417"/>
                </a:lnTo>
                <a:lnTo>
                  <a:pt x="1157240" y="877688"/>
                </a:lnTo>
                <a:lnTo>
                  <a:pt x="1135972" y="917278"/>
                </a:lnTo>
                <a:lnTo>
                  <a:pt x="1111940" y="955052"/>
                </a:lnTo>
                <a:lnTo>
                  <a:pt x="1085279" y="990875"/>
                </a:lnTo>
                <a:lnTo>
                  <a:pt x="1056124" y="1024611"/>
                </a:lnTo>
                <a:lnTo>
                  <a:pt x="1024611" y="1056124"/>
                </a:lnTo>
                <a:lnTo>
                  <a:pt x="990875" y="1085279"/>
                </a:lnTo>
                <a:lnTo>
                  <a:pt x="955052" y="1111940"/>
                </a:lnTo>
                <a:lnTo>
                  <a:pt x="917278" y="1135972"/>
                </a:lnTo>
                <a:lnTo>
                  <a:pt x="877688" y="1157240"/>
                </a:lnTo>
                <a:lnTo>
                  <a:pt x="836417" y="1175607"/>
                </a:lnTo>
                <a:lnTo>
                  <a:pt x="793602" y="1190939"/>
                </a:lnTo>
                <a:lnTo>
                  <a:pt x="749377" y="1203100"/>
                </a:lnTo>
                <a:lnTo>
                  <a:pt x="703877" y="1211954"/>
                </a:lnTo>
                <a:lnTo>
                  <a:pt x="657240" y="1217365"/>
                </a:lnTo>
                <a:lnTo>
                  <a:pt x="609600" y="1219200"/>
                </a:lnTo>
                <a:lnTo>
                  <a:pt x="561959" y="1217365"/>
                </a:lnTo>
                <a:lnTo>
                  <a:pt x="515322" y="1211954"/>
                </a:lnTo>
                <a:lnTo>
                  <a:pt x="469822" y="1203100"/>
                </a:lnTo>
                <a:lnTo>
                  <a:pt x="425597" y="1190939"/>
                </a:lnTo>
                <a:lnTo>
                  <a:pt x="382782" y="1175607"/>
                </a:lnTo>
                <a:lnTo>
                  <a:pt x="341511" y="1157240"/>
                </a:lnTo>
                <a:lnTo>
                  <a:pt x="301921" y="1135972"/>
                </a:lnTo>
                <a:lnTo>
                  <a:pt x="264147" y="1111940"/>
                </a:lnTo>
                <a:lnTo>
                  <a:pt x="228324" y="1085279"/>
                </a:lnTo>
                <a:lnTo>
                  <a:pt x="194588" y="1056124"/>
                </a:lnTo>
                <a:lnTo>
                  <a:pt x="163075" y="1024611"/>
                </a:lnTo>
                <a:lnTo>
                  <a:pt x="133920" y="990875"/>
                </a:lnTo>
                <a:lnTo>
                  <a:pt x="107259" y="955052"/>
                </a:lnTo>
                <a:lnTo>
                  <a:pt x="83227" y="917278"/>
                </a:lnTo>
                <a:lnTo>
                  <a:pt x="61959" y="877688"/>
                </a:lnTo>
                <a:lnTo>
                  <a:pt x="43592" y="836417"/>
                </a:lnTo>
                <a:lnTo>
                  <a:pt x="28260" y="793602"/>
                </a:lnTo>
                <a:lnTo>
                  <a:pt x="16099" y="749377"/>
                </a:lnTo>
                <a:lnTo>
                  <a:pt x="7245" y="703877"/>
                </a:lnTo>
                <a:lnTo>
                  <a:pt x="1834" y="657240"/>
                </a:lnTo>
                <a:lnTo>
                  <a:pt x="0" y="609600"/>
                </a:lnTo>
                <a:close/>
              </a:path>
            </a:pathLst>
          </a:custGeom>
          <a:ln w="25400">
            <a:solidFill>
              <a:srgbClr val="000000"/>
            </a:solidFill>
          </a:ln>
        </p:spPr>
        <p:txBody>
          <a:bodyPr wrap="square" lIns="0" tIns="0" rIns="0" bIns="0" rtlCol="0"/>
          <a:lstStyle/>
          <a:p>
            <a:endParaRPr/>
          </a:p>
        </p:txBody>
      </p:sp>
      <p:sp>
        <p:nvSpPr>
          <p:cNvPr id="12" name="object 12"/>
          <p:cNvSpPr txBox="1"/>
          <p:nvPr/>
        </p:nvSpPr>
        <p:spPr>
          <a:xfrm>
            <a:off x="535940" y="1524000"/>
            <a:ext cx="7509509" cy="3173176"/>
          </a:xfrm>
          <a:prstGeom prst="rect">
            <a:avLst/>
          </a:prstGeom>
        </p:spPr>
        <p:txBody>
          <a:bodyPr vert="horz" wrap="square" lIns="0" tIns="12700" rIns="0" bIns="0" rtlCol="0">
            <a:spAutoFit/>
          </a:bodyPr>
          <a:lstStyle/>
          <a:p>
            <a:pPr marL="287020" indent="-274320">
              <a:lnSpc>
                <a:spcPct val="100000"/>
              </a:lnSpc>
              <a:spcBef>
                <a:spcPts val="100"/>
              </a:spcBef>
              <a:buClr>
                <a:srgbClr val="0AD0D9"/>
              </a:buClr>
              <a:buSzPct val="93750"/>
              <a:buFont typeface="Wingdings"/>
              <a:buChar char=""/>
              <a:tabLst>
                <a:tab pos="287020" algn="l"/>
              </a:tabLst>
            </a:pPr>
            <a:r>
              <a:rPr sz="2400" spc="-30" dirty="0">
                <a:latin typeface="Constantia"/>
                <a:cs typeface="Constantia"/>
              </a:rPr>
              <a:t>It </a:t>
            </a:r>
            <a:r>
              <a:rPr sz="2400" spc="-5" dirty="0">
                <a:latin typeface="Constantia"/>
                <a:cs typeface="Constantia"/>
              </a:rPr>
              <a:t>is specially designed cylindrical</a:t>
            </a:r>
            <a:r>
              <a:rPr sz="2400" spc="-345" dirty="0">
                <a:latin typeface="Constantia"/>
                <a:cs typeface="Constantia"/>
              </a:rPr>
              <a:t> </a:t>
            </a:r>
            <a:r>
              <a:rPr sz="2400" spc="-5" dirty="0">
                <a:latin typeface="Constantia"/>
                <a:cs typeface="Constantia"/>
              </a:rPr>
              <a:t>tube</a:t>
            </a:r>
            <a:endParaRPr sz="2400" dirty="0">
              <a:latin typeface="Constantia"/>
              <a:cs typeface="Constantia"/>
            </a:endParaRPr>
          </a:p>
          <a:p>
            <a:pPr marL="287020" marR="5080" indent="-274320" algn="just">
              <a:lnSpc>
                <a:spcPct val="80000"/>
              </a:lnSpc>
              <a:spcBef>
                <a:spcPts val="580"/>
              </a:spcBef>
              <a:buClr>
                <a:srgbClr val="0AD0D9"/>
              </a:buClr>
              <a:buSzPct val="93750"/>
              <a:buFont typeface="Wingdings"/>
              <a:buChar char=""/>
              <a:tabLst>
                <a:tab pos="287020" algn="l"/>
              </a:tabLst>
            </a:pPr>
            <a:r>
              <a:rPr sz="2400" dirty="0">
                <a:latin typeface="Constantia"/>
                <a:cs typeface="Constantia"/>
              </a:rPr>
              <a:t>Set</a:t>
            </a:r>
            <a:r>
              <a:rPr sz="2400" spc="-130" dirty="0">
                <a:latin typeface="Constantia"/>
                <a:cs typeface="Constantia"/>
              </a:rPr>
              <a:t> </a:t>
            </a:r>
            <a:r>
              <a:rPr sz="2400" dirty="0">
                <a:latin typeface="Constantia"/>
                <a:cs typeface="Constantia"/>
              </a:rPr>
              <a:t>of</a:t>
            </a:r>
            <a:r>
              <a:rPr sz="2400" spc="50" dirty="0">
                <a:latin typeface="Constantia"/>
                <a:cs typeface="Constantia"/>
              </a:rPr>
              <a:t> </a:t>
            </a:r>
            <a:r>
              <a:rPr sz="2400" spc="-10" dirty="0">
                <a:latin typeface="Constantia"/>
                <a:cs typeface="Constantia"/>
              </a:rPr>
              <a:t>mirrors</a:t>
            </a:r>
            <a:r>
              <a:rPr sz="2400" spc="-110" dirty="0">
                <a:latin typeface="Constantia"/>
                <a:cs typeface="Constantia"/>
              </a:rPr>
              <a:t> </a:t>
            </a:r>
            <a:r>
              <a:rPr sz="2400" dirty="0">
                <a:latin typeface="Constantia"/>
                <a:cs typeface="Constantia"/>
              </a:rPr>
              <a:t>at</a:t>
            </a:r>
            <a:r>
              <a:rPr sz="2400" spc="-80" dirty="0">
                <a:latin typeface="Constantia"/>
                <a:cs typeface="Constantia"/>
              </a:rPr>
              <a:t> </a:t>
            </a:r>
            <a:r>
              <a:rPr sz="2400" spc="-5" dirty="0">
                <a:latin typeface="Constantia"/>
                <a:cs typeface="Constantia"/>
              </a:rPr>
              <a:t>the</a:t>
            </a:r>
            <a:r>
              <a:rPr sz="2400" spc="-130" dirty="0">
                <a:latin typeface="Constantia"/>
                <a:cs typeface="Constantia"/>
              </a:rPr>
              <a:t> </a:t>
            </a:r>
            <a:r>
              <a:rPr sz="2400" spc="-5" dirty="0">
                <a:latin typeface="Constantia"/>
                <a:cs typeface="Constantia"/>
              </a:rPr>
              <a:t>ends</a:t>
            </a:r>
            <a:r>
              <a:rPr sz="2400" spc="-90" dirty="0">
                <a:latin typeface="Constantia"/>
                <a:cs typeface="Constantia"/>
              </a:rPr>
              <a:t> </a:t>
            </a:r>
            <a:r>
              <a:rPr sz="2400" dirty="0">
                <a:latin typeface="Constantia"/>
                <a:cs typeface="Constantia"/>
              </a:rPr>
              <a:t>of</a:t>
            </a:r>
            <a:r>
              <a:rPr sz="2400" spc="-10" dirty="0">
                <a:latin typeface="Constantia"/>
                <a:cs typeface="Constantia"/>
              </a:rPr>
              <a:t> which</a:t>
            </a:r>
            <a:r>
              <a:rPr sz="2400" spc="-95" dirty="0">
                <a:latin typeface="Constantia"/>
                <a:cs typeface="Constantia"/>
              </a:rPr>
              <a:t> </a:t>
            </a:r>
            <a:r>
              <a:rPr sz="2400" spc="-15" dirty="0">
                <a:latin typeface="Constantia"/>
                <a:cs typeface="Constantia"/>
              </a:rPr>
              <a:t>are</a:t>
            </a:r>
            <a:r>
              <a:rPr sz="2400" spc="-110" dirty="0">
                <a:latin typeface="Constantia"/>
                <a:cs typeface="Constantia"/>
              </a:rPr>
              <a:t> </a:t>
            </a:r>
            <a:r>
              <a:rPr sz="2400" spc="-15" dirty="0">
                <a:latin typeface="Constantia"/>
                <a:cs typeface="Constantia"/>
              </a:rPr>
              <a:t>silvered</a:t>
            </a:r>
            <a:r>
              <a:rPr sz="2400" spc="-70" dirty="0">
                <a:latin typeface="Constantia"/>
                <a:cs typeface="Constantia"/>
              </a:rPr>
              <a:t> </a:t>
            </a:r>
            <a:r>
              <a:rPr sz="2400" spc="-5" dirty="0">
                <a:latin typeface="Constantia"/>
                <a:cs typeface="Constantia"/>
              </a:rPr>
              <a:t>one</a:t>
            </a:r>
            <a:r>
              <a:rPr sz="2400" spc="-110" dirty="0">
                <a:latin typeface="Constantia"/>
                <a:cs typeface="Constantia"/>
              </a:rPr>
              <a:t> </a:t>
            </a:r>
            <a:r>
              <a:rPr lang="en-IN" sz="2400" spc="-110" dirty="0">
                <a:latin typeface="Constantia"/>
                <a:cs typeface="Constantia"/>
              </a:rPr>
              <a:t>a</a:t>
            </a:r>
            <a:r>
              <a:rPr sz="2400" dirty="0" err="1">
                <a:latin typeface="Constantia"/>
                <a:cs typeface="Constantia"/>
              </a:rPr>
              <a:t>nd</a:t>
            </a:r>
            <a:r>
              <a:rPr sz="2400" dirty="0">
                <a:latin typeface="Constantia"/>
                <a:cs typeface="Constantia"/>
              </a:rPr>
              <a:t>  </a:t>
            </a:r>
            <a:r>
              <a:rPr sz="2400" spc="-5" dirty="0">
                <a:latin typeface="Constantia"/>
                <a:cs typeface="Constantia"/>
              </a:rPr>
              <a:t>being</a:t>
            </a:r>
            <a:r>
              <a:rPr sz="2400" spc="-80" dirty="0">
                <a:latin typeface="Constantia"/>
                <a:cs typeface="Constantia"/>
              </a:rPr>
              <a:t> </a:t>
            </a:r>
            <a:r>
              <a:rPr sz="2400" spc="-15" dirty="0">
                <a:latin typeface="Constantia"/>
                <a:cs typeface="Constantia"/>
              </a:rPr>
              <a:t>completely</a:t>
            </a:r>
            <a:r>
              <a:rPr sz="2400" spc="-105" dirty="0">
                <a:latin typeface="Constantia"/>
                <a:cs typeface="Constantia"/>
              </a:rPr>
              <a:t> </a:t>
            </a:r>
            <a:r>
              <a:rPr sz="2400" spc="-15" dirty="0">
                <a:latin typeface="Constantia"/>
                <a:cs typeface="Constantia"/>
              </a:rPr>
              <a:t>silvered</a:t>
            </a:r>
            <a:r>
              <a:rPr sz="2400" spc="-70" dirty="0">
                <a:latin typeface="Constantia"/>
                <a:cs typeface="Constantia"/>
              </a:rPr>
              <a:t> </a:t>
            </a:r>
            <a:r>
              <a:rPr sz="2400" dirty="0">
                <a:latin typeface="Constantia"/>
                <a:cs typeface="Constantia"/>
              </a:rPr>
              <a:t>at</a:t>
            </a:r>
            <a:r>
              <a:rPr sz="2400" spc="-120" dirty="0">
                <a:latin typeface="Constantia"/>
                <a:cs typeface="Constantia"/>
              </a:rPr>
              <a:t> </a:t>
            </a:r>
            <a:r>
              <a:rPr sz="2400" spc="-10" dirty="0">
                <a:latin typeface="Constantia"/>
                <a:cs typeface="Constantia"/>
              </a:rPr>
              <a:t>which</a:t>
            </a:r>
            <a:r>
              <a:rPr sz="2400" spc="-50" dirty="0">
                <a:latin typeface="Constantia"/>
                <a:cs typeface="Constantia"/>
              </a:rPr>
              <a:t> </a:t>
            </a:r>
            <a:r>
              <a:rPr sz="2400" spc="-5" dirty="0">
                <a:latin typeface="Constantia"/>
                <a:cs typeface="Constantia"/>
              </a:rPr>
              <a:t>the</a:t>
            </a:r>
            <a:r>
              <a:rPr sz="2400" spc="-135" dirty="0">
                <a:latin typeface="Constantia"/>
                <a:cs typeface="Constantia"/>
              </a:rPr>
              <a:t> </a:t>
            </a:r>
            <a:r>
              <a:rPr sz="2400" dirty="0">
                <a:latin typeface="Constantia"/>
                <a:cs typeface="Constantia"/>
              </a:rPr>
              <a:t>other</a:t>
            </a:r>
            <a:r>
              <a:rPr sz="2400" spc="-75" dirty="0">
                <a:latin typeface="Constantia"/>
                <a:cs typeface="Constantia"/>
              </a:rPr>
              <a:t> </a:t>
            </a:r>
            <a:r>
              <a:rPr sz="2400" spc="-5" dirty="0">
                <a:latin typeface="Constantia"/>
                <a:cs typeface="Constantia"/>
              </a:rPr>
              <a:t>is</a:t>
            </a:r>
            <a:r>
              <a:rPr sz="2400" spc="-85" dirty="0">
                <a:latin typeface="Constantia"/>
                <a:cs typeface="Constantia"/>
              </a:rPr>
              <a:t> </a:t>
            </a:r>
            <a:r>
              <a:rPr sz="2400" spc="-5" dirty="0">
                <a:latin typeface="Constantia"/>
                <a:cs typeface="Constantia"/>
              </a:rPr>
              <a:t>partially  </a:t>
            </a:r>
            <a:r>
              <a:rPr sz="2400" spc="-15" dirty="0">
                <a:latin typeface="Constantia"/>
                <a:cs typeface="Constantia"/>
              </a:rPr>
              <a:t>silvered</a:t>
            </a:r>
            <a:endParaRPr sz="2400" dirty="0">
              <a:latin typeface="Constantia"/>
              <a:cs typeface="Constantia"/>
            </a:endParaRPr>
          </a:p>
          <a:p>
            <a:pPr marL="287020" marR="343535" indent="-274320">
              <a:lnSpc>
                <a:spcPct val="80000"/>
              </a:lnSpc>
              <a:spcBef>
                <a:spcPts val="575"/>
              </a:spcBef>
              <a:buClr>
                <a:srgbClr val="0AD0D9"/>
              </a:buClr>
              <a:buSzPct val="93750"/>
              <a:buFont typeface="Wingdings"/>
              <a:buChar char=""/>
              <a:tabLst>
                <a:tab pos="287020" algn="l"/>
              </a:tabLst>
            </a:pPr>
            <a:r>
              <a:rPr sz="2400" spc="-10" dirty="0">
                <a:latin typeface="Constantia"/>
                <a:cs typeface="Constantia"/>
              </a:rPr>
              <a:t>Photons </a:t>
            </a:r>
            <a:r>
              <a:rPr sz="2400" spc="-15" dirty="0">
                <a:latin typeface="Constantia"/>
                <a:cs typeface="Constantia"/>
              </a:rPr>
              <a:t>are </a:t>
            </a:r>
            <a:r>
              <a:rPr sz="2400" spc="-10" dirty="0">
                <a:latin typeface="Constantia"/>
                <a:cs typeface="Constantia"/>
              </a:rPr>
              <a:t>emitted </a:t>
            </a:r>
            <a:r>
              <a:rPr sz="2400" spc="-5" dirty="0">
                <a:latin typeface="Constantia"/>
                <a:cs typeface="Constantia"/>
              </a:rPr>
              <a:t>parallel </a:t>
            </a:r>
            <a:r>
              <a:rPr sz="2400" spc="-20" dirty="0">
                <a:latin typeface="Constantia"/>
                <a:cs typeface="Constantia"/>
              </a:rPr>
              <a:t>to </a:t>
            </a:r>
            <a:r>
              <a:rPr sz="2400" spc="-5" dirty="0">
                <a:latin typeface="Constantia"/>
                <a:cs typeface="Constantia"/>
              </a:rPr>
              <a:t>the </a:t>
            </a:r>
            <a:r>
              <a:rPr sz="2400" dirty="0">
                <a:latin typeface="Constantia"/>
                <a:cs typeface="Constantia"/>
              </a:rPr>
              <a:t>axis of </a:t>
            </a:r>
            <a:r>
              <a:rPr sz="2400" spc="-5" dirty="0">
                <a:latin typeface="Constantia"/>
                <a:cs typeface="Constantia"/>
              </a:rPr>
              <a:t>the </a:t>
            </a:r>
            <a:r>
              <a:rPr sz="2400" spc="-15" dirty="0">
                <a:latin typeface="Constantia"/>
                <a:cs typeface="Constantia"/>
              </a:rPr>
              <a:t>active  </a:t>
            </a:r>
            <a:r>
              <a:rPr sz="2400" spc="-5" dirty="0">
                <a:latin typeface="Constantia"/>
                <a:cs typeface="Constantia"/>
              </a:rPr>
              <a:t>medium </a:t>
            </a:r>
            <a:r>
              <a:rPr lang="en-IN" sz="2400" spc="-5" dirty="0">
                <a:latin typeface="Constantia"/>
                <a:cs typeface="Constantia"/>
              </a:rPr>
              <a:t>which </a:t>
            </a:r>
            <a:r>
              <a:rPr sz="2400" spc="-20" dirty="0">
                <a:latin typeface="Constantia"/>
                <a:cs typeface="Constantia"/>
              </a:rPr>
              <a:t>undergo </a:t>
            </a:r>
            <a:r>
              <a:rPr sz="2400" spc="-5" dirty="0">
                <a:latin typeface="Constantia"/>
                <a:cs typeface="Constantia"/>
              </a:rPr>
              <a:t>multiple </a:t>
            </a:r>
            <a:r>
              <a:rPr sz="2400" spc="10" dirty="0">
                <a:latin typeface="Constantia"/>
                <a:cs typeface="Constantia"/>
              </a:rPr>
              <a:t>reflections </a:t>
            </a:r>
            <a:r>
              <a:rPr sz="2400" spc="-10" dirty="0">
                <a:latin typeface="Constantia"/>
                <a:cs typeface="Constantia"/>
              </a:rPr>
              <a:t>between</a:t>
            </a:r>
            <a:r>
              <a:rPr sz="2400" spc="-340" dirty="0">
                <a:latin typeface="Constantia"/>
                <a:cs typeface="Constantia"/>
              </a:rPr>
              <a:t> </a:t>
            </a:r>
            <a:r>
              <a:rPr sz="2400" spc="-5" dirty="0">
                <a:latin typeface="Constantia"/>
                <a:cs typeface="Constantia"/>
              </a:rPr>
              <a:t>them</a:t>
            </a:r>
            <a:endParaRPr sz="2400" dirty="0">
              <a:latin typeface="Constantia"/>
              <a:cs typeface="Constantia"/>
            </a:endParaRPr>
          </a:p>
          <a:p>
            <a:pPr marL="287020" indent="-274320">
              <a:lnSpc>
                <a:spcPct val="100000"/>
              </a:lnSpc>
              <a:buClr>
                <a:srgbClr val="0AD0D9"/>
              </a:buClr>
              <a:buSzPct val="93750"/>
              <a:buFont typeface="Wingdings"/>
              <a:buChar char=""/>
              <a:tabLst>
                <a:tab pos="287020" algn="l"/>
              </a:tabLst>
            </a:pPr>
            <a:r>
              <a:rPr sz="2400" spc="-25" dirty="0">
                <a:latin typeface="Constantia"/>
                <a:cs typeface="Constantia"/>
              </a:rPr>
              <a:t>So, </a:t>
            </a:r>
            <a:r>
              <a:rPr sz="2400" spc="-5" dirty="0">
                <a:latin typeface="Constantia"/>
                <a:cs typeface="Constantia"/>
              </a:rPr>
              <a:t>the light intensity can be</a:t>
            </a:r>
            <a:r>
              <a:rPr sz="2400" spc="-360" dirty="0">
                <a:latin typeface="Constantia"/>
                <a:cs typeface="Constantia"/>
              </a:rPr>
              <a:t> </a:t>
            </a:r>
            <a:r>
              <a:rPr sz="2400" spc="-10" dirty="0">
                <a:latin typeface="Constantia"/>
                <a:cs typeface="Constantia"/>
              </a:rPr>
              <a:t>increased</a:t>
            </a:r>
            <a:r>
              <a:rPr lang="en-IN" sz="2400" spc="-10" dirty="0">
                <a:latin typeface="Constantia"/>
                <a:cs typeface="Constantia"/>
              </a:rPr>
              <a:t>.</a:t>
            </a:r>
            <a:endParaRPr sz="2400" dirty="0">
              <a:latin typeface="Constantia"/>
              <a:cs typeface="Constantia"/>
            </a:endParaRPr>
          </a:p>
          <a:p>
            <a:pPr marR="916305" algn="ctr">
              <a:lnSpc>
                <a:spcPct val="100000"/>
              </a:lnSpc>
              <a:spcBef>
                <a:spcPts val="1680"/>
              </a:spcBef>
            </a:pPr>
            <a:r>
              <a:rPr sz="1800" dirty="0">
                <a:latin typeface="Constantia"/>
                <a:cs typeface="Constantia"/>
              </a:rPr>
              <a:t>Energy</a:t>
            </a:r>
            <a:r>
              <a:rPr sz="1800" spc="-90" dirty="0">
                <a:latin typeface="Constantia"/>
                <a:cs typeface="Constantia"/>
              </a:rPr>
              <a:t> </a:t>
            </a:r>
            <a:r>
              <a:rPr sz="1800" spc="-10" dirty="0">
                <a:latin typeface="Constantia"/>
                <a:cs typeface="Constantia"/>
              </a:rPr>
              <a:t>source</a:t>
            </a:r>
            <a:endParaRPr sz="1800" dirty="0">
              <a:latin typeface="Constantia"/>
              <a:cs typeface="Constantia"/>
            </a:endParaRPr>
          </a:p>
        </p:txBody>
      </p:sp>
      <p:sp>
        <p:nvSpPr>
          <p:cNvPr id="13" name="object 13"/>
          <p:cNvSpPr txBox="1"/>
          <p:nvPr/>
        </p:nvSpPr>
        <p:spPr>
          <a:xfrm>
            <a:off x="3657600" y="5029200"/>
            <a:ext cx="674370" cy="391795"/>
          </a:xfrm>
          <a:prstGeom prst="rect">
            <a:avLst/>
          </a:prstGeom>
        </p:spPr>
        <p:txBody>
          <a:bodyPr vert="horz" wrap="square" lIns="0" tIns="12700" rIns="0" bIns="0" rtlCol="0">
            <a:spAutoFit/>
          </a:bodyPr>
          <a:lstStyle/>
          <a:p>
            <a:pPr marL="12700" marR="5080" indent="1270">
              <a:lnSpc>
                <a:spcPct val="100000"/>
              </a:lnSpc>
              <a:spcBef>
                <a:spcPts val="100"/>
              </a:spcBef>
            </a:pPr>
            <a:r>
              <a:rPr sz="1200" spc="-20" dirty="0">
                <a:latin typeface="Constantia"/>
                <a:cs typeface="Constantia"/>
              </a:rPr>
              <a:t>Working  </a:t>
            </a:r>
            <a:r>
              <a:rPr sz="1200" spc="-10" dirty="0">
                <a:latin typeface="Constantia"/>
                <a:cs typeface="Constantia"/>
              </a:rPr>
              <a:t>s</a:t>
            </a:r>
            <a:r>
              <a:rPr sz="1200" spc="-5" dirty="0">
                <a:latin typeface="Constantia"/>
                <a:cs typeface="Constantia"/>
              </a:rPr>
              <a:t>u</a:t>
            </a:r>
            <a:r>
              <a:rPr sz="1200" dirty="0">
                <a:latin typeface="Constantia"/>
                <a:cs typeface="Constantia"/>
              </a:rPr>
              <a:t>b</a:t>
            </a:r>
            <a:r>
              <a:rPr sz="1200" spc="-10" dirty="0">
                <a:latin typeface="Constantia"/>
                <a:cs typeface="Constantia"/>
              </a:rPr>
              <a:t>s</a:t>
            </a:r>
            <a:r>
              <a:rPr sz="1200" dirty="0">
                <a:latin typeface="Constantia"/>
                <a:cs typeface="Constantia"/>
              </a:rPr>
              <a:t>ta</a:t>
            </a:r>
            <a:r>
              <a:rPr sz="1200" spc="-10" dirty="0">
                <a:latin typeface="Constantia"/>
                <a:cs typeface="Constantia"/>
              </a:rPr>
              <a:t>n</a:t>
            </a:r>
            <a:r>
              <a:rPr sz="1200" spc="-30" dirty="0">
                <a:latin typeface="Constantia"/>
                <a:cs typeface="Constantia"/>
              </a:rPr>
              <a:t>c</a:t>
            </a:r>
            <a:r>
              <a:rPr sz="1200" dirty="0">
                <a:latin typeface="Constantia"/>
                <a:cs typeface="Constantia"/>
              </a:rPr>
              <a:t>e</a:t>
            </a:r>
          </a:p>
        </p:txBody>
      </p:sp>
      <p:sp>
        <p:nvSpPr>
          <p:cNvPr id="14" name="object 14"/>
          <p:cNvSpPr txBox="1"/>
          <p:nvPr/>
        </p:nvSpPr>
        <p:spPr>
          <a:xfrm>
            <a:off x="231140" y="6267399"/>
            <a:ext cx="782955"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onstantia"/>
                <a:cs typeface="Constantia"/>
              </a:rPr>
              <a:t>Fully  </a:t>
            </a:r>
            <a:r>
              <a:rPr sz="1800" dirty="0">
                <a:latin typeface="Constantia"/>
                <a:cs typeface="Constantia"/>
              </a:rPr>
              <a:t>si</a:t>
            </a:r>
            <a:r>
              <a:rPr sz="1800" spc="-20" dirty="0">
                <a:latin typeface="Constantia"/>
                <a:cs typeface="Constantia"/>
              </a:rPr>
              <a:t>l</a:t>
            </a:r>
            <a:r>
              <a:rPr sz="1800" spc="-55" dirty="0">
                <a:latin typeface="Constantia"/>
                <a:cs typeface="Constantia"/>
              </a:rPr>
              <a:t>v</a:t>
            </a:r>
            <a:r>
              <a:rPr sz="1800" dirty="0">
                <a:latin typeface="Constantia"/>
                <a:cs typeface="Constantia"/>
              </a:rPr>
              <a:t>e</a:t>
            </a:r>
            <a:r>
              <a:rPr sz="1800" spc="-20" dirty="0">
                <a:latin typeface="Constantia"/>
                <a:cs typeface="Constantia"/>
              </a:rPr>
              <a:t>r</a:t>
            </a:r>
            <a:r>
              <a:rPr sz="1800" dirty="0">
                <a:latin typeface="Constantia"/>
                <a:cs typeface="Constantia"/>
              </a:rPr>
              <a:t>ed</a:t>
            </a:r>
            <a:endParaRPr sz="1800">
              <a:latin typeface="Constantia"/>
              <a:cs typeface="Constantia"/>
            </a:endParaRPr>
          </a:p>
        </p:txBody>
      </p:sp>
      <p:sp>
        <p:nvSpPr>
          <p:cNvPr id="15" name="object 15"/>
          <p:cNvSpPr/>
          <p:nvPr/>
        </p:nvSpPr>
        <p:spPr>
          <a:xfrm>
            <a:off x="759828" y="6230086"/>
            <a:ext cx="840740" cy="329565"/>
          </a:xfrm>
          <a:custGeom>
            <a:avLst/>
            <a:gdLst/>
            <a:ahLst/>
            <a:cxnLst/>
            <a:rect l="l" t="t" r="r" b="b"/>
            <a:pathLst>
              <a:path w="840740" h="329565">
                <a:moveTo>
                  <a:pt x="804324" y="24665"/>
                </a:moveTo>
                <a:lnTo>
                  <a:pt x="0" y="317144"/>
                </a:lnTo>
                <a:lnTo>
                  <a:pt x="4343" y="329082"/>
                </a:lnTo>
                <a:lnTo>
                  <a:pt x="808701" y="36581"/>
                </a:lnTo>
                <a:lnTo>
                  <a:pt x="816753" y="26919"/>
                </a:lnTo>
                <a:lnTo>
                  <a:pt x="804324" y="24665"/>
                </a:lnTo>
                <a:close/>
              </a:path>
              <a:path w="840740" h="329565">
                <a:moveTo>
                  <a:pt x="831192" y="16637"/>
                </a:moveTo>
                <a:lnTo>
                  <a:pt x="826401" y="16637"/>
                </a:lnTo>
                <a:lnTo>
                  <a:pt x="830719" y="28575"/>
                </a:lnTo>
                <a:lnTo>
                  <a:pt x="808701" y="36581"/>
                </a:lnTo>
                <a:lnTo>
                  <a:pt x="767219" y="86360"/>
                </a:lnTo>
                <a:lnTo>
                  <a:pt x="765060" y="89052"/>
                </a:lnTo>
                <a:lnTo>
                  <a:pt x="765314" y="93052"/>
                </a:lnTo>
                <a:lnTo>
                  <a:pt x="768108" y="95300"/>
                </a:lnTo>
                <a:lnTo>
                  <a:pt x="770775" y="97548"/>
                </a:lnTo>
                <a:lnTo>
                  <a:pt x="774712" y="97180"/>
                </a:lnTo>
                <a:lnTo>
                  <a:pt x="776998" y="94475"/>
                </a:lnTo>
                <a:lnTo>
                  <a:pt x="840371" y="18300"/>
                </a:lnTo>
                <a:lnTo>
                  <a:pt x="831192" y="16637"/>
                </a:lnTo>
                <a:close/>
              </a:path>
              <a:path w="840740" h="329565">
                <a:moveTo>
                  <a:pt x="816753" y="26919"/>
                </a:moveTo>
                <a:lnTo>
                  <a:pt x="808701" y="36581"/>
                </a:lnTo>
                <a:lnTo>
                  <a:pt x="829951" y="28854"/>
                </a:lnTo>
                <a:lnTo>
                  <a:pt x="827417" y="28854"/>
                </a:lnTo>
                <a:lnTo>
                  <a:pt x="816753" y="26919"/>
                </a:lnTo>
                <a:close/>
              </a:path>
              <a:path w="840740" h="329565">
                <a:moveTo>
                  <a:pt x="823734" y="18542"/>
                </a:moveTo>
                <a:lnTo>
                  <a:pt x="816753" y="26919"/>
                </a:lnTo>
                <a:lnTo>
                  <a:pt x="827417" y="28854"/>
                </a:lnTo>
                <a:lnTo>
                  <a:pt x="823734" y="18542"/>
                </a:lnTo>
                <a:close/>
              </a:path>
              <a:path w="840740" h="329565">
                <a:moveTo>
                  <a:pt x="827090" y="18542"/>
                </a:moveTo>
                <a:lnTo>
                  <a:pt x="823734" y="18542"/>
                </a:lnTo>
                <a:lnTo>
                  <a:pt x="827417" y="28854"/>
                </a:lnTo>
                <a:lnTo>
                  <a:pt x="829951" y="28854"/>
                </a:lnTo>
                <a:lnTo>
                  <a:pt x="830719" y="28575"/>
                </a:lnTo>
                <a:lnTo>
                  <a:pt x="827090" y="18542"/>
                </a:lnTo>
                <a:close/>
              </a:path>
              <a:path w="840740" h="329565">
                <a:moveTo>
                  <a:pt x="826401" y="16637"/>
                </a:moveTo>
                <a:lnTo>
                  <a:pt x="804324" y="24665"/>
                </a:lnTo>
                <a:lnTo>
                  <a:pt x="816753" y="26919"/>
                </a:lnTo>
                <a:lnTo>
                  <a:pt x="823734" y="18542"/>
                </a:lnTo>
                <a:lnTo>
                  <a:pt x="827090" y="18542"/>
                </a:lnTo>
                <a:lnTo>
                  <a:pt x="826401" y="16637"/>
                </a:lnTo>
                <a:close/>
              </a:path>
              <a:path w="840740" h="329565">
                <a:moveTo>
                  <a:pt x="739406" y="0"/>
                </a:moveTo>
                <a:lnTo>
                  <a:pt x="736104" y="2286"/>
                </a:lnTo>
                <a:lnTo>
                  <a:pt x="734834" y="9194"/>
                </a:lnTo>
                <a:lnTo>
                  <a:pt x="737120" y="12496"/>
                </a:lnTo>
                <a:lnTo>
                  <a:pt x="804324" y="24665"/>
                </a:lnTo>
                <a:lnTo>
                  <a:pt x="826401" y="16637"/>
                </a:lnTo>
                <a:lnTo>
                  <a:pt x="831192" y="16637"/>
                </a:lnTo>
                <a:lnTo>
                  <a:pt x="739406" y="0"/>
                </a:lnTo>
                <a:close/>
              </a:path>
            </a:pathLst>
          </a:custGeom>
          <a:solidFill>
            <a:srgbClr val="055092"/>
          </a:solidFill>
        </p:spPr>
        <p:txBody>
          <a:bodyPr wrap="square" lIns="0" tIns="0" rIns="0" bIns="0" rtlCol="0"/>
          <a:lstStyle/>
          <a:p>
            <a:endParaRPr/>
          </a:p>
        </p:txBody>
      </p:sp>
      <p:sp>
        <p:nvSpPr>
          <p:cNvPr id="16" name="object 16"/>
          <p:cNvSpPr txBox="1"/>
          <p:nvPr/>
        </p:nvSpPr>
        <p:spPr>
          <a:xfrm>
            <a:off x="5562600" y="6096000"/>
            <a:ext cx="1607820" cy="574040"/>
          </a:xfrm>
          <a:prstGeom prst="rect">
            <a:avLst/>
          </a:prstGeom>
        </p:spPr>
        <p:txBody>
          <a:bodyPr vert="horz" wrap="square" lIns="0" tIns="12700" rIns="0" bIns="0" rtlCol="0">
            <a:spAutoFit/>
          </a:bodyPr>
          <a:lstStyle/>
          <a:p>
            <a:pPr marL="775335">
              <a:lnSpc>
                <a:spcPct val="100000"/>
              </a:lnSpc>
              <a:spcBef>
                <a:spcPts val="100"/>
              </a:spcBef>
            </a:pPr>
            <a:r>
              <a:rPr sz="1800" spc="-10" dirty="0">
                <a:latin typeface="Constantia"/>
                <a:cs typeface="Constantia"/>
              </a:rPr>
              <a:t>Partially</a:t>
            </a:r>
            <a:endParaRPr sz="1800" dirty="0">
              <a:latin typeface="Constantia"/>
              <a:cs typeface="Constantia"/>
            </a:endParaRPr>
          </a:p>
          <a:p>
            <a:pPr marL="12700">
              <a:lnSpc>
                <a:spcPct val="100000"/>
              </a:lnSpc>
              <a:tabLst>
                <a:tab pos="371475" algn="l"/>
                <a:tab pos="775335" algn="l"/>
              </a:tabLst>
            </a:pPr>
            <a:r>
              <a:rPr sz="1800" u="heavy" dirty="0">
                <a:uFill>
                  <a:solidFill>
                    <a:srgbClr val="055092"/>
                  </a:solidFill>
                </a:uFill>
                <a:latin typeface="Constantia"/>
                <a:cs typeface="Constantia"/>
              </a:rPr>
              <a:t> 	</a:t>
            </a:r>
            <a:r>
              <a:rPr sz="1800" dirty="0">
                <a:latin typeface="Constantia"/>
                <a:cs typeface="Constantia"/>
              </a:rPr>
              <a:t>	</a:t>
            </a:r>
            <a:r>
              <a:rPr sz="1800" spc="-15" dirty="0">
                <a:latin typeface="Constantia"/>
                <a:cs typeface="Constantia"/>
              </a:rPr>
              <a:t>silvered</a:t>
            </a:r>
            <a:endParaRPr sz="1800" dirty="0">
              <a:latin typeface="Constantia"/>
              <a:cs typeface="Constantia"/>
            </a:endParaRPr>
          </a:p>
        </p:txBody>
      </p:sp>
      <p:sp>
        <p:nvSpPr>
          <p:cNvPr id="17" name="object 17"/>
          <p:cNvSpPr/>
          <p:nvPr/>
        </p:nvSpPr>
        <p:spPr>
          <a:xfrm>
            <a:off x="6172200" y="5638774"/>
            <a:ext cx="538480" cy="614045"/>
          </a:xfrm>
          <a:custGeom>
            <a:avLst/>
            <a:gdLst/>
            <a:ahLst/>
            <a:cxnLst/>
            <a:rect l="l" t="t" r="r" b="b"/>
            <a:pathLst>
              <a:path w="538479" h="614045">
                <a:moveTo>
                  <a:pt x="16546" y="18970"/>
                </a:moveTo>
                <a:lnTo>
                  <a:pt x="18919" y="31226"/>
                </a:lnTo>
                <a:lnTo>
                  <a:pt x="528574" y="613803"/>
                </a:lnTo>
                <a:lnTo>
                  <a:pt x="538226" y="605447"/>
                </a:lnTo>
                <a:lnTo>
                  <a:pt x="28562" y="23001"/>
                </a:lnTo>
                <a:lnTo>
                  <a:pt x="16546" y="18970"/>
                </a:lnTo>
                <a:close/>
              </a:path>
              <a:path w="538479" h="614045">
                <a:moveTo>
                  <a:pt x="0" y="0"/>
                </a:moveTo>
                <a:lnTo>
                  <a:pt x="18796" y="97307"/>
                </a:lnTo>
                <a:lnTo>
                  <a:pt x="19430" y="100749"/>
                </a:lnTo>
                <a:lnTo>
                  <a:pt x="22733" y="102997"/>
                </a:lnTo>
                <a:lnTo>
                  <a:pt x="29590" y="101676"/>
                </a:lnTo>
                <a:lnTo>
                  <a:pt x="31876" y="98336"/>
                </a:lnTo>
                <a:lnTo>
                  <a:pt x="31241" y="94894"/>
                </a:lnTo>
                <a:lnTo>
                  <a:pt x="18919" y="31226"/>
                </a:lnTo>
                <a:lnTo>
                  <a:pt x="3555" y="13665"/>
                </a:lnTo>
                <a:lnTo>
                  <a:pt x="13080" y="5308"/>
                </a:lnTo>
                <a:lnTo>
                  <a:pt x="15816" y="5308"/>
                </a:lnTo>
                <a:lnTo>
                  <a:pt x="0" y="0"/>
                </a:lnTo>
                <a:close/>
              </a:path>
              <a:path w="538479" h="614045">
                <a:moveTo>
                  <a:pt x="15816" y="5308"/>
                </a:moveTo>
                <a:lnTo>
                  <a:pt x="13080" y="5308"/>
                </a:lnTo>
                <a:lnTo>
                  <a:pt x="28562" y="23001"/>
                </a:lnTo>
                <a:lnTo>
                  <a:pt x="93217" y="44691"/>
                </a:lnTo>
                <a:lnTo>
                  <a:pt x="96774" y="42900"/>
                </a:lnTo>
                <a:lnTo>
                  <a:pt x="99060" y="36258"/>
                </a:lnTo>
                <a:lnTo>
                  <a:pt x="97282" y="32651"/>
                </a:lnTo>
                <a:lnTo>
                  <a:pt x="15816" y="5308"/>
                </a:lnTo>
                <a:close/>
              </a:path>
              <a:path w="538479" h="614045">
                <a:moveTo>
                  <a:pt x="13080" y="5308"/>
                </a:moveTo>
                <a:lnTo>
                  <a:pt x="3555" y="13665"/>
                </a:lnTo>
                <a:lnTo>
                  <a:pt x="18919" y="31226"/>
                </a:lnTo>
                <a:lnTo>
                  <a:pt x="16546" y="18970"/>
                </a:lnTo>
                <a:lnTo>
                  <a:pt x="6223" y="15506"/>
                </a:lnTo>
                <a:lnTo>
                  <a:pt x="14477" y="8280"/>
                </a:lnTo>
                <a:lnTo>
                  <a:pt x="15681" y="8280"/>
                </a:lnTo>
                <a:lnTo>
                  <a:pt x="13080" y="5308"/>
                </a:lnTo>
                <a:close/>
              </a:path>
              <a:path w="538479" h="614045">
                <a:moveTo>
                  <a:pt x="15681" y="8280"/>
                </a:moveTo>
                <a:lnTo>
                  <a:pt x="14477" y="8280"/>
                </a:lnTo>
                <a:lnTo>
                  <a:pt x="16546" y="18970"/>
                </a:lnTo>
                <a:lnTo>
                  <a:pt x="28562" y="23001"/>
                </a:lnTo>
                <a:lnTo>
                  <a:pt x="15681" y="8280"/>
                </a:lnTo>
                <a:close/>
              </a:path>
              <a:path w="538479" h="614045">
                <a:moveTo>
                  <a:pt x="14477" y="8280"/>
                </a:moveTo>
                <a:lnTo>
                  <a:pt x="6223" y="15506"/>
                </a:lnTo>
                <a:lnTo>
                  <a:pt x="16546" y="18970"/>
                </a:lnTo>
                <a:lnTo>
                  <a:pt x="14477" y="8280"/>
                </a:lnTo>
                <a:close/>
              </a:path>
            </a:pathLst>
          </a:custGeom>
          <a:solidFill>
            <a:srgbClr val="055092"/>
          </a:solidFill>
        </p:spPr>
        <p:txBody>
          <a:bodyPr wrap="square" lIns="0" tIns="0" rIns="0" bIns="0" rtlCol="0"/>
          <a:lstStyle/>
          <a:p>
            <a:endParaRPr/>
          </a:p>
        </p:txBody>
      </p:sp>
      <p:sp>
        <p:nvSpPr>
          <p:cNvPr id="18" name="object 18"/>
          <p:cNvSpPr/>
          <p:nvPr/>
        </p:nvSpPr>
        <p:spPr>
          <a:xfrm>
            <a:off x="5562600" y="4495800"/>
            <a:ext cx="152400" cy="76200"/>
          </a:xfrm>
          <a:custGeom>
            <a:avLst/>
            <a:gdLst/>
            <a:ahLst/>
            <a:cxnLst/>
            <a:rect l="l" t="t" r="r" b="b"/>
            <a:pathLst>
              <a:path w="152400" h="76200">
                <a:moveTo>
                  <a:pt x="0" y="76200"/>
                </a:moveTo>
                <a:lnTo>
                  <a:pt x="152400" y="0"/>
                </a:lnTo>
              </a:path>
            </a:pathLst>
          </a:custGeom>
          <a:ln w="12700">
            <a:solidFill>
              <a:srgbClr val="055092"/>
            </a:solidFill>
          </a:ln>
        </p:spPr>
        <p:txBody>
          <a:bodyPr wrap="square" lIns="0" tIns="0" rIns="0" bIns="0" rtlCol="0"/>
          <a:lstStyle/>
          <a:p>
            <a:endParaRPr/>
          </a:p>
        </p:txBody>
      </p:sp>
      <p:sp>
        <p:nvSpPr>
          <p:cNvPr id="19" name="object 19"/>
          <p:cNvSpPr/>
          <p:nvPr/>
        </p:nvSpPr>
        <p:spPr>
          <a:xfrm>
            <a:off x="5715000" y="4648200"/>
            <a:ext cx="152400" cy="76200"/>
          </a:xfrm>
          <a:custGeom>
            <a:avLst/>
            <a:gdLst/>
            <a:ahLst/>
            <a:cxnLst/>
            <a:rect l="l" t="t" r="r" b="b"/>
            <a:pathLst>
              <a:path w="152400" h="76200">
                <a:moveTo>
                  <a:pt x="0" y="76200"/>
                </a:moveTo>
                <a:lnTo>
                  <a:pt x="152400" y="0"/>
                </a:lnTo>
              </a:path>
            </a:pathLst>
          </a:custGeom>
          <a:ln w="12700">
            <a:solidFill>
              <a:srgbClr val="055092"/>
            </a:solidFill>
          </a:ln>
        </p:spPr>
        <p:txBody>
          <a:bodyPr wrap="square" lIns="0" tIns="0" rIns="0" bIns="0" rtlCol="0"/>
          <a:lstStyle/>
          <a:p>
            <a:endParaRPr/>
          </a:p>
        </p:txBody>
      </p:sp>
      <p:sp>
        <p:nvSpPr>
          <p:cNvPr id="20" name="object 20"/>
          <p:cNvSpPr/>
          <p:nvPr/>
        </p:nvSpPr>
        <p:spPr>
          <a:xfrm>
            <a:off x="5867400" y="4800600"/>
            <a:ext cx="152400" cy="76200"/>
          </a:xfrm>
          <a:custGeom>
            <a:avLst/>
            <a:gdLst/>
            <a:ahLst/>
            <a:cxnLst/>
            <a:rect l="l" t="t" r="r" b="b"/>
            <a:pathLst>
              <a:path w="152400" h="76200">
                <a:moveTo>
                  <a:pt x="0" y="76200"/>
                </a:moveTo>
                <a:lnTo>
                  <a:pt x="152400" y="0"/>
                </a:lnTo>
              </a:path>
            </a:pathLst>
          </a:custGeom>
          <a:ln w="12700">
            <a:solidFill>
              <a:srgbClr val="055092"/>
            </a:solidFill>
          </a:ln>
        </p:spPr>
        <p:txBody>
          <a:bodyPr wrap="square" lIns="0" tIns="0" rIns="0" bIns="0" rtlCol="0"/>
          <a:lstStyle/>
          <a:p>
            <a:endParaRPr/>
          </a:p>
        </p:txBody>
      </p:sp>
      <p:sp>
        <p:nvSpPr>
          <p:cNvPr id="21" name="object 21"/>
          <p:cNvSpPr/>
          <p:nvPr/>
        </p:nvSpPr>
        <p:spPr>
          <a:xfrm>
            <a:off x="5943600" y="4953000"/>
            <a:ext cx="152400" cy="76200"/>
          </a:xfrm>
          <a:custGeom>
            <a:avLst/>
            <a:gdLst/>
            <a:ahLst/>
            <a:cxnLst/>
            <a:rect l="l" t="t" r="r" b="b"/>
            <a:pathLst>
              <a:path w="152400" h="76200">
                <a:moveTo>
                  <a:pt x="0" y="76200"/>
                </a:moveTo>
                <a:lnTo>
                  <a:pt x="152400" y="0"/>
                </a:lnTo>
              </a:path>
            </a:pathLst>
          </a:custGeom>
          <a:ln w="12700">
            <a:solidFill>
              <a:srgbClr val="055092"/>
            </a:solidFill>
          </a:ln>
        </p:spPr>
        <p:txBody>
          <a:bodyPr wrap="square" lIns="0" tIns="0" rIns="0" bIns="0" rtlCol="0"/>
          <a:lstStyle/>
          <a:p>
            <a:endParaRPr/>
          </a:p>
        </p:txBody>
      </p:sp>
      <p:sp>
        <p:nvSpPr>
          <p:cNvPr id="22" name="object 22"/>
          <p:cNvSpPr/>
          <p:nvPr/>
        </p:nvSpPr>
        <p:spPr>
          <a:xfrm>
            <a:off x="6019800" y="5105400"/>
            <a:ext cx="152400" cy="76200"/>
          </a:xfrm>
          <a:custGeom>
            <a:avLst/>
            <a:gdLst/>
            <a:ahLst/>
            <a:cxnLst/>
            <a:rect l="l" t="t" r="r" b="b"/>
            <a:pathLst>
              <a:path w="152400" h="76200">
                <a:moveTo>
                  <a:pt x="0" y="76200"/>
                </a:moveTo>
                <a:lnTo>
                  <a:pt x="152400" y="0"/>
                </a:lnTo>
              </a:path>
            </a:pathLst>
          </a:custGeom>
          <a:ln w="12700">
            <a:solidFill>
              <a:srgbClr val="055092"/>
            </a:solidFill>
          </a:ln>
        </p:spPr>
        <p:txBody>
          <a:bodyPr wrap="square" lIns="0" tIns="0" rIns="0" bIns="0" rtlCol="0"/>
          <a:lstStyle/>
          <a:p>
            <a:endParaRPr/>
          </a:p>
        </p:txBody>
      </p:sp>
      <p:sp>
        <p:nvSpPr>
          <p:cNvPr id="23" name="object 23"/>
          <p:cNvSpPr/>
          <p:nvPr/>
        </p:nvSpPr>
        <p:spPr>
          <a:xfrm>
            <a:off x="5943600" y="6400800"/>
            <a:ext cx="228600" cy="76200"/>
          </a:xfrm>
          <a:custGeom>
            <a:avLst/>
            <a:gdLst/>
            <a:ahLst/>
            <a:cxnLst/>
            <a:rect l="l" t="t" r="r" b="b"/>
            <a:pathLst>
              <a:path w="228600" h="76200">
                <a:moveTo>
                  <a:pt x="0" y="0"/>
                </a:moveTo>
                <a:lnTo>
                  <a:pt x="228600" y="76200"/>
                </a:lnTo>
              </a:path>
            </a:pathLst>
          </a:custGeom>
          <a:ln w="12700">
            <a:solidFill>
              <a:srgbClr val="055092"/>
            </a:solidFill>
          </a:ln>
        </p:spPr>
        <p:txBody>
          <a:bodyPr wrap="square" lIns="0" tIns="0" rIns="0" bIns="0" rtlCol="0"/>
          <a:lstStyle/>
          <a:p>
            <a:endParaRPr/>
          </a:p>
        </p:txBody>
      </p:sp>
      <p:sp>
        <p:nvSpPr>
          <p:cNvPr id="24" name="object 24"/>
          <p:cNvSpPr/>
          <p:nvPr/>
        </p:nvSpPr>
        <p:spPr>
          <a:xfrm>
            <a:off x="5867400" y="6477000"/>
            <a:ext cx="228600" cy="76200"/>
          </a:xfrm>
          <a:custGeom>
            <a:avLst/>
            <a:gdLst/>
            <a:ahLst/>
            <a:cxnLst/>
            <a:rect l="l" t="t" r="r" b="b"/>
            <a:pathLst>
              <a:path w="228600" h="76200">
                <a:moveTo>
                  <a:pt x="0" y="0"/>
                </a:moveTo>
                <a:lnTo>
                  <a:pt x="228600" y="76200"/>
                </a:lnTo>
              </a:path>
            </a:pathLst>
          </a:custGeom>
          <a:ln w="12700">
            <a:solidFill>
              <a:srgbClr val="055092"/>
            </a:solidFill>
          </a:ln>
        </p:spPr>
        <p:txBody>
          <a:bodyPr wrap="square" lIns="0" tIns="0" rIns="0" bIns="0" rtlCol="0"/>
          <a:lstStyle/>
          <a:p>
            <a:endParaRPr/>
          </a:p>
        </p:txBody>
      </p:sp>
      <p:sp>
        <p:nvSpPr>
          <p:cNvPr id="25" name="object 25"/>
          <p:cNvSpPr/>
          <p:nvPr/>
        </p:nvSpPr>
        <p:spPr>
          <a:xfrm>
            <a:off x="6019800" y="6248400"/>
            <a:ext cx="228600" cy="76200"/>
          </a:xfrm>
          <a:custGeom>
            <a:avLst/>
            <a:gdLst/>
            <a:ahLst/>
            <a:cxnLst/>
            <a:rect l="l" t="t" r="r" b="b"/>
            <a:pathLst>
              <a:path w="228600" h="76200">
                <a:moveTo>
                  <a:pt x="0" y="0"/>
                </a:moveTo>
                <a:lnTo>
                  <a:pt x="228600" y="76200"/>
                </a:lnTo>
              </a:path>
            </a:pathLst>
          </a:custGeom>
          <a:ln w="12700">
            <a:solidFill>
              <a:srgbClr val="055092"/>
            </a:solidFill>
          </a:ln>
        </p:spPr>
        <p:txBody>
          <a:bodyPr wrap="square" lIns="0" tIns="0" rIns="0" bIns="0" rtlCol="0"/>
          <a:lstStyle/>
          <a:p>
            <a:endParaRPr/>
          </a:p>
        </p:txBody>
      </p:sp>
      <p:sp>
        <p:nvSpPr>
          <p:cNvPr id="26" name="object 26"/>
          <p:cNvSpPr/>
          <p:nvPr/>
        </p:nvSpPr>
        <p:spPr>
          <a:xfrm>
            <a:off x="6019800" y="6172200"/>
            <a:ext cx="228600" cy="76200"/>
          </a:xfrm>
          <a:custGeom>
            <a:avLst/>
            <a:gdLst/>
            <a:ahLst/>
            <a:cxnLst/>
            <a:rect l="l" t="t" r="r" b="b"/>
            <a:pathLst>
              <a:path w="228600" h="76200">
                <a:moveTo>
                  <a:pt x="0" y="0"/>
                </a:moveTo>
                <a:lnTo>
                  <a:pt x="228600" y="76200"/>
                </a:lnTo>
              </a:path>
            </a:pathLst>
          </a:custGeom>
          <a:ln w="12700">
            <a:solidFill>
              <a:srgbClr val="055092"/>
            </a:solidFill>
          </a:ln>
        </p:spPr>
        <p:txBody>
          <a:bodyPr wrap="square" lIns="0" tIns="0" rIns="0" bIns="0" rtlCol="0"/>
          <a:lstStyle/>
          <a:p>
            <a:endParaRPr/>
          </a:p>
        </p:txBody>
      </p:sp>
      <p:sp>
        <p:nvSpPr>
          <p:cNvPr id="27" name="object 27"/>
          <p:cNvSpPr/>
          <p:nvPr/>
        </p:nvSpPr>
        <p:spPr>
          <a:xfrm>
            <a:off x="6019800" y="6096000"/>
            <a:ext cx="228600" cy="76200"/>
          </a:xfrm>
          <a:custGeom>
            <a:avLst/>
            <a:gdLst/>
            <a:ahLst/>
            <a:cxnLst/>
            <a:rect l="l" t="t" r="r" b="b"/>
            <a:pathLst>
              <a:path w="228600" h="76200">
                <a:moveTo>
                  <a:pt x="0" y="0"/>
                </a:moveTo>
                <a:lnTo>
                  <a:pt x="228600" y="76200"/>
                </a:lnTo>
              </a:path>
            </a:pathLst>
          </a:custGeom>
          <a:ln w="12700">
            <a:solidFill>
              <a:srgbClr val="055092"/>
            </a:solidFill>
          </a:ln>
        </p:spPr>
        <p:txBody>
          <a:bodyPr wrap="square" lIns="0" tIns="0" rIns="0" bIns="0" rtlCol="0"/>
          <a:lstStyle/>
          <a:p>
            <a:endParaRPr/>
          </a:p>
        </p:txBody>
      </p:sp>
      <p:sp>
        <p:nvSpPr>
          <p:cNvPr id="28" name="object 28"/>
          <p:cNvSpPr/>
          <p:nvPr/>
        </p:nvSpPr>
        <p:spPr>
          <a:xfrm>
            <a:off x="6096000" y="5334000"/>
            <a:ext cx="152400" cy="74930"/>
          </a:xfrm>
          <a:custGeom>
            <a:avLst/>
            <a:gdLst/>
            <a:ahLst/>
            <a:cxnLst/>
            <a:rect l="l" t="t" r="r" b="b"/>
            <a:pathLst>
              <a:path w="152400" h="74929">
                <a:moveTo>
                  <a:pt x="0" y="74549"/>
                </a:moveTo>
                <a:lnTo>
                  <a:pt x="152400" y="0"/>
                </a:lnTo>
              </a:path>
            </a:pathLst>
          </a:custGeom>
          <a:ln w="12700">
            <a:solidFill>
              <a:srgbClr val="055092"/>
            </a:solidFill>
          </a:ln>
        </p:spPr>
        <p:txBody>
          <a:bodyPr wrap="square" lIns="0" tIns="0" rIns="0" bIns="0" rtlCol="0"/>
          <a:lstStyle/>
          <a:p>
            <a:endParaRPr/>
          </a:p>
        </p:txBody>
      </p:sp>
      <p:sp>
        <p:nvSpPr>
          <p:cNvPr id="29" name="object 29"/>
          <p:cNvSpPr/>
          <p:nvPr/>
        </p:nvSpPr>
        <p:spPr>
          <a:xfrm>
            <a:off x="6096000" y="5486400"/>
            <a:ext cx="228600" cy="152400"/>
          </a:xfrm>
          <a:custGeom>
            <a:avLst/>
            <a:gdLst/>
            <a:ahLst/>
            <a:cxnLst/>
            <a:rect l="l" t="t" r="r" b="b"/>
            <a:pathLst>
              <a:path w="228600" h="152400">
                <a:moveTo>
                  <a:pt x="0" y="152400"/>
                </a:moveTo>
                <a:lnTo>
                  <a:pt x="228600" y="0"/>
                </a:lnTo>
              </a:path>
            </a:pathLst>
          </a:custGeom>
          <a:ln w="12700">
            <a:solidFill>
              <a:srgbClr val="055092"/>
            </a:solidFill>
          </a:ln>
        </p:spPr>
        <p:txBody>
          <a:bodyPr wrap="square" lIns="0" tIns="0" rIns="0" bIns="0" rtlCol="0"/>
          <a:lstStyle/>
          <a:p>
            <a:endParaRPr/>
          </a:p>
        </p:txBody>
      </p:sp>
      <p:sp>
        <p:nvSpPr>
          <p:cNvPr id="30" name="object 30"/>
          <p:cNvSpPr/>
          <p:nvPr/>
        </p:nvSpPr>
        <p:spPr>
          <a:xfrm>
            <a:off x="6096000" y="5943600"/>
            <a:ext cx="228600" cy="1905"/>
          </a:xfrm>
          <a:custGeom>
            <a:avLst/>
            <a:gdLst/>
            <a:ahLst/>
            <a:cxnLst/>
            <a:rect l="l" t="t" r="r" b="b"/>
            <a:pathLst>
              <a:path w="228600" h="1904">
                <a:moveTo>
                  <a:pt x="0" y="0"/>
                </a:moveTo>
                <a:lnTo>
                  <a:pt x="228600" y="1587"/>
                </a:lnTo>
              </a:path>
            </a:pathLst>
          </a:custGeom>
          <a:ln w="12700">
            <a:solidFill>
              <a:srgbClr val="055092"/>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Types of laser:-</a:t>
            </a:r>
          </a:p>
        </p:txBody>
      </p:sp>
      <p:sp>
        <p:nvSpPr>
          <p:cNvPr id="3" name="Content Placeholder 2"/>
          <p:cNvSpPr>
            <a:spLocks noGrp="1"/>
          </p:cNvSpPr>
          <p:nvPr>
            <p:ph idx="1"/>
          </p:nvPr>
        </p:nvSpPr>
        <p:spPr/>
        <p:txBody>
          <a:bodyPr/>
          <a:lstStyle/>
          <a:p>
            <a:r>
              <a:rPr lang="en-US" dirty="0"/>
              <a:t>Solid state laser    ex.-Ruby laser</a:t>
            </a:r>
          </a:p>
          <a:p>
            <a:r>
              <a:rPr lang="en-US" dirty="0"/>
              <a:t>Gas laser               ex.-He-Ne laser</a:t>
            </a:r>
          </a:p>
          <a:p>
            <a:r>
              <a:rPr lang="en-US" dirty="0"/>
              <a:t>Liquid laser</a:t>
            </a:r>
          </a:p>
          <a:p>
            <a:r>
              <a:rPr lang="en-US" dirty="0"/>
              <a:t>Semiconductor laser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Ruby laser:-</a:t>
            </a:r>
          </a:p>
        </p:txBody>
      </p:sp>
      <p:pic>
        <p:nvPicPr>
          <p:cNvPr id="6" name="Content Placeholder 5" descr="ruby laser.png"/>
          <p:cNvPicPr>
            <a:picLocks noGrp="1" noChangeAspect="1"/>
          </p:cNvPicPr>
          <p:nvPr>
            <p:ph idx="1"/>
          </p:nvPr>
        </p:nvPicPr>
        <p:blipFill>
          <a:blip r:embed="rId2"/>
          <a:stretch>
            <a:fillRect/>
          </a:stretch>
        </p:blipFill>
        <p:spPr>
          <a:xfrm>
            <a:off x="0" y="2113114"/>
            <a:ext cx="9144000" cy="363125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Construction:-</a:t>
            </a:r>
          </a:p>
        </p:txBody>
      </p:sp>
      <p:sp>
        <p:nvSpPr>
          <p:cNvPr id="3" name="Content Placeholder 2"/>
          <p:cNvSpPr>
            <a:spLocks noGrp="1"/>
          </p:cNvSpPr>
          <p:nvPr>
            <p:ph idx="1"/>
          </p:nvPr>
        </p:nvSpPr>
        <p:spPr/>
        <p:txBody>
          <a:bodyPr/>
          <a:lstStyle/>
          <a:p>
            <a:pPr marL="295910" marR="70485" indent="-283210">
              <a:lnSpc>
                <a:spcPct val="100000"/>
              </a:lnSpc>
              <a:spcBef>
                <a:spcPts val="605"/>
              </a:spcBef>
              <a:buClr>
                <a:srgbClr val="3891A7"/>
              </a:buClr>
              <a:buSzPct val="79687"/>
              <a:buFont typeface="Wingdings"/>
              <a:buChar char=""/>
              <a:tabLst>
                <a:tab pos="296545" algn="l"/>
              </a:tabLst>
            </a:pPr>
            <a:r>
              <a:rPr lang="en-US" sz="2800" dirty="0">
                <a:latin typeface="Arial"/>
                <a:cs typeface="Arial"/>
              </a:rPr>
              <a:t>In </a:t>
            </a:r>
            <a:r>
              <a:rPr lang="en-US" sz="2800" spc="-5" dirty="0">
                <a:latin typeface="Arial"/>
                <a:cs typeface="Arial"/>
              </a:rPr>
              <a:t>ruby </a:t>
            </a:r>
            <a:r>
              <a:rPr lang="en-US" sz="2800" dirty="0">
                <a:latin typeface="Arial"/>
                <a:cs typeface="Arial"/>
              </a:rPr>
              <a:t>laser a cylindrical </a:t>
            </a:r>
            <a:r>
              <a:rPr lang="en-US" sz="2800" spc="-5" dirty="0">
                <a:latin typeface="Arial"/>
                <a:cs typeface="Arial"/>
              </a:rPr>
              <a:t>ruby rod  made </a:t>
            </a:r>
            <a:r>
              <a:rPr lang="en-US" sz="2800" dirty="0">
                <a:latin typeface="Arial"/>
                <a:cs typeface="Arial"/>
              </a:rPr>
              <a:t>up of </a:t>
            </a:r>
            <a:r>
              <a:rPr lang="en-US" sz="2800" spc="-5" dirty="0">
                <a:latin typeface="Arial"/>
                <a:cs typeface="Arial"/>
              </a:rPr>
              <a:t>aluminum oxide which </a:t>
            </a:r>
            <a:r>
              <a:rPr lang="en-US" sz="2800" dirty="0">
                <a:latin typeface="Arial"/>
                <a:cs typeface="Arial"/>
              </a:rPr>
              <a:t>is  </a:t>
            </a:r>
            <a:r>
              <a:rPr lang="en-US" sz="2800" spc="-5" dirty="0">
                <a:latin typeface="Arial"/>
                <a:cs typeface="Arial"/>
              </a:rPr>
              <a:t>doped with 0.05% weight </a:t>
            </a:r>
            <a:r>
              <a:rPr lang="en-US" sz="2800" dirty="0">
                <a:latin typeface="Arial"/>
                <a:cs typeface="Arial"/>
              </a:rPr>
              <a:t>of</a:t>
            </a:r>
            <a:r>
              <a:rPr lang="en-US" sz="2800" spc="-70" dirty="0">
                <a:latin typeface="Arial"/>
                <a:cs typeface="Arial"/>
              </a:rPr>
              <a:t> </a:t>
            </a:r>
            <a:r>
              <a:rPr lang="en-US" sz="2800" dirty="0">
                <a:latin typeface="Arial"/>
                <a:cs typeface="Arial"/>
              </a:rPr>
              <a:t>chromium  oxide.</a:t>
            </a:r>
          </a:p>
          <a:p>
            <a:pPr marL="295910" marR="5080" indent="-283210">
              <a:lnSpc>
                <a:spcPct val="100000"/>
              </a:lnSpc>
              <a:spcBef>
                <a:spcPts val="600"/>
              </a:spcBef>
              <a:buClr>
                <a:srgbClr val="3891A7"/>
              </a:buClr>
              <a:buSzPct val="79687"/>
              <a:buFont typeface="Wingdings"/>
              <a:buChar char=""/>
              <a:tabLst>
                <a:tab pos="296545" algn="l"/>
              </a:tabLst>
            </a:pPr>
            <a:r>
              <a:rPr lang="en-US" sz="2800" dirty="0">
                <a:latin typeface="Arial"/>
                <a:cs typeface="Arial"/>
              </a:rPr>
              <a:t>One </a:t>
            </a:r>
            <a:r>
              <a:rPr lang="en-US" sz="2800" spc="-5" dirty="0">
                <a:latin typeface="Arial"/>
                <a:cs typeface="Arial"/>
              </a:rPr>
              <a:t>end </a:t>
            </a:r>
            <a:r>
              <a:rPr lang="en-US" sz="2800" spc="-10" dirty="0">
                <a:latin typeface="Arial"/>
                <a:cs typeface="Arial"/>
              </a:rPr>
              <a:t>of </a:t>
            </a:r>
            <a:r>
              <a:rPr lang="en-US" sz="2800" spc="-5" dirty="0">
                <a:latin typeface="Arial"/>
                <a:cs typeface="Arial"/>
              </a:rPr>
              <a:t>rod </a:t>
            </a:r>
            <a:r>
              <a:rPr lang="en-US" sz="2800" dirty="0">
                <a:latin typeface="Arial"/>
                <a:cs typeface="Arial"/>
              </a:rPr>
              <a:t>is </a:t>
            </a:r>
            <a:r>
              <a:rPr lang="en-US" sz="2800" spc="-5" dirty="0">
                <a:latin typeface="Arial"/>
                <a:cs typeface="Arial"/>
              </a:rPr>
              <a:t>fully </a:t>
            </a:r>
            <a:r>
              <a:rPr lang="en-US" sz="2800" dirty="0">
                <a:latin typeface="Arial"/>
                <a:cs typeface="Arial"/>
              </a:rPr>
              <a:t>silvered </a:t>
            </a:r>
            <a:r>
              <a:rPr lang="en-US" sz="2800" spc="-5" dirty="0">
                <a:latin typeface="Arial"/>
                <a:cs typeface="Arial"/>
              </a:rPr>
              <a:t>and</a:t>
            </a:r>
            <a:r>
              <a:rPr lang="en-US" sz="2800" spc="-70" dirty="0">
                <a:latin typeface="Arial"/>
                <a:cs typeface="Arial"/>
              </a:rPr>
              <a:t> </a:t>
            </a:r>
            <a:r>
              <a:rPr lang="en-US" sz="2800" spc="-5" dirty="0">
                <a:latin typeface="Arial"/>
                <a:cs typeface="Arial"/>
              </a:rPr>
              <a:t>the  other one partially </a:t>
            </a:r>
            <a:r>
              <a:rPr lang="en-US" sz="2800" dirty="0">
                <a:latin typeface="Arial"/>
                <a:cs typeface="Arial"/>
              </a:rPr>
              <a:t>silvered so it act as  optical</a:t>
            </a:r>
            <a:r>
              <a:rPr lang="en-US" sz="2800" spc="-20" dirty="0">
                <a:latin typeface="Arial"/>
                <a:cs typeface="Arial"/>
              </a:rPr>
              <a:t> resonator.</a:t>
            </a:r>
            <a:endParaRPr lang="en-US" sz="2800" dirty="0">
              <a:latin typeface="Arial"/>
              <a:cs typeface="Arial"/>
            </a:endParaRPr>
          </a:p>
          <a:p>
            <a:pPr marL="295910" marR="120014" indent="-283210">
              <a:lnSpc>
                <a:spcPct val="100000"/>
              </a:lnSpc>
              <a:spcBef>
                <a:spcPts val="605"/>
              </a:spcBef>
              <a:buClr>
                <a:srgbClr val="3891A7"/>
              </a:buClr>
              <a:buSzPct val="79687"/>
              <a:buFont typeface="Wingdings"/>
              <a:buChar char=""/>
              <a:tabLst>
                <a:tab pos="296545" algn="l"/>
              </a:tabLst>
            </a:pPr>
            <a:r>
              <a:rPr lang="en-US" sz="2800" dirty="0">
                <a:latin typeface="Arial"/>
                <a:cs typeface="Arial"/>
              </a:rPr>
              <a:t>The rod is </a:t>
            </a:r>
            <a:r>
              <a:rPr lang="en-US" sz="2800" spc="-5" dirty="0">
                <a:latin typeface="Arial"/>
                <a:cs typeface="Arial"/>
              </a:rPr>
              <a:t>surrounded </a:t>
            </a:r>
            <a:r>
              <a:rPr lang="en-US" sz="2800" dirty="0">
                <a:latin typeface="Arial"/>
                <a:cs typeface="Arial"/>
              </a:rPr>
              <a:t>by a </a:t>
            </a:r>
            <a:r>
              <a:rPr lang="en-US" sz="2800" spc="-5" dirty="0">
                <a:latin typeface="Arial"/>
                <a:cs typeface="Arial"/>
              </a:rPr>
              <a:t>glass</a:t>
            </a:r>
            <a:r>
              <a:rPr lang="en-US" sz="2800" spc="-125" dirty="0">
                <a:latin typeface="Arial"/>
                <a:cs typeface="Arial"/>
              </a:rPr>
              <a:t> </a:t>
            </a:r>
            <a:r>
              <a:rPr lang="en-US" sz="2800" spc="-5" dirty="0">
                <a:latin typeface="Arial"/>
                <a:cs typeface="Arial"/>
              </a:rPr>
              <a:t>tube  </a:t>
            </a:r>
            <a:r>
              <a:rPr lang="en-US" sz="2800" dirty="0">
                <a:latin typeface="Arial"/>
                <a:cs typeface="Arial"/>
              </a:rPr>
              <a:t>which in turn is </a:t>
            </a:r>
            <a:r>
              <a:rPr lang="en-US" sz="2800" spc="-5" dirty="0">
                <a:latin typeface="Arial"/>
                <a:cs typeface="Arial"/>
              </a:rPr>
              <a:t>surrounded </a:t>
            </a:r>
            <a:r>
              <a:rPr lang="en-US" sz="2800" dirty="0">
                <a:latin typeface="Arial"/>
                <a:cs typeface="Arial"/>
              </a:rPr>
              <a:t>by the  helical flash lamp </a:t>
            </a:r>
            <a:r>
              <a:rPr lang="en-US" sz="2800" spc="-5" dirty="0">
                <a:latin typeface="Arial"/>
                <a:cs typeface="Arial"/>
              </a:rPr>
              <a:t>filled </a:t>
            </a:r>
            <a:r>
              <a:rPr lang="en-US" sz="2800" dirty="0">
                <a:latin typeface="Arial"/>
                <a:cs typeface="Arial"/>
              </a:rPr>
              <a:t>with </a:t>
            </a:r>
            <a:r>
              <a:rPr lang="en-US" sz="2800" spc="-5" dirty="0">
                <a:latin typeface="Arial"/>
                <a:cs typeface="Arial"/>
              </a:rPr>
              <a:t>xenon  gas.</a:t>
            </a:r>
            <a:endParaRPr lang="en-US" sz="2800" dirty="0">
              <a:latin typeface="Arial"/>
              <a:cs typeface="Aria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33400"/>
            <a:ext cx="3352800" cy="1143000"/>
          </a:xfrm>
        </p:spPr>
        <p:txBody>
          <a:bodyPr/>
          <a:lstStyle/>
          <a:p>
            <a:r>
              <a:rPr lang="en-US" dirty="0">
                <a:solidFill>
                  <a:srgbClr val="FF0000"/>
                </a:solidFill>
              </a:rPr>
              <a:t>Working:-</a:t>
            </a:r>
          </a:p>
        </p:txBody>
      </p:sp>
      <p:sp>
        <p:nvSpPr>
          <p:cNvPr id="7" name="object 18"/>
          <p:cNvSpPr>
            <a:spLocks noGrp="1"/>
          </p:cNvSpPr>
          <p:nvPr>
            <p:ph sz="half" idx="2"/>
          </p:nvPr>
        </p:nvSpPr>
        <p:spPr>
          <a:xfrm>
            <a:off x="3962400" y="1600200"/>
            <a:ext cx="5029200" cy="5135725"/>
          </a:xfrm>
          <a:prstGeom prst="rect">
            <a:avLst/>
          </a:prstGeom>
          <a:blipFill>
            <a:blip r:embed="rId2" cstate="print"/>
            <a:stretch>
              <a:fillRect/>
            </a:stretch>
          </a:blipFill>
        </p:spPr>
        <p:txBody>
          <a:bodyPr wrap="square" lIns="0" tIns="0" rIns="0" bIns="0" rtlCol="0"/>
          <a:lstStyle/>
          <a:p>
            <a:pPr>
              <a:buNone/>
            </a:pPr>
            <a:r>
              <a:rPr lang="en-US" dirty="0"/>
              <a:t>  </a:t>
            </a:r>
          </a:p>
        </p:txBody>
      </p:sp>
      <p:sp>
        <p:nvSpPr>
          <p:cNvPr id="8" name="object 17"/>
          <p:cNvSpPr txBox="1">
            <a:spLocks noGrp="1"/>
          </p:cNvSpPr>
          <p:nvPr>
            <p:ph sz="half" idx="1"/>
          </p:nvPr>
        </p:nvSpPr>
        <p:spPr>
          <a:xfrm>
            <a:off x="152400" y="1920085"/>
            <a:ext cx="4038600" cy="3368230"/>
          </a:xfrm>
          <a:prstGeom prst="rect">
            <a:avLst/>
          </a:prstGeom>
        </p:spPr>
        <p:txBody>
          <a:bodyPr vert="horz" wrap="square" lIns="0" tIns="92075" rIns="0" bIns="0" rtlCol="0">
            <a:spAutoFit/>
          </a:bodyPr>
          <a:lstStyle/>
          <a:p>
            <a:pPr marL="295910" marR="95885" indent="-283210">
              <a:lnSpc>
                <a:spcPct val="80000"/>
              </a:lnSpc>
              <a:spcBef>
                <a:spcPts val="725"/>
              </a:spcBef>
              <a:buClr>
                <a:srgbClr val="3891A7"/>
              </a:buClr>
              <a:buSzPct val="78846"/>
              <a:buFont typeface="Wingdings"/>
              <a:buChar char=""/>
              <a:tabLst>
                <a:tab pos="295910" algn="l"/>
                <a:tab pos="296545" algn="l"/>
              </a:tabLst>
            </a:pPr>
            <a:r>
              <a:rPr sz="2000" dirty="0">
                <a:latin typeface="Arial"/>
                <a:cs typeface="Arial"/>
              </a:rPr>
              <a:t>When the flash</a:t>
            </a:r>
            <a:r>
              <a:rPr sz="2000" spc="-75" dirty="0">
                <a:latin typeface="Arial"/>
                <a:cs typeface="Arial"/>
              </a:rPr>
              <a:t> </a:t>
            </a:r>
            <a:r>
              <a:rPr sz="2000" dirty="0">
                <a:latin typeface="Arial"/>
                <a:cs typeface="Arial"/>
              </a:rPr>
              <a:t>lamp  light will be flashed  on ruby rod the  chromium ions  excited to higher  energy</a:t>
            </a:r>
            <a:r>
              <a:rPr sz="2000" spc="-20" dirty="0">
                <a:latin typeface="Arial"/>
                <a:cs typeface="Arial"/>
              </a:rPr>
              <a:t> </a:t>
            </a:r>
            <a:r>
              <a:rPr sz="2000" dirty="0">
                <a:latin typeface="Arial"/>
                <a:cs typeface="Arial"/>
              </a:rPr>
              <a:t>states.</a:t>
            </a:r>
            <a:endParaRPr lang="en-IN" sz="2000" dirty="0">
              <a:latin typeface="Arial"/>
              <a:cs typeface="Arial"/>
            </a:endParaRPr>
          </a:p>
          <a:p>
            <a:pPr marL="12700" marR="95885" indent="0">
              <a:lnSpc>
                <a:spcPct val="80000"/>
              </a:lnSpc>
              <a:spcBef>
                <a:spcPts val="725"/>
              </a:spcBef>
              <a:buClr>
                <a:srgbClr val="3891A7"/>
              </a:buClr>
              <a:buSzPct val="78846"/>
              <a:buNone/>
              <a:tabLst>
                <a:tab pos="295910" algn="l"/>
                <a:tab pos="296545" algn="l"/>
              </a:tabLst>
            </a:pPr>
            <a:endParaRPr sz="2000" dirty="0">
              <a:latin typeface="Arial"/>
              <a:cs typeface="Arial"/>
            </a:endParaRPr>
          </a:p>
          <a:p>
            <a:pPr marL="295910" marR="39370" indent="-283210">
              <a:lnSpc>
                <a:spcPct val="80000"/>
              </a:lnSpc>
              <a:spcBef>
                <a:spcPts val="600"/>
              </a:spcBef>
              <a:buClr>
                <a:srgbClr val="3891A7"/>
              </a:buClr>
              <a:buSzPct val="78846"/>
              <a:buFont typeface="Wingdings"/>
              <a:buChar char=""/>
              <a:tabLst>
                <a:tab pos="295910" algn="l"/>
                <a:tab pos="296545" algn="l"/>
              </a:tabLst>
            </a:pPr>
            <a:r>
              <a:rPr sz="2000" dirty="0">
                <a:latin typeface="Arial"/>
                <a:cs typeface="Arial"/>
              </a:rPr>
              <a:t>After staying for up  to </a:t>
            </a:r>
            <a:r>
              <a:rPr sz="2000" spc="5" dirty="0">
                <a:latin typeface="Arial"/>
                <a:cs typeface="Arial"/>
              </a:rPr>
              <a:t>10</a:t>
            </a:r>
            <a:r>
              <a:rPr sz="2000" spc="7" baseline="26143" dirty="0">
                <a:latin typeface="Arial"/>
                <a:cs typeface="Arial"/>
              </a:rPr>
              <a:t>-8 </a:t>
            </a:r>
            <a:r>
              <a:rPr sz="2000" dirty="0">
                <a:latin typeface="Arial"/>
                <a:cs typeface="Arial"/>
              </a:rPr>
              <a:t>second ions  get transmitted to  the metastable</a:t>
            </a:r>
            <a:r>
              <a:rPr sz="2000" spc="-75" dirty="0">
                <a:latin typeface="Arial"/>
                <a:cs typeface="Arial"/>
              </a:rPr>
              <a:t> </a:t>
            </a:r>
            <a:r>
              <a:rPr sz="2000" dirty="0">
                <a:latin typeface="Arial"/>
                <a:cs typeface="Arial"/>
              </a:rPr>
              <a:t>state.</a:t>
            </a:r>
            <a:endParaRPr lang="en-IN" sz="2000" dirty="0">
              <a:latin typeface="Arial"/>
              <a:cs typeface="Arial"/>
            </a:endParaRPr>
          </a:p>
          <a:p>
            <a:pPr marL="12700" marR="39370" indent="0">
              <a:lnSpc>
                <a:spcPct val="80000"/>
              </a:lnSpc>
              <a:spcBef>
                <a:spcPts val="600"/>
              </a:spcBef>
              <a:buClr>
                <a:srgbClr val="3891A7"/>
              </a:buClr>
              <a:buSzPct val="78846"/>
              <a:buNone/>
              <a:tabLst>
                <a:tab pos="295910" algn="l"/>
                <a:tab pos="296545" algn="l"/>
              </a:tabLst>
            </a:pPr>
            <a:endParaRPr sz="2000" dirty="0">
              <a:latin typeface="Arial"/>
              <a:cs typeface="Arial"/>
            </a:endParaRPr>
          </a:p>
          <a:p>
            <a:pPr marL="295910" marR="5080" indent="-283210">
              <a:lnSpc>
                <a:spcPct val="80000"/>
              </a:lnSpc>
              <a:spcBef>
                <a:spcPts val="600"/>
              </a:spcBef>
              <a:buClr>
                <a:srgbClr val="3891A7"/>
              </a:buClr>
              <a:buSzPct val="78846"/>
              <a:buFont typeface="Wingdings"/>
              <a:buChar char=""/>
              <a:tabLst>
                <a:tab pos="295910" algn="l"/>
                <a:tab pos="296545" algn="l"/>
              </a:tabLst>
            </a:pPr>
            <a:r>
              <a:rPr sz="2000" dirty="0">
                <a:latin typeface="Arial"/>
                <a:cs typeface="Arial"/>
              </a:rPr>
              <a:t>The laser radiation</a:t>
            </a:r>
            <a:r>
              <a:rPr sz="2000" spc="-85" dirty="0">
                <a:latin typeface="Arial"/>
                <a:cs typeface="Arial"/>
              </a:rPr>
              <a:t> </a:t>
            </a:r>
            <a:r>
              <a:rPr sz="2000" dirty="0">
                <a:latin typeface="Arial"/>
                <a:cs typeface="Arial"/>
              </a:rPr>
              <a:t>of  a wavelength of  </a:t>
            </a:r>
            <a:r>
              <a:rPr sz="2000" spc="5" dirty="0">
                <a:latin typeface="Arial"/>
                <a:cs typeface="Arial"/>
              </a:rPr>
              <a:t>6943A</a:t>
            </a:r>
            <a:r>
              <a:rPr sz="2000" spc="7" baseline="26143" dirty="0">
                <a:latin typeface="Arial"/>
                <a:cs typeface="Arial"/>
              </a:rPr>
              <a:t>0 </a:t>
            </a:r>
            <a:r>
              <a:rPr sz="2000" dirty="0">
                <a:latin typeface="Arial"/>
                <a:cs typeface="Arial"/>
              </a:rPr>
              <a:t>and laser  emission is pulsed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0000"/>
                </a:solidFill>
              </a:rPr>
              <a:t>He-Ne Laser:-</a:t>
            </a:r>
          </a:p>
        </p:txBody>
      </p:sp>
      <p:sp>
        <p:nvSpPr>
          <p:cNvPr id="7" name="object 4"/>
          <p:cNvSpPr>
            <a:spLocks noGrp="1"/>
          </p:cNvSpPr>
          <p:nvPr>
            <p:ph idx="1"/>
          </p:nvPr>
        </p:nvSpPr>
        <p:spPr>
          <a:prstGeom prst="rect">
            <a:avLst/>
          </a:prstGeom>
          <a:blipFill>
            <a:blip r:embed="rId2" cstate="print"/>
            <a:stretch>
              <a:fillRect/>
            </a:stretch>
          </a:blipFill>
        </p:spPr>
        <p:txBody>
          <a:bodyPr wrap="square" lIns="0" tIns="0" rIns="0" bIns="0" rtlCol="0"/>
          <a:lstStyle/>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Construction:-</a:t>
            </a:r>
          </a:p>
        </p:txBody>
      </p:sp>
      <p:sp>
        <p:nvSpPr>
          <p:cNvPr id="3" name="Content Placeholder 2"/>
          <p:cNvSpPr>
            <a:spLocks noGrp="1"/>
          </p:cNvSpPr>
          <p:nvPr>
            <p:ph idx="1"/>
          </p:nvPr>
        </p:nvSpPr>
        <p:spPr/>
        <p:txBody>
          <a:bodyPr>
            <a:normAutofit/>
          </a:bodyPr>
          <a:lstStyle/>
          <a:p>
            <a:pPr marL="286385" marR="5080" indent="-273685">
              <a:lnSpc>
                <a:spcPct val="90000"/>
              </a:lnSpc>
              <a:spcBef>
                <a:spcPts val="415"/>
              </a:spcBef>
              <a:buClr>
                <a:srgbClr val="D24717"/>
              </a:buClr>
              <a:buSzPct val="84615"/>
              <a:buFont typeface="Wingdings"/>
              <a:buChar char=""/>
              <a:tabLst>
                <a:tab pos="377825" algn="l"/>
                <a:tab pos="378460" algn="l"/>
              </a:tabLst>
            </a:pPr>
            <a:r>
              <a:rPr lang="en-US" dirty="0">
                <a:latin typeface="Arial"/>
                <a:cs typeface="Arial"/>
              </a:rPr>
              <a:t>A He-Ne laser consists of large and narrow  discharge tube </a:t>
            </a:r>
            <a:r>
              <a:rPr lang="en-US" spc="-5" dirty="0">
                <a:latin typeface="Arial"/>
                <a:cs typeface="Arial"/>
              </a:rPr>
              <a:t>filled </a:t>
            </a:r>
            <a:r>
              <a:rPr lang="en-US" spc="5" dirty="0">
                <a:latin typeface="Arial"/>
                <a:cs typeface="Arial"/>
              </a:rPr>
              <a:t>with </a:t>
            </a:r>
            <a:r>
              <a:rPr lang="en-US" dirty="0">
                <a:latin typeface="Arial"/>
                <a:cs typeface="Arial"/>
              </a:rPr>
              <a:t>helium a and</a:t>
            </a:r>
            <a:r>
              <a:rPr lang="en-US" spc="-75" dirty="0">
                <a:latin typeface="Arial"/>
                <a:cs typeface="Arial"/>
              </a:rPr>
              <a:t> </a:t>
            </a:r>
            <a:r>
              <a:rPr lang="en-US" dirty="0">
                <a:latin typeface="Arial"/>
                <a:cs typeface="Arial"/>
              </a:rPr>
              <a:t>neon  gases in the </a:t>
            </a:r>
            <a:r>
              <a:rPr lang="en-US" spc="-5" dirty="0">
                <a:latin typeface="Arial"/>
                <a:cs typeface="Arial"/>
              </a:rPr>
              <a:t>ratio</a:t>
            </a:r>
            <a:r>
              <a:rPr lang="en-US" spc="-20" dirty="0">
                <a:latin typeface="Arial"/>
                <a:cs typeface="Arial"/>
              </a:rPr>
              <a:t> </a:t>
            </a:r>
            <a:r>
              <a:rPr lang="en-US" dirty="0">
                <a:latin typeface="Arial"/>
                <a:cs typeface="Arial"/>
              </a:rPr>
              <a:t>10:1.</a:t>
            </a:r>
          </a:p>
          <a:p>
            <a:pPr>
              <a:lnSpc>
                <a:spcPct val="100000"/>
              </a:lnSpc>
              <a:spcBef>
                <a:spcPts val="40"/>
              </a:spcBef>
              <a:buClr>
                <a:srgbClr val="D24717"/>
              </a:buClr>
              <a:buFont typeface="Wingdings"/>
              <a:buChar char=""/>
            </a:pPr>
            <a:endParaRPr lang="en-US" sz="3450" dirty="0">
              <a:latin typeface="Times New Roman"/>
              <a:cs typeface="Times New Roman"/>
            </a:endParaRPr>
          </a:p>
          <a:p>
            <a:pPr marL="286385" marR="460375" indent="-273685">
              <a:lnSpc>
                <a:spcPct val="90000"/>
              </a:lnSpc>
              <a:buClr>
                <a:srgbClr val="D24717"/>
              </a:buClr>
              <a:buSzPct val="84615"/>
              <a:buFont typeface="Wingdings"/>
              <a:buChar char=""/>
              <a:tabLst>
                <a:tab pos="377825" algn="l"/>
                <a:tab pos="378460" algn="l"/>
              </a:tabLst>
            </a:pPr>
            <a:r>
              <a:rPr lang="en-US" dirty="0"/>
              <a:t>	</a:t>
            </a:r>
            <a:r>
              <a:rPr lang="en-US" dirty="0">
                <a:latin typeface="Arial"/>
                <a:cs typeface="Arial"/>
              </a:rPr>
              <a:t>The tube is enclosed between </a:t>
            </a:r>
            <a:r>
              <a:rPr lang="en-US" spc="-5" dirty="0">
                <a:latin typeface="Arial"/>
                <a:cs typeface="Arial"/>
              </a:rPr>
              <a:t>fully </a:t>
            </a:r>
            <a:r>
              <a:rPr lang="en-US" dirty="0">
                <a:latin typeface="Arial"/>
                <a:cs typeface="Arial"/>
              </a:rPr>
              <a:t>and  partially reflective </a:t>
            </a:r>
            <a:r>
              <a:rPr lang="en-US" spc="-5" dirty="0">
                <a:latin typeface="Arial"/>
                <a:cs typeface="Arial"/>
              </a:rPr>
              <a:t>mirrors </a:t>
            </a:r>
            <a:r>
              <a:rPr lang="en-US" spc="5" dirty="0">
                <a:latin typeface="Arial"/>
                <a:cs typeface="Arial"/>
              </a:rPr>
              <a:t>which </a:t>
            </a:r>
            <a:r>
              <a:rPr lang="en-US" dirty="0">
                <a:latin typeface="Arial"/>
                <a:cs typeface="Arial"/>
              </a:rPr>
              <a:t>serve</a:t>
            </a:r>
            <a:r>
              <a:rPr lang="en-US" spc="-50" dirty="0">
                <a:latin typeface="Arial"/>
                <a:cs typeface="Arial"/>
              </a:rPr>
              <a:t> </a:t>
            </a:r>
            <a:r>
              <a:rPr lang="en-US" dirty="0">
                <a:latin typeface="Arial"/>
                <a:cs typeface="Arial"/>
              </a:rPr>
              <a:t>as  optical</a:t>
            </a:r>
            <a:r>
              <a:rPr lang="en-US" spc="-25" dirty="0">
                <a:latin typeface="Arial"/>
                <a:cs typeface="Arial"/>
              </a:rPr>
              <a:t> </a:t>
            </a:r>
            <a:r>
              <a:rPr lang="en-US" spc="-30" dirty="0">
                <a:latin typeface="Arial"/>
                <a:cs typeface="Arial"/>
              </a:rPr>
              <a:t>cavity.</a:t>
            </a:r>
            <a:endParaRPr lang="en-US" dirty="0">
              <a:latin typeface="Arial"/>
              <a:cs typeface="Arial"/>
            </a:endParaRPr>
          </a:p>
          <a:p>
            <a:pPr>
              <a:lnSpc>
                <a:spcPct val="100000"/>
              </a:lnSpc>
              <a:spcBef>
                <a:spcPts val="40"/>
              </a:spcBef>
              <a:buClr>
                <a:srgbClr val="D24717"/>
              </a:buClr>
              <a:buFont typeface="Wingdings"/>
              <a:buChar char=""/>
            </a:pPr>
            <a:endParaRPr lang="en-US" sz="3450" dirty="0">
              <a:latin typeface="Times New Roman"/>
              <a:cs typeface="Times New Roman"/>
            </a:endParaRPr>
          </a:p>
          <a:p>
            <a:pPr marL="286385" marR="144145" indent="-273685" algn="just">
              <a:lnSpc>
                <a:spcPct val="90000"/>
              </a:lnSpc>
              <a:buClr>
                <a:srgbClr val="D24717"/>
              </a:buClr>
              <a:buSzPct val="84615"/>
              <a:buFont typeface="Wingdings"/>
              <a:buChar char=""/>
              <a:tabLst>
                <a:tab pos="378460" algn="l"/>
              </a:tabLst>
            </a:pPr>
            <a:r>
              <a:rPr lang="en-US" dirty="0"/>
              <a:t>	</a:t>
            </a:r>
            <a:r>
              <a:rPr lang="en-US" dirty="0">
                <a:latin typeface="Arial"/>
                <a:cs typeface="Arial"/>
              </a:rPr>
              <a:t>The </a:t>
            </a:r>
            <a:r>
              <a:rPr lang="en-US" spc="5" dirty="0">
                <a:latin typeface="Arial"/>
                <a:cs typeface="Arial"/>
              </a:rPr>
              <a:t>two </a:t>
            </a:r>
            <a:r>
              <a:rPr lang="en-US" dirty="0">
                <a:latin typeface="Arial"/>
                <a:cs typeface="Arial"/>
              </a:rPr>
              <a:t>end </a:t>
            </a:r>
            <a:r>
              <a:rPr lang="en-US" spc="5" dirty="0">
                <a:latin typeface="Arial"/>
                <a:cs typeface="Arial"/>
              </a:rPr>
              <a:t>windows </a:t>
            </a:r>
            <a:r>
              <a:rPr lang="en-US" dirty="0">
                <a:latin typeface="Arial"/>
                <a:cs typeface="Arial"/>
              </a:rPr>
              <a:t>are set at</a:t>
            </a:r>
            <a:r>
              <a:rPr lang="en-US" spc="-114" dirty="0">
                <a:latin typeface="Arial"/>
                <a:cs typeface="Arial"/>
              </a:rPr>
              <a:t> </a:t>
            </a:r>
            <a:r>
              <a:rPr lang="en-US" dirty="0">
                <a:latin typeface="Arial"/>
                <a:cs typeface="Arial"/>
              </a:rPr>
              <a:t>Brewster's  angle, so reflected radiations enter into the  tube become</a:t>
            </a:r>
            <a:r>
              <a:rPr lang="en-US" spc="-40" dirty="0">
                <a:latin typeface="Arial"/>
                <a:cs typeface="Arial"/>
              </a:rPr>
              <a:t> </a:t>
            </a:r>
            <a:r>
              <a:rPr lang="en-US" dirty="0">
                <a:latin typeface="Arial"/>
                <a:cs typeface="Arial"/>
              </a:rPr>
              <a:t>polarized</a:t>
            </a:r>
            <a:r>
              <a:rPr lang="en-US" b="1" dirty="0">
                <a:latin typeface="Arial"/>
                <a:cs typeface="Arial"/>
              </a:rPr>
              <a:t>.</a:t>
            </a:r>
            <a:endParaRPr lang="en-US" dirty="0">
              <a:latin typeface="Arial"/>
              <a:cs typeface="Aria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429000" cy="1143000"/>
          </a:xfrm>
        </p:spPr>
        <p:txBody>
          <a:bodyPr/>
          <a:lstStyle/>
          <a:p>
            <a:r>
              <a:rPr lang="en-US" dirty="0">
                <a:solidFill>
                  <a:srgbClr val="FF0000"/>
                </a:solidFill>
              </a:rPr>
              <a:t>Working:-</a:t>
            </a:r>
          </a:p>
        </p:txBody>
      </p:sp>
      <p:sp>
        <p:nvSpPr>
          <p:cNvPr id="4" name="Content Placeholder 3"/>
          <p:cNvSpPr>
            <a:spLocks noGrp="1"/>
          </p:cNvSpPr>
          <p:nvPr>
            <p:ph sz="half" idx="1"/>
          </p:nvPr>
        </p:nvSpPr>
        <p:spPr>
          <a:xfrm>
            <a:off x="228600" y="1920085"/>
            <a:ext cx="4038600" cy="4434840"/>
          </a:xfrm>
        </p:spPr>
        <p:txBody>
          <a:bodyPr>
            <a:normAutofit fontScale="92500" lnSpcReduction="20000"/>
          </a:bodyPr>
          <a:lstStyle/>
          <a:p>
            <a:pPr marL="295910" marR="146685" indent="-283210">
              <a:lnSpc>
                <a:spcPct val="90000"/>
              </a:lnSpc>
              <a:spcBef>
                <a:spcPts val="415"/>
              </a:spcBef>
              <a:buClr>
                <a:srgbClr val="3891A7"/>
              </a:buClr>
              <a:buSzPct val="78846"/>
              <a:buFont typeface="Wingdings"/>
              <a:buChar char=""/>
              <a:tabLst>
                <a:tab pos="387350" algn="l"/>
                <a:tab pos="387985" algn="l"/>
              </a:tabLst>
            </a:pPr>
            <a:r>
              <a:rPr lang="en-US" dirty="0"/>
              <a:t>	</a:t>
            </a:r>
            <a:r>
              <a:rPr lang="en-US" dirty="0">
                <a:latin typeface="Arial"/>
                <a:cs typeface="Arial"/>
              </a:rPr>
              <a:t>Helium atoms after  transferring their  energies to neon atoms  are excited to 2s and</a:t>
            </a:r>
            <a:r>
              <a:rPr lang="en-US" spc="-70" dirty="0">
                <a:latin typeface="Arial"/>
                <a:cs typeface="Arial"/>
              </a:rPr>
              <a:t> </a:t>
            </a:r>
            <a:r>
              <a:rPr lang="en-US" dirty="0">
                <a:latin typeface="Arial"/>
                <a:cs typeface="Arial"/>
              </a:rPr>
              <a:t>3s.</a:t>
            </a:r>
          </a:p>
          <a:p>
            <a:pPr marL="12700" marR="146685" indent="0">
              <a:lnSpc>
                <a:spcPct val="90000"/>
              </a:lnSpc>
              <a:spcBef>
                <a:spcPts val="415"/>
              </a:spcBef>
              <a:buClr>
                <a:srgbClr val="3891A7"/>
              </a:buClr>
              <a:buSzPct val="78846"/>
              <a:buNone/>
              <a:tabLst>
                <a:tab pos="387350" algn="l"/>
                <a:tab pos="387985" algn="l"/>
              </a:tabLst>
            </a:pPr>
            <a:endParaRPr lang="en-US" dirty="0">
              <a:latin typeface="Arial"/>
              <a:cs typeface="Arial"/>
            </a:endParaRPr>
          </a:p>
          <a:p>
            <a:pPr marL="295910" marR="20320" indent="-283210" algn="just">
              <a:lnSpc>
                <a:spcPts val="2810"/>
              </a:lnSpc>
              <a:spcBef>
                <a:spcPts val="640"/>
              </a:spcBef>
              <a:buClr>
                <a:srgbClr val="3891A7"/>
              </a:buClr>
              <a:buSzPct val="78846"/>
              <a:buFont typeface="Wingdings"/>
              <a:buChar char=""/>
              <a:tabLst>
                <a:tab pos="381635" algn="l"/>
              </a:tabLst>
            </a:pPr>
            <a:r>
              <a:rPr lang="en-US" dirty="0">
                <a:latin typeface="Arial"/>
                <a:cs typeface="Arial"/>
              </a:rPr>
              <a:t>The population in theses  levels is more than those  in lower levels 2p and</a:t>
            </a:r>
            <a:r>
              <a:rPr lang="en-US" spc="-80" dirty="0">
                <a:latin typeface="Arial"/>
                <a:cs typeface="Arial"/>
              </a:rPr>
              <a:t> </a:t>
            </a:r>
            <a:r>
              <a:rPr lang="en-US" dirty="0">
                <a:latin typeface="Arial"/>
                <a:cs typeface="Arial"/>
              </a:rPr>
              <a:t>3p.</a:t>
            </a:r>
          </a:p>
          <a:p>
            <a:pPr marL="12700" marR="20320" indent="0" algn="just">
              <a:lnSpc>
                <a:spcPts val="2810"/>
              </a:lnSpc>
              <a:spcBef>
                <a:spcPts val="640"/>
              </a:spcBef>
              <a:buClr>
                <a:srgbClr val="3891A7"/>
              </a:buClr>
              <a:buSzPct val="78846"/>
              <a:buNone/>
              <a:tabLst>
                <a:tab pos="381635" algn="l"/>
              </a:tabLst>
            </a:pPr>
            <a:endParaRPr lang="en-US" dirty="0">
              <a:latin typeface="Arial"/>
              <a:cs typeface="Arial"/>
            </a:endParaRPr>
          </a:p>
          <a:p>
            <a:pPr marL="295910" marR="5080" indent="-283210">
              <a:lnSpc>
                <a:spcPct val="90000"/>
              </a:lnSpc>
              <a:spcBef>
                <a:spcPts val="555"/>
              </a:spcBef>
              <a:buClr>
                <a:srgbClr val="3891A7"/>
              </a:buClr>
              <a:buSzPct val="78846"/>
              <a:buFont typeface="Wingdings"/>
              <a:buChar char=""/>
              <a:tabLst>
                <a:tab pos="381000" algn="l"/>
                <a:tab pos="381635" algn="l"/>
              </a:tabLst>
            </a:pPr>
            <a:r>
              <a:rPr lang="en-US" dirty="0"/>
              <a:t>	</a:t>
            </a:r>
            <a:r>
              <a:rPr lang="en-US" dirty="0">
                <a:latin typeface="Arial"/>
                <a:cs typeface="Arial"/>
              </a:rPr>
              <a:t>The emission of radiation having  wavelength </a:t>
            </a:r>
            <a:r>
              <a:rPr lang="en-US" spc="5" dirty="0">
                <a:latin typeface="Arial"/>
                <a:cs typeface="Arial"/>
              </a:rPr>
              <a:t>6328A</a:t>
            </a:r>
            <a:r>
              <a:rPr lang="en-US" sz="2550" spc="7" baseline="26143" dirty="0">
                <a:latin typeface="Arial"/>
                <a:cs typeface="Arial"/>
              </a:rPr>
              <a:t>0 </a:t>
            </a:r>
            <a:r>
              <a:rPr lang="en-US" dirty="0">
                <a:latin typeface="Arial"/>
                <a:cs typeface="Arial"/>
              </a:rPr>
              <a:t>is red  in colour and it gives  continuous emission of  radiation.</a:t>
            </a:r>
          </a:p>
          <a:p>
            <a:endParaRPr lang="en-US" dirty="0"/>
          </a:p>
        </p:txBody>
      </p:sp>
      <p:sp>
        <p:nvSpPr>
          <p:cNvPr id="6" name="object 17"/>
          <p:cNvSpPr>
            <a:spLocks noGrp="1"/>
          </p:cNvSpPr>
          <p:nvPr>
            <p:ph sz="half" idx="2"/>
          </p:nvPr>
        </p:nvSpPr>
        <p:spPr>
          <a:xfrm>
            <a:off x="4419600" y="685800"/>
            <a:ext cx="4495800" cy="5669125"/>
          </a:xfrm>
          <a:prstGeom prst="rect">
            <a:avLst/>
          </a:prstGeom>
          <a:blipFill>
            <a:blip r:embed="rId2" cstate="print"/>
            <a:stretch>
              <a:fillRect/>
            </a:stretch>
          </a:blipFill>
        </p:spPr>
        <p:txBody>
          <a:bodyPr wrap="square" lIns="0" tIns="0" rIns="0" bIns="0" rtlCol="0">
            <a:normAutofit fontScale="92500" lnSpcReduction="20000"/>
          </a:bodyPr>
          <a:lstStyle/>
          <a:p>
            <a:pPr marL="0" indent="0">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7C5EB-7677-47AD-8A93-DAEFE8EA0C8F}"/>
              </a:ext>
            </a:extLst>
          </p:cNvPr>
          <p:cNvSpPr txBox="1"/>
          <p:nvPr/>
        </p:nvSpPr>
        <p:spPr>
          <a:xfrm>
            <a:off x="685801" y="990600"/>
            <a:ext cx="8001000" cy="5878532"/>
          </a:xfrm>
          <a:prstGeom prst="rect">
            <a:avLst/>
          </a:prstGeom>
          <a:noFill/>
        </p:spPr>
        <p:txBody>
          <a:bodyPr wrap="square" rtlCol="0">
            <a:spAutoFit/>
          </a:bodyPr>
          <a:lstStyle/>
          <a:p>
            <a:r>
              <a:rPr lang="en-IN" dirty="0"/>
              <a:t>Continued…….</a:t>
            </a:r>
          </a:p>
          <a:p>
            <a:endParaRPr lang="en-IN" dirty="0"/>
          </a:p>
          <a:p>
            <a:r>
              <a:rPr lang="en-IN" sz="2000" dirty="0"/>
              <a:t>From the theory of interaction of radiation with matter, we can get an idea regarding the working of laser.</a:t>
            </a:r>
          </a:p>
          <a:p>
            <a:r>
              <a:rPr lang="en-IN" sz="2000" dirty="0"/>
              <a:t>		we know that a laser beam is an intense, concentrated, monochromatic beam of light. The principle of laser is that, through artificial means(at a given time), the number of atoms in an excited state(usually referred to as the metastable state) of an element is made to be much higher than that in the ground state, resulting in the emission of a coherent, monochromatic laser as these atoms de-excite together.</a:t>
            </a:r>
          </a:p>
          <a:p>
            <a:r>
              <a:rPr lang="en-IN" sz="2000" dirty="0"/>
              <a:t>The reason behind the longer lifetime of the atoms in the metastable state can be understood by Heisenberg’s </a:t>
            </a:r>
            <a:r>
              <a:rPr lang="en-IN" sz="2000" dirty="0" err="1"/>
              <a:t>uncertainity</a:t>
            </a:r>
            <a:r>
              <a:rPr lang="en-IN" sz="2000" dirty="0"/>
              <a:t> principle.</a:t>
            </a:r>
          </a:p>
          <a:p>
            <a:r>
              <a:rPr lang="en-IN" sz="2000" dirty="0"/>
              <a:t>                                            i.e. </a:t>
            </a:r>
            <a:r>
              <a:rPr lang="el-GR" sz="2000" dirty="0"/>
              <a:t>Δ</a:t>
            </a:r>
            <a:r>
              <a:rPr lang="en-IN" sz="2000" dirty="0"/>
              <a:t>E. </a:t>
            </a:r>
            <a:r>
              <a:rPr lang="el-GR" sz="2000" dirty="0"/>
              <a:t>Δ</a:t>
            </a:r>
            <a:r>
              <a:rPr lang="en-IN" sz="2000" dirty="0"/>
              <a:t>T </a:t>
            </a:r>
            <a:r>
              <a:rPr lang="en-IN" sz="2000" u="sng" dirty="0"/>
              <a:t>&gt;</a:t>
            </a:r>
            <a:r>
              <a:rPr lang="en-IN" sz="2000" dirty="0"/>
              <a:t>  </a:t>
            </a:r>
            <a:r>
              <a:rPr lang="az-Cyrl-AZ" sz="2000" strike="sngStrike" dirty="0"/>
              <a:t>ћ</a:t>
            </a:r>
            <a:endParaRPr lang="en-IN" sz="2000" strike="sngStrike" dirty="0"/>
          </a:p>
          <a:p>
            <a:endParaRPr lang="en-IN" sz="2000" strike="sngStrike" dirty="0"/>
          </a:p>
          <a:p>
            <a:r>
              <a:rPr lang="en-IN" sz="2000" dirty="0"/>
              <a:t>Consider an atom has two energy levels, E1 &amp; E2. when it is exposed to radiation having a stream of photons, each with energy h</a:t>
            </a:r>
            <a:r>
              <a:rPr lang="el-GR" sz="2000" spc="-5" dirty="0">
                <a:cs typeface="Constantia"/>
              </a:rPr>
              <a:t>ν</a:t>
            </a:r>
            <a:r>
              <a:rPr lang="en-IN" sz="2000" spc="-5" dirty="0">
                <a:cs typeface="Constantia"/>
              </a:rPr>
              <a:t>, three distinct processes can take place – Absorption, spontaneous emission &amp; stimulated emission.</a:t>
            </a:r>
            <a:endParaRPr lang="en-IN" sz="2000" dirty="0"/>
          </a:p>
        </p:txBody>
      </p:sp>
    </p:spTree>
    <p:extLst>
      <p:ext uri="{BB962C8B-B14F-4D97-AF65-F5344CB8AC3E}">
        <p14:creationId xmlns:p14="http://schemas.microsoft.com/office/powerpoint/2010/main" val="306272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 calcmode="lin" valueType="num">
                                      <p:cBhvr additive="base">
                                        <p:cTn id="1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219200"/>
            <a:ext cx="4504055" cy="635000"/>
          </a:xfrm>
          <a:prstGeom prst="rect">
            <a:avLst/>
          </a:prstGeom>
        </p:spPr>
        <p:txBody>
          <a:bodyPr vert="horz" wrap="square" lIns="0" tIns="12065" rIns="0" bIns="0" rtlCol="0">
            <a:spAutoFit/>
          </a:bodyPr>
          <a:lstStyle/>
          <a:p>
            <a:pPr marL="12700">
              <a:lnSpc>
                <a:spcPct val="100000"/>
              </a:lnSpc>
              <a:spcBef>
                <a:spcPts val="95"/>
              </a:spcBef>
            </a:pPr>
            <a:r>
              <a:rPr sz="4000" spc="-15">
                <a:solidFill>
                  <a:srgbClr val="FF0000"/>
                </a:solidFill>
              </a:rPr>
              <a:t>Semiconductor</a:t>
            </a:r>
            <a:r>
              <a:rPr sz="4000" spc="-155">
                <a:solidFill>
                  <a:srgbClr val="FF0000"/>
                </a:solidFill>
              </a:rPr>
              <a:t> </a:t>
            </a:r>
            <a:r>
              <a:rPr sz="4000" spc="-5">
                <a:solidFill>
                  <a:srgbClr val="FF0000"/>
                </a:solidFill>
              </a:rPr>
              <a:t>laser</a:t>
            </a:r>
            <a:r>
              <a:rPr lang="en-US" sz="4000" spc="-5" dirty="0">
                <a:solidFill>
                  <a:srgbClr val="FF0000"/>
                </a:solidFill>
              </a:rPr>
              <a:t>:-</a:t>
            </a:r>
            <a:endParaRPr sz="4000">
              <a:solidFill>
                <a:srgbClr val="FF0000"/>
              </a:solidFill>
            </a:endParaRPr>
          </a:p>
        </p:txBody>
      </p:sp>
      <p:sp>
        <p:nvSpPr>
          <p:cNvPr id="3" name="object 3"/>
          <p:cNvSpPr txBox="1"/>
          <p:nvPr/>
        </p:nvSpPr>
        <p:spPr>
          <a:xfrm>
            <a:off x="533400" y="2209800"/>
            <a:ext cx="7162800" cy="3873495"/>
          </a:xfrm>
          <a:prstGeom prst="rect">
            <a:avLst/>
          </a:prstGeom>
          <a:solidFill>
            <a:srgbClr val="FFFFFF"/>
          </a:solidFill>
        </p:spPr>
        <p:txBody>
          <a:bodyPr vert="horz" wrap="square" lIns="0" tIns="26034" rIns="0" bIns="0" rtlCol="0">
            <a:spAutoFit/>
          </a:bodyPr>
          <a:lstStyle/>
          <a:p>
            <a:pPr marL="91440" marR="255270">
              <a:lnSpc>
                <a:spcPct val="100000"/>
              </a:lnSpc>
              <a:spcBef>
                <a:spcPts val="204"/>
              </a:spcBef>
              <a:buFont typeface="Wingdings"/>
              <a:buChar char=""/>
              <a:tabLst>
                <a:tab pos="438150" algn="l"/>
              </a:tabLst>
            </a:pPr>
            <a:r>
              <a:rPr lang="en-IN" sz="2400" dirty="0">
                <a:latin typeface="Constantia"/>
                <a:cs typeface="Constantia"/>
              </a:rPr>
              <a:t> </a:t>
            </a:r>
            <a:r>
              <a:rPr sz="2400" dirty="0">
                <a:latin typeface="Constantia"/>
                <a:cs typeface="Constantia"/>
              </a:rPr>
              <a:t>In</a:t>
            </a:r>
            <a:r>
              <a:rPr sz="2400" spc="-80" dirty="0">
                <a:latin typeface="Constantia"/>
                <a:cs typeface="Constantia"/>
              </a:rPr>
              <a:t> </a:t>
            </a:r>
            <a:r>
              <a:rPr sz="2400" spc="-5" dirty="0">
                <a:latin typeface="Constantia"/>
                <a:cs typeface="Constantia"/>
              </a:rPr>
              <a:t>these</a:t>
            </a:r>
            <a:r>
              <a:rPr sz="2400" spc="-70" dirty="0">
                <a:latin typeface="Constantia"/>
                <a:cs typeface="Constantia"/>
              </a:rPr>
              <a:t> </a:t>
            </a:r>
            <a:r>
              <a:rPr sz="2400" dirty="0">
                <a:latin typeface="Constantia"/>
                <a:cs typeface="Constantia"/>
              </a:rPr>
              <a:t>lasers</a:t>
            </a:r>
            <a:r>
              <a:rPr lang="en-IN" sz="2400" dirty="0">
                <a:latin typeface="Constantia"/>
                <a:cs typeface="Constantia"/>
              </a:rPr>
              <a:t>,</a:t>
            </a:r>
            <a:r>
              <a:rPr sz="2400" spc="-50" dirty="0">
                <a:latin typeface="Constantia"/>
                <a:cs typeface="Constantia"/>
              </a:rPr>
              <a:t> </a:t>
            </a:r>
            <a:r>
              <a:rPr sz="2400" spc="-5" dirty="0">
                <a:latin typeface="Constantia"/>
                <a:cs typeface="Constantia"/>
              </a:rPr>
              <a:t>junction</a:t>
            </a:r>
            <a:r>
              <a:rPr sz="2400" spc="-95" dirty="0">
                <a:latin typeface="Constantia"/>
                <a:cs typeface="Constantia"/>
              </a:rPr>
              <a:t> </a:t>
            </a:r>
            <a:r>
              <a:rPr sz="2400" spc="-5" dirty="0">
                <a:latin typeface="Constantia"/>
                <a:cs typeface="Constantia"/>
              </a:rPr>
              <a:t>diodes</a:t>
            </a:r>
            <a:r>
              <a:rPr sz="2400" spc="-114" dirty="0">
                <a:latin typeface="Constantia"/>
                <a:cs typeface="Constantia"/>
              </a:rPr>
              <a:t> </a:t>
            </a:r>
            <a:r>
              <a:rPr sz="2400" spc="-15" dirty="0">
                <a:latin typeface="Constantia"/>
                <a:cs typeface="Constantia"/>
              </a:rPr>
              <a:t>are</a:t>
            </a:r>
            <a:r>
              <a:rPr sz="2400" spc="-105" dirty="0">
                <a:latin typeface="Constantia"/>
                <a:cs typeface="Constantia"/>
              </a:rPr>
              <a:t> </a:t>
            </a:r>
            <a:r>
              <a:rPr sz="2400" spc="-5" dirty="0">
                <a:latin typeface="Constantia"/>
                <a:cs typeface="Constantia"/>
              </a:rPr>
              <a:t>used.</a:t>
            </a:r>
            <a:r>
              <a:rPr sz="2400" spc="-65" dirty="0">
                <a:latin typeface="Constantia"/>
                <a:cs typeface="Constantia"/>
              </a:rPr>
              <a:t> </a:t>
            </a:r>
            <a:endParaRPr lang="en-IN" sz="2400" spc="-65" dirty="0">
              <a:latin typeface="Constantia"/>
              <a:cs typeface="Constantia"/>
            </a:endParaRPr>
          </a:p>
          <a:p>
            <a:pPr marL="91440" marR="255270">
              <a:lnSpc>
                <a:spcPct val="100000"/>
              </a:lnSpc>
              <a:spcBef>
                <a:spcPts val="204"/>
              </a:spcBef>
              <a:tabLst>
                <a:tab pos="438150" algn="l"/>
              </a:tabLst>
            </a:pPr>
            <a:endParaRPr lang="en-IN" sz="2400" spc="-65" dirty="0">
              <a:latin typeface="Constantia"/>
              <a:cs typeface="Constantia"/>
            </a:endParaRPr>
          </a:p>
          <a:p>
            <a:pPr marL="91440" marR="255270">
              <a:lnSpc>
                <a:spcPct val="100000"/>
              </a:lnSpc>
              <a:spcBef>
                <a:spcPts val="204"/>
              </a:spcBef>
              <a:buFont typeface="Wingdings"/>
              <a:buChar char=""/>
              <a:tabLst>
                <a:tab pos="438150" algn="l"/>
              </a:tabLst>
            </a:pPr>
            <a:r>
              <a:rPr lang="en-IN" sz="2400" spc="-5" dirty="0">
                <a:latin typeface="Constantia"/>
                <a:cs typeface="Constantia"/>
              </a:rPr>
              <a:t> </a:t>
            </a:r>
            <a:r>
              <a:rPr sz="2400" spc="-5" dirty="0">
                <a:latin typeface="Constantia"/>
                <a:cs typeface="Constantia"/>
              </a:rPr>
              <a:t>The  doping </a:t>
            </a:r>
            <a:r>
              <a:rPr sz="2400" dirty="0">
                <a:latin typeface="Constantia"/>
                <a:cs typeface="Constantia"/>
              </a:rPr>
              <a:t>of </a:t>
            </a:r>
            <a:r>
              <a:rPr sz="2400" spc="-5" dirty="0">
                <a:latin typeface="Constantia"/>
                <a:cs typeface="Constantia"/>
              </a:rPr>
              <a:t>p-n junction diode is done. </a:t>
            </a:r>
            <a:endParaRPr lang="en-IN" sz="2400" spc="-5" dirty="0">
              <a:latin typeface="Constantia"/>
              <a:cs typeface="Constantia"/>
            </a:endParaRPr>
          </a:p>
          <a:p>
            <a:pPr marL="91440" marR="255270">
              <a:lnSpc>
                <a:spcPct val="100000"/>
              </a:lnSpc>
              <a:spcBef>
                <a:spcPts val="204"/>
              </a:spcBef>
              <a:tabLst>
                <a:tab pos="438150" algn="l"/>
              </a:tabLst>
            </a:pPr>
            <a:endParaRPr lang="en-IN" sz="2400" spc="-5" dirty="0">
              <a:latin typeface="Constantia"/>
              <a:cs typeface="Constantia"/>
            </a:endParaRPr>
          </a:p>
          <a:p>
            <a:pPr marL="91440" marR="255270">
              <a:lnSpc>
                <a:spcPct val="100000"/>
              </a:lnSpc>
              <a:spcBef>
                <a:spcPts val="204"/>
              </a:spcBef>
              <a:buFont typeface="Wingdings"/>
              <a:buChar char=""/>
              <a:tabLst>
                <a:tab pos="438150" algn="l"/>
              </a:tabLst>
            </a:pPr>
            <a:r>
              <a:rPr lang="en-IN" sz="2400" spc="-5" dirty="0">
                <a:latin typeface="Constantia"/>
                <a:cs typeface="Constantia"/>
              </a:rPr>
              <a:t> </a:t>
            </a:r>
            <a:r>
              <a:rPr sz="2400" spc="-5" dirty="0">
                <a:latin typeface="Constantia"/>
                <a:cs typeface="Constantia"/>
              </a:rPr>
              <a:t>Both the  </a:t>
            </a:r>
            <a:r>
              <a:rPr sz="2400" spc="-20" dirty="0">
                <a:latin typeface="Constantia"/>
                <a:cs typeface="Constantia"/>
              </a:rPr>
              <a:t>acceptors </a:t>
            </a:r>
            <a:r>
              <a:rPr sz="2400" dirty="0">
                <a:latin typeface="Constantia"/>
                <a:cs typeface="Constantia"/>
              </a:rPr>
              <a:t>and </a:t>
            </a:r>
            <a:r>
              <a:rPr sz="2400" spc="-10" dirty="0">
                <a:latin typeface="Constantia"/>
                <a:cs typeface="Constantia"/>
              </a:rPr>
              <a:t>donors </a:t>
            </a:r>
            <a:r>
              <a:rPr sz="2400" spc="-15" dirty="0">
                <a:latin typeface="Constantia"/>
                <a:cs typeface="Constantia"/>
              </a:rPr>
              <a:t>are </a:t>
            </a:r>
            <a:r>
              <a:rPr sz="2400" spc="-5" dirty="0">
                <a:latin typeface="Constantia"/>
                <a:cs typeface="Constantia"/>
              </a:rPr>
              <a:t>doped. These </a:t>
            </a:r>
            <a:r>
              <a:rPr sz="2400" spc="-15" dirty="0">
                <a:latin typeface="Constantia"/>
                <a:cs typeface="Constantia"/>
              </a:rPr>
              <a:t>are  known </a:t>
            </a:r>
            <a:r>
              <a:rPr sz="2400" dirty="0">
                <a:latin typeface="Constantia"/>
                <a:cs typeface="Constantia"/>
              </a:rPr>
              <a:t>as </a:t>
            </a:r>
            <a:r>
              <a:rPr sz="2400" spc="-5" dirty="0">
                <a:latin typeface="Constantia"/>
                <a:cs typeface="Constantia"/>
              </a:rPr>
              <a:t>ILD(Injection </a:t>
            </a:r>
            <a:r>
              <a:rPr sz="2400" spc="5" dirty="0">
                <a:latin typeface="Constantia"/>
                <a:cs typeface="Constantia"/>
              </a:rPr>
              <a:t>Laser </a:t>
            </a:r>
            <a:r>
              <a:rPr sz="2400" spc="-5" dirty="0">
                <a:latin typeface="Constantia"/>
                <a:cs typeface="Constantia"/>
              </a:rPr>
              <a:t>Diodes). </a:t>
            </a:r>
            <a:endParaRPr lang="en-IN" sz="2400" spc="-5" dirty="0">
              <a:latin typeface="Constantia"/>
              <a:cs typeface="Constantia"/>
            </a:endParaRPr>
          </a:p>
          <a:p>
            <a:pPr marL="91440" marR="255270">
              <a:lnSpc>
                <a:spcPct val="100000"/>
              </a:lnSpc>
              <a:spcBef>
                <a:spcPts val="204"/>
              </a:spcBef>
              <a:tabLst>
                <a:tab pos="438150" algn="l"/>
              </a:tabLst>
            </a:pPr>
            <a:endParaRPr lang="en-IN" sz="2400" spc="-5" dirty="0">
              <a:latin typeface="Constantia"/>
              <a:cs typeface="Constantia"/>
            </a:endParaRPr>
          </a:p>
          <a:p>
            <a:pPr marL="91440" marR="255270">
              <a:lnSpc>
                <a:spcPct val="100000"/>
              </a:lnSpc>
              <a:spcBef>
                <a:spcPts val="204"/>
              </a:spcBef>
              <a:buFont typeface="Wingdings"/>
              <a:buChar char=""/>
              <a:tabLst>
                <a:tab pos="438150" algn="l"/>
              </a:tabLst>
            </a:pPr>
            <a:r>
              <a:rPr sz="2400" spc="-5" dirty="0">
                <a:latin typeface="Constantia"/>
                <a:cs typeface="Constantia"/>
              </a:rPr>
              <a:t> </a:t>
            </a:r>
            <a:r>
              <a:rPr sz="2400" spc="-10" dirty="0">
                <a:latin typeface="Constantia"/>
                <a:cs typeface="Constantia"/>
              </a:rPr>
              <a:t>Whenever </a:t>
            </a:r>
            <a:r>
              <a:rPr sz="2400" spc="-5" dirty="0">
                <a:latin typeface="Constantia"/>
                <a:cs typeface="Constantia"/>
              </a:rPr>
              <a:t>the </a:t>
            </a:r>
            <a:r>
              <a:rPr sz="2400" spc="-10" dirty="0">
                <a:latin typeface="Constantia"/>
                <a:cs typeface="Constantia"/>
              </a:rPr>
              <a:t>current </a:t>
            </a:r>
            <a:r>
              <a:rPr sz="2400" spc="-5" dirty="0">
                <a:latin typeface="Constantia"/>
                <a:cs typeface="Constantia"/>
              </a:rPr>
              <a:t>is </a:t>
            </a:r>
            <a:r>
              <a:rPr sz="2400" dirty="0">
                <a:latin typeface="Constantia"/>
                <a:cs typeface="Constantia"/>
              </a:rPr>
              <a:t>passed </a:t>
            </a:r>
            <a:r>
              <a:rPr sz="2400" spc="-5" dirty="0">
                <a:latin typeface="Constantia"/>
                <a:cs typeface="Constantia"/>
              </a:rPr>
              <a:t>then the light  modulation </a:t>
            </a:r>
            <a:r>
              <a:rPr sz="2400" spc="-10" dirty="0">
                <a:latin typeface="Constantia"/>
                <a:cs typeface="Constantia"/>
              </a:rPr>
              <a:t>from </a:t>
            </a:r>
            <a:r>
              <a:rPr sz="2400" spc="-5" dirty="0">
                <a:latin typeface="Constantia"/>
                <a:cs typeface="Constantia"/>
              </a:rPr>
              <a:t>the </a:t>
            </a:r>
            <a:r>
              <a:rPr sz="2400" dirty="0">
                <a:latin typeface="Constantia"/>
                <a:cs typeface="Constantia"/>
              </a:rPr>
              <a:t>ILD </a:t>
            </a:r>
            <a:r>
              <a:rPr sz="2400" spc="-5" dirty="0">
                <a:latin typeface="Constantia"/>
                <a:cs typeface="Constantia"/>
              </a:rPr>
              <a:t>can be </a:t>
            </a:r>
            <a:r>
              <a:rPr sz="2400" dirty="0">
                <a:latin typeface="Constantia"/>
                <a:cs typeface="Constantia"/>
              </a:rPr>
              <a:t>seen. </a:t>
            </a:r>
            <a:r>
              <a:rPr sz="2400" spc="-5" dirty="0">
                <a:latin typeface="Constantia"/>
                <a:cs typeface="Constantia"/>
              </a:rPr>
              <a:t>This is  used in various electronic</a:t>
            </a:r>
            <a:r>
              <a:rPr sz="2400" spc="-335" dirty="0">
                <a:latin typeface="Constantia"/>
                <a:cs typeface="Constantia"/>
              </a:rPr>
              <a:t> </a:t>
            </a:r>
            <a:r>
              <a:rPr sz="2400" spc="-5" dirty="0">
                <a:latin typeface="Constantia"/>
                <a:cs typeface="Constantia"/>
              </a:rPr>
              <a:t>equipments</a:t>
            </a:r>
            <a:endParaRPr sz="2400" dirty="0">
              <a:latin typeface="Constantia"/>
              <a:cs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4" end="4"/>
                                            </p:txEl>
                                          </p:spTgt>
                                        </p:tgtEl>
                                      </p:cBhvr>
                                    </p:animEffect>
                                    <p:animScale>
                                      <p:cBhvr>
                                        <p:cTn id="17" dur="250" autoRev="1" fill="hold"/>
                                        <p:tgtEl>
                                          <p:spTgt spid="3">
                                            <p:txEl>
                                              <p:pRg st="4" end="4"/>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6" end="6"/>
                                            </p:txEl>
                                          </p:spTgt>
                                        </p:tgtEl>
                                      </p:cBhvr>
                                    </p:animEffect>
                                    <p:animScale>
                                      <p:cBhvr>
                                        <p:cTn id="22"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1970958"/>
            <a:ext cx="8229600" cy="4317846"/>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951CA7EA-C10F-4AE2-AA32-50453C4A64C4}"/>
              </a:ext>
            </a:extLst>
          </p:cNvPr>
          <p:cNvSpPr txBox="1"/>
          <p:nvPr/>
        </p:nvSpPr>
        <p:spPr>
          <a:xfrm>
            <a:off x="701717" y="1066800"/>
            <a:ext cx="2346283" cy="584775"/>
          </a:xfrm>
          <a:prstGeom prst="rect">
            <a:avLst/>
          </a:prstGeom>
          <a:noFill/>
        </p:spPr>
        <p:txBody>
          <a:bodyPr wrap="none" rtlCol="0">
            <a:spAutoFit/>
          </a:bodyPr>
          <a:lstStyle/>
          <a:p>
            <a:r>
              <a:rPr lang="en-IN" sz="3200" dirty="0">
                <a:solidFill>
                  <a:srgbClr val="FF0000"/>
                </a:solidFill>
              </a:rPr>
              <a:t>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460" y="914400"/>
            <a:ext cx="3075940" cy="629018"/>
          </a:xfrm>
          <a:prstGeom prst="rect">
            <a:avLst/>
          </a:prstGeom>
        </p:spPr>
        <p:txBody>
          <a:bodyPr vert="horz" wrap="square" lIns="0" tIns="13335" rIns="0" bIns="0" rtlCol="0">
            <a:spAutoFit/>
          </a:bodyPr>
          <a:lstStyle/>
          <a:p>
            <a:pPr marL="12700">
              <a:lnSpc>
                <a:spcPct val="100000"/>
              </a:lnSpc>
              <a:spcBef>
                <a:spcPts val="105"/>
              </a:spcBef>
            </a:pPr>
            <a:r>
              <a:rPr sz="4000" spc="-5" dirty="0">
                <a:solidFill>
                  <a:srgbClr val="FF0000"/>
                </a:solidFill>
                <a:latin typeface="Times New Roman" pitchFamily="18" charset="0"/>
                <a:cs typeface="Times New Roman" pitchFamily="18" charset="0"/>
              </a:rPr>
              <a:t>Applica</a:t>
            </a:r>
            <a:r>
              <a:rPr lang="en-US" sz="4000" spc="-5" dirty="0">
                <a:solidFill>
                  <a:srgbClr val="FF0000"/>
                </a:solidFill>
                <a:latin typeface="Times New Roman" pitchFamily="18" charset="0"/>
                <a:cs typeface="Times New Roman" pitchFamily="18" charset="0"/>
              </a:rPr>
              <a:t>tions:-</a:t>
            </a:r>
            <a:endParaRPr sz="4000" spc="-5" dirty="0">
              <a:solidFill>
                <a:srgbClr val="FF0000"/>
              </a:solidFill>
              <a:latin typeface="Times New Roman" pitchFamily="18" charset="0"/>
              <a:cs typeface="Times New Roman" pitchFamily="18" charset="0"/>
            </a:endParaRPr>
          </a:p>
        </p:txBody>
      </p:sp>
      <p:sp>
        <p:nvSpPr>
          <p:cNvPr id="3" name="object 3"/>
          <p:cNvSpPr txBox="1"/>
          <p:nvPr/>
        </p:nvSpPr>
        <p:spPr>
          <a:xfrm>
            <a:off x="457200" y="1752600"/>
            <a:ext cx="7879080" cy="5872762"/>
          </a:xfrm>
          <a:prstGeom prst="rect">
            <a:avLst/>
          </a:prstGeom>
        </p:spPr>
        <p:txBody>
          <a:bodyPr vert="horz" wrap="square" lIns="0" tIns="85725" rIns="0" bIns="0" rtlCol="0">
            <a:spAutoFit/>
          </a:bodyPr>
          <a:lstStyle/>
          <a:p>
            <a:pPr marL="287020" indent="-274320">
              <a:lnSpc>
                <a:spcPct val="100000"/>
              </a:lnSpc>
              <a:spcBef>
                <a:spcPts val="675"/>
              </a:spcBef>
              <a:buClr>
                <a:srgbClr val="0AD0D9"/>
              </a:buClr>
              <a:buSzPct val="93750"/>
              <a:buFont typeface="Wingdings"/>
              <a:buChar char=""/>
              <a:tabLst>
                <a:tab pos="287020" algn="l"/>
              </a:tabLst>
            </a:pPr>
            <a:r>
              <a:rPr sz="2400" spc="-15" dirty="0">
                <a:latin typeface="Constantia"/>
                <a:cs typeface="Constantia"/>
              </a:rPr>
              <a:t>Modulated </a:t>
            </a:r>
            <a:r>
              <a:rPr sz="2400" dirty="0">
                <a:latin typeface="Constantia"/>
                <a:cs typeface="Constantia"/>
              </a:rPr>
              <a:t>laser </a:t>
            </a:r>
            <a:r>
              <a:rPr sz="2400" spc="-5" dirty="0">
                <a:latin typeface="Constantia"/>
                <a:cs typeface="Constantia"/>
              </a:rPr>
              <a:t>beam </a:t>
            </a:r>
            <a:r>
              <a:rPr sz="2400" spc="-30" dirty="0">
                <a:latin typeface="Constantia"/>
                <a:cs typeface="Constantia"/>
              </a:rPr>
              <a:t>have </a:t>
            </a:r>
            <a:r>
              <a:rPr sz="2400" spc="-5" dirty="0">
                <a:latin typeface="Constantia"/>
                <a:cs typeface="Constantia"/>
              </a:rPr>
              <a:t>been used for</a:t>
            </a:r>
            <a:r>
              <a:rPr lang="en-IN" sz="2400" spc="-5" dirty="0">
                <a:latin typeface="Constantia"/>
                <a:cs typeface="Constantia"/>
              </a:rPr>
              <a:t> </a:t>
            </a:r>
            <a:r>
              <a:rPr sz="2400" spc="-395" dirty="0">
                <a:latin typeface="Constantia"/>
                <a:cs typeface="Constantia"/>
              </a:rPr>
              <a:t> </a:t>
            </a:r>
            <a:r>
              <a:rPr sz="2400" spc="-10" dirty="0">
                <a:latin typeface="Constantia"/>
                <a:cs typeface="Constantia"/>
              </a:rPr>
              <a:t>communication</a:t>
            </a:r>
            <a:r>
              <a:rPr lang="en-US" sz="2400" spc="-10" dirty="0">
                <a:latin typeface="Constantia"/>
                <a:cs typeface="Constantia"/>
              </a:rPr>
              <a:t>.</a:t>
            </a:r>
            <a:endParaRPr sz="2400" dirty="0">
              <a:latin typeface="Constantia"/>
              <a:cs typeface="Constantia"/>
            </a:endParaRPr>
          </a:p>
          <a:p>
            <a:pPr marL="287020" indent="-274320">
              <a:lnSpc>
                <a:spcPct val="100000"/>
              </a:lnSpc>
              <a:spcBef>
                <a:spcPts val="580"/>
              </a:spcBef>
              <a:buClr>
                <a:srgbClr val="0AD0D9"/>
              </a:buClr>
              <a:buSzPct val="93750"/>
              <a:buFont typeface="Wingdings"/>
              <a:buChar char=""/>
              <a:tabLst>
                <a:tab pos="287020" algn="l"/>
              </a:tabLst>
            </a:pPr>
            <a:r>
              <a:rPr lang="en-US" sz="2400" dirty="0">
                <a:latin typeface="Constantia"/>
                <a:cs typeface="Constantia"/>
              </a:rPr>
              <a:t>Lasers are used i</a:t>
            </a:r>
            <a:r>
              <a:rPr sz="2400" dirty="0">
                <a:latin typeface="Constantia"/>
                <a:cs typeface="Constantia"/>
              </a:rPr>
              <a:t>n </a:t>
            </a:r>
            <a:r>
              <a:rPr sz="2400" spc="-5" dirty="0">
                <a:latin typeface="Constantia"/>
                <a:cs typeface="Constantia"/>
              </a:rPr>
              <a:t>medical</a:t>
            </a:r>
            <a:r>
              <a:rPr sz="2400" spc="-65" dirty="0">
                <a:latin typeface="Constantia"/>
                <a:cs typeface="Constantia"/>
              </a:rPr>
              <a:t> </a:t>
            </a:r>
            <a:r>
              <a:rPr sz="2400" spc="5" dirty="0">
                <a:latin typeface="Constantia"/>
                <a:cs typeface="Constantia"/>
              </a:rPr>
              <a:t>field</a:t>
            </a:r>
            <a:r>
              <a:rPr lang="en-US" sz="2400" spc="5" dirty="0">
                <a:latin typeface="Constantia"/>
                <a:cs typeface="Constantia"/>
              </a:rPr>
              <a:t>.</a:t>
            </a:r>
            <a:endParaRPr sz="2400" dirty="0">
              <a:latin typeface="Constantia"/>
              <a:cs typeface="Constantia"/>
            </a:endParaRPr>
          </a:p>
          <a:p>
            <a:pPr marL="287020" marR="543560" indent="-274320">
              <a:lnSpc>
                <a:spcPct val="100000"/>
              </a:lnSpc>
              <a:spcBef>
                <a:spcPts val="575"/>
              </a:spcBef>
              <a:buClr>
                <a:srgbClr val="0AD0D9"/>
              </a:buClr>
              <a:buSzPct val="93750"/>
              <a:buFont typeface="Wingdings"/>
              <a:buChar char=""/>
              <a:tabLst>
                <a:tab pos="287020" algn="l"/>
              </a:tabLst>
            </a:pPr>
            <a:r>
              <a:rPr sz="2400" spc="-5" dirty="0">
                <a:latin typeface="Constantia"/>
                <a:cs typeface="Constantia"/>
              </a:rPr>
              <a:t>High</a:t>
            </a:r>
            <a:r>
              <a:rPr sz="2400" spc="-110" dirty="0">
                <a:latin typeface="Constantia"/>
                <a:cs typeface="Constantia"/>
              </a:rPr>
              <a:t> </a:t>
            </a:r>
            <a:r>
              <a:rPr sz="2400" spc="-25" dirty="0">
                <a:latin typeface="Constantia"/>
                <a:cs typeface="Constantia"/>
              </a:rPr>
              <a:t>power</a:t>
            </a:r>
            <a:r>
              <a:rPr sz="2400" spc="-75" dirty="0">
                <a:latin typeface="Constantia"/>
                <a:cs typeface="Constantia"/>
              </a:rPr>
              <a:t> </a:t>
            </a:r>
            <a:r>
              <a:rPr sz="2400" dirty="0">
                <a:latin typeface="Constantia"/>
                <a:cs typeface="Constantia"/>
              </a:rPr>
              <a:t>laser</a:t>
            </a:r>
            <a:r>
              <a:rPr sz="2400" spc="-80" dirty="0">
                <a:latin typeface="Constantia"/>
                <a:cs typeface="Constantia"/>
              </a:rPr>
              <a:t> </a:t>
            </a:r>
            <a:r>
              <a:rPr sz="2400" spc="-30" dirty="0">
                <a:latin typeface="Constantia"/>
                <a:cs typeface="Constantia"/>
              </a:rPr>
              <a:t>have</a:t>
            </a:r>
            <a:r>
              <a:rPr sz="2400" spc="-80" dirty="0">
                <a:latin typeface="Constantia"/>
                <a:cs typeface="Constantia"/>
              </a:rPr>
              <a:t> </a:t>
            </a:r>
            <a:r>
              <a:rPr sz="2400" spc="-5" dirty="0">
                <a:latin typeface="Constantia"/>
                <a:cs typeface="Constantia"/>
              </a:rPr>
              <a:t>been</a:t>
            </a:r>
            <a:r>
              <a:rPr sz="2400" spc="-75" dirty="0">
                <a:latin typeface="Constantia"/>
                <a:cs typeface="Constantia"/>
              </a:rPr>
              <a:t> </a:t>
            </a:r>
            <a:r>
              <a:rPr sz="2400" spc="-5" dirty="0">
                <a:latin typeface="Constantia"/>
                <a:cs typeface="Constantia"/>
              </a:rPr>
              <a:t>used</a:t>
            </a:r>
            <a:r>
              <a:rPr sz="2400" spc="-15" dirty="0">
                <a:latin typeface="Constantia"/>
                <a:cs typeface="Constantia"/>
              </a:rPr>
              <a:t> </a:t>
            </a:r>
            <a:r>
              <a:rPr sz="2400" spc="-5" dirty="0">
                <a:latin typeface="Constantia"/>
                <a:cs typeface="Constantia"/>
              </a:rPr>
              <a:t>for</a:t>
            </a:r>
            <a:r>
              <a:rPr sz="2400" spc="-160" dirty="0">
                <a:latin typeface="Constantia"/>
                <a:cs typeface="Constantia"/>
              </a:rPr>
              <a:t> </a:t>
            </a:r>
            <a:r>
              <a:rPr sz="2400" spc="-10" dirty="0">
                <a:latin typeface="Constantia"/>
                <a:cs typeface="Constantia"/>
              </a:rPr>
              <a:t>cutting </a:t>
            </a:r>
            <a:r>
              <a:rPr sz="2400" dirty="0">
                <a:latin typeface="Constantia"/>
                <a:cs typeface="Constantia"/>
              </a:rPr>
              <a:t>&amp;</a:t>
            </a:r>
            <a:r>
              <a:rPr sz="2400" spc="-65" dirty="0">
                <a:latin typeface="Constantia"/>
                <a:cs typeface="Constantia"/>
              </a:rPr>
              <a:t> </a:t>
            </a:r>
            <a:r>
              <a:rPr sz="2400" spc="-5" dirty="0">
                <a:latin typeface="Constantia"/>
                <a:cs typeface="Constantia"/>
              </a:rPr>
              <a:t>drilling  </a:t>
            </a:r>
            <a:r>
              <a:rPr sz="2400" dirty="0">
                <a:latin typeface="Constantia"/>
                <a:cs typeface="Constantia"/>
              </a:rPr>
              <a:t>holes </a:t>
            </a:r>
            <a:r>
              <a:rPr sz="2400" spc="-5" dirty="0">
                <a:latin typeface="Constantia"/>
                <a:cs typeface="Constantia"/>
              </a:rPr>
              <a:t>in </a:t>
            </a:r>
            <a:r>
              <a:rPr sz="2400" spc="-10" dirty="0">
                <a:latin typeface="Constantia"/>
                <a:cs typeface="Constantia"/>
              </a:rPr>
              <a:t>hard </a:t>
            </a:r>
            <a:r>
              <a:rPr sz="2400" spc="-5" dirty="0">
                <a:latin typeface="Constantia"/>
                <a:cs typeface="Constantia"/>
              </a:rPr>
              <a:t>metal </a:t>
            </a:r>
            <a:r>
              <a:rPr sz="2400" dirty="0">
                <a:latin typeface="Constantia"/>
                <a:cs typeface="Constantia"/>
              </a:rPr>
              <a:t>and</a:t>
            </a:r>
            <a:r>
              <a:rPr sz="2400" spc="-225" dirty="0">
                <a:latin typeface="Constantia"/>
                <a:cs typeface="Constantia"/>
              </a:rPr>
              <a:t> </a:t>
            </a:r>
            <a:r>
              <a:rPr sz="2400" spc="-10" dirty="0">
                <a:latin typeface="Constantia"/>
                <a:cs typeface="Constantia"/>
              </a:rPr>
              <a:t>diamonds</a:t>
            </a:r>
            <a:r>
              <a:rPr lang="en-IN" sz="2400" spc="-10" dirty="0">
                <a:latin typeface="Constantia"/>
                <a:cs typeface="Constantia"/>
              </a:rPr>
              <a:t>.</a:t>
            </a:r>
            <a:endParaRPr sz="2400" dirty="0">
              <a:latin typeface="Constantia"/>
              <a:cs typeface="Constantia"/>
            </a:endParaRPr>
          </a:p>
          <a:p>
            <a:pPr marL="287020" marR="97155" indent="-274320" algn="just">
              <a:lnSpc>
                <a:spcPct val="100000"/>
              </a:lnSpc>
              <a:spcBef>
                <a:spcPts val="580"/>
              </a:spcBef>
              <a:buClr>
                <a:srgbClr val="0AD0D9"/>
              </a:buClr>
              <a:buSzPct val="93750"/>
              <a:buFont typeface="Wingdings"/>
              <a:buChar char=""/>
              <a:tabLst>
                <a:tab pos="287020" algn="l"/>
              </a:tabLst>
            </a:pPr>
            <a:r>
              <a:rPr sz="2400" spc="-5" dirty="0">
                <a:latin typeface="Constantia"/>
                <a:cs typeface="Constantia"/>
              </a:rPr>
              <a:t>They</a:t>
            </a:r>
            <a:r>
              <a:rPr sz="2400" spc="-90" dirty="0">
                <a:latin typeface="Constantia"/>
                <a:cs typeface="Constantia"/>
              </a:rPr>
              <a:t> </a:t>
            </a:r>
            <a:r>
              <a:rPr sz="2400" spc="-30" dirty="0">
                <a:latin typeface="Constantia"/>
                <a:cs typeface="Constantia"/>
              </a:rPr>
              <a:t>have</a:t>
            </a:r>
            <a:r>
              <a:rPr sz="2400" spc="-55" dirty="0">
                <a:latin typeface="Constantia"/>
                <a:cs typeface="Constantia"/>
              </a:rPr>
              <a:t> </a:t>
            </a:r>
            <a:r>
              <a:rPr sz="2400" spc="-5" dirty="0">
                <a:latin typeface="Constantia"/>
                <a:cs typeface="Constantia"/>
              </a:rPr>
              <a:t>been</a:t>
            </a:r>
            <a:r>
              <a:rPr sz="2400" spc="-70" dirty="0">
                <a:latin typeface="Constantia"/>
                <a:cs typeface="Constantia"/>
              </a:rPr>
              <a:t> </a:t>
            </a:r>
            <a:r>
              <a:rPr sz="2400" spc="-5" dirty="0">
                <a:latin typeface="Constantia"/>
                <a:cs typeface="Constantia"/>
              </a:rPr>
              <a:t>used in</a:t>
            </a:r>
            <a:r>
              <a:rPr sz="2400" spc="-65" dirty="0">
                <a:latin typeface="Constantia"/>
                <a:cs typeface="Constantia"/>
              </a:rPr>
              <a:t> </a:t>
            </a:r>
            <a:r>
              <a:rPr sz="2400" spc="-5" dirty="0">
                <a:latin typeface="Constantia"/>
                <a:cs typeface="Constantia"/>
              </a:rPr>
              <a:t>the</a:t>
            </a:r>
            <a:r>
              <a:rPr sz="2400" spc="-90" dirty="0">
                <a:latin typeface="Constantia"/>
                <a:cs typeface="Constantia"/>
              </a:rPr>
              <a:t> </a:t>
            </a:r>
            <a:r>
              <a:rPr sz="2400" spc="-10" dirty="0">
                <a:latin typeface="Constantia"/>
                <a:cs typeface="Constantia"/>
              </a:rPr>
              <a:t>production</a:t>
            </a:r>
            <a:r>
              <a:rPr sz="2400" spc="-95" dirty="0">
                <a:latin typeface="Constantia"/>
                <a:cs typeface="Constantia"/>
              </a:rPr>
              <a:t> </a:t>
            </a:r>
            <a:r>
              <a:rPr sz="2400" spc="-5" dirty="0">
                <a:latin typeface="Constantia"/>
                <a:cs typeface="Constantia"/>
              </a:rPr>
              <a:t>and</a:t>
            </a:r>
            <a:r>
              <a:rPr sz="2400" spc="-30" dirty="0">
                <a:latin typeface="Constantia"/>
                <a:cs typeface="Constantia"/>
              </a:rPr>
              <a:t> </a:t>
            </a:r>
            <a:r>
              <a:rPr sz="2400" spc="-10" dirty="0">
                <a:latin typeface="Constantia"/>
                <a:cs typeface="Constantia"/>
              </a:rPr>
              <a:t>research</a:t>
            </a:r>
            <a:r>
              <a:rPr sz="2400" spc="-105" dirty="0">
                <a:latin typeface="Constantia"/>
                <a:cs typeface="Constantia"/>
              </a:rPr>
              <a:t> </a:t>
            </a:r>
            <a:r>
              <a:rPr sz="2400" dirty="0">
                <a:latin typeface="Constantia"/>
                <a:cs typeface="Constantia"/>
              </a:rPr>
              <a:t>with  </a:t>
            </a:r>
            <a:r>
              <a:rPr sz="2400" spc="-10" dirty="0">
                <a:latin typeface="Constantia"/>
                <a:cs typeface="Constantia"/>
              </a:rPr>
              <a:t>holograms,</a:t>
            </a:r>
            <a:r>
              <a:rPr sz="2400" spc="-50" dirty="0">
                <a:latin typeface="Constantia"/>
                <a:cs typeface="Constantia"/>
              </a:rPr>
              <a:t> </a:t>
            </a:r>
            <a:r>
              <a:rPr sz="2400" spc="-5" dirty="0">
                <a:latin typeface="Constantia"/>
                <a:cs typeface="Constantia"/>
              </a:rPr>
              <a:t>they</a:t>
            </a:r>
            <a:r>
              <a:rPr sz="2400" spc="-135" dirty="0">
                <a:latin typeface="Constantia"/>
                <a:cs typeface="Constantia"/>
              </a:rPr>
              <a:t> </a:t>
            </a:r>
            <a:r>
              <a:rPr sz="2400" spc="-15" dirty="0">
                <a:latin typeface="Constantia"/>
                <a:cs typeface="Constantia"/>
              </a:rPr>
              <a:t>are</a:t>
            </a:r>
            <a:r>
              <a:rPr sz="2400" spc="-125" dirty="0">
                <a:latin typeface="Constantia"/>
                <a:cs typeface="Constantia"/>
              </a:rPr>
              <a:t> </a:t>
            </a:r>
            <a:r>
              <a:rPr sz="2400" dirty="0">
                <a:latin typeface="Constantia"/>
                <a:cs typeface="Constantia"/>
              </a:rPr>
              <a:t>also</a:t>
            </a:r>
            <a:r>
              <a:rPr sz="2400" spc="-95" dirty="0">
                <a:latin typeface="Constantia"/>
                <a:cs typeface="Constantia"/>
              </a:rPr>
              <a:t> </a:t>
            </a:r>
            <a:r>
              <a:rPr sz="2400" spc="-5" dirty="0">
                <a:latin typeface="Constantia"/>
                <a:cs typeface="Constantia"/>
              </a:rPr>
              <a:t>used</a:t>
            </a:r>
            <a:r>
              <a:rPr sz="2400" spc="-10" dirty="0">
                <a:latin typeface="Constantia"/>
                <a:cs typeface="Constantia"/>
              </a:rPr>
              <a:t> </a:t>
            </a:r>
            <a:r>
              <a:rPr sz="2400" spc="-5" dirty="0">
                <a:latin typeface="Constantia"/>
                <a:cs typeface="Constantia"/>
              </a:rPr>
              <a:t>in</a:t>
            </a:r>
            <a:r>
              <a:rPr sz="2400" spc="-45" dirty="0">
                <a:latin typeface="Constantia"/>
                <a:cs typeface="Constantia"/>
              </a:rPr>
              <a:t> </a:t>
            </a:r>
            <a:r>
              <a:rPr sz="2400" spc="-5" dirty="0">
                <a:latin typeface="Constantia"/>
                <a:cs typeface="Constantia"/>
              </a:rPr>
              <a:t>high</a:t>
            </a:r>
            <a:r>
              <a:rPr sz="2400" spc="-105" dirty="0">
                <a:latin typeface="Constantia"/>
                <a:cs typeface="Constantia"/>
              </a:rPr>
              <a:t> </a:t>
            </a:r>
            <a:r>
              <a:rPr sz="2400" dirty="0">
                <a:latin typeface="Constantia"/>
                <a:cs typeface="Constantia"/>
              </a:rPr>
              <a:t>speed</a:t>
            </a:r>
            <a:r>
              <a:rPr sz="2400" spc="-45" dirty="0">
                <a:latin typeface="Constantia"/>
                <a:cs typeface="Constantia"/>
              </a:rPr>
              <a:t> </a:t>
            </a:r>
            <a:r>
              <a:rPr sz="2400" spc="-10" dirty="0">
                <a:latin typeface="Constantia"/>
                <a:cs typeface="Constantia"/>
              </a:rPr>
              <a:t>photography  </a:t>
            </a:r>
            <a:r>
              <a:rPr sz="2400" dirty="0">
                <a:latin typeface="Constantia"/>
                <a:cs typeface="Constantia"/>
              </a:rPr>
              <a:t>and </a:t>
            </a:r>
            <a:r>
              <a:rPr sz="2400" spc="5" dirty="0">
                <a:latin typeface="Constantia"/>
                <a:cs typeface="Constantia"/>
              </a:rPr>
              <a:t>fiber</a:t>
            </a:r>
            <a:r>
              <a:rPr sz="2400" spc="-185" dirty="0">
                <a:latin typeface="Constantia"/>
                <a:cs typeface="Constantia"/>
              </a:rPr>
              <a:t> </a:t>
            </a:r>
            <a:r>
              <a:rPr sz="2400" spc="-5" dirty="0">
                <a:latin typeface="Constantia"/>
                <a:cs typeface="Constantia"/>
              </a:rPr>
              <a:t>optics</a:t>
            </a:r>
            <a:r>
              <a:rPr lang="en-US" sz="2400" spc="-5" dirty="0">
                <a:latin typeface="Constantia"/>
                <a:cs typeface="Constantia"/>
              </a:rPr>
              <a:t>.</a:t>
            </a:r>
          </a:p>
          <a:p>
            <a:pPr marL="287020" marR="97155" indent="-274320" algn="just">
              <a:lnSpc>
                <a:spcPct val="100000"/>
              </a:lnSpc>
              <a:spcBef>
                <a:spcPts val="580"/>
              </a:spcBef>
              <a:buClr>
                <a:srgbClr val="0AD0D9"/>
              </a:buClr>
              <a:buSzPct val="93750"/>
              <a:buFont typeface="Wingdings"/>
              <a:buChar char=""/>
              <a:tabLst>
                <a:tab pos="287020" algn="l"/>
              </a:tabLst>
            </a:pPr>
            <a:r>
              <a:rPr lang="en-US" sz="2400" spc="-5" dirty="0">
                <a:latin typeface="Constantia"/>
                <a:cs typeface="Constantia"/>
              </a:rPr>
              <a:t>Lasers are used in photodiode detection.</a:t>
            </a:r>
          </a:p>
          <a:p>
            <a:pPr marL="287020" marR="97155" indent="-274320" algn="just">
              <a:lnSpc>
                <a:spcPct val="100000"/>
              </a:lnSpc>
              <a:spcBef>
                <a:spcPts val="580"/>
              </a:spcBef>
              <a:buClr>
                <a:srgbClr val="0AD0D9"/>
              </a:buClr>
              <a:buSzPct val="93750"/>
              <a:buFont typeface="Wingdings"/>
              <a:buChar char=""/>
              <a:tabLst>
                <a:tab pos="287020" algn="l"/>
              </a:tabLst>
            </a:pPr>
            <a:r>
              <a:rPr lang="en-US" sz="2400" spc="-5" dirty="0">
                <a:latin typeface="Constantia"/>
                <a:cs typeface="Constantia"/>
              </a:rPr>
              <a:t>Laser are used in printers.</a:t>
            </a:r>
          </a:p>
          <a:p>
            <a:pPr marL="287020" marR="97155" indent="-274320" algn="just">
              <a:spcBef>
                <a:spcPts val="580"/>
              </a:spcBef>
              <a:buClr>
                <a:srgbClr val="0AD0D9"/>
              </a:buClr>
              <a:buSzPct val="93750"/>
              <a:buFont typeface="Wingdings"/>
              <a:buChar char=""/>
              <a:tabLst>
                <a:tab pos="287020" algn="l"/>
              </a:tabLst>
            </a:pPr>
            <a:r>
              <a:rPr lang="en-US" sz="2400" dirty="0"/>
              <a:t>Lasers are used as barcode scanners in library and in supermarkets.</a:t>
            </a:r>
          </a:p>
          <a:p>
            <a:pPr marL="287020" marR="97155" indent="-274320" algn="just">
              <a:lnSpc>
                <a:spcPct val="100000"/>
              </a:lnSpc>
              <a:spcBef>
                <a:spcPts val="580"/>
              </a:spcBef>
              <a:buClr>
                <a:srgbClr val="0AD0D9"/>
              </a:buClr>
              <a:buSzPct val="93750"/>
              <a:buFont typeface="Wingdings"/>
              <a:buChar char=""/>
              <a:tabLst>
                <a:tab pos="287020" algn="l"/>
              </a:tabLst>
            </a:pPr>
            <a:endParaRPr lang="en-US" sz="2400" spc="-5" dirty="0">
              <a:latin typeface="Constantia"/>
              <a:cs typeface="Constantia"/>
            </a:endParaRPr>
          </a:p>
          <a:p>
            <a:pPr marL="287020" marR="97155" indent="-274320" algn="just">
              <a:lnSpc>
                <a:spcPct val="100000"/>
              </a:lnSpc>
              <a:spcBef>
                <a:spcPts val="580"/>
              </a:spcBef>
              <a:buClr>
                <a:srgbClr val="0AD0D9"/>
              </a:buClr>
              <a:buSzPct val="93750"/>
              <a:buFont typeface="Wingdings"/>
              <a:buChar char=""/>
              <a:tabLst>
                <a:tab pos="287020" algn="l"/>
              </a:tabLst>
            </a:pPr>
            <a:endParaRPr sz="2400" dirty="0">
              <a:latin typeface="Constantia"/>
              <a:cs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Holography:-</a:t>
            </a:r>
          </a:p>
        </p:txBody>
      </p:sp>
      <p:sp>
        <p:nvSpPr>
          <p:cNvPr id="3" name="Content Placeholder 2"/>
          <p:cNvSpPr>
            <a:spLocks noGrp="1"/>
          </p:cNvSpPr>
          <p:nvPr>
            <p:ph idx="1"/>
          </p:nvPr>
        </p:nvSpPr>
        <p:spPr/>
        <p:txBody>
          <a:bodyPr>
            <a:normAutofit fontScale="92500" lnSpcReduction="10000"/>
          </a:bodyPr>
          <a:lstStyle/>
          <a:p>
            <a:r>
              <a:rPr lang="en-US" dirty="0"/>
              <a:t>Holography was invented by Denis Gabor in 1947.</a:t>
            </a:r>
          </a:p>
          <a:p>
            <a:pPr marL="0" indent="0">
              <a:buNone/>
            </a:pPr>
            <a:endParaRPr lang="en-US" dirty="0"/>
          </a:p>
          <a:p>
            <a:r>
              <a:rPr lang="en-US" dirty="0"/>
              <a:t>Holography is a technique that allows the light scattered from an object to be recorded and later reconstructed so that it appears  as if the object is in the same  position relative  to the recording medium as it was when recorded.</a:t>
            </a:r>
          </a:p>
          <a:p>
            <a:pPr marL="0" indent="0">
              <a:buNone/>
            </a:pPr>
            <a:endParaRPr lang="en-US" dirty="0"/>
          </a:p>
          <a:p>
            <a:r>
              <a:rPr lang="en-US" dirty="0"/>
              <a:t>The image changes as the position and orientation  of the viewing system  changes  in exactly  the same way as if the object were still present thus making the recorded image appear 3 dimensional.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89120"/>
          </a:xfrm>
        </p:spPr>
        <p:txBody>
          <a:bodyPr>
            <a:normAutofit fontScale="92500" lnSpcReduction="20000"/>
          </a:bodyPr>
          <a:lstStyle/>
          <a:p>
            <a:r>
              <a:rPr lang="en-US" dirty="0"/>
              <a:t>In holography the light waves reflected from an object are recorded. This photographic record  is called a hologram.</a:t>
            </a:r>
          </a:p>
          <a:p>
            <a:pPr marL="0" indent="0">
              <a:buNone/>
            </a:pPr>
            <a:endParaRPr lang="en-US" dirty="0"/>
          </a:p>
          <a:p>
            <a:r>
              <a:rPr lang="en-US" dirty="0"/>
              <a:t>The hologram  has no resemblance with the object, although it contains all information about  the object  in a kind of optical mode.</a:t>
            </a:r>
          </a:p>
          <a:p>
            <a:pPr marL="0" indent="0">
              <a:buNone/>
            </a:pPr>
            <a:endParaRPr lang="en-US" dirty="0"/>
          </a:p>
          <a:p>
            <a:r>
              <a:rPr lang="en-US" dirty="0"/>
              <a:t>When it is  illuminated by a coherent light source, a 3 dimensional image of the original object is formed.</a:t>
            </a:r>
          </a:p>
          <a:p>
            <a:pPr marL="0" indent="0">
              <a:buNone/>
            </a:pPr>
            <a:endParaRPr lang="en-US" dirty="0"/>
          </a:p>
          <a:p>
            <a:r>
              <a:rPr lang="en-US" dirty="0"/>
              <a:t>The formation of image from hologram is known as the reconstruction process.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working:-</a:t>
            </a:r>
          </a:p>
        </p:txBody>
      </p:sp>
      <p:pic>
        <p:nvPicPr>
          <p:cNvPr id="4" name="Content Placeholder 3" descr="IMG_20191021_073022.jpg"/>
          <p:cNvPicPr>
            <a:picLocks noGrp="1" noChangeAspect="1"/>
          </p:cNvPicPr>
          <p:nvPr>
            <p:ph idx="1"/>
          </p:nvPr>
        </p:nvPicPr>
        <p:blipFill>
          <a:blip r:embed="rId2"/>
          <a:stretch>
            <a:fillRect/>
          </a:stretch>
        </p:blipFill>
        <p:spPr>
          <a:xfrm>
            <a:off x="1981200" y="4038600"/>
            <a:ext cx="5181600" cy="2438400"/>
          </a:xfrm>
        </p:spPr>
      </p:pic>
      <p:sp>
        <p:nvSpPr>
          <p:cNvPr id="3" name="Rectangle 2">
            <a:extLst>
              <a:ext uri="{FF2B5EF4-FFF2-40B4-BE49-F238E27FC236}">
                <a16:creationId xmlns:a16="http://schemas.microsoft.com/office/drawing/2014/main" id="{FA3D95B3-1422-4CF0-80F2-B40D2C8070BA}"/>
              </a:ext>
            </a:extLst>
          </p:cNvPr>
          <p:cNvSpPr/>
          <p:nvPr/>
        </p:nvSpPr>
        <p:spPr>
          <a:xfrm>
            <a:off x="228600" y="1676400"/>
            <a:ext cx="8382000" cy="2677656"/>
          </a:xfrm>
          <a:prstGeom prst="rect">
            <a:avLst/>
          </a:prstGeom>
        </p:spPr>
        <p:txBody>
          <a:bodyPr wrap="square">
            <a:spAutoFit/>
          </a:bodyPr>
          <a:lstStyle/>
          <a:p>
            <a:pPr marL="342900" indent="-342900">
              <a:buFont typeface="Arial" panose="020B0604020202020204" pitchFamily="34" charset="0"/>
              <a:buChar char="•"/>
            </a:pPr>
            <a:r>
              <a:rPr lang="en-US" sz="2400" dirty="0"/>
              <a:t>Gabor  recorded  the wave pattern on a photographic plate by mixing 2 beams namely  a reference beam and an object beam ( the  beam reflected  by the object) . </a:t>
            </a:r>
          </a:p>
          <a:p>
            <a:endParaRPr lang="en-US" sz="2400" dirty="0"/>
          </a:p>
          <a:p>
            <a:pPr marL="342900" indent="-342900">
              <a:buFont typeface="Arial" panose="020B0604020202020204" pitchFamily="34" charset="0"/>
              <a:buChar char="•"/>
            </a:pPr>
            <a:r>
              <a:rPr lang="en-US" sz="2400" dirty="0"/>
              <a:t>The object is illuminated by highly monochromatic and coherent light (laser beam) .</a:t>
            </a:r>
          </a:p>
          <a:p>
            <a:pPr marL="342900" indent="-342900">
              <a:buFont typeface="Arial" panose="020B0604020202020204" pitchFamily="34" charset="0"/>
              <a:buChar cha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normAutofit fontScale="92500" lnSpcReduction="20000"/>
          </a:bodyPr>
          <a:lstStyle/>
          <a:p>
            <a:r>
              <a:rPr lang="en-US" dirty="0"/>
              <a:t>Light is reflected from the  to entire photographic plate. A part of the incident laser beam is made to fall on a plane mirror which reflects it toward the photographic plate. This is the reference beam.</a:t>
            </a:r>
          </a:p>
          <a:p>
            <a:pPr marL="0" indent="0">
              <a:buNone/>
            </a:pPr>
            <a:endParaRPr lang="en-US" dirty="0"/>
          </a:p>
          <a:p>
            <a:r>
              <a:rPr lang="en-US" dirty="0"/>
              <a:t>The object beam reflected from the object interferes with the reference beam and produces an interference pattern on the photographic plate.</a:t>
            </a:r>
          </a:p>
          <a:p>
            <a:pPr marL="0" indent="0">
              <a:buNone/>
            </a:pPr>
            <a:endParaRPr lang="en-US" dirty="0"/>
          </a:p>
          <a:p>
            <a:r>
              <a:rPr lang="en-US" dirty="0"/>
              <a:t>The photographic plate carrying the interference pattern is called a hologram.</a:t>
            </a:r>
          </a:p>
          <a:p>
            <a:pPr marL="0" indent="0">
              <a:buNone/>
            </a:pPr>
            <a:endParaRPr lang="en-US" dirty="0"/>
          </a:p>
          <a:p>
            <a:r>
              <a:rPr lang="en-US" dirty="0"/>
              <a:t>This is also known as </a:t>
            </a:r>
            <a:r>
              <a:rPr lang="en-US" dirty="0" err="1"/>
              <a:t>Gobar</a:t>
            </a:r>
            <a:r>
              <a:rPr lang="en-US" dirty="0"/>
              <a:t> Zone Plate.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pPr algn="ctr"/>
            <a:endParaRPr lang="en-US" dirty="0"/>
          </a:p>
        </p:txBody>
      </p:sp>
      <p:sp>
        <p:nvSpPr>
          <p:cNvPr id="4"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E2DED1"/>
          </a:solidFill>
        </p:spPr>
        <p:txBody>
          <a:bodyPr wrap="square" lIns="0" tIns="0" rIns="0" bIns="0" rtlCol="0"/>
          <a:lstStyle/>
          <a:p>
            <a:endParaRPr/>
          </a:p>
        </p:txBody>
      </p:sp>
      <p:sp>
        <p:nvSpPr>
          <p:cNvPr id="5" name="object 3"/>
          <p:cNvSpPr/>
          <p:nvPr/>
        </p:nvSpPr>
        <p:spPr>
          <a:xfrm>
            <a:off x="227075" y="301752"/>
            <a:ext cx="8688324" cy="6353556"/>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305561" y="329945"/>
            <a:ext cx="8531352" cy="6196583"/>
          </a:xfrm>
          <a:prstGeom prst="rect">
            <a:avLst/>
          </a:prstGeom>
          <a:blipFill>
            <a:blip r:embed="rId3" cstate="print"/>
            <a:stretch>
              <a:fillRect/>
            </a:stretch>
          </a:blipFill>
        </p:spPr>
        <p:txBody>
          <a:bodyPr wrap="square" lIns="0" tIns="0" rIns="0" bIns="0" rtlCol="0"/>
          <a:lstStyle/>
          <a:p>
            <a:endParaRPr/>
          </a:p>
        </p:txBody>
      </p:sp>
      <p:sp>
        <p:nvSpPr>
          <p:cNvPr id="7" name="object 5"/>
          <p:cNvSpPr/>
          <p:nvPr/>
        </p:nvSpPr>
        <p:spPr>
          <a:xfrm>
            <a:off x="305561" y="329945"/>
            <a:ext cx="8531860" cy="6196965"/>
          </a:xfrm>
          <a:custGeom>
            <a:avLst/>
            <a:gdLst/>
            <a:ahLst/>
            <a:cxnLst/>
            <a:rect l="l" t="t" r="r" b="b"/>
            <a:pathLst>
              <a:path w="8531860" h="6196965">
                <a:moveTo>
                  <a:pt x="0" y="128904"/>
                </a:moveTo>
                <a:lnTo>
                  <a:pt x="10133" y="78759"/>
                </a:lnTo>
                <a:lnTo>
                  <a:pt x="37769" y="37782"/>
                </a:lnTo>
                <a:lnTo>
                  <a:pt x="78759" y="10140"/>
                </a:lnTo>
                <a:lnTo>
                  <a:pt x="128955" y="0"/>
                </a:lnTo>
                <a:lnTo>
                  <a:pt x="8402447" y="0"/>
                </a:lnTo>
                <a:lnTo>
                  <a:pt x="8452592" y="10140"/>
                </a:lnTo>
                <a:lnTo>
                  <a:pt x="8493569" y="37782"/>
                </a:lnTo>
                <a:lnTo>
                  <a:pt x="8521211" y="78759"/>
                </a:lnTo>
                <a:lnTo>
                  <a:pt x="8531352" y="128904"/>
                </a:lnTo>
                <a:lnTo>
                  <a:pt x="8531352" y="6067628"/>
                </a:lnTo>
                <a:lnTo>
                  <a:pt x="8521211" y="6117824"/>
                </a:lnTo>
                <a:lnTo>
                  <a:pt x="8493569" y="6158814"/>
                </a:lnTo>
                <a:lnTo>
                  <a:pt x="8452592" y="6186450"/>
                </a:lnTo>
                <a:lnTo>
                  <a:pt x="8402447"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a:endParaRPr/>
          </a:p>
        </p:txBody>
      </p:sp>
      <p:sp>
        <p:nvSpPr>
          <p:cNvPr id="8" name="object 6"/>
          <p:cNvSpPr/>
          <p:nvPr/>
        </p:nvSpPr>
        <p:spPr>
          <a:xfrm>
            <a:off x="419100" y="434340"/>
            <a:ext cx="8305800" cy="5486400"/>
          </a:xfrm>
          <a:prstGeom prst="rect">
            <a:avLst/>
          </a:prstGeom>
          <a:blipFill>
            <a:blip r:embed="rId4" cstate="print"/>
            <a:stretch>
              <a:fillRect/>
            </a:stretch>
          </a:blipFill>
        </p:spPr>
        <p:txBody>
          <a:bodyPr wrap="square" lIns="0" tIns="0" rIns="0" bIns="0" rtlCol="0"/>
          <a:lstStyle/>
          <a:p>
            <a:endParaRPr/>
          </a:p>
        </p:txBody>
      </p:sp>
      <p:sp>
        <p:nvSpPr>
          <p:cNvPr id="9" name="object 7"/>
          <p:cNvSpPr/>
          <p:nvPr/>
        </p:nvSpPr>
        <p:spPr>
          <a:xfrm>
            <a:off x="0" y="0"/>
            <a:ext cx="9144000" cy="685799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9380" y="2286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746"/>
            <a:ext cx="9144000" cy="102742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0007" y="0"/>
            <a:ext cx="4743992" cy="60007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1760" cy="1021461"/>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030" y="50927"/>
            <a:ext cx="9146173" cy="904748"/>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609600" y="914400"/>
            <a:ext cx="6806565" cy="452120"/>
          </a:xfrm>
          <a:prstGeom prst="rect">
            <a:avLst/>
          </a:prstGeom>
        </p:spPr>
        <p:txBody>
          <a:bodyPr vert="horz" wrap="square" lIns="0" tIns="12065" rIns="0" bIns="0" rtlCol="0">
            <a:spAutoFit/>
          </a:bodyPr>
          <a:lstStyle/>
          <a:p>
            <a:pPr marL="12700">
              <a:lnSpc>
                <a:spcPct val="100000"/>
              </a:lnSpc>
              <a:spcBef>
                <a:spcPts val="95"/>
              </a:spcBef>
              <a:tabLst>
                <a:tab pos="3193415" algn="l"/>
              </a:tabLst>
            </a:pPr>
            <a:r>
              <a:rPr sz="2800" spc="-10" dirty="0">
                <a:solidFill>
                  <a:srgbClr val="FF0000"/>
                </a:solidFill>
              </a:rPr>
              <a:t>Induced</a:t>
            </a:r>
            <a:r>
              <a:rPr sz="2800" spc="-70" dirty="0">
                <a:solidFill>
                  <a:srgbClr val="FF0000"/>
                </a:solidFill>
              </a:rPr>
              <a:t> </a:t>
            </a:r>
            <a:r>
              <a:rPr sz="2800" spc="-5" dirty="0">
                <a:solidFill>
                  <a:srgbClr val="FF0000"/>
                </a:solidFill>
              </a:rPr>
              <a:t>absorption</a:t>
            </a:r>
            <a:r>
              <a:rPr sz="2800" spc="-10" dirty="0">
                <a:solidFill>
                  <a:srgbClr val="FF0000"/>
                </a:solidFill>
              </a:rPr>
              <a:t>(stimulated</a:t>
            </a:r>
            <a:r>
              <a:rPr sz="2800" spc="-55" dirty="0">
                <a:solidFill>
                  <a:srgbClr val="FF0000"/>
                </a:solidFill>
              </a:rPr>
              <a:t> </a:t>
            </a:r>
            <a:r>
              <a:rPr sz="2800" spc="-10" dirty="0">
                <a:solidFill>
                  <a:srgbClr val="FF0000"/>
                </a:solidFill>
              </a:rPr>
              <a:t>absorption</a:t>
            </a:r>
            <a:r>
              <a:rPr sz="1800" spc="-10" dirty="0">
                <a:solidFill>
                  <a:srgbClr val="FF0000"/>
                </a:solidFill>
              </a:rPr>
              <a:t>)</a:t>
            </a:r>
            <a:endParaRPr sz="1800" dirty="0">
              <a:solidFill>
                <a:srgbClr val="FF0000"/>
              </a:solidFill>
            </a:endParaRPr>
          </a:p>
        </p:txBody>
      </p:sp>
      <p:sp>
        <p:nvSpPr>
          <p:cNvPr id="8" name="object 8"/>
          <p:cNvSpPr txBox="1"/>
          <p:nvPr/>
        </p:nvSpPr>
        <p:spPr>
          <a:xfrm>
            <a:off x="459740" y="1388109"/>
            <a:ext cx="8218170" cy="1244571"/>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Constantia"/>
                <a:cs typeface="Constantia"/>
              </a:rPr>
              <a:t>The</a:t>
            </a:r>
            <a:r>
              <a:rPr sz="2000" spc="-100" dirty="0">
                <a:latin typeface="Constantia"/>
                <a:cs typeface="Constantia"/>
              </a:rPr>
              <a:t> </a:t>
            </a:r>
            <a:r>
              <a:rPr sz="2000" spc="-10" dirty="0">
                <a:latin typeface="Constantia"/>
                <a:cs typeface="Constantia"/>
              </a:rPr>
              <a:t>process</a:t>
            </a:r>
            <a:r>
              <a:rPr sz="2000" spc="-30" dirty="0">
                <a:latin typeface="Constantia"/>
                <a:cs typeface="Constantia"/>
              </a:rPr>
              <a:t> </a:t>
            </a:r>
            <a:r>
              <a:rPr sz="2000" spc="-5" dirty="0">
                <a:latin typeface="Constantia"/>
                <a:cs typeface="Constantia"/>
              </a:rPr>
              <a:t>in</a:t>
            </a:r>
            <a:r>
              <a:rPr sz="2000" spc="-100" dirty="0">
                <a:latin typeface="Constantia"/>
                <a:cs typeface="Constantia"/>
              </a:rPr>
              <a:t> </a:t>
            </a:r>
            <a:r>
              <a:rPr sz="2000" spc="-5" dirty="0">
                <a:latin typeface="Constantia"/>
                <a:cs typeface="Constantia"/>
              </a:rPr>
              <a:t>which</a:t>
            </a:r>
            <a:r>
              <a:rPr sz="2000" spc="-60" dirty="0">
                <a:latin typeface="Constantia"/>
                <a:cs typeface="Constantia"/>
              </a:rPr>
              <a:t> </a:t>
            </a:r>
            <a:r>
              <a:rPr sz="2000" dirty="0">
                <a:latin typeface="Constantia"/>
                <a:cs typeface="Constantia"/>
              </a:rPr>
              <a:t>an</a:t>
            </a:r>
            <a:r>
              <a:rPr sz="2000" spc="-90" dirty="0">
                <a:latin typeface="Constantia"/>
                <a:cs typeface="Constantia"/>
              </a:rPr>
              <a:t> </a:t>
            </a:r>
            <a:r>
              <a:rPr sz="2000" spc="-10" dirty="0">
                <a:latin typeface="Constantia"/>
                <a:cs typeface="Constantia"/>
              </a:rPr>
              <a:t>atom</a:t>
            </a:r>
            <a:r>
              <a:rPr sz="2000" spc="-90" dirty="0">
                <a:latin typeface="Constantia"/>
                <a:cs typeface="Constantia"/>
              </a:rPr>
              <a:t> </a:t>
            </a:r>
            <a:r>
              <a:rPr sz="2000" spc="-5" dirty="0">
                <a:latin typeface="Constantia"/>
                <a:cs typeface="Constantia"/>
              </a:rPr>
              <a:t>sized</a:t>
            </a:r>
            <a:r>
              <a:rPr sz="2000" spc="-35" dirty="0">
                <a:latin typeface="Constantia"/>
                <a:cs typeface="Constantia"/>
              </a:rPr>
              <a:t> </a:t>
            </a:r>
            <a:r>
              <a:rPr sz="2000" spc="-10" dirty="0">
                <a:latin typeface="Constantia"/>
                <a:cs typeface="Constantia"/>
              </a:rPr>
              <a:t>system</a:t>
            </a:r>
            <a:r>
              <a:rPr sz="2000" spc="-40" dirty="0">
                <a:latin typeface="Constantia"/>
                <a:cs typeface="Constantia"/>
              </a:rPr>
              <a:t> </a:t>
            </a:r>
            <a:r>
              <a:rPr sz="2000" spc="-5" dirty="0">
                <a:latin typeface="Constantia"/>
                <a:cs typeface="Constantia"/>
              </a:rPr>
              <a:t>in</a:t>
            </a:r>
            <a:r>
              <a:rPr sz="2000" spc="-35" dirty="0">
                <a:latin typeface="Constantia"/>
                <a:cs typeface="Constantia"/>
              </a:rPr>
              <a:t> </a:t>
            </a:r>
            <a:r>
              <a:rPr sz="2000" spc="-20" dirty="0">
                <a:latin typeface="Constantia"/>
                <a:cs typeface="Constantia"/>
              </a:rPr>
              <a:t>lower</a:t>
            </a:r>
            <a:r>
              <a:rPr sz="2000" spc="-125" dirty="0">
                <a:latin typeface="Constantia"/>
                <a:cs typeface="Constantia"/>
              </a:rPr>
              <a:t> </a:t>
            </a:r>
            <a:r>
              <a:rPr sz="2000" dirty="0">
                <a:latin typeface="Constantia"/>
                <a:cs typeface="Constantia"/>
              </a:rPr>
              <a:t>energy</a:t>
            </a:r>
            <a:r>
              <a:rPr sz="2000" spc="-114" dirty="0">
                <a:latin typeface="Constantia"/>
                <a:cs typeface="Constantia"/>
              </a:rPr>
              <a:t> </a:t>
            </a:r>
            <a:r>
              <a:rPr sz="2000" spc="-5" dirty="0">
                <a:latin typeface="Constantia"/>
                <a:cs typeface="Constantia"/>
              </a:rPr>
              <a:t>state</a:t>
            </a:r>
            <a:r>
              <a:rPr sz="2000" spc="-60" dirty="0">
                <a:latin typeface="Constantia"/>
                <a:cs typeface="Constantia"/>
              </a:rPr>
              <a:t> </a:t>
            </a:r>
            <a:r>
              <a:rPr sz="2000" spc="-5" dirty="0">
                <a:latin typeface="Constantia"/>
                <a:cs typeface="Constantia"/>
              </a:rPr>
              <a:t>is</a:t>
            </a:r>
            <a:r>
              <a:rPr sz="2000" spc="-65" dirty="0">
                <a:latin typeface="Constantia"/>
                <a:cs typeface="Constantia"/>
              </a:rPr>
              <a:t> </a:t>
            </a:r>
            <a:r>
              <a:rPr sz="2000" spc="-5" dirty="0">
                <a:latin typeface="Constantia"/>
                <a:cs typeface="Constantia"/>
              </a:rPr>
              <a:t>raised in  </a:t>
            </a:r>
            <a:r>
              <a:rPr sz="2000" spc="-15" dirty="0">
                <a:latin typeface="Constantia"/>
                <a:cs typeface="Constantia"/>
              </a:rPr>
              <a:t>to </a:t>
            </a:r>
            <a:r>
              <a:rPr sz="2000" spc="-5" dirty="0">
                <a:latin typeface="Constantia"/>
                <a:cs typeface="Constantia"/>
              </a:rPr>
              <a:t>higher </a:t>
            </a:r>
            <a:r>
              <a:rPr sz="2000" dirty="0">
                <a:latin typeface="Constantia"/>
                <a:cs typeface="Constantia"/>
              </a:rPr>
              <a:t>energy </a:t>
            </a:r>
            <a:r>
              <a:rPr sz="2000" spc="-5" dirty="0">
                <a:latin typeface="Constantia"/>
                <a:cs typeface="Constantia"/>
              </a:rPr>
              <a:t>state </a:t>
            </a:r>
            <a:r>
              <a:rPr sz="2000" spc="-15" dirty="0">
                <a:latin typeface="Constantia"/>
                <a:cs typeface="Constantia"/>
              </a:rPr>
              <a:t>by </a:t>
            </a:r>
            <a:r>
              <a:rPr lang="en-US" sz="2000" spc="-15" dirty="0">
                <a:latin typeface="Constantia"/>
                <a:cs typeface="Constantia"/>
              </a:rPr>
              <a:t>absorbing </a:t>
            </a:r>
            <a:r>
              <a:rPr lang="en-US" sz="2000" spc="-5" dirty="0">
                <a:latin typeface="Constantia"/>
                <a:cs typeface="Constantia"/>
              </a:rPr>
              <a:t>EM</a:t>
            </a:r>
            <a:r>
              <a:rPr sz="2000" spc="-5" dirty="0">
                <a:latin typeface="Constantia"/>
                <a:cs typeface="Constantia"/>
              </a:rPr>
              <a:t> radiation which is quanta </a:t>
            </a:r>
            <a:r>
              <a:rPr sz="2000" dirty="0">
                <a:latin typeface="Constantia"/>
                <a:cs typeface="Constantia"/>
              </a:rPr>
              <a:t>of  energy </a:t>
            </a:r>
            <a:r>
              <a:rPr sz="2000" spc="-5" dirty="0">
                <a:latin typeface="Constantia"/>
                <a:cs typeface="Constantia"/>
              </a:rPr>
              <a:t>is equal </a:t>
            </a:r>
            <a:r>
              <a:rPr sz="2000" spc="-15" dirty="0">
                <a:latin typeface="Constantia"/>
                <a:cs typeface="Constantia"/>
              </a:rPr>
              <a:t>to </a:t>
            </a:r>
            <a:r>
              <a:rPr sz="2000" spc="-5" dirty="0">
                <a:latin typeface="Constantia"/>
                <a:cs typeface="Constantia"/>
              </a:rPr>
              <a:t>the </a:t>
            </a:r>
            <a:r>
              <a:rPr sz="2000" spc="-10" dirty="0">
                <a:latin typeface="Constantia"/>
                <a:cs typeface="Constantia"/>
              </a:rPr>
              <a:t>difference </a:t>
            </a:r>
            <a:r>
              <a:rPr sz="2000" dirty="0">
                <a:latin typeface="Constantia"/>
                <a:cs typeface="Constantia"/>
              </a:rPr>
              <a:t>of energy of </a:t>
            </a:r>
            <a:r>
              <a:rPr sz="2000" spc="-5" dirty="0">
                <a:latin typeface="Constantia"/>
                <a:cs typeface="Constantia"/>
              </a:rPr>
              <a:t>the </a:t>
            </a:r>
            <a:r>
              <a:rPr sz="2000" spc="-20" dirty="0">
                <a:latin typeface="Constantia"/>
                <a:cs typeface="Constantia"/>
              </a:rPr>
              <a:t>two </a:t>
            </a:r>
            <a:r>
              <a:rPr sz="2000" spc="-5" dirty="0">
                <a:latin typeface="Constantia"/>
                <a:cs typeface="Constantia"/>
              </a:rPr>
              <a:t>states is called  stimulated</a:t>
            </a:r>
            <a:r>
              <a:rPr sz="2000" spc="-100" dirty="0">
                <a:latin typeface="Constantia"/>
                <a:cs typeface="Constantia"/>
              </a:rPr>
              <a:t> </a:t>
            </a:r>
            <a:r>
              <a:rPr sz="2000" spc="-5" dirty="0">
                <a:latin typeface="Constantia"/>
                <a:cs typeface="Constantia"/>
              </a:rPr>
              <a:t>absorption.</a:t>
            </a:r>
            <a:endParaRPr sz="2000" dirty="0">
              <a:latin typeface="Constantia"/>
              <a:cs typeface="Constantia"/>
            </a:endParaRPr>
          </a:p>
        </p:txBody>
      </p:sp>
      <p:sp>
        <p:nvSpPr>
          <p:cNvPr id="9" name="object 9"/>
          <p:cNvSpPr txBox="1"/>
          <p:nvPr/>
        </p:nvSpPr>
        <p:spPr>
          <a:xfrm>
            <a:off x="2934970" y="2607691"/>
            <a:ext cx="41465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onstantia"/>
                <a:cs typeface="Constantia"/>
              </a:rPr>
              <a:t>i.e.,</a:t>
            </a:r>
            <a:endParaRPr sz="2000">
              <a:latin typeface="Constantia"/>
              <a:cs typeface="Constantia"/>
            </a:endParaRPr>
          </a:p>
        </p:txBody>
      </p:sp>
      <p:sp>
        <p:nvSpPr>
          <p:cNvPr id="10" name="object 10"/>
          <p:cNvSpPr/>
          <p:nvPr/>
        </p:nvSpPr>
        <p:spPr>
          <a:xfrm>
            <a:off x="762000" y="3810000"/>
            <a:ext cx="2590800" cy="1905"/>
          </a:xfrm>
          <a:custGeom>
            <a:avLst/>
            <a:gdLst/>
            <a:ahLst/>
            <a:cxnLst/>
            <a:rect l="l" t="t" r="r" b="b"/>
            <a:pathLst>
              <a:path w="2590800" h="1904">
                <a:moveTo>
                  <a:pt x="0" y="0"/>
                </a:moveTo>
                <a:lnTo>
                  <a:pt x="2590800" y="1650"/>
                </a:lnTo>
              </a:path>
            </a:pathLst>
          </a:custGeom>
          <a:ln w="12699">
            <a:solidFill>
              <a:srgbClr val="055092"/>
            </a:solidFill>
          </a:ln>
        </p:spPr>
        <p:txBody>
          <a:bodyPr wrap="square" lIns="0" tIns="0" rIns="0" bIns="0" rtlCol="0"/>
          <a:lstStyle/>
          <a:p>
            <a:endParaRPr/>
          </a:p>
        </p:txBody>
      </p:sp>
      <p:sp>
        <p:nvSpPr>
          <p:cNvPr id="11" name="object 11"/>
          <p:cNvSpPr/>
          <p:nvPr/>
        </p:nvSpPr>
        <p:spPr>
          <a:xfrm>
            <a:off x="762000" y="5257800"/>
            <a:ext cx="2667000" cy="1905"/>
          </a:xfrm>
          <a:custGeom>
            <a:avLst/>
            <a:gdLst/>
            <a:ahLst/>
            <a:cxnLst/>
            <a:rect l="l" t="t" r="r" b="b"/>
            <a:pathLst>
              <a:path w="2667000" h="1904">
                <a:moveTo>
                  <a:pt x="0" y="0"/>
                </a:moveTo>
                <a:lnTo>
                  <a:pt x="2667000" y="1650"/>
                </a:lnTo>
              </a:path>
            </a:pathLst>
          </a:custGeom>
          <a:ln w="12699">
            <a:solidFill>
              <a:srgbClr val="055092"/>
            </a:solidFill>
          </a:ln>
        </p:spPr>
        <p:txBody>
          <a:bodyPr wrap="square" lIns="0" tIns="0" rIns="0" bIns="0" rtlCol="0"/>
          <a:lstStyle/>
          <a:p>
            <a:endParaRPr/>
          </a:p>
        </p:txBody>
      </p:sp>
      <p:sp>
        <p:nvSpPr>
          <p:cNvPr id="12" name="object 12"/>
          <p:cNvSpPr/>
          <p:nvPr/>
        </p:nvSpPr>
        <p:spPr>
          <a:xfrm>
            <a:off x="5029200" y="3810000"/>
            <a:ext cx="2438400" cy="1905"/>
          </a:xfrm>
          <a:custGeom>
            <a:avLst/>
            <a:gdLst/>
            <a:ahLst/>
            <a:cxnLst/>
            <a:rect l="l" t="t" r="r" b="b"/>
            <a:pathLst>
              <a:path w="2438400" h="1904">
                <a:moveTo>
                  <a:pt x="0" y="0"/>
                </a:moveTo>
                <a:lnTo>
                  <a:pt x="2438400" y="1650"/>
                </a:lnTo>
              </a:path>
            </a:pathLst>
          </a:custGeom>
          <a:ln w="12699">
            <a:solidFill>
              <a:srgbClr val="055092"/>
            </a:solidFill>
          </a:ln>
        </p:spPr>
        <p:txBody>
          <a:bodyPr wrap="square" lIns="0" tIns="0" rIns="0" bIns="0" rtlCol="0"/>
          <a:lstStyle/>
          <a:p>
            <a:endParaRPr/>
          </a:p>
        </p:txBody>
      </p:sp>
      <p:sp>
        <p:nvSpPr>
          <p:cNvPr id="13" name="object 13"/>
          <p:cNvSpPr/>
          <p:nvPr/>
        </p:nvSpPr>
        <p:spPr>
          <a:xfrm>
            <a:off x="4953000" y="5257800"/>
            <a:ext cx="2590800" cy="1905"/>
          </a:xfrm>
          <a:custGeom>
            <a:avLst/>
            <a:gdLst/>
            <a:ahLst/>
            <a:cxnLst/>
            <a:rect l="l" t="t" r="r" b="b"/>
            <a:pathLst>
              <a:path w="2590800" h="1904">
                <a:moveTo>
                  <a:pt x="0" y="0"/>
                </a:moveTo>
                <a:lnTo>
                  <a:pt x="2590800" y="1650"/>
                </a:lnTo>
              </a:path>
            </a:pathLst>
          </a:custGeom>
          <a:ln w="12699">
            <a:solidFill>
              <a:srgbClr val="055092"/>
            </a:solidFill>
          </a:ln>
        </p:spPr>
        <p:txBody>
          <a:bodyPr wrap="square" lIns="0" tIns="0" rIns="0" bIns="0" rtlCol="0"/>
          <a:lstStyle/>
          <a:p>
            <a:endParaRPr/>
          </a:p>
        </p:txBody>
      </p:sp>
      <p:sp>
        <p:nvSpPr>
          <p:cNvPr id="14" name="object 14"/>
          <p:cNvSpPr/>
          <p:nvPr/>
        </p:nvSpPr>
        <p:spPr>
          <a:xfrm>
            <a:off x="6044184" y="3810000"/>
            <a:ext cx="103505" cy="1449070"/>
          </a:xfrm>
          <a:custGeom>
            <a:avLst/>
            <a:gdLst/>
            <a:ahLst/>
            <a:cxnLst/>
            <a:rect l="l" t="t" r="r" b="b"/>
            <a:pathLst>
              <a:path w="103504" h="1449070">
                <a:moveTo>
                  <a:pt x="51808" y="25122"/>
                </a:moveTo>
                <a:lnTo>
                  <a:pt x="45453" y="36016"/>
                </a:lnTo>
                <a:lnTo>
                  <a:pt x="44703" y="1448562"/>
                </a:lnTo>
                <a:lnTo>
                  <a:pt x="57403" y="1448562"/>
                </a:lnTo>
                <a:lnTo>
                  <a:pt x="58145" y="36016"/>
                </a:lnTo>
                <a:lnTo>
                  <a:pt x="51808" y="25122"/>
                </a:lnTo>
                <a:close/>
              </a:path>
              <a:path w="103504" h="1449070">
                <a:moveTo>
                  <a:pt x="51815" y="0"/>
                </a:moveTo>
                <a:lnTo>
                  <a:pt x="1777" y="85598"/>
                </a:lnTo>
                <a:lnTo>
                  <a:pt x="0" y="88518"/>
                </a:lnTo>
                <a:lnTo>
                  <a:pt x="1142" y="92456"/>
                </a:lnTo>
                <a:lnTo>
                  <a:pt x="4063" y="94233"/>
                </a:lnTo>
                <a:lnTo>
                  <a:pt x="7112" y="96012"/>
                </a:lnTo>
                <a:lnTo>
                  <a:pt x="11049" y="94995"/>
                </a:lnTo>
                <a:lnTo>
                  <a:pt x="45445" y="36029"/>
                </a:lnTo>
                <a:lnTo>
                  <a:pt x="45465" y="12573"/>
                </a:lnTo>
                <a:lnTo>
                  <a:pt x="59147" y="12573"/>
                </a:lnTo>
                <a:lnTo>
                  <a:pt x="51815" y="0"/>
                </a:lnTo>
                <a:close/>
              </a:path>
              <a:path w="103504" h="1449070">
                <a:moveTo>
                  <a:pt x="59147" y="12573"/>
                </a:moveTo>
                <a:lnTo>
                  <a:pt x="58165" y="12573"/>
                </a:lnTo>
                <a:lnTo>
                  <a:pt x="58153" y="36029"/>
                </a:lnTo>
                <a:lnTo>
                  <a:pt x="92455" y="94995"/>
                </a:lnTo>
                <a:lnTo>
                  <a:pt x="96392" y="96012"/>
                </a:lnTo>
                <a:lnTo>
                  <a:pt x="102488" y="92456"/>
                </a:lnTo>
                <a:lnTo>
                  <a:pt x="103504" y="88645"/>
                </a:lnTo>
                <a:lnTo>
                  <a:pt x="59147" y="12573"/>
                </a:lnTo>
                <a:close/>
              </a:path>
              <a:path w="103504" h="1449070">
                <a:moveTo>
                  <a:pt x="58164" y="15748"/>
                </a:moveTo>
                <a:lnTo>
                  <a:pt x="57276" y="15748"/>
                </a:lnTo>
                <a:lnTo>
                  <a:pt x="51808" y="25122"/>
                </a:lnTo>
                <a:lnTo>
                  <a:pt x="58153" y="36029"/>
                </a:lnTo>
                <a:lnTo>
                  <a:pt x="58164" y="15748"/>
                </a:lnTo>
                <a:close/>
              </a:path>
              <a:path w="103504" h="1449070">
                <a:moveTo>
                  <a:pt x="58165" y="12573"/>
                </a:moveTo>
                <a:lnTo>
                  <a:pt x="45465" y="12573"/>
                </a:lnTo>
                <a:lnTo>
                  <a:pt x="45453" y="36016"/>
                </a:lnTo>
                <a:lnTo>
                  <a:pt x="51808" y="25122"/>
                </a:lnTo>
                <a:lnTo>
                  <a:pt x="46354" y="15748"/>
                </a:lnTo>
                <a:lnTo>
                  <a:pt x="58164" y="15748"/>
                </a:lnTo>
                <a:lnTo>
                  <a:pt x="58165" y="12573"/>
                </a:lnTo>
                <a:close/>
              </a:path>
              <a:path w="103504" h="1449070">
                <a:moveTo>
                  <a:pt x="57276" y="15748"/>
                </a:moveTo>
                <a:lnTo>
                  <a:pt x="46354" y="15748"/>
                </a:lnTo>
                <a:lnTo>
                  <a:pt x="51808" y="25122"/>
                </a:lnTo>
                <a:lnTo>
                  <a:pt x="57276" y="15748"/>
                </a:lnTo>
                <a:close/>
              </a:path>
            </a:pathLst>
          </a:custGeom>
          <a:solidFill>
            <a:srgbClr val="055092"/>
          </a:solidFill>
        </p:spPr>
        <p:txBody>
          <a:bodyPr wrap="square" lIns="0" tIns="0" rIns="0" bIns="0" rtlCol="0"/>
          <a:lstStyle/>
          <a:p>
            <a:endParaRPr/>
          </a:p>
        </p:txBody>
      </p:sp>
      <p:sp>
        <p:nvSpPr>
          <p:cNvPr id="15" name="object 15"/>
          <p:cNvSpPr/>
          <p:nvPr/>
        </p:nvSpPr>
        <p:spPr>
          <a:xfrm>
            <a:off x="1385125" y="4279900"/>
            <a:ext cx="1802764" cy="272415"/>
          </a:xfrm>
          <a:custGeom>
            <a:avLst/>
            <a:gdLst/>
            <a:ahLst/>
            <a:cxnLst/>
            <a:rect l="l" t="t" r="r" b="b"/>
            <a:pathLst>
              <a:path w="1802764" h="272414">
                <a:moveTo>
                  <a:pt x="30670" y="0"/>
                </a:moveTo>
                <a:lnTo>
                  <a:pt x="6738" y="30071"/>
                </a:lnTo>
                <a:lnTo>
                  <a:pt x="0" y="48069"/>
                </a:lnTo>
                <a:lnTo>
                  <a:pt x="8596" y="71973"/>
                </a:lnTo>
                <a:lnTo>
                  <a:pt x="30670" y="119761"/>
                </a:lnTo>
                <a:lnTo>
                  <a:pt x="34500" y="128307"/>
                </a:lnTo>
                <a:lnTo>
                  <a:pt x="84199" y="166225"/>
                </a:lnTo>
                <a:lnTo>
                  <a:pt x="146853" y="191494"/>
                </a:lnTo>
                <a:lnTo>
                  <a:pt x="158940" y="195961"/>
                </a:lnTo>
                <a:lnTo>
                  <a:pt x="205668" y="194581"/>
                </a:lnTo>
                <a:lnTo>
                  <a:pt x="252865" y="194036"/>
                </a:lnTo>
                <a:lnTo>
                  <a:pt x="299812" y="193089"/>
                </a:lnTo>
                <a:lnTo>
                  <a:pt x="345791" y="190503"/>
                </a:lnTo>
                <a:lnTo>
                  <a:pt x="390080" y="185038"/>
                </a:lnTo>
                <a:lnTo>
                  <a:pt x="415734" y="152400"/>
                </a:lnTo>
                <a:lnTo>
                  <a:pt x="422332" y="125142"/>
                </a:lnTo>
                <a:lnTo>
                  <a:pt x="430432" y="70389"/>
                </a:lnTo>
                <a:lnTo>
                  <a:pt x="448960" y="36665"/>
                </a:lnTo>
                <a:lnTo>
                  <a:pt x="492823" y="21717"/>
                </a:lnTo>
                <a:lnTo>
                  <a:pt x="537644" y="14412"/>
                </a:lnTo>
                <a:lnTo>
                  <a:pt x="599932" y="7953"/>
                </a:lnTo>
                <a:lnTo>
                  <a:pt x="660005" y="2946"/>
                </a:lnTo>
                <a:lnTo>
                  <a:pt x="698182" y="0"/>
                </a:lnTo>
                <a:lnTo>
                  <a:pt x="712682" y="7832"/>
                </a:lnTo>
                <a:lnTo>
                  <a:pt x="728265" y="15509"/>
                </a:lnTo>
                <a:lnTo>
                  <a:pt x="760374" y="70506"/>
                </a:lnTo>
                <a:lnTo>
                  <a:pt x="764936" y="108696"/>
                </a:lnTo>
                <a:lnTo>
                  <a:pt x="768189" y="146956"/>
                </a:lnTo>
                <a:lnTo>
                  <a:pt x="775144" y="185038"/>
                </a:lnTo>
                <a:lnTo>
                  <a:pt x="800798" y="217677"/>
                </a:lnTo>
                <a:lnTo>
                  <a:pt x="857716" y="226482"/>
                </a:lnTo>
                <a:lnTo>
                  <a:pt x="877887" y="228600"/>
                </a:lnTo>
                <a:lnTo>
                  <a:pt x="897645" y="226286"/>
                </a:lnTo>
                <a:lnTo>
                  <a:pt x="917749" y="224281"/>
                </a:lnTo>
                <a:lnTo>
                  <a:pt x="937162" y="221706"/>
                </a:lnTo>
                <a:lnTo>
                  <a:pt x="987565" y="205835"/>
                </a:lnTo>
                <a:lnTo>
                  <a:pt x="1047093" y="179244"/>
                </a:lnTo>
                <a:lnTo>
                  <a:pt x="1057592" y="174117"/>
                </a:lnTo>
                <a:lnTo>
                  <a:pt x="1040411" y="140090"/>
                </a:lnTo>
                <a:lnTo>
                  <a:pt x="1029589" y="110220"/>
                </a:lnTo>
                <a:lnTo>
                  <a:pt x="1057592" y="43561"/>
                </a:lnTo>
                <a:lnTo>
                  <a:pt x="1111777" y="17539"/>
                </a:lnTo>
                <a:lnTo>
                  <a:pt x="1152582" y="6929"/>
                </a:lnTo>
                <a:lnTo>
                  <a:pt x="1191956" y="2293"/>
                </a:lnTo>
                <a:lnTo>
                  <a:pt x="1211643" y="0"/>
                </a:lnTo>
                <a:lnTo>
                  <a:pt x="1252156" y="5549"/>
                </a:lnTo>
                <a:lnTo>
                  <a:pt x="1277234" y="8944"/>
                </a:lnTo>
                <a:lnTo>
                  <a:pt x="1289943" y="11193"/>
                </a:lnTo>
                <a:lnTo>
                  <a:pt x="1293351" y="13304"/>
                </a:lnTo>
                <a:lnTo>
                  <a:pt x="1290525" y="16284"/>
                </a:lnTo>
                <a:lnTo>
                  <a:pt x="1284531" y="21140"/>
                </a:lnTo>
                <a:lnTo>
                  <a:pt x="1278436" y="28881"/>
                </a:lnTo>
                <a:lnTo>
                  <a:pt x="1275307" y="40514"/>
                </a:lnTo>
                <a:lnTo>
                  <a:pt x="1278211" y="57046"/>
                </a:lnTo>
                <a:lnTo>
                  <a:pt x="1290215" y="79485"/>
                </a:lnTo>
                <a:lnTo>
                  <a:pt x="1314386" y="108838"/>
                </a:lnTo>
                <a:lnTo>
                  <a:pt x="1326911" y="114724"/>
                </a:lnTo>
                <a:lnTo>
                  <a:pt x="1346676" y="117443"/>
                </a:lnTo>
                <a:lnTo>
                  <a:pt x="1369536" y="118590"/>
                </a:lnTo>
                <a:lnTo>
                  <a:pt x="1391348" y="119761"/>
                </a:lnTo>
                <a:lnTo>
                  <a:pt x="1436036" y="123037"/>
                </a:lnTo>
                <a:lnTo>
                  <a:pt x="1481010" y="125682"/>
                </a:lnTo>
                <a:lnTo>
                  <a:pt x="1526079" y="128065"/>
                </a:lnTo>
                <a:lnTo>
                  <a:pt x="1571053" y="130556"/>
                </a:lnTo>
                <a:lnTo>
                  <a:pt x="1625967" y="130583"/>
                </a:lnTo>
                <a:lnTo>
                  <a:pt x="1683273" y="132397"/>
                </a:lnTo>
                <a:lnTo>
                  <a:pt x="1735841" y="130591"/>
                </a:lnTo>
                <a:lnTo>
                  <a:pt x="1776539" y="119761"/>
                </a:lnTo>
                <a:lnTo>
                  <a:pt x="1778059" y="108186"/>
                </a:lnTo>
                <a:lnTo>
                  <a:pt x="1749361" y="97361"/>
                </a:lnTo>
                <a:lnTo>
                  <a:pt x="1708566" y="86846"/>
                </a:lnTo>
                <a:lnTo>
                  <a:pt x="1673796" y="76200"/>
                </a:lnTo>
                <a:lnTo>
                  <a:pt x="1634013" y="59866"/>
                </a:lnTo>
                <a:lnTo>
                  <a:pt x="1622710" y="54213"/>
                </a:lnTo>
                <a:lnTo>
                  <a:pt x="1643364" y="56822"/>
                </a:lnTo>
                <a:lnTo>
                  <a:pt x="1699450" y="65277"/>
                </a:lnTo>
                <a:lnTo>
                  <a:pt x="1712005" y="73556"/>
                </a:lnTo>
                <a:lnTo>
                  <a:pt x="1724358" y="81883"/>
                </a:lnTo>
                <a:lnTo>
                  <a:pt x="1737115" y="90066"/>
                </a:lnTo>
                <a:lnTo>
                  <a:pt x="1750885" y="97917"/>
                </a:lnTo>
                <a:lnTo>
                  <a:pt x="1764599" y="103276"/>
                </a:lnTo>
                <a:lnTo>
                  <a:pt x="1780397" y="108029"/>
                </a:lnTo>
                <a:lnTo>
                  <a:pt x="1794265" y="113186"/>
                </a:lnTo>
                <a:lnTo>
                  <a:pt x="1802193" y="119761"/>
                </a:lnTo>
                <a:lnTo>
                  <a:pt x="1795694" y="139586"/>
                </a:lnTo>
                <a:lnTo>
                  <a:pt x="1766490" y="157305"/>
                </a:lnTo>
                <a:lnTo>
                  <a:pt x="1729452" y="172571"/>
                </a:lnTo>
                <a:lnTo>
                  <a:pt x="1699450" y="185038"/>
                </a:lnTo>
                <a:lnTo>
                  <a:pt x="1663929" y="203457"/>
                </a:lnTo>
                <a:lnTo>
                  <a:pt x="1643500" y="214740"/>
                </a:lnTo>
                <a:lnTo>
                  <a:pt x="1634879" y="220368"/>
                </a:lnTo>
                <a:lnTo>
                  <a:pt x="1634780" y="221820"/>
                </a:lnTo>
                <a:lnTo>
                  <a:pt x="1639919" y="220578"/>
                </a:lnTo>
                <a:lnTo>
                  <a:pt x="1647013" y="218119"/>
                </a:lnTo>
                <a:lnTo>
                  <a:pt x="1652776" y="215926"/>
                </a:lnTo>
                <a:lnTo>
                  <a:pt x="1653924" y="215477"/>
                </a:lnTo>
                <a:lnTo>
                  <a:pt x="1647173" y="218252"/>
                </a:lnTo>
                <a:lnTo>
                  <a:pt x="1629237" y="225731"/>
                </a:lnTo>
                <a:lnTo>
                  <a:pt x="1596834" y="239394"/>
                </a:lnTo>
                <a:lnTo>
                  <a:pt x="1586484" y="247979"/>
                </a:lnTo>
                <a:lnTo>
                  <a:pt x="1573561" y="256825"/>
                </a:lnTo>
                <a:lnTo>
                  <a:pt x="1565830" y="265148"/>
                </a:lnTo>
                <a:lnTo>
                  <a:pt x="1571053" y="272161"/>
                </a:lnTo>
                <a:lnTo>
                  <a:pt x="1622488" y="250317"/>
                </a:lnTo>
              </a:path>
            </a:pathLst>
          </a:custGeom>
          <a:ln w="12700">
            <a:solidFill>
              <a:srgbClr val="055092"/>
            </a:solidFill>
          </a:ln>
        </p:spPr>
        <p:txBody>
          <a:bodyPr wrap="square" lIns="0" tIns="0" rIns="0" bIns="0" rtlCol="0"/>
          <a:lstStyle/>
          <a:p>
            <a:endParaRPr/>
          </a:p>
        </p:txBody>
      </p:sp>
      <p:sp>
        <p:nvSpPr>
          <p:cNvPr id="16" name="object 16"/>
          <p:cNvSpPr txBox="1"/>
          <p:nvPr/>
        </p:nvSpPr>
        <p:spPr>
          <a:xfrm>
            <a:off x="1679194" y="5657799"/>
            <a:ext cx="659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tantia"/>
                <a:cs typeface="Constantia"/>
              </a:rPr>
              <a:t>Be</a:t>
            </a:r>
            <a:r>
              <a:rPr sz="1800" spc="-20" dirty="0">
                <a:latin typeface="Constantia"/>
                <a:cs typeface="Constantia"/>
              </a:rPr>
              <a:t>f</a:t>
            </a:r>
            <a:r>
              <a:rPr sz="1800" dirty="0">
                <a:latin typeface="Constantia"/>
                <a:cs typeface="Constantia"/>
              </a:rPr>
              <a:t>o</a:t>
            </a:r>
            <a:r>
              <a:rPr sz="1800" spc="-20" dirty="0">
                <a:latin typeface="Constantia"/>
                <a:cs typeface="Constantia"/>
              </a:rPr>
              <a:t>r</a:t>
            </a:r>
            <a:r>
              <a:rPr sz="1800" dirty="0">
                <a:latin typeface="Constantia"/>
                <a:cs typeface="Constantia"/>
              </a:rPr>
              <a:t>e</a:t>
            </a:r>
            <a:endParaRPr sz="1800">
              <a:latin typeface="Constantia"/>
              <a:cs typeface="Constantia"/>
            </a:endParaRPr>
          </a:p>
        </p:txBody>
      </p:sp>
      <p:sp>
        <p:nvSpPr>
          <p:cNvPr id="17" name="object 17"/>
          <p:cNvSpPr txBox="1"/>
          <p:nvPr/>
        </p:nvSpPr>
        <p:spPr>
          <a:xfrm>
            <a:off x="5870828" y="5733999"/>
            <a:ext cx="5245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A</a:t>
            </a:r>
            <a:r>
              <a:rPr sz="1800" spc="-10" dirty="0">
                <a:latin typeface="Constantia"/>
                <a:cs typeface="Constantia"/>
              </a:rPr>
              <a:t>f</a:t>
            </a:r>
            <a:r>
              <a:rPr sz="1800" spc="-25" dirty="0">
                <a:latin typeface="Constantia"/>
                <a:cs typeface="Constantia"/>
              </a:rPr>
              <a:t>t</a:t>
            </a:r>
            <a:r>
              <a:rPr sz="1800" dirty="0">
                <a:latin typeface="Constantia"/>
                <a:cs typeface="Constantia"/>
              </a:rPr>
              <a:t>er</a:t>
            </a:r>
            <a:endParaRPr sz="1800">
              <a:latin typeface="Constantia"/>
              <a:cs typeface="Constantia"/>
            </a:endParaRPr>
          </a:p>
        </p:txBody>
      </p:sp>
      <p:sp>
        <p:nvSpPr>
          <p:cNvPr id="18" name="object 18"/>
          <p:cNvSpPr txBox="1"/>
          <p:nvPr/>
        </p:nvSpPr>
        <p:spPr>
          <a:xfrm>
            <a:off x="457200" y="3675964"/>
            <a:ext cx="26860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E</a:t>
            </a:r>
            <a:r>
              <a:rPr sz="1800" spc="-5" baseline="-25000" dirty="0">
                <a:latin typeface="Constantia"/>
                <a:cs typeface="Constantia"/>
              </a:rPr>
              <a:t>2</a:t>
            </a:r>
            <a:endParaRPr sz="1800" baseline="-25000" dirty="0">
              <a:latin typeface="Constantia"/>
              <a:cs typeface="Constantia"/>
            </a:endParaRPr>
          </a:p>
        </p:txBody>
      </p:sp>
      <p:sp>
        <p:nvSpPr>
          <p:cNvPr id="19" name="object 19"/>
          <p:cNvSpPr txBox="1"/>
          <p:nvPr/>
        </p:nvSpPr>
        <p:spPr>
          <a:xfrm>
            <a:off x="379730" y="5124069"/>
            <a:ext cx="2298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E</a:t>
            </a:r>
            <a:r>
              <a:rPr sz="1800" spc="-5" baseline="-25000" dirty="0">
                <a:latin typeface="Constantia"/>
                <a:cs typeface="Constantia"/>
              </a:rPr>
              <a:t>1</a:t>
            </a:r>
            <a:endParaRPr sz="1800" baseline="-25000" dirty="0">
              <a:latin typeface="Constantia"/>
              <a:cs typeface="Constantia"/>
            </a:endParaRPr>
          </a:p>
        </p:txBody>
      </p:sp>
      <p:sp>
        <p:nvSpPr>
          <p:cNvPr id="20" name="object 20"/>
          <p:cNvSpPr txBox="1"/>
          <p:nvPr/>
        </p:nvSpPr>
        <p:spPr>
          <a:xfrm>
            <a:off x="4608195" y="3657600"/>
            <a:ext cx="26860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E</a:t>
            </a:r>
            <a:r>
              <a:rPr sz="1800" spc="-5" baseline="-25000" dirty="0">
                <a:latin typeface="Constantia"/>
                <a:cs typeface="Constantia"/>
              </a:rPr>
              <a:t>2</a:t>
            </a:r>
            <a:endParaRPr sz="1800" baseline="-25000" dirty="0">
              <a:latin typeface="Constantia"/>
              <a:cs typeface="Constantia"/>
            </a:endParaRPr>
          </a:p>
        </p:txBody>
      </p:sp>
      <p:sp>
        <p:nvSpPr>
          <p:cNvPr id="21" name="object 21"/>
          <p:cNvSpPr txBox="1"/>
          <p:nvPr/>
        </p:nvSpPr>
        <p:spPr>
          <a:xfrm>
            <a:off x="4570730" y="5105400"/>
            <a:ext cx="22987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E</a:t>
            </a:r>
            <a:r>
              <a:rPr sz="1800" spc="-5" baseline="-25000" dirty="0">
                <a:latin typeface="Constantia"/>
                <a:cs typeface="Constantia"/>
              </a:rPr>
              <a:t>1</a:t>
            </a:r>
            <a:endParaRPr sz="1800" baseline="-25000" dirty="0">
              <a:latin typeface="Constantia"/>
              <a:cs typeface="Constantia"/>
            </a:endParaRPr>
          </a:p>
        </p:txBody>
      </p:sp>
      <p:sp>
        <p:nvSpPr>
          <p:cNvPr id="22" name="object 22"/>
          <p:cNvSpPr txBox="1"/>
          <p:nvPr/>
        </p:nvSpPr>
        <p:spPr>
          <a:xfrm>
            <a:off x="3584574" y="2609215"/>
            <a:ext cx="1368425" cy="289823"/>
          </a:xfrm>
          <a:prstGeom prst="rect">
            <a:avLst/>
          </a:prstGeom>
        </p:spPr>
        <p:txBody>
          <a:bodyPr vert="horz" wrap="square" lIns="0" tIns="12700" rIns="0" bIns="0" rtlCol="0">
            <a:spAutoFit/>
          </a:bodyPr>
          <a:lstStyle/>
          <a:p>
            <a:pPr marL="12700">
              <a:lnSpc>
                <a:spcPct val="100000"/>
              </a:lnSpc>
              <a:spcBef>
                <a:spcPts val="100"/>
              </a:spcBef>
            </a:pPr>
            <a:r>
              <a:rPr lang="en-IN" spc="-5" dirty="0">
                <a:latin typeface="Constantia"/>
                <a:cs typeface="Constantia"/>
              </a:rPr>
              <a:t>h</a:t>
            </a:r>
            <a:r>
              <a:rPr sz="1800" spc="-5" dirty="0">
                <a:latin typeface="Constantia"/>
                <a:cs typeface="Constantia"/>
              </a:rPr>
              <a:t>ν</a:t>
            </a:r>
            <a:r>
              <a:rPr lang="en-US" sz="1800" spc="-5" dirty="0">
                <a:latin typeface="Constantia"/>
                <a:cs typeface="Constantia"/>
              </a:rPr>
              <a:t> </a:t>
            </a:r>
            <a:r>
              <a:rPr sz="1800" spc="-5" dirty="0">
                <a:latin typeface="Constantia"/>
                <a:cs typeface="Constantia"/>
              </a:rPr>
              <a:t>=</a:t>
            </a:r>
            <a:r>
              <a:rPr lang="en-US" sz="1800" spc="-5" dirty="0">
                <a:latin typeface="Constantia"/>
                <a:cs typeface="Constantia"/>
              </a:rPr>
              <a:t> </a:t>
            </a:r>
            <a:r>
              <a:rPr sz="1800" spc="-5" dirty="0">
                <a:latin typeface="Constantia"/>
                <a:cs typeface="Constantia"/>
              </a:rPr>
              <a:t>E</a:t>
            </a:r>
            <a:r>
              <a:rPr sz="1800" spc="-5" baseline="-25000" dirty="0">
                <a:latin typeface="Constantia"/>
                <a:cs typeface="Constantia"/>
              </a:rPr>
              <a:t>2</a:t>
            </a:r>
            <a:r>
              <a:rPr lang="en-US" sz="1800" spc="-5" baseline="-25000" dirty="0">
                <a:latin typeface="Constantia"/>
                <a:cs typeface="Constantia"/>
              </a:rPr>
              <a:t> </a:t>
            </a:r>
            <a:r>
              <a:rPr sz="1800" spc="-5" dirty="0">
                <a:latin typeface="Constantia"/>
                <a:cs typeface="Constantia"/>
              </a:rPr>
              <a:t>-</a:t>
            </a:r>
            <a:r>
              <a:rPr lang="en-US" sz="1800" spc="-5" dirty="0">
                <a:latin typeface="Constantia"/>
                <a:cs typeface="Constantia"/>
              </a:rPr>
              <a:t> </a:t>
            </a:r>
            <a:r>
              <a:rPr sz="1800" spc="-5" dirty="0">
                <a:latin typeface="Constantia"/>
                <a:cs typeface="Constantia"/>
              </a:rPr>
              <a:t>E</a:t>
            </a:r>
            <a:r>
              <a:rPr sz="1800" spc="-5" baseline="-25000" dirty="0">
                <a:latin typeface="Constantia"/>
                <a:cs typeface="Constantia"/>
              </a:rPr>
              <a:t>1</a:t>
            </a:r>
            <a:endParaRPr sz="1800" baseline="-25000" dirty="0">
              <a:latin typeface="Constantia"/>
              <a:cs typeface="Constantia"/>
            </a:endParaRPr>
          </a:p>
        </p:txBody>
      </p:sp>
      <p:sp>
        <p:nvSpPr>
          <p:cNvPr id="23" name="Oval 22">
            <a:extLst>
              <a:ext uri="{FF2B5EF4-FFF2-40B4-BE49-F238E27FC236}">
                <a16:creationId xmlns:a16="http://schemas.microsoft.com/office/drawing/2014/main" id="{70942EF4-30D7-49A2-87FA-C244AA9EF76C}"/>
              </a:ext>
            </a:extLst>
          </p:cNvPr>
          <p:cNvSpPr/>
          <p:nvPr/>
        </p:nvSpPr>
        <p:spPr>
          <a:xfrm>
            <a:off x="1828800" y="5124069"/>
            <a:ext cx="176149" cy="167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C12934ED-53C4-456E-84BD-EC6BA297280D}"/>
              </a:ext>
            </a:extLst>
          </p:cNvPr>
          <p:cNvSpPr/>
          <p:nvPr/>
        </p:nvSpPr>
        <p:spPr>
          <a:xfrm>
            <a:off x="5996051" y="3642783"/>
            <a:ext cx="176149" cy="167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probability of </a:t>
            </a:r>
            <a:r>
              <a:rPr lang="en-US" dirty="0" err="1"/>
              <a:t>occurance</a:t>
            </a:r>
            <a:r>
              <a:rPr lang="en-US" dirty="0"/>
              <a:t> of this absorption from state 1 to state 2 is proportional to the energy density u(</a:t>
            </a:r>
            <a:r>
              <a:rPr lang="el-GR" dirty="0"/>
              <a:t>ν</a:t>
            </a:r>
            <a:r>
              <a:rPr lang="en-US" dirty="0"/>
              <a:t>) of the radiation.</a:t>
            </a:r>
          </a:p>
          <a:p>
            <a:pPr marL="0" indent="0">
              <a:buNone/>
            </a:pPr>
            <a:r>
              <a:rPr lang="en-US" dirty="0"/>
              <a:t>                                    P</a:t>
            </a:r>
            <a:r>
              <a:rPr lang="en-US" baseline="-25000" dirty="0"/>
              <a:t>12</a:t>
            </a:r>
            <a:r>
              <a:rPr lang="en-US" dirty="0"/>
              <a:t>=B</a:t>
            </a:r>
            <a:r>
              <a:rPr lang="en-US" baseline="-25000" dirty="0"/>
              <a:t>12 </a:t>
            </a:r>
            <a:r>
              <a:rPr lang="en-US" dirty="0"/>
              <a:t>u(</a:t>
            </a:r>
            <a:r>
              <a:rPr lang="el-GR" dirty="0"/>
              <a:t>ν</a:t>
            </a:r>
            <a:r>
              <a:rPr lang="en-US" dirty="0"/>
              <a:t>) </a:t>
            </a:r>
          </a:p>
          <a:p>
            <a:pPr marL="0" indent="0">
              <a:buNone/>
            </a:pPr>
            <a:r>
              <a:rPr lang="en-US" dirty="0"/>
              <a:t>where the proportionality constant B</a:t>
            </a:r>
            <a:r>
              <a:rPr lang="en-US" baseline="-25000" dirty="0"/>
              <a:t>12</a:t>
            </a:r>
            <a:r>
              <a:rPr lang="en-US" dirty="0"/>
              <a:t> is known as the Einstein’s coefficient of absorption of radiation. </a:t>
            </a:r>
            <a:endParaRPr lang="en-US"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8200"/>
            <a:ext cx="4443095" cy="574040"/>
          </a:xfrm>
          <a:prstGeom prst="rect">
            <a:avLst/>
          </a:prstGeom>
        </p:spPr>
        <p:txBody>
          <a:bodyPr vert="horz" wrap="square" lIns="0" tIns="12700" rIns="0" bIns="0" rtlCol="0">
            <a:spAutoFit/>
          </a:bodyPr>
          <a:lstStyle/>
          <a:p>
            <a:pPr marL="12700">
              <a:lnSpc>
                <a:spcPct val="100000"/>
              </a:lnSpc>
              <a:spcBef>
                <a:spcPts val="100"/>
              </a:spcBef>
            </a:pPr>
            <a:r>
              <a:rPr sz="3600">
                <a:solidFill>
                  <a:srgbClr val="FF0000"/>
                </a:solidFill>
              </a:rPr>
              <a:t>Spontaneous</a:t>
            </a:r>
            <a:r>
              <a:rPr sz="3600" spc="-220">
                <a:solidFill>
                  <a:srgbClr val="FF0000"/>
                </a:solidFill>
              </a:rPr>
              <a:t> </a:t>
            </a:r>
            <a:r>
              <a:rPr sz="3600" spc="-5">
                <a:solidFill>
                  <a:srgbClr val="FF0000"/>
                </a:solidFill>
              </a:rPr>
              <a:t>emission</a:t>
            </a:r>
            <a:r>
              <a:rPr lang="en-US" sz="3600" spc="-5" dirty="0">
                <a:solidFill>
                  <a:srgbClr val="FF0000"/>
                </a:solidFill>
              </a:rPr>
              <a:t>:-</a:t>
            </a:r>
            <a:endParaRPr sz="3600">
              <a:solidFill>
                <a:srgbClr val="FF0000"/>
              </a:solidFill>
            </a:endParaRPr>
          </a:p>
        </p:txBody>
      </p:sp>
      <p:sp>
        <p:nvSpPr>
          <p:cNvPr id="3" name="object 3"/>
          <p:cNvSpPr/>
          <p:nvPr/>
        </p:nvSpPr>
        <p:spPr>
          <a:xfrm>
            <a:off x="1143000" y="4343400"/>
            <a:ext cx="2133600" cy="1905"/>
          </a:xfrm>
          <a:custGeom>
            <a:avLst/>
            <a:gdLst/>
            <a:ahLst/>
            <a:cxnLst/>
            <a:rect l="l" t="t" r="r" b="b"/>
            <a:pathLst>
              <a:path w="2133600" h="1904">
                <a:moveTo>
                  <a:pt x="0" y="0"/>
                </a:moveTo>
                <a:lnTo>
                  <a:pt x="2133600" y="1524"/>
                </a:lnTo>
              </a:path>
            </a:pathLst>
          </a:custGeom>
          <a:ln w="12700">
            <a:solidFill>
              <a:srgbClr val="055092"/>
            </a:solidFill>
          </a:ln>
        </p:spPr>
        <p:txBody>
          <a:bodyPr wrap="square" lIns="0" tIns="0" rIns="0" bIns="0" rtlCol="0"/>
          <a:lstStyle/>
          <a:p>
            <a:endParaRPr/>
          </a:p>
        </p:txBody>
      </p:sp>
      <p:sp>
        <p:nvSpPr>
          <p:cNvPr id="4" name="object 4"/>
          <p:cNvSpPr/>
          <p:nvPr/>
        </p:nvSpPr>
        <p:spPr>
          <a:xfrm>
            <a:off x="1143000" y="5638800"/>
            <a:ext cx="2133600" cy="1905"/>
          </a:xfrm>
          <a:custGeom>
            <a:avLst/>
            <a:gdLst/>
            <a:ahLst/>
            <a:cxnLst/>
            <a:rect l="l" t="t" r="r" b="b"/>
            <a:pathLst>
              <a:path w="2133600" h="1904">
                <a:moveTo>
                  <a:pt x="0" y="0"/>
                </a:moveTo>
                <a:lnTo>
                  <a:pt x="2133600" y="1587"/>
                </a:lnTo>
              </a:path>
            </a:pathLst>
          </a:custGeom>
          <a:ln w="12700">
            <a:solidFill>
              <a:srgbClr val="055092"/>
            </a:solidFill>
          </a:ln>
        </p:spPr>
        <p:txBody>
          <a:bodyPr wrap="square" lIns="0" tIns="0" rIns="0" bIns="0" rtlCol="0"/>
          <a:lstStyle/>
          <a:p>
            <a:endParaRPr/>
          </a:p>
        </p:txBody>
      </p:sp>
      <p:sp>
        <p:nvSpPr>
          <p:cNvPr id="9" name="object 9"/>
          <p:cNvSpPr/>
          <p:nvPr/>
        </p:nvSpPr>
        <p:spPr>
          <a:xfrm>
            <a:off x="2120900" y="4254500"/>
            <a:ext cx="101600" cy="1778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019800" y="4267200"/>
            <a:ext cx="2286000" cy="1905"/>
          </a:xfrm>
          <a:custGeom>
            <a:avLst/>
            <a:gdLst/>
            <a:ahLst/>
            <a:cxnLst/>
            <a:rect l="l" t="t" r="r" b="b"/>
            <a:pathLst>
              <a:path w="2286000" h="1904">
                <a:moveTo>
                  <a:pt x="0" y="0"/>
                </a:moveTo>
                <a:lnTo>
                  <a:pt x="2286000" y="1524"/>
                </a:lnTo>
              </a:path>
            </a:pathLst>
          </a:custGeom>
          <a:ln w="12700">
            <a:solidFill>
              <a:srgbClr val="055092"/>
            </a:solidFill>
          </a:ln>
        </p:spPr>
        <p:txBody>
          <a:bodyPr wrap="square" lIns="0" tIns="0" rIns="0" bIns="0" rtlCol="0"/>
          <a:lstStyle/>
          <a:p>
            <a:endParaRPr/>
          </a:p>
        </p:txBody>
      </p:sp>
      <p:sp>
        <p:nvSpPr>
          <p:cNvPr id="11" name="object 11"/>
          <p:cNvSpPr/>
          <p:nvPr/>
        </p:nvSpPr>
        <p:spPr>
          <a:xfrm>
            <a:off x="6096000" y="5638800"/>
            <a:ext cx="2286000" cy="1905"/>
          </a:xfrm>
          <a:custGeom>
            <a:avLst/>
            <a:gdLst/>
            <a:ahLst/>
            <a:cxnLst/>
            <a:rect l="l" t="t" r="r" b="b"/>
            <a:pathLst>
              <a:path w="2286000" h="1904">
                <a:moveTo>
                  <a:pt x="0" y="0"/>
                </a:moveTo>
                <a:lnTo>
                  <a:pt x="2286000" y="1587"/>
                </a:lnTo>
              </a:path>
            </a:pathLst>
          </a:custGeom>
          <a:ln w="12700">
            <a:solidFill>
              <a:srgbClr val="055092"/>
            </a:solidFill>
          </a:ln>
        </p:spPr>
        <p:txBody>
          <a:bodyPr wrap="square" lIns="0" tIns="0" rIns="0" bIns="0" rtlCol="0"/>
          <a:lstStyle/>
          <a:p>
            <a:endParaRPr/>
          </a:p>
        </p:txBody>
      </p:sp>
      <p:sp>
        <p:nvSpPr>
          <p:cNvPr id="12" name="object 12"/>
          <p:cNvSpPr/>
          <p:nvPr/>
        </p:nvSpPr>
        <p:spPr>
          <a:xfrm>
            <a:off x="6908800" y="5562600"/>
            <a:ext cx="101600" cy="1778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7315200" y="4724400"/>
            <a:ext cx="764540" cy="272415"/>
          </a:xfrm>
          <a:custGeom>
            <a:avLst/>
            <a:gdLst/>
            <a:ahLst/>
            <a:cxnLst/>
            <a:rect l="l" t="t" r="r" b="b"/>
            <a:pathLst>
              <a:path w="764540" h="272414">
                <a:moveTo>
                  <a:pt x="12953" y="0"/>
                </a:moveTo>
                <a:lnTo>
                  <a:pt x="2845" y="30071"/>
                </a:lnTo>
                <a:lnTo>
                  <a:pt x="0" y="48069"/>
                </a:lnTo>
                <a:lnTo>
                  <a:pt x="3631" y="71973"/>
                </a:lnTo>
                <a:lnTo>
                  <a:pt x="12953" y="119761"/>
                </a:lnTo>
                <a:lnTo>
                  <a:pt x="35718" y="166225"/>
                </a:lnTo>
                <a:lnTo>
                  <a:pt x="67436" y="195961"/>
                </a:lnTo>
                <a:lnTo>
                  <a:pt x="92219" y="194415"/>
                </a:lnTo>
                <a:lnTo>
                  <a:pt x="117205" y="193690"/>
                </a:lnTo>
                <a:lnTo>
                  <a:pt x="165353" y="185038"/>
                </a:lnTo>
                <a:lnTo>
                  <a:pt x="179089" y="125142"/>
                </a:lnTo>
                <a:lnTo>
                  <a:pt x="180498" y="97694"/>
                </a:lnTo>
                <a:lnTo>
                  <a:pt x="182526" y="70389"/>
                </a:lnTo>
                <a:lnTo>
                  <a:pt x="195675" y="30876"/>
                </a:lnTo>
                <a:lnTo>
                  <a:pt x="254380" y="7953"/>
                </a:lnTo>
                <a:lnTo>
                  <a:pt x="296036" y="0"/>
                </a:lnTo>
                <a:lnTo>
                  <a:pt x="302162" y="7832"/>
                </a:lnTo>
                <a:lnTo>
                  <a:pt x="308752" y="15509"/>
                </a:lnTo>
                <a:lnTo>
                  <a:pt x="322371" y="70506"/>
                </a:lnTo>
                <a:lnTo>
                  <a:pt x="324310" y="108696"/>
                </a:lnTo>
                <a:lnTo>
                  <a:pt x="325701" y="146956"/>
                </a:lnTo>
                <a:lnTo>
                  <a:pt x="328675" y="185038"/>
                </a:lnTo>
                <a:lnTo>
                  <a:pt x="346590" y="222295"/>
                </a:lnTo>
                <a:lnTo>
                  <a:pt x="363672" y="226482"/>
                </a:lnTo>
                <a:lnTo>
                  <a:pt x="372236" y="228600"/>
                </a:lnTo>
                <a:lnTo>
                  <a:pt x="380640" y="226286"/>
                </a:lnTo>
                <a:lnTo>
                  <a:pt x="389175" y="224281"/>
                </a:lnTo>
                <a:lnTo>
                  <a:pt x="397400" y="221706"/>
                </a:lnTo>
                <a:lnTo>
                  <a:pt x="432942" y="191420"/>
                </a:lnTo>
                <a:lnTo>
                  <a:pt x="448436" y="174117"/>
                </a:lnTo>
                <a:lnTo>
                  <a:pt x="441168" y="140090"/>
                </a:lnTo>
                <a:lnTo>
                  <a:pt x="436578" y="110220"/>
                </a:lnTo>
                <a:lnTo>
                  <a:pt x="448436" y="43561"/>
                </a:lnTo>
                <a:lnTo>
                  <a:pt x="481075" y="10794"/>
                </a:lnTo>
                <a:lnTo>
                  <a:pt x="505400" y="2293"/>
                </a:lnTo>
                <a:lnTo>
                  <a:pt x="513714" y="0"/>
                </a:lnTo>
                <a:lnTo>
                  <a:pt x="540154" y="8485"/>
                </a:lnTo>
                <a:lnTo>
                  <a:pt x="548235" y="12554"/>
                </a:lnTo>
                <a:lnTo>
                  <a:pt x="545973" y="18414"/>
                </a:lnTo>
                <a:lnTo>
                  <a:pt x="541382" y="32276"/>
                </a:lnTo>
                <a:lnTo>
                  <a:pt x="557276" y="108838"/>
                </a:lnTo>
                <a:lnTo>
                  <a:pt x="580707" y="118590"/>
                </a:lnTo>
                <a:lnTo>
                  <a:pt x="589914" y="119761"/>
                </a:lnTo>
                <a:lnTo>
                  <a:pt x="608857" y="123037"/>
                </a:lnTo>
                <a:lnTo>
                  <a:pt x="627919" y="125682"/>
                </a:lnTo>
                <a:lnTo>
                  <a:pt x="647029" y="128065"/>
                </a:lnTo>
                <a:lnTo>
                  <a:pt x="666114" y="130556"/>
                </a:lnTo>
                <a:lnTo>
                  <a:pt x="689425" y="130583"/>
                </a:lnTo>
                <a:lnTo>
                  <a:pt x="713724" y="132397"/>
                </a:lnTo>
                <a:lnTo>
                  <a:pt x="735998" y="130591"/>
                </a:lnTo>
                <a:lnTo>
                  <a:pt x="753236" y="119761"/>
                </a:lnTo>
                <a:lnTo>
                  <a:pt x="753877" y="108186"/>
                </a:lnTo>
                <a:lnTo>
                  <a:pt x="741695" y="97361"/>
                </a:lnTo>
                <a:lnTo>
                  <a:pt x="724394" y="86846"/>
                </a:lnTo>
                <a:lnTo>
                  <a:pt x="709676" y="76200"/>
                </a:lnTo>
                <a:lnTo>
                  <a:pt x="692826" y="59866"/>
                </a:lnTo>
                <a:lnTo>
                  <a:pt x="688038" y="54213"/>
                </a:lnTo>
                <a:lnTo>
                  <a:pt x="696799" y="56822"/>
                </a:lnTo>
                <a:lnTo>
                  <a:pt x="720598" y="65277"/>
                </a:lnTo>
                <a:lnTo>
                  <a:pt x="725902" y="73556"/>
                </a:lnTo>
                <a:lnTo>
                  <a:pt x="731123" y="81883"/>
                </a:lnTo>
                <a:lnTo>
                  <a:pt x="736510" y="90066"/>
                </a:lnTo>
                <a:lnTo>
                  <a:pt x="742314" y="97917"/>
                </a:lnTo>
                <a:lnTo>
                  <a:pt x="748174" y="103276"/>
                </a:lnTo>
                <a:lnTo>
                  <a:pt x="754903" y="108029"/>
                </a:lnTo>
                <a:lnTo>
                  <a:pt x="760799" y="113186"/>
                </a:lnTo>
                <a:lnTo>
                  <a:pt x="764158" y="119761"/>
                </a:lnTo>
                <a:lnTo>
                  <a:pt x="761370" y="139586"/>
                </a:lnTo>
                <a:lnTo>
                  <a:pt x="748998" y="157305"/>
                </a:lnTo>
                <a:lnTo>
                  <a:pt x="733315" y="172571"/>
                </a:lnTo>
                <a:lnTo>
                  <a:pt x="720598" y="185038"/>
                </a:lnTo>
                <a:lnTo>
                  <a:pt x="697915" y="213292"/>
                </a:lnTo>
                <a:lnTo>
                  <a:pt x="692850" y="221709"/>
                </a:lnTo>
                <a:lnTo>
                  <a:pt x="696817" y="219408"/>
                </a:lnTo>
                <a:lnTo>
                  <a:pt x="701228" y="215509"/>
                </a:lnTo>
                <a:lnTo>
                  <a:pt x="697496" y="219132"/>
                </a:lnTo>
                <a:lnTo>
                  <a:pt x="677036" y="239394"/>
                </a:lnTo>
                <a:lnTo>
                  <a:pt x="672633" y="247979"/>
                </a:lnTo>
                <a:lnTo>
                  <a:pt x="667146" y="256825"/>
                </a:lnTo>
                <a:lnTo>
                  <a:pt x="663874" y="265148"/>
                </a:lnTo>
                <a:lnTo>
                  <a:pt x="666114" y="272161"/>
                </a:lnTo>
                <a:lnTo>
                  <a:pt x="687958" y="250317"/>
                </a:lnTo>
              </a:path>
            </a:pathLst>
          </a:custGeom>
          <a:ln w="12700">
            <a:solidFill>
              <a:srgbClr val="055092"/>
            </a:solidFill>
          </a:ln>
        </p:spPr>
        <p:txBody>
          <a:bodyPr wrap="square" lIns="0" tIns="0" rIns="0" bIns="0" rtlCol="0"/>
          <a:lstStyle/>
          <a:p>
            <a:endParaRPr/>
          </a:p>
        </p:txBody>
      </p:sp>
      <p:sp>
        <p:nvSpPr>
          <p:cNvPr id="14" name="object 14"/>
          <p:cNvSpPr txBox="1"/>
          <p:nvPr/>
        </p:nvSpPr>
        <p:spPr>
          <a:xfrm>
            <a:off x="6328028" y="5962599"/>
            <a:ext cx="21202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nstantia"/>
                <a:cs typeface="Constantia"/>
              </a:rPr>
              <a:t>Atom </a:t>
            </a:r>
            <a:r>
              <a:rPr sz="1800" spc="-5" dirty="0">
                <a:latin typeface="Constantia"/>
                <a:cs typeface="Constantia"/>
              </a:rPr>
              <a:t>in ground</a:t>
            </a:r>
            <a:r>
              <a:rPr sz="1800" spc="-210" dirty="0">
                <a:latin typeface="Constantia"/>
                <a:cs typeface="Constantia"/>
              </a:rPr>
              <a:t> </a:t>
            </a:r>
            <a:r>
              <a:rPr sz="1800" spc="-5" dirty="0">
                <a:latin typeface="Constantia"/>
                <a:cs typeface="Constantia"/>
              </a:rPr>
              <a:t>state</a:t>
            </a:r>
            <a:endParaRPr sz="1800">
              <a:latin typeface="Constantia"/>
              <a:cs typeface="Constantia"/>
            </a:endParaRPr>
          </a:p>
        </p:txBody>
      </p:sp>
      <p:sp>
        <p:nvSpPr>
          <p:cNvPr id="15" name="object 15"/>
          <p:cNvSpPr txBox="1"/>
          <p:nvPr/>
        </p:nvSpPr>
        <p:spPr>
          <a:xfrm>
            <a:off x="1219200" y="5962599"/>
            <a:ext cx="21031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nstantia"/>
                <a:cs typeface="Constantia"/>
              </a:rPr>
              <a:t>Atom </a:t>
            </a:r>
            <a:r>
              <a:rPr sz="1800" spc="-5" dirty="0">
                <a:latin typeface="Constantia"/>
                <a:cs typeface="Constantia"/>
              </a:rPr>
              <a:t>in </a:t>
            </a:r>
            <a:r>
              <a:rPr sz="1800" spc="-15" dirty="0">
                <a:latin typeface="Constantia"/>
                <a:cs typeface="Constantia"/>
              </a:rPr>
              <a:t>excited</a:t>
            </a:r>
            <a:r>
              <a:rPr sz="1800" spc="-190" dirty="0">
                <a:latin typeface="Constantia"/>
                <a:cs typeface="Constantia"/>
              </a:rPr>
              <a:t> </a:t>
            </a:r>
            <a:r>
              <a:rPr sz="1800" spc="-5" dirty="0">
                <a:latin typeface="Constantia"/>
                <a:cs typeface="Constantia"/>
              </a:rPr>
              <a:t>state</a:t>
            </a:r>
            <a:endParaRPr sz="1800">
              <a:latin typeface="Constantia"/>
              <a:cs typeface="Constantia"/>
            </a:endParaRPr>
          </a:p>
        </p:txBody>
      </p:sp>
      <p:sp>
        <p:nvSpPr>
          <p:cNvPr id="16" name="object 16"/>
          <p:cNvSpPr txBox="1"/>
          <p:nvPr/>
        </p:nvSpPr>
        <p:spPr>
          <a:xfrm>
            <a:off x="1524000" y="3800222"/>
            <a:ext cx="6401435" cy="289823"/>
          </a:xfrm>
          <a:prstGeom prst="rect">
            <a:avLst/>
          </a:prstGeom>
        </p:spPr>
        <p:txBody>
          <a:bodyPr vert="horz" wrap="square" lIns="0" tIns="12700" rIns="0" bIns="0" rtlCol="0">
            <a:spAutoFit/>
          </a:bodyPr>
          <a:lstStyle/>
          <a:p>
            <a:pPr marL="12700">
              <a:lnSpc>
                <a:spcPct val="100000"/>
              </a:lnSpc>
              <a:spcBef>
                <a:spcPts val="100"/>
              </a:spcBef>
              <a:tabLst>
                <a:tab pos="4965700" algn="l"/>
              </a:tabLst>
            </a:pPr>
            <a:r>
              <a:rPr sz="1800" b="1" spc="-10" dirty="0">
                <a:latin typeface="Constantia"/>
                <a:cs typeface="Constantia"/>
              </a:rPr>
              <a:t>Before</a:t>
            </a:r>
            <a:r>
              <a:rPr lang="en-US" b="1" spc="-10" dirty="0">
                <a:latin typeface="Constantia"/>
                <a:cs typeface="Constantia"/>
              </a:rPr>
              <a:t>                                                                              </a:t>
            </a:r>
            <a:r>
              <a:rPr sz="1800" b="1" spc="-10" dirty="0">
                <a:latin typeface="Constantia"/>
                <a:cs typeface="Constantia"/>
              </a:rPr>
              <a:t>After</a:t>
            </a:r>
            <a:r>
              <a:rPr sz="1800" b="1" spc="-145" dirty="0">
                <a:latin typeface="Constantia"/>
                <a:cs typeface="Constantia"/>
              </a:rPr>
              <a:t> </a:t>
            </a:r>
            <a:r>
              <a:rPr sz="1800" b="1" spc="-5" dirty="0">
                <a:latin typeface="Constantia"/>
                <a:cs typeface="Constantia"/>
              </a:rPr>
              <a:t>emission</a:t>
            </a:r>
            <a:endParaRPr sz="1800" b="1" dirty="0">
              <a:latin typeface="Constantia"/>
              <a:cs typeface="Constantia"/>
            </a:endParaRPr>
          </a:p>
        </p:txBody>
      </p:sp>
      <p:sp>
        <p:nvSpPr>
          <p:cNvPr id="18" name="object 18"/>
          <p:cNvSpPr txBox="1"/>
          <p:nvPr/>
        </p:nvSpPr>
        <p:spPr>
          <a:xfrm>
            <a:off x="8462009" y="3981069"/>
            <a:ext cx="268605"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nstantia"/>
                <a:cs typeface="Constantia"/>
              </a:rPr>
              <a:t>E</a:t>
            </a:r>
            <a:r>
              <a:rPr sz="2000" spc="-5" baseline="-25000" dirty="0">
                <a:latin typeface="Constantia"/>
                <a:cs typeface="Constantia"/>
              </a:rPr>
              <a:t>2</a:t>
            </a:r>
            <a:endParaRPr sz="2000" baseline="-25000" dirty="0">
              <a:latin typeface="Constantia"/>
              <a:cs typeface="Constantia"/>
            </a:endParaRPr>
          </a:p>
        </p:txBody>
      </p:sp>
      <p:sp>
        <p:nvSpPr>
          <p:cNvPr id="19" name="object 19"/>
          <p:cNvSpPr txBox="1"/>
          <p:nvPr/>
        </p:nvSpPr>
        <p:spPr>
          <a:xfrm>
            <a:off x="8538209" y="5505399"/>
            <a:ext cx="229870"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nstantia"/>
                <a:cs typeface="Constantia"/>
              </a:rPr>
              <a:t>E</a:t>
            </a:r>
            <a:r>
              <a:rPr sz="2000" spc="-5" baseline="-25000" dirty="0">
                <a:latin typeface="Constantia"/>
                <a:cs typeface="Constantia"/>
              </a:rPr>
              <a:t>1</a:t>
            </a:r>
            <a:endParaRPr sz="2000" baseline="-25000" dirty="0">
              <a:latin typeface="Constantia"/>
              <a:cs typeface="Constantia"/>
            </a:endParaRPr>
          </a:p>
        </p:txBody>
      </p:sp>
      <p:sp>
        <p:nvSpPr>
          <p:cNvPr id="20" name="object 20"/>
          <p:cNvSpPr txBox="1"/>
          <p:nvPr/>
        </p:nvSpPr>
        <p:spPr>
          <a:xfrm>
            <a:off x="764540" y="1455165"/>
            <a:ext cx="6934834" cy="2167901"/>
          </a:xfrm>
          <a:prstGeom prst="rect">
            <a:avLst/>
          </a:prstGeom>
        </p:spPr>
        <p:txBody>
          <a:bodyPr vert="horz" wrap="square" lIns="0" tIns="13335" rIns="0" bIns="0" rtlCol="0">
            <a:spAutoFit/>
          </a:bodyPr>
          <a:lstStyle/>
          <a:p>
            <a:pPr marL="12700" marR="5080">
              <a:lnSpc>
                <a:spcPct val="100000"/>
              </a:lnSpc>
              <a:spcBef>
                <a:spcPts val="105"/>
              </a:spcBef>
            </a:pPr>
            <a:r>
              <a:rPr lang="en-US" sz="2800" dirty="0">
                <a:latin typeface="+mj-lt"/>
                <a:cs typeface="Times New Roman" pitchFamily="18" charset="0"/>
              </a:rPr>
              <a:t>If a</a:t>
            </a:r>
            <a:r>
              <a:rPr sz="2800" dirty="0">
                <a:latin typeface="+mj-lt"/>
                <a:cs typeface="Times New Roman" pitchFamily="18" charset="0"/>
              </a:rPr>
              <a:t>n</a:t>
            </a:r>
            <a:r>
              <a:rPr sz="2800" spc="-100" dirty="0">
                <a:latin typeface="+mj-lt"/>
                <a:cs typeface="Times New Roman" pitchFamily="18" charset="0"/>
              </a:rPr>
              <a:t> </a:t>
            </a:r>
            <a:r>
              <a:rPr sz="2800" spc="-15" dirty="0">
                <a:latin typeface="+mj-lt"/>
                <a:cs typeface="Times New Roman" pitchFamily="18" charset="0"/>
              </a:rPr>
              <a:t>atom</a:t>
            </a:r>
            <a:r>
              <a:rPr lang="en-US" sz="2800" spc="-15" dirty="0">
                <a:latin typeface="+mj-lt"/>
                <a:cs typeface="Times New Roman" pitchFamily="18" charset="0"/>
              </a:rPr>
              <a:t> is</a:t>
            </a:r>
            <a:r>
              <a:rPr sz="2800" spc="-65" dirty="0">
                <a:latin typeface="+mj-lt"/>
                <a:cs typeface="Times New Roman" pitchFamily="18" charset="0"/>
              </a:rPr>
              <a:t> </a:t>
            </a:r>
            <a:r>
              <a:rPr sz="2800" spc="-10" dirty="0">
                <a:latin typeface="+mj-lt"/>
                <a:cs typeface="Times New Roman" pitchFamily="18" charset="0"/>
              </a:rPr>
              <a:t>initially</a:t>
            </a:r>
            <a:r>
              <a:rPr sz="2800" spc="-150" dirty="0">
                <a:latin typeface="+mj-lt"/>
                <a:cs typeface="Times New Roman" pitchFamily="18" charset="0"/>
              </a:rPr>
              <a:t> </a:t>
            </a:r>
            <a:r>
              <a:rPr lang="en-US" sz="2800" spc="-150" dirty="0">
                <a:latin typeface="+mj-lt"/>
                <a:cs typeface="Times New Roman" pitchFamily="18" charset="0"/>
              </a:rPr>
              <a:t>in the </a:t>
            </a:r>
            <a:r>
              <a:rPr sz="2800" spc="-140" dirty="0">
                <a:latin typeface="+mj-lt"/>
                <a:cs typeface="Times New Roman" pitchFamily="18" charset="0"/>
              </a:rPr>
              <a:t> </a:t>
            </a:r>
            <a:r>
              <a:rPr sz="2800" spc="-5" dirty="0">
                <a:latin typeface="+mj-lt"/>
                <a:cs typeface="Times New Roman" pitchFamily="18" charset="0"/>
              </a:rPr>
              <a:t>upper</a:t>
            </a:r>
            <a:r>
              <a:rPr sz="2800" spc="-185" dirty="0">
                <a:latin typeface="+mj-lt"/>
                <a:cs typeface="Times New Roman" pitchFamily="18" charset="0"/>
              </a:rPr>
              <a:t> </a:t>
            </a:r>
            <a:r>
              <a:rPr sz="2800" spc="-15" dirty="0">
                <a:latin typeface="+mj-lt"/>
                <a:cs typeface="Times New Roman" pitchFamily="18" charset="0"/>
              </a:rPr>
              <a:t>state</a:t>
            </a:r>
            <a:r>
              <a:rPr sz="2800" spc="-65" dirty="0">
                <a:latin typeface="+mj-lt"/>
                <a:cs typeface="Times New Roman" pitchFamily="18" charset="0"/>
              </a:rPr>
              <a:t> </a:t>
            </a:r>
            <a:r>
              <a:rPr sz="2800" dirty="0">
                <a:latin typeface="+mj-lt"/>
                <a:cs typeface="Times New Roman" pitchFamily="18" charset="0"/>
              </a:rPr>
              <a:t>E</a:t>
            </a:r>
            <a:r>
              <a:rPr sz="2800" baseline="-25000" dirty="0">
                <a:latin typeface="+mj-lt"/>
                <a:cs typeface="Times New Roman" pitchFamily="18" charset="0"/>
              </a:rPr>
              <a:t>2</a:t>
            </a:r>
            <a:r>
              <a:rPr sz="2800" dirty="0">
                <a:latin typeface="+mj-lt"/>
                <a:cs typeface="Times New Roman" pitchFamily="18" charset="0"/>
              </a:rPr>
              <a:t>, </a:t>
            </a:r>
            <a:r>
              <a:rPr sz="2800" spc="-5" dirty="0">
                <a:latin typeface="+mj-lt"/>
                <a:cs typeface="Times New Roman" pitchFamily="18" charset="0"/>
              </a:rPr>
              <a:t>it  can </a:t>
            </a:r>
            <a:r>
              <a:rPr lang="en-US" sz="2800" spc="-15" dirty="0">
                <a:latin typeface="+mj-lt"/>
                <a:cs typeface="Times New Roman" pitchFamily="18" charset="0"/>
              </a:rPr>
              <a:t>come down</a:t>
            </a:r>
            <a:r>
              <a:rPr sz="2800" spc="-15" dirty="0">
                <a:latin typeface="+mj-lt"/>
                <a:cs typeface="Times New Roman" pitchFamily="18" charset="0"/>
              </a:rPr>
              <a:t> </a:t>
            </a:r>
            <a:r>
              <a:rPr sz="2800" spc="-25" dirty="0">
                <a:latin typeface="+mj-lt"/>
                <a:cs typeface="Times New Roman" pitchFamily="18" charset="0"/>
              </a:rPr>
              <a:t>to</a:t>
            </a:r>
            <a:r>
              <a:rPr lang="en-US" sz="2800" spc="-25" dirty="0">
                <a:latin typeface="+mj-lt"/>
                <a:cs typeface="Times New Roman" pitchFamily="18" charset="0"/>
              </a:rPr>
              <a:t> lower state</a:t>
            </a:r>
            <a:r>
              <a:rPr sz="2800" spc="-25" dirty="0">
                <a:latin typeface="+mj-lt"/>
                <a:cs typeface="Times New Roman" pitchFamily="18" charset="0"/>
              </a:rPr>
              <a:t> </a:t>
            </a:r>
            <a:r>
              <a:rPr sz="2800" dirty="0">
                <a:latin typeface="+mj-lt"/>
                <a:cs typeface="Times New Roman" pitchFamily="18" charset="0"/>
              </a:rPr>
              <a:t>E</a:t>
            </a:r>
            <a:r>
              <a:rPr sz="2800" baseline="-25000" dirty="0">
                <a:latin typeface="+mj-lt"/>
                <a:cs typeface="Times New Roman" pitchFamily="18" charset="0"/>
              </a:rPr>
              <a:t>1</a:t>
            </a:r>
            <a:r>
              <a:rPr sz="2800" dirty="0">
                <a:latin typeface="+mj-lt"/>
                <a:cs typeface="Times New Roman" pitchFamily="18" charset="0"/>
              </a:rPr>
              <a:t> </a:t>
            </a:r>
            <a:r>
              <a:rPr sz="2800" spc="-20" dirty="0">
                <a:latin typeface="+mj-lt"/>
                <a:cs typeface="Times New Roman" pitchFamily="18" charset="0"/>
              </a:rPr>
              <a:t>by </a:t>
            </a:r>
            <a:r>
              <a:rPr sz="2800" spc="-10" dirty="0">
                <a:latin typeface="+mj-lt"/>
                <a:cs typeface="Times New Roman" pitchFamily="18" charset="0"/>
              </a:rPr>
              <a:t>emitting</a:t>
            </a:r>
            <a:r>
              <a:rPr lang="en-US" sz="2800" spc="-10" dirty="0">
                <a:latin typeface="+mj-lt"/>
                <a:cs typeface="Times New Roman" pitchFamily="18" charset="0"/>
              </a:rPr>
              <a:t> a</a:t>
            </a:r>
            <a:r>
              <a:rPr sz="2800" spc="-10" dirty="0">
                <a:latin typeface="+mj-lt"/>
                <a:cs typeface="Times New Roman" pitchFamily="18" charset="0"/>
              </a:rPr>
              <a:t> photon  </a:t>
            </a:r>
            <a:r>
              <a:rPr sz="2800" dirty="0">
                <a:latin typeface="+mj-lt"/>
                <a:cs typeface="Times New Roman" pitchFamily="18" charset="0"/>
              </a:rPr>
              <a:t>of energy </a:t>
            </a:r>
            <a:r>
              <a:rPr sz="2800" spc="-35" dirty="0" err="1">
                <a:latin typeface="+mj-lt"/>
                <a:cs typeface="Times New Roman" pitchFamily="18" charset="0"/>
              </a:rPr>
              <a:t>hν</a:t>
            </a:r>
            <a:r>
              <a:rPr sz="2800" spc="-35" dirty="0">
                <a:latin typeface="+mj-lt"/>
                <a:cs typeface="Times New Roman" pitchFamily="18" charset="0"/>
              </a:rPr>
              <a:t>.</a:t>
            </a:r>
            <a:r>
              <a:rPr lang="en-US" sz="2800" spc="-35" dirty="0">
                <a:latin typeface="+mj-lt"/>
                <a:cs typeface="Times New Roman" pitchFamily="18" charset="0"/>
              </a:rPr>
              <a:t> </a:t>
            </a:r>
            <a:r>
              <a:rPr sz="2800" spc="-35" dirty="0">
                <a:latin typeface="+mj-lt"/>
                <a:cs typeface="Times New Roman" pitchFamily="18" charset="0"/>
              </a:rPr>
              <a:t>This </a:t>
            </a:r>
            <a:r>
              <a:rPr sz="2800" spc="-5" dirty="0">
                <a:latin typeface="+mj-lt"/>
                <a:cs typeface="Times New Roman" pitchFamily="18" charset="0"/>
              </a:rPr>
              <a:t>is </a:t>
            </a:r>
            <a:r>
              <a:rPr sz="2800" spc="-15" dirty="0">
                <a:latin typeface="+mj-lt"/>
                <a:cs typeface="Times New Roman" pitchFamily="18" charset="0"/>
              </a:rPr>
              <a:t>known </a:t>
            </a:r>
            <a:r>
              <a:rPr sz="2800" dirty="0">
                <a:latin typeface="+mj-lt"/>
                <a:cs typeface="Times New Roman" pitchFamily="18" charset="0"/>
              </a:rPr>
              <a:t>as  </a:t>
            </a:r>
            <a:r>
              <a:rPr sz="2800" spc="-5" dirty="0">
                <a:latin typeface="+mj-lt"/>
                <a:cs typeface="Times New Roman" pitchFamily="18" charset="0"/>
              </a:rPr>
              <a:t>spontaneous</a:t>
            </a:r>
            <a:r>
              <a:rPr sz="2800" spc="-160" dirty="0">
                <a:latin typeface="+mj-lt"/>
                <a:cs typeface="Times New Roman" pitchFamily="18" charset="0"/>
              </a:rPr>
              <a:t> </a:t>
            </a:r>
            <a:r>
              <a:rPr sz="2800" dirty="0">
                <a:latin typeface="+mj-lt"/>
                <a:cs typeface="Times New Roman" pitchFamily="18" charset="0"/>
              </a:rPr>
              <a:t>emission.</a:t>
            </a:r>
            <a:r>
              <a:rPr lang="en-US" sz="2800" spc="-5" dirty="0">
                <a:latin typeface="+mj-lt"/>
                <a:cs typeface="Times New Roman" pitchFamily="18" charset="0"/>
              </a:rPr>
              <a:t> This is the natural radiation decay process</a:t>
            </a:r>
            <a:r>
              <a:rPr lang="en-US" sz="2800" spc="-5" dirty="0">
                <a:latin typeface="Times New Roman" pitchFamily="18" charset="0"/>
                <a:cs typeface="Times New Roman" pitchFamily="18" charset="0"/>
              </a:rPr>
              <a:t>.</a:t>
            </a:r>
            <a:endParaRPr sz="2800" dirty="0">
              <a:latin typeface="Times New Roman" pitchFamily="18" charset="0"/>
              <a:cs typeface="Times New Roman" pitchFamily="18" charset="0"/>
            </a:endParaRPr>
          </a:p>
        </p:txBody>
      </p:sp>
      <p:cxnSp>
        <p:nvCxnSpPr>
          <p:cNvPr id="22" name="Straight Arrow Connector 21"/>
          <p:cNvCxnSpPr/>
          <p:nvPr/>
        </p:nvCxnSpPr>
        <p:spPr>
          <a:xfrm rot="5400000">
            <a:off x="6249194" y="4952206"/>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9600" y="4724400"/>
            <a:ext cx="426720" cy="369332"/>
          </a:xfrm>
          <a:prstGeom prst="rect">
            <a:avLst/>
          </a:prstGeom>
          <a:noFill/>
        </p:spPr>
        <p:txBody>
          <a:bodyPr wrap="none" rtlCol="0">
            <a:spAutoFit/>
          </a:bodyPr>
          <a:lstStyle/>
          <a:p>
            <a:r>
              <a:rPr lang="en-US" dirty="0"/>
              <a:t>h</a:t>
            </a:r>
            <a:r>
              <a:rPr lang="el-GR" dirty="0"/>
              <a:t>ν</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389120"/>
          </a:xfrm>
        </p:spPr>
        <p:txBody>
          <a:bodyPr/>
          <a:lstStyle/>
          <a:p>
            <a:r>
              <a:rPr lang="en-US" dirty="0"/>
              <a:t>The probability of </a:t>
            </a:r>
            <a:r>
              <a:rPr lang="en-US" dirty="0" err="1"/>
              <a:t>occurance</a:t>
            </a:r>
            <a:r>
              <a:rPr lang="en-US" dirty="0"/>
              <a:t> of this spontaneous emission transition  from state 2 to state 1 depends only on the properties of state 2 and 1 and is given by</a:t>
            </a:r>
          </a:p>
          <a:p>
            <a:pPr marL="0" indent="0">
              <a:buNone/>
            </a:pPr>
            <a:r>
              <a:rPr lang="en-US" dirty="0"/>
              <a:t>                                    P’</a:t>
            </a:r>
            <a:r>
              <a:rPr lang="en-US" baseline="-25000" dirty="0"/>
              <a:t>21</a:t>
            </a:r>
            <a:r>
              <a:rPr lang="en-US" dirty="0"/>
              <a:t>=A</a:t>
            </a:r>
            <a:r>
              <a:rPr lang="en-US" baseline="-25000" dirty="0"/>
              <a:t>21 </a:t>
            </a:r>
            <a:r>
              <a:rPr lang="en-US" dirty="0"/>
              <a:t> </a:t>
            </a:r>
          </a:p>
          <a:p>
            <a:pPr marL="0" indent="0">
              <a:buNone/>
            </a:pPr>
            <a:r>
              <a:rPr lang="en-US" dirty="0"/>
              <a:t> where  A</a:t>
            </a:r>
            <a:r>
              <a:rPr lang="en-US" baseline="-25000" dirty="0"/>
              <a:t>21</a:t>
            </a:r>
            <a:r>
              <a:rPr lang="en-US" dirty="0"/>
              <a:t> is known as the Einstein’s coefficient of spontaneous emission of radiation.</a:t>
            </a:r>
            <a:endParaRPr lang="en-US" baseline="-25000" dirty="0"/>
          </a:p>
          <a:p>
            <a:endParaRPr lang="en-US" dirty="0"/>
          </a:p>
        </p:txBody>
      </p:sp>
      <p:sp>
        <p:nvSpPr>
          <p:cNvPr id="2" name="Rectangle 1">
            <a:extLst>
              <a:ext uri="{FF2B5EF4-FFF2-40B4-BE49-F238E27FC236}">
                <a16:creationId xmlns:a16="http://schemas.microsoft.com/office/drawing/2014/main" id="{86BD21CB-5BE2-4AF9-9978-4EABD878972A}"/>
              </a:ext>
            </a:extLst>
          </p:cNvPr>
          <p:cNvSpPr/>
          <p:nvPr/>
        </p:nvSpPr>
        <p:spPr>
          <a:xfrm>
            <a:off x="457200" y="4191000"/>
            <a:ext cx="8153400" cy="2246769"/>
          </a:xfrm>
          <a:prstGeom prst="rect">
            <a:avLst/>
          </a:prstGeom>
        </p:spPr>
        <p:txBody>
          <a:bodyPr wrap="square">
            <a:spAutoFit/>
          </a:bodyPr>
          <a:lstStyle/>
          <a:p>
            <a:pPr marL="457200" indent="-457200">
              <a:buFont typeface="Wingdings" panose="05000000000000000000" pitchFamily="2" charset="2"/>
              <a:buChar char="q"/>
            </a:pPr>
            <a:r>
              <a:rPr lang="en-US" sz="2800" dirty="0"/>
              <a:t>Einstein was the first to point out a third possibility of induced emission in which an incident photon of energy h</a:t>
            </a:r>
            <a:r>
              <a:rPr lang="el-GR" sz="2800" dirty="0"/>
              <a:t>ν</a:t>
            </a:r>
            <a:r>
              <a:rPr lang="en-US" sz="2800" dirty="0"/>
              <a:t> causes a transition from upper energy state E</a:t>
            </a:r>
            <a:r>
              <a:rPr lang="en-US" sz="2800" baseline="-25000" dirty="0"/>
              <a:t>2</a:t>
            </a:r>
            <a:r>
              <a:rPr lang="en-US" sz="2800" dirty="0"/>
              <a:t> to lower energy state E</a:t>
            </a:r>
            <a:r>
              <a:rPr lang="en-US" sz="2800" baseline="-25000" dirty="0"/>
              <a:t>1</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035" y="914400"/>
            <a:ext cx="360616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0000"/>
                </a:solidFill>
              </a:rPr>
              <a:t>Stimulated</a:t>
            </a:r>
            <a:r>
              <a:rPr sz="3200" spc="-140" dirty="0">
                <a:solidFill>
                  <a:srgbClr val="FF0000"/>
                </a:solidFill>
              </a:rPr>
              <a:t> </a:t>
            </a:r>
            <a:r>
              <a:rPr sz="3200" dirty="0">
                <a:solidFill>
                  <a:srgbClr val="FF0000"/>
                </a:solidFill>
              </a:rPr>
              <a:t>emission</a:t>
            </a:r>
            <a:r>
              <a:rPr lang="en-US" sz="3200" dirty="0">
                <a:solidFill>
                  <a:srgbClr val="FF0000"/>
                </a:solidFill>
              </a:rPr>
              <a:t>:-</a:t>
            </a:r>
            <a:endParaRPr sz="3200" dirty="0">
              <a:solidFill>
                <a:srgbClr val="FF0000"/>
              </a:solidFill>
            </a:endParaRPr>
          </a:p>
        </p:txBody>
      </p:sp>
      <p:sp>
        <p:nvSpPr>
          <p:cNvPr id="27" name="object 27"/>
          <p:cNvSpPr txBox="1">
            <a:spLocks noGrp="1"/>
          </p:cNvSpPr>
          <p:nvPr>
            <p:ph idx="1"/>
          </p:nvPr>
        </p:nvSpPr>
        <p:spPr>
          <a:xfrm>
            <a:off x="457200" y="1447800"/>
            <a:ext cx="8229600" cy="2413481"/>
          </a:xfrm>
          <a:prstGeom prst="rect">
            <a:avLst/>
          </a:prstGeom>
        </p:spPr>
        <p:txBody>
          <a:bodyPr vert="horz" wrap="square" lIns="0" tIns="12700" rIns="0" bIns="0" rtlCol="0">
            <a:spAutoFit/>
          </a:bodyPr>
          <a:lstStyle/>
          <a:p>
            <a:pPr marL="56515" marR="5080">
              <a:lnSpc>
                <a:spcPct val="100000"/>
              </a:lnSpc>
              <a:spcBef>
                <a:spcPts val="100"/>
              </a:spcBef>
            </a:pPr>
            <a:r>
              <a:rPr spc="-25" dirty="0"/>
              <a:t>According </a:t>
            </a:r>
            <a:r>
              <a:rPr spc="-20" dirty="0"/>
              <a:t>to </a:t>
            </a:r>
            <a:r>
              <a:rPr spc="-10" dirty="0"/>
              <a:t>Einstein, </a:t>
            </a:r>
            <a:r>
              <a:rPr lang="en-US" spc="-5" dirty="0"/>
              <a:t>an atom in the excited energy state may,</a:t>
            </a:r>
            <a:r>
              <a:rPr dirty="0"/>
              <a:t> </a:t>
            </a:r>
            <a:r>
              <a:rPr lang="en-US" spc="-20" dirty="0"/>
              <a:t>under the influence of  the EM field of a </a:t>
            </a:r>
            <a:r>
              <a:rPr dirty="0"/>
              <a:t> </a:t>
            </a:r>
            <a:r>
              <a:rPr spc="-10" dirty="0"/>
              <a:t>photon </a:t>
            </a:r>
            <a:r>
              <a:rPr lang="en-US" spc="-10" dirty="0"/>
              <a:t>of frequency </a:t>
            </a:r>
            <a:r>
              <a:rPr lang="el-GR" spc="-10" dirty="0"/>
              <a:t>ν</a:t>
            </a:r>
            <a:r>
              <a:rPr lang="en-US" spc="-10" dirty="0"/>
              <a:t> incident upon, it jumps to lower energy state emitting an additional photon of same frequency (</a:t>
            </a:r>
            <a:r>
              <a:rPr lang="el-GR" spc="-10" dirty="0"/>
              <a:t>ν</a:t>
            </a:r>
            <a:r>
              <a:rPr lang="en-US" spc="-10" dirty="0"/>
              <a:t>)</a:t>
            </a:r>
            <a:r>
              <a:rPr lang="en-US" spc="-20" dirty="0"/>
              <a:t>.</a:t>
            </a:r>
            <a:r>
              <a:rPr lang="en-US" spc="-10" dirty="0"/>
              <a:t>H</a:t>
            </a:r>
            <a:r>
              <a:rPr spc="-10" dirty="0"/>
              <a:t>ence</a:t>
            </a:r>
            <a:r>
              <a:rPr spc="-114" dirty="0"/>
              <a:t> </a:t>
            </a:r>
            <a:r>
              <a:rPr lang="en-US" spc="-114" dirty="0"/>
              <a:t>two photons , one original and the other emitted, move  together.</a:t>
            </a:r>
            <a:endParaRPr spc="-5" dirty="0"/>
          </a:p>
        </p:txBody>
      </p:sp>
      <p:sp>
        <p:nvSpPr>
          <p:cNvPr id="3" name="object 3"/>
          <p:cNvSpPr/>
          <p:nvPr/>
        </p:nvSpPr>
        <p:spPr>
          <a:xfrm>
            <a:off x="1143000" y="4648200"/>
            <a:ext cx="1981200" cy="1905"/>
          </a:xfrm>
          <a:custGeom>
            <a:avLst/>
            <a:gdLst/>
            <a:ahLst/>
            <a:cxnLst/>
            <a:rect l="l" t="t" r="r" b="b"/>
            <a:pathLst>
              <a:path w="1981200" h="1904">
                <a:moveTo>
                  <a:pt x="0" y="0"/>
                </a:moveTo>
                <a:lnTo>
                  <a:pt x="1981200" y="1524"/>
                </a:lnTo>
              </a:path>
            </a:pathLst>
          </a:custGeom>
          <a:ln w="12700">
            <a:solidFill>
              <a:srgbClr val="055092"/>
            </a:solidFill>
          </a:ln>
        </p:spPr>
        <p:txBody>
          <a:bodyPr wrap="square" lIns="0" tIns="0" rIns="0" bIns="0" rtlCol="0"/>
          <a:lstStyle/>
          <a:p>
            <a:endParaRPr/>
          </a:p>
        </p:txBody>
      </p:sp>
      <p:sp>
        <p:nvSpPr>
          <p:cNvPr id="4" name="object 4"/>
          <p:cNvSpPr/>
          <p:nvPr/>
        </p:nvSpPr>
        <p:spPr>
          <a:xfrm>
            <a:off x="1066800" y="6019800"/>
            <a:ext cx="2133600" cy="1905"/>
          </a:xfrm>
          <a:custGeom>
            <a:avLst/>
            <a:gdLst/>
            <a:ahLst/>
            <a:cxnLst/>
            <a:rect l="l" t="t" r="r" b="b"/>
            <a:pathLst>
              <a:path w="2133600" h="1904">
                <a:moveTo>
                  <a:pt x="0" y="0"/>
                </a:moveTo>
                <a:lnTo>
                  <a:pt x="2133600" y="1587"/>
                </a:lnTo>
              </a:path>
            </a:pathLst>
          </a:custGeom>
          <a:ln w="12700">
            <a:solidFill>
              <a:srgbClr val="055092"/>
            </a:solidFill>
          </a:ln>
        </p:spPr>
        <p:txBody>
          <a:bodyPr wrap="square" lIns="0" tIns="0" rIns="0" bIns="0" rtlCol="0"/>
          <a:lstStyle/>
          <a:p>
            <a:endParaRPr/>
          </a:p>
        </p:txBody>
      </p:sp>
      <p:sp>
        <p:nvSpPr>
          <p:cNvPr id="7" name="object 7"/>
          <p:cNvSpPr/>
          <p:nvPr/>
        </p:nvSpPr>
        <p:spPr>
          <a:xfrm>
            <a:off x="6400800" y="4572000"/>
            <a:ext cx="2209800" cy="1905"/>
          </a:xfrm>
          <a:custGeom>
            <a:avLst/>
            <a:gdLst/>
            <a:ahLst/>
            <a:cxnLst/>
            <a:rect l="l" t="t" r="r" b="b"/>
            <a:pathLst>
              <a:path w="2209800" h="1904">
                <a:moveTo>
                  <a:pt x="0" y="0"/>
                </a:moveTo>
                <a:lnTo>
                  <a:pt x="2209800" y="1524"/>
                </a:lnTo>
              </a:path>
            </a:pathLst>
          </a:custGeom>
          <a:ln w="12700">
            <a:solidFill>
              <a:srgbClr val="055092"/>
            </a:solidFill>
          </a:ln>
        </p:spPr>
        <p:txBody>
          <a:bodyPr wrap="square" lIns="0" tIns="0" rIns="0" bIns="0" rtlCol="0"/>
          <a:lstStyle/>
          <a:p>
            <a:endParaRPr/>
          </a:p>
        </p:txBody>
      </p:sp>
      <p:sp>
        <p:nvSpPr>
          <p:cNvPr id="8" name="object 8"/>
          <p:cNvSpPr/>
          <p:nvPr/>
        </p:nvSpPr>
        <p:spPr>
          <a:xfrm>
            <a:off x="6477000" y="5943600"/>
            <a:ext cx="2057400" cy="1905"/>
          </a:xfrm>
          <a:custGeom>
            <a:avLst/>
            <a:gdLst/>
            <a:ahLst/>
            <a:cxnLst/>
            <a:rect l="l" t="t" r="r" b="b"/>
            <a:pathLst>
              <a:path w="2057400" h="1904">
                <a:moveTo>
                  <a:pt x="0" y="0"/>
                </a:moveTo>
                <a:lnTo>
                  <a:pt x="2057400" y="1587"/>
                </a:lnTo>
              </a:path>
            </a:pathLst>
          </a:custGeom>
          <a:ln w="12700">
            <a:solidFill>
              <a:srgbClr val="055092"/>
            </a:solidFill>
          </a:ln>
        </p:spPr>
        <p:txBody>
          <a:bodyPr wrap="square" lIns="0" tIns="0" rIns="0" bIns="0" rtlCol="0"/>
          <a:lstStyle/>
          <a:p>
            <a:endParaRPr/>
          </a:p>
        </p:txBody>
      </p:sp>
      <p:sp>
        <p:nvSpPr>
          <p:cNvPr id="9" name="object 9"/>
          <p:cNvSpPr/>
          <p:nvPr/>
        </p:nvSpPr>
        <p:spPr>
          <a:xfrm>
            <a:off x="2235073" y="4648961"/>
            <a:ext cx="103505" cy="1370965"/>
          </a:xfrm>
          <a:custGeom>
            <a:avLst/>
            <a:gdLst/>
            <a:ahLst/>
            <a:cxnLst/>
            <a:rect l="l" t="t" r="r" b="b"/>
            <a:pathLst>
              <a:path w="103505" h="1370964">
                <a:moveTo>
                  <a:pt x="51684" y="25117"/>
                </a:moveTo>
                <a:lnTo>
                  <a:pt x="45332" y="36006"/>
                </a:lnTo>
                <a:lnTo>
                  <a:pt x="44576" y="1370838"/>
                </a:lnTo>
                <a:lnTo>
                  <a:pt x="57276" y="1370838"/>
                </a:lnTo>
                <a:lnTo>
                  <a:pt x="58025" y="36006"/>
                </a:lnTo>
                <a:lnTo>
                  <a:pt x="51684" y="25117"/>
                </a:lnTo>
                <a:close/>
              </a:path>
              <a:path w="103505" h="1370964">
                <a:moveTo>
                  <a:pt x="59020" y="12573"/>
                </a:moveTo>
                <a:lnTo>
                  <a:pt x="58038" y="12573"/>
                </a:lnTo>
                <a:lnTo>
                  <a:pt x="58032" y="36017"/>
                </a:lnTo>
                <a:lnTo>
                  <a:pt x="90987" y="92582"/>
                </a:lnTo>
                <a:lnTo>
                  <a:pt x="92456" y="94995"/>
                </a:lnTo>
                <a:lnTo>
                  <a:pt x="96265" y="96138"/>
                </a:lnTo>
                <a:lnTo>
                  <a:pt x="102362" y="92582"/>
                </a:lnTo>
                <a:lnTo>
                  <a:pt x="103377" y="88645"/>
                </a:lnTo>
                <a:lnTo>
                  <a:pt x="59020" y="12573"/>
                </a:lnTo>
                <a:close/>
              </a:path>
              <a:path w="103505" h="1370964">
                <a:moveTo>
                  <a:pt x="51688" y="0"/>
                </a:moveTo>
                <a:lnTo>
                  <a:pt x="0" y="88645"/>
                </a:lnTo>
                <a:lnTo>
                  <a:pt x="1015" y="92456"/>
                </a:lnTo>
                <a:lnTo>
                  <a:pt x="4063" y="94233"/>
                </a:lnTo>
                <a:lnTo>
                  <a:pt x="6984" y="96012"/>
                </a:lnTo>
                <a:lnTo>
                  <a:pt x="10921" y="94995"/>
                </a:lnTo>
                <a:lnTo>
                  <a:pt x="45325" y="36017"/>
                </a:lnTo>
                <a:lnTo>
                  <a:pt x="45338" y="12573"/>
                </a:lnTo>
                <a:lnTo>
                  <a:pt x="59020" y="12573"/>
                </a:lnTo>
                <a:lnTo>
                  <a:pt x="51688" y="0"/>
                </a:lnTo>
                <a:close/>
              </a:path>
              <a:path w="103505" h="1370964">
                <a:moveTo>
                  <a:pt x="58038" y="12573"/>
                </a:moveTo>
                <a:lnTo>
                  <a:pt x="45338" y="12573"/>
                </a:lnTo>
                <a:lnTo>
                  <a:pt x="45325" y="36017"/>
                </a:lnTo>
                <a:lnTo>
                  <a:pt x="51684" y="25117"/>
                </a:lnTo>
                <a:lnTo>
                  <a:pt x="46227" y="15748"/>
                </a:lnTo>
                <a:lnTo>
                  <a:pt x="58037" y="15748"/>
                </a:lnTo>
                <a:lnTo>
                  <a:pt x="58038" y="12573"/>
                </a:lnTo>
                <a:close/>
              </a:path>
              <a:path w="103505" h="1370964">
                <a:moveTo>
                  <a:pt x="58037" y="15748"/>
                </a:moveTo>
                <a:lnTo>
                  <a:pt x="57150" y="15748"/>
                </a:lnTo>
                <a:lnTo>
                  <a:pt x="51684" y="25117"/>
                </a:lnTo>
                <a:lnTo>
                  <a:pt x="58025" y="36006"/>
                </a:lnTo>
                <a:lnTo>
                  <a:pt x="58037" y="15748"/>
                </a:lnTo>
                <a:close/>
              </a:path>
              <a:path w="103505" h="1370964">
                <a:moveTo>
                  <a:pt x="57150" y="15748"/>
                </a:moveTo>
                <a:lnTo>
                  <a:pt x="46227" y="15748"/>
                </a:lnTo>
                <a:lnTo>
                  <a:pt x="51684" y="25117"/>
                </a:lnTo>
                <a:lnTo>
                  <a:pt x="57150" y="15748"/>
                </a:lnTo>
                <a:close/>
              </a:path>
            </a:pathLst>
          </a:custGeom>
          <a:solidFill>
            <a:srgbClr val="055092"/>
          </a:solidFill>
        </p:spPr>
        <p:txBody>
          <a:bodyPr wrap="square" lIns="0" tIns="0" rIns="0" bIns="0" rtlCol="0"/>
          <a:lstStyle/>
          <a:p>
            <a:endParaRPr/>
          </a:p>
        </p:txBody>
      </p:sp>
      <p:sp>
        <p:nvSpPr>
          <p:cNvPr id="10" name="object 10"/>
          <p:cNvSpPr/>
          <p:nvPr/>
        </p:nvSpPr>
        <p:spPr>
          <a:xfrm>
            <a:off x="1968500" y="4559300"/>
            <a:ext cx="101600" cy="1778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7531100" y="5854700"/>
            <a:ext cx="101600" cy="1778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7473315" y="4813300"/>
            <a:ext cx="764540" cy="272415"/>
          </a:xfrm>
          <a:custGeom>
            <a:avLst/>
            <a:gdLst/>
            <a:ahLst/>
            <a:cxnLst/>
            <a:rect l="l" t="t" r="r" b="b"/>
            <a:pathLst>
              <a:path w="764540" h="272414">
                <a:moveTo>
                  <a:pt x="12953" y="0"/>
                </a:moveTo>
                <a:lnTo>
                  <a:pt x="2845" y="30071"/>
                </a:lnTo>
                <a:lnTo>
                  <a:pt x="0" y="48069"/>
                </a:lnTo>
                <a:lnTo>
                  <a:pt x="3631" y="71973"/>
                </a:lnTo>
                <a:lnTo>
                  <a:pt x="12953" y="119761"/>
                </a:lnTo>
                <a:lnTo>
                  <a:pt x="35718" y="166225"/>
                </a:lnTo>
                <a:lnTo>
                  <a:pt x="67436" y="195961"/>
                </a:lnTo>
                <a:lnTo>
                  <a:pt x="92219" y="194415"/>
                </a:lnTo>
                <a:lnTo>
                  <a:pt x="117205" y="193690"/>
                </a:lnTo>
                <a:lnTo>
                  <a:pt x="165353" y="185038"/>
                </a:lnTo>
                <a:lnTo>
                  <a:pt x="179089" y="125142"/>
                </a:lnTo>
                <a:lnTo>
                  <a:pt x="180498" y="97694"/>
                </a:lnTo>
                <a:lnTo>
                  <a:pt x="182526" y="70389"/>
                </a:lnTo>
                <a:lnTo>
                  <a:pt x="195675" y="30876"/>
                </a:lnTo>
                <a:lnTo>
                  <a:pt x="254380" y="7953"/>
                </a:lnTo>
                <a:lnTo>
                  <a:pt x="296036" y="0"/>
                </a:lnTo>
                <a:lnTo>
                  <a:pt x="302162" y="7832"/>
                </a:lnTo>
                <a:lnTo>
                  <a:pt x="308752" y="15509"/>
                </a:lnTo>
                <a:lnTo>
                  <a:pt x="322371" y="70506"/>
                </a:lnTo>
                <a:lnTo>
                  <a:pt x="324310" y="108696"/>
                </a:lnTo>
                <a:lnTo>
                  <a:pt x="325701" y="146956"/>
                </a:lnTo>
                <a:lnTo>
                  <a:pt x="328675" y="185038"/>
                </a:lnTo>
                <a:lnTo>
                  <a:pt x="346590" y="222295"/>
                </a:lnTo>
                <a:lnTo>
                  <a:pt x="363672" y="226482"/>
                </a:lnTo>
                <a:lnTo>
                  <a:pt x="372236" y="228600"/>
                </a:lnTo>
                <a:lnTo>
                  <a:pt x="380640" y="226286"/>
                </a:lnTo>
                <a:lnTo>
                  <a:pt x="389175" y="224281"/>
                </a:lnTo>
                <a:lnTo>
                  <a:pt x="397400" y="221706"/>
                </a:lnTo>
                <a:lnTo>
                  <a:pt x="432942" y="191420"/>
                </a:lnTo>
                <a:lnTo>
                  <a:pt x="448436" y="174117"/>
                </a:lnTo>
                <a:lnTo>
                  <a:pt x="441168" y="140090"/>
                </a:lnTo>
                <a:lnTo>
                  <a:pt x="436578" y="110220"/>
                </a:lnTo>
                <a:lnTo>
                  <a:pt x="448436" y="43561"/>
                </a:lnTo>
                <a:lnTo>
                  <a:pt x="481075" y="10794"/>
                </a:lnTo>
                <a:lnTo>
                  <a:pt x="505400" y="2293"/>
                </a:lnTo>
                <a:lnTo>
                  <a:pt x="513714" y="0"/>
                </a:lnTo>
                <a:lnTo>
                  <a:pt x="540154" y="8485"/>
                </a:lnTo>
                <a:lnTo>
                  <a:pt x="548235" y="12554"/>
                </a:lnTo>
                <a:lnTo>
                  <a:pt x="545973" y="18414"/>
                </a:lnTo>
                <a:lnTo>
                  <a:pt x="541382" y="32276"/>
                </a:lnTo>
                <a:lnTo>
                  <a:pt x="557276" y="108838"/>
                </a:lnTo>
                <a:lnTo>
                  <a:pt x="580707" y="118590"/>
                </a:lnTo>
                <a:lnTo>
                  <a:pt x="589914" y="119761"/>
                </a:lnTo>
                <a:lnTo>
                  <a:pt x="608857" y="123037"/>
                </a:lnTo>
                <a:lnTo>
                  <a:pt x="627919" y="125682"/>
                </a:lnTo>
                <a:lnTo>
                  <a:pt x="647029" y="128065"/>
                </a:lnTo>
                <a:lnTo>
                  <a:pt x="666114" y="130556"/>
                </a:lnTo>
                <a:lnTo>
                  <a:pt x="689425" y="130583"/>
                </a:lnTo>
                <a:lnTo>
                  <a:pt x="713724" y="132397"/>
                </a:lnTo>
                <a:lnTo>
                  <a:pt x="735998" y="130591"/>
                </a:lnTo>
                <a:lnTo>
                  <a:pt x="753236" y="119761"/>
                </a:lnTo>
                <a:lnTo>
                  <a:pt x="753877" y="108186"/>
                </a:lnTo>
                <a:lnTo>
                  <a:pt x="741695" y="97361"/>
                </a:lnTo>
                <a:lnTo>
                  <a:pt x="724394" y="86846"/>
                </a:lnTo>
                <a:lnTo>
                  <a:pt x="709676" y="76200"/>
                </a:lnTo>
                <a:lnTo>
                  <a:pt x="692826" y="59866"/>
                </a:lnTo>
                <a:lnTo>
                  <a:pt x="688038" y="54213"/>
                </a:lnTo>
                <a:lnTo>
                  <a:pt x="696799" y="56822"/>
                </a:lnTo>
                <a:lnTo>
                  <a:pt x="720598" y="65277"/>
                </a:lnTo>
                <a:lnTo>
                  <a:pt x="725902" y="73556"/>
                </a:lnTo>
                <a:lnTo>
                  <a:pt x="731123" y="81883"/>
                </a:lnTo>
                <a:lnTo>
                  <a:pt x="736510" y="90066"/>
                </a:lnTo>
                <a:lnTo>
                  <a:pt x="742314" y="97917"/>
                </a:lnTo>
                <a:lnTo>
                  <a:pt x="748174" y="103276"/>
                </a:lnTo>
                <a:lnTo>
                  <a:pt x="754903" y="108029"/>
                </a:lnTo>
                <a:lnTo>
                  <a:pt x="760799" y="113186"/>
                </a:lnTo>
                <a:lnTo>
                  <a:pt x="764158" y="119761"/>
                </a:lnTo>
                <a:lnTo>
                  <a:pt x="761370" y="139586"/>
                </a:lnTo>
                <a:lnTo>
                  <a:pt x="748998" y="157305"/>
                </a:lnTo>
                <a:lnTo>
                  <a:pt x="733315" y="172571"/>
                </a:lnTo>
                <a:lnTo>
                  <a:pt x="720598" y="185038"/>
                </a:lnTo>
                <a:lnTo>
                  <a:pt x="697915" y="213292"/>
                </a:lnTo>
                <a:lnTo>
                  <a:pt x="692850" y="221709"/>
                </a:lnTo>
                <a:lnTo>
                  <a:pt x="696817" y="219408"/>
                </a:lnTo>
                <a:lnTo>
                  <a:pt x="701228" y="215509"/>
                </a:lnTo>
                <a:lnTo>
                  <a:pt x="697496" y="219132"/>
                </a:lnTo>
                <a:lnTo>
                  <a:pt x="677036" y="239394"/>
                </a:lnTo>
                <a:lnTo>
                  <a:pt x="672633" y="247979"/>
                </a:lnTo>
                <a:lnTo>
                  <a:pt x="667146" y="256825"/>
                </a:lnTo>
                <a:lnTo>
                  <a:pt x="663874" y="265148"/>
                </a:lnTo>
                <a:lnTo>
                  <a:pt x="666114" y="272161"/>
                </a:lnTo>
                <a:lnTo>
                  <a:pt x="687958" y="250317"/>
                </a:lnTo>
              </a:path>
            </a:pathLst>
          </a:custGeom>
          <a:ln w="12700">
            <a:solidFill>
              <a:srgbClr val="055092"/>
            </a:solidFill>
          </a:ln>
        </p:spPr>
        <p:txBody>
          <a:bodyPr wrap="square" lIns="0" tIns="0" rIns="0" bIns="0" rtlCol="0"/>
          <a:lstStyle/>
          <a:p>
            <a:endParaRPr/>
          </a:p>
        </p:txBody>
      </p:sp>
      <p:sp>
        <p:nvSpPr>
          <p:cNvPr id="14" name="object 14"/>
          <p:cNvSpPr/>
          <p:nvPr/>
        </p:nvSpPr>
        <p:spPr>
          <a:xfrm>
            <a:off x="7473315" y="5194300"/>
            <a:ext cx="764540" cy="272415"/>
          </a:xfrm>
          <a:custGeom>
            <a:avLst/>
            <a:gdLst/>
            <a:ahLst/>
            <a:cxnLst/>
            <a:rect l="l" t="t" r="r" b="b"/>
            <a:pathLst>
              <a:path w="764540" h="272414">
                <a:moveTo>
                  <a:pt x="12953" y="0"/>
                </a:moveTo>
                <a:lnTo>
                  <a:pt x="2845" y="30071"/>
                </a:lnTo>
                <a:lnTo>
                  <a:pt x="0" y="48069"/>
                </a:lnTo>
                <a:lnTo>
                  <a:pt x="3631" y="71973"/>
                </a:lnTo>
                <a:lnTo>
                  <a:pt x="12953" y="119761"/>
                </a:lnTo>
                <a:lnTo>
                  <a:pt x="35718" y="166225"/>
                </a:lnTo>
                <a:lnTo>
                  <a:pt x="67436" y="195961"/>
                </a:lnTo>
                <a:lnTo>
                  <a:pt x="92219" y="194415"/>
                </a:lnTo>
                <a:lnTo>
                  <a:pt x="117205" y="193690"/>
                </a:lnTo>
                <a:lnTo>
                  <a:pt x="165353" y="185038"/>
                </a:lnTo>
                <a:lnTo>
                  <a:pt x="179089" y="125142"/>
                </a:lnTo>
                <a:lnTo>
                  <a:pt x="180498" y="97694"/>
                </a:lnTo>
                <a:lnTo>
                  <a:pt x="182526" y="70389"/>
                </a:lnTo>
                <a:lnTo>
                  <a:pt x="195675" y="30876"/>
                </a:lnTo>
                <a:lnTo>
                  <a:pt x="254380" y="7953"/>
                </a:lnTo>
                <a:lnTo>
                  <a:pt x="296036" y="0"/>
                </a:lnTo>
                <a:lnTo>
                  <a:pt x="302162" y="7832"/>
                </a:lnTo>
                <a:lnTo>
                  <a:pt x="308752" y="15509"/>
                </a:lnTo>
                <a:lnTo>
                  <a:pt x="322371" y="70506"/>
                </a:lnTo>
                <a:lnTo>
                  <a:pt x="324310" y="108696"/>
                </a:lnTo>
                <a:lnTo>
                  <a:pt x="325701" y="146956"/>
                </a:lnTo>
                <a:lnTo>
                  <a:pt x="328675" y="185038"/>
                </a:lnTo>
                <a:lnTo>
                  <a:pt x="346590" y="222295"/>
                </a:lnTo>
                <a:lnTo>
                  <a:pt x="363672" y="226482"/>
                </a:lnTo>
                <a:lnTo>
                  <a:pt x="372236" y="228600"/>
                </a:lnTo>
                <a:lnTo>
                  <a:pt x="380640" y="226286"/>
                </a:lnTo>
                <a:lnTo>
                  <a:pt x="389175" y="224281"/>
                </a:lnTo>
                <a:lnTo>
                  <a:pt x="397400" y="221706"/>
                </a:lnTo>
                <a:lnTo>
                  <a:pt x="432942" y="191420"/>
                </a:lnTo>
                <a:lnTo>
                  <a:pt x="448436" y="174116"/>
                </a:lnTo>
                <a:lnTo>
                  <a:pt x="441168" y="140090"/>
                </a:lnTo>
                <a:lnTo>
                  <a:pt x="436578" y="110220"/>
                </a:lnTo>
                <a:lnTo>
                  <a:pt x="448436" y="43561"/>
                </a:lnTo>
                <a:lnTo>
                  <a:pt x="481075" y="10794"/>
                </a:lnTo>
                <a:lnTo>
                  <a:pt x="505400" y="2293"/>
                </a:lnTo>
                <a:lnTo>
                  <a:pt x="513714" y="0"/>
                </a:lnTo>
                <a:lnTo>
                  <a:pt x="540154" y="8485"/>
                </a:lnTo>
                <a:lnTo>
                  <a:pt x="548235" y="12554"/>
                </a:lnTo>
                <a:lnTo>
                  <a:pt x="545973" y="18414"/>
                </a:lnTo>
                <a:lnTo>
                  <a:pt x="541382" y="32276"/>
                </a:lnTo>
                <a:lnTo>
                  <a:pt x="557276" y="108838"/>
                </a:lnTo>
                <a:lnTo>
                  <a:pt x="580707" y="118590"/>
                </a:lnTo>
                <a:lnTo>
                  <a:pt x="589914" y="119761"/>
                </a:lnTo>
                <a:lnTo>
                  <a:pt x="608857" y="123037"/>
                </a:lnTo>
                <a:lnTo>
                  <a:pt x="627919" y="125682"/>
                </a:lnTo>
                <a:lnTo>
                  <a:pt x="647029" y="128065"/>
                </a:lnTo>
                <a:lnTo>
                  <a:pt x="666114" y="130556"/>
                </a:lnTo>
                <a:lnTo>
                  <a:pt x="689425" y="130583"/>
                </a:lnTo>
                <a:lnTo>
                  <a:pt x="713724" y="132397"/>
                </a:lnTo>
                <a:lnTo>
                  <a:pt x="735998" y="130591"/>
                </a:lnTo>
                <a:lnTo>
                  <a:pt x="753236" y="119761"/>
                </a:lnTo>
                <a:lnTo>
                  <a:pt x="753877" y="108186"/>
                </a:lnTo>
                <a:lnTo>
                  <a:pt x="741695" y="97361"/>
                </a:lnTo>
                <a:lnTo>
                  <a:pt x="724394" y="86846"/>
                </a:lnTo>
                <a:lnTo>
                  <a:pt x="709676" y="76200"/>
                </a:lnTo>
                <a:lnTo>
                  <a:pt x="692826" y="59866"/>
                </a:lnTo>
                <a:lnTo>
                  <a:pt x="688038" y="54213"/>
                </a:lnTo>
                <a:lnTo>
                  <a:pt x="696799" y="56822"/>
                </a:lnTo>
                <a:lnTo>
                  <a:pt x="720598" y="65278"/>
                </a:lnTo>
                <a:lnTo>
                  <a:pt x="725902" y="73556"/>
                </a:lnTo>
                <a:lnTo>
                  <a:pt x="731123" y="81883"/>
                </a:lnTo>
                <a:lnTo>
                  <a:pt x="736510" y="90066"/>
                </a:lnTo>
                <a:lnTo>
                  <a:pt x="742314" y="97916"/>
                </a:lnTo>
                <a:lnTo>
                  <a:pt x="748174" y="103276"/>
                </a:lnTo>
                <a:lnTo>
                  <a:pt x="754903" y="108029"/>
                </a:lnTo>
                <a:lnTo>
                  <a:pt x="760799" y="113186"/>
                </a:lnTo>
                <a:lnTo>
                  <a:pt x="764158" y="119761"/>
                </a:lnTo>
                <a:lnTo>
                  <a:pt x="761370" y="139586"/>
                </a:lnTo>
                <a:lnTo>
                  <a:pt x="748998" y="157305"/>
                </a:lnTo>
                <a:lnTo>
                  <a:pt x="733315" y="172571"/>
                </a:lnTo>
                <a:lnTo>
                  <a:pt x="720598" y="185038"/>
                </a:lnTo>
                <a:lnTo>
                  <a:pt x="697915" y="213292"/>
                </a:lnTo>
                <a:lnTo>
                  <a:pt x="692850" y="221709"/>
                </a:lnTo>
                <a:lnTo>
                  <a:pt x="696817" y="219408"/>
                </a:lnTo>
                <a:lnTo>
                  <a:pt x="701228" y="215509"/>
                </a:lnTo>
                <a:lnTo>
                  <a:pt x="697496" y="219132"/>
                </a:lnTo>
                <a:lnTo>
                  <a:pt x="677036" y="239394"/>
                </a:lnTo>
                <a:lnTo>
                  <a:pt x="672633" y="247979"/>
                </a:lnTo>
                <a:lnTo>
                  <a:pt x="667146" y="256825"/>
                </a:lnTo>
                <a:lnTo>
                  <a:pt x="663874" y="265148"/>
                </a:lnTo>
                <a:lnTo>
                  <a:pt x="666114" y="272161"/>
                </a:lnTo>
                <a:lnTo>
                  <a:pt x="687958" y="250316"/>
                </a:lnTo>
              </a:path>
            </a:pathLst>
          </a:custGeom>
          <a:ln w="12700">
            <a:solidFill>
              <a:srgbClr val="055092"/>
            </a:solidFill>
          </a:ln>
        </p:spPr>
        <p:txBody>
          <a:bodyPr wrap="square" lIns="0" tIns="0" rIns="0" bIns="0" rtlCol="0"/>
          <a:lstStyle/>
          <a:p>
            <a:endParaRPr/>
          </a:p>
        </p:txBody>
      </p:sp>
      <p:sp>
        <p:nvSpPr>
          <p:cNvPr id="15" name="object 15"/>
          <p:cNvSpPr/>
          <p:nvPr/>
        </p:nvSpPr>
        <p:spPr>
          <a:xfrm>
            <a:off x="1066800" y="5029200"/>
            <a:ext cx="764540" cy="291465"/>
          </a:xfrm>
          <a:custGeom>
            <a:avLst/>
            <a:gdLst/>
            <a:ahLst/>
            <a:cxnLst/>
            <a:rect l="l" t="t" r="r" b="b"/>
            <a:pathLst>
              <a:path w="764539" h="291464">
                <a:moveTo>
                  <a:pt x="12954" y="0"/>
                </a:moveTo>
                <a:lnTo>
                  <a:pt x="2845" y="32184"/>
                </a:lnTo>
                <a:lnTo>
                  <a:pt x="0" y="51450"/>
                </a:lnTo>
                <a:lnTo>
                  <a:pt x="3631" y="77027"/>
                </a:lnTo>
                <a:lnTo>
                  <a:pt x="12954" y="128143"/>
                </a:lnTo>
                <a:lnTo>
                  <a:pt x="35718" y="177905"/>
                </a:lnTo>
                <a:lnTo>
                  <a:pt x="67437" y="209677"/>
                </a:lnTo>
                <a:lnTo>
                  <a:pt x="92219" y="208029"/>
                </a:lnTo>
                <a:lnTo>
                  <a:pt x="117205" y="207264"/>
                </a:lnTo>
                <a:lnTo>
                  <a:pt x="165354" y="197993"/>
                </a:lnTo>
                <a:lnTo>
                  <a:pt x="176275" y="163068"/>
                </a:lnTo>
                <a:lnTo>
                  <a:pt x="179089" y="133905"/>
                </a:lnTo>
                <a:lnTo>
                  <a:pt x="182526" y="75342"/>
                </a:lnTo>
                <a:lnTo>
                  <a:pt x="195675" y="33067"/>
                </a:lnTo>
                <a:lnTo>
                  <a:pt x="254381" y="8524"/>
                </a:lnTo>
                <a:lnTo>
                  <a:pt x="296037" y="0"/>
                </a:lnTo>
                <a:lnTo>
                  <a:pt x="302162" y="8439"/>
                </a:lnTo>
                <a:lnTo>
                  <a:pt x="308752" y="16652"/>
                </a:lnTo>
                <a:lnTo>
                  <a:pt x="322371" y="75459"/>
                </a:lnTo>
                <a:lnTo>
                  <a:pt x="324310" y="116316"/>
                </a:lnTo>
                <a:lnTo>
                  <a:pt x="325701" y="157243"/>
                </a:lnTo>
                <a:lnTo>
                  <a:pt x="328675" y="197993"/>
                </a:lnTo>
                <a:lnTo>
                  <a:pt x="346590" y="237886"/>
                </a:lnTo>
                <a:lnTo>
                  <a:pt x="363672" y="242347"/>
                </a:lnTo>
                <a:lnTo>
                  <a:pt x="372237" y="244602"/>
                </a:lnTo>
                <a:lnTo>
                  <a:pt x="380640" y="242133"/>
                </a:lnTo>
                <a:lnTo>
                  <a:pt x="389175" y="239998"/>
                </a:lnTo>
                <a:lnTo>
                  <a:pt x="397400" y="237243"/>
                </a:lnTo>
                <a:lnTo>
                  <a:pt x="432942" y="204851"/>
                </a:lnTo>
                <a:lnTo>
                  <a:pt x="448437" y="186309"/>
                </a:lnTo>
                <a:lnTo>
                  <a:pt x="441168" y="149889"/>
                </a:lnTo>
                <a:lnTo>
                  <a:pt x="436578" y="117935"/>
                </a:lnTo>
                <a:lnTo>
                  <a:pt x="448437" y="46609"/>
                </a:lnTo>
                <a:lnTo>
                  <a:pt x="481075" y="11684"/>
                </a:lnTo>
                <a:lnTo>
                  <a:pt x="505400" y="2468"/>
                </a:lnTo>
                <a:lnTo>
                  <a:pt x="513714" y="0"/>
                </a:lnTo>
                <a:lnTo>
                  <a:pt x="540154" y="9076"/>
                </a:lnTo>
                <a:lnTo>
                  <a:pt x="548235" y="13429"/>
                </a:lnTo>
                <a:lnTo>
                  <a:pt x="545973" y="19700"/>
                </a:lnTo>
                <a:lnTo>
                  <a:pt x="541382" y="34534"/>
                </a:lnTo>
                <a:lnTo>
                  <a:pt x="557276" y="116459"/>
                </a:lnTo>
                <a:lnTo>
                  <a:pt x="580707" y="126906"/>
                </a:lnTo>
                <a:lnTo>
                  <a:pt x="589914" y="128143"/>
                </a:lnTo>
                <a:lnTo>
                  <a:pt x="608857" y="131665"/>
                </a:lnTo>
                <a:lnTo>
                  <a:pt x="627919" y="134508"/>
                </a:lnTo>
                <a:lnTo>
                  <a:pt x="647029" y="137090"/>
                </a:lnTo>
                <a:lnTo>
                  <a:pt x="666114" y="139827"/>
                </a:lnTo>
                <a:lnTo>
                  <a:pt x="689425" y="139769"/>
                </a:lnTo>
                <a:lnTo>
                  <a:pt x="713724" y="141652"/>
                </a:lnTo>
                <a:lnTo>
                  <a:pt x="735998" y="139701"/>
                </a:lnTo>
                <a:lnTo>
                  <a:pt x="753237" y="128143"/>
                </a:lnTo>
                <a:lnTo>
                  <a:pt x="753877" y="115806"/>
                </a:lnTo>
                <a:lnTo>
                  <a:pt x="741695" y="104219"/>
                </a:lnTo>
                <a:lnTo>
                  <a:pt x="724394" y="92942"/>
                </a:lnTo>
                <a:lnTo>
                  <a:pt x="709676" y="81534"/>
                </a:lnTo>
                <a:lnTo>
                  <a:pt x="692826" y="64081"/>
                </a:lnTo>
                <a:lnTo>
                  <a:pt x="688038" y="58023"/>
                </a:lnTo>
                <a:lnTo>
                  <a:pt x="696799" y="60799"/>
                </a:lnTo>
                <a:lnTo>
                  <a:pt x="720598" y="69850"/>
                </a:lnTo>
                <a:lnTo>
                  <a:pt x="725902" y="78700"/>
                </a:lnTo>
                <a:lnTo>
                  <a:pt x="731123" y="87598"/>
                </a:lnTo>
                <a:lnTo>
                  <a:pt x="736510" y="96353"/>
                </a:lnTo>
                <a:lnTo>
                  <a:pt x="742314" y="104775"/>
                </a:lnTo>
                <a:lnTo>
                  <a:pt x="748174" y="110551"/>
                </a:lnTo>
                <a:lnTo>
                  <a:pt x="754903" y="115649"/>
                </a:lnTo>
                <a:lnTo>
                  <a:pt x="760799" y="121152"/>
                </a:lnTo>
                <a:lnTo>
                  <a:pt x="764159" y="128143"/>
                </a:lnTo>
                <a:lnTo>
                  <a:pt x="761370" y="149397"/>
                </a:lnTo>
                <a:lnTo>
                  <a:pt x="748998" y="168354"/>
                </a:lnTo>
                <a:lnTo>
                  <a:pt x="733315" y="184667"/>
                </a:lnTo>
                <a:lnTo>
                  <a:pt x="720598" y="197993"/>
                </a:lnTo>
                <a:lnTo>
                  <a:pt x="699877" y="225454"/>
                </a:lnTo>
                <a:lnTo>
                  <a:pt x="693000" y="236286"/>
                </a:lnTo>
                <a:lnTo>
                  <a:pt x="694562" y="236638"/>
                </a:lnTo>
                <a:lnTo>
                  <a:pt x="699153" y="232662"/>
                </a:lnTo>
                <a:lnTo>
                  <a:pt x="701368" y="230511"/>
                </a:lnTo>
                <a:lnTo>
                  <a:pt x="695798" y="236335"/>
                </a:lnTo>
                <a:lnTo>
                  <a:pt x="677037" y="256286"/>
                </a:lnTo>
                <a:lnTo>
                  <a:pt x="672633" y="265457"/>
                </a:lnTo>
                <a:lnTo>
                  <a:pt x="667146" y="274891"/>
                </a:lnTo>
                <a:lnTo>
                  <a:pt x="663874" y="283753"/>
                </a:lnTo>
                <a:lnTo>
                  <a:pt x="666114" y="291211"/>
                </a:lnTo>
                <a:lnTo>
                  <a:pt x="687959" y="267970"/>
                </a:lnTo>
              </a:path>
            </a:pathLst>
          </a:custGeom>
          <a:ln w="12699">
            <a:solidFill>
              <a:srgbClr val="055092"/>
            </a:solidFill>
          </a:ln>
        </p:spPr>
        <p:txBody>
          <a:bodyPr wrap="square" lIns="0" tIns="0" rIns="0" bIns="0" rtlCol="0"/>
          <a:lstStyle/>
          <a:p>
            <a:endParaRPr/>
          </a:p>
        </p:txBody>
      </p:sp>
      <p:sp>
        <p:nvSpPr>
          <p:cNvPr id="16" name="object 16"/>
          <p:cNvSpPr txBox="1"/>
          <p:nvPr/>
        </p:nvSpPr>
        <p:spPr>
          <a:xfrm>
            <a:off x="1699260" y="4267200"/>
            <a:ext cx="127254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onstantia"/>
                <a:cs typeface="Constantia"/>
              </a:rPr>
              <a:t>Excited</a:t>
            </a:r>
            <a:r>
              <a:rPr sz="1800" spc="-100" dirty="0">
                <a:latin typeface="Constantia"/>
                <a:cs typeface="Constantia"/>
              </a:rPr>
              <a:t> </a:t>
            </a:r>
            <a:r>
              <a:rPr sz="1800" spc="-5" dirty="0">
                <a:latin typeface="Constantia"/>
                <a:cs typeface="Constantia"/>
              </a:rPr>
              <a:t>state</a:t>
            </a:r>
            <a:endParaRPr sz="1800" dirty="0">
              <a:latin typeface="Constantia"/>
              <a:cs typeface="Constantia"/>
            </a:endParaRPr>
          </a:p>
        </p:txBody>
      </p:sp>
      <p:sp>
        <p:nvSpPr>
          <p:cNvPr id="17" name="object 17"/>
          <p:cNvSpPr txBox="1"/>
          <p:nvPr/>
        </p:nvSpPr>
        <p:spPr>
          <a:xfrm>
            <a:off x="1600200" y="6267399"/>
            <a:ext cx="13093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tantia"/>
                <a:cs typeface="Constantia"/>
              </a:rPr>
              <a:t>Ground</a:t>
            </a:r>
            <a:r>
              <a:rPr sz="1800" spc="-125" dirty="0">
                <a:latin typeface="Constantia"/>
                <a:cs typeface="Constantia"/>
              </a:rPr>
              <a:t> </a:t>
            </a:r>
            <a:r>
              <a:rPr sz="1800" spc="-5" dirty="0">
                <a:latin typeface="Constantia"/>
                <a:cs typeface="Constantia"/>
              </a:rPr>
              <a:t>state</a:t>
            </a:r>
            <a:endParaRPr sz="1800" dirty="0">
              <a:latin typeface="Constantia"/>
              <a:cs typeface="Constantia"/>
            </a:endParaRPr>
          </a:p>
        </p:txBody>
      </p:sp>
      <p:sp>
        <p:nvSpPr>
          <p:cNvPr id="20" name="object 20"/>
          <p:cNvSpPr txBox="1"/>
          <p:nvPr/>
        </p:nvSpPr>
        <p:spPr>
          <a:xfrm>
            <a:off x="3276600" y="5867400"/>
            <a:ext cx="229870"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nstantia"/>
                <a:cs typeface="Constantia"/>
              </a:rPr>
              <a:t>E</a:t>
            </a:r>
            <a:r>
              <a:rPr sz="2000" spc="-5" baseline="-25000" dirty="0">
                <a:latin typeface="Constantia"/>
                <a:cs typeface="Constantia"/>
              </a:rPr>
              <a:t>1</a:t>
            </a:r>
            <a:endParaRPr sz="2000" baseline="-25000" dirty="0">
              <a:latin typeface="Constantia"/>
              <a:cs typeface="Constantia"/>
            </a:endParaRPr>
          </a:p>
        </p:txBody>
      </p:sp>
      <p:sp>
        <p:nvSpPr>
          <p:cNvPr id="21" name="object 21"/>
          <p:cNvSpPr txBox="1"/>
          <p:nvPr/>
        </p:nvSpPr>
        <p:spPr>
          <a:xfrm>
            <a:off x="3261636" y="4514469"/>
            <a:ext cx="268605"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onstantia"/>
                <a:cs typeface="Constantia"/>
              </a:rPr>
              <a:t>E</a:t>
            </a:r>
            <a:r>
              <a:rPr sz="2000" spc="-5" baseline="-25000" dirty="0">
                <a:latin typeface="Constantia"/>
                <a:cs typeface="Constantia"/>
              </a:rPr>
              <a:t>2</a:t>
            </a:r>
            <a:endParaRPr sz="2000" baseline="-25000" dirty="0">
              <a:latin typeface="Constantia"/>
              <a:cs typeface="Constantia"/>
            </a:endParaRPr>
          </a:p>
        </p:txBody>
      </p:sp>
      <p:sp>
        <p:nvSpPr>
          <p:cNvPr id="22" name="object 22"/>
          <p:cNvSpPr txBox="1"/>
          <p:nvPr/>
        </p:nvSpPr>
        <p:spPr>
          <a:xfrm>
            <a:off x="1143000" y="3979707"/>
            <a:ext cx="6371341"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latin typeface="Constantia"/>
                <a:cs typeface="Constantia"/>
              </a:rPr>
              <a:t>Before                                                                                       </a:t>
            </a:r>
            <a:r>
              <a:rPr sz="1800" b="1" spc="-10" dirty="0">
                <a:latin typeface="Constantia"/>
                <a:cs typeface="Constantia"/>
              </a:rPr>
              <a:t>After</a:t>
            </a:r>
            <a:endParaRPr sz="1800" b="1" dirty="0">
              <a:latin typeface="Constantia"/>
              <a:cs typeface="Constantia"/>
            </a:endParaRPr>
          </a:p>
        </p:txBody>
      </p:sp>
      <p:sp>
        <p:nvSpPr>
          <p:cNvPr id="24" name="object 24"/>
          <p:cNvSpPr txBox="1"/>
          <p:nvPr/>
        </p:nvSpPr>
        <p:spPr>
          <a:xfrm>
            <a:off x="4191000" y="6329680"/>
            <a:ext cx="423564" cy="299720"/>
          </a:xfrm>
          <a:prstGeom prst="rect">
            <a:avLst/>
          </a:prstGeom>
        </p:spPr>
        <p:txBody>
          <a:bodyPr vert="horz" wrap="square" lIns="0" tIns="12700" rIns="0" bIns="0" rtlCol="0">
            <a:spAutoFit/>
          </a:bodyPr>
          <a:lstStyle/>
          <a:p>
            <a:pPr marL="12700">
              <a:lnSpc>
                <a:spcPct val="100000"/>
              </a:lnSpc>
              <a:spcBef>
                <a:spcPts val="100"/>
              </a:spcBef>
            </a:pPr>
            <a:r>
              <a:rPr lang="en-IN" dirty="0">
                <a:latin typeface="Constantia"/>
                <a:cs typeface="Constantia"/>
              </a:rPr>
              <a:t>i.e.</a:t>
            </a:r>
            <a:endParaRPr sz="1800" dirty="0">
              <a:latin typeface="Constantia"/>
              <a:cs typeface="Constantia"/>
            </a:endParaRPr>
          </a:p>
        </p:txBody>
      </p:sp>
      <p:sp>
        <p:nvSpPr>
          <p:cNvPr id="25" name="object 25"/>
          <p:cNvSpPr/>
          <p:nvPr/>
        </p:nvSpPr>
        <p:spPr>
          <a:xfrm>
            <a:off x="8382000" y="5105400"/>
            <a:ext cx="276225" cy="34290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8382000" y="4724400"/>
            <a:ext cx="276225" cy="342900"/>
          </a:xfrm>
          <a:prstGeom prst="rect">
            <a:avLst/>
          </a:prstGeom>
          <a:blipFill>
            <a:blip r:embed="rId4"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B50B8975-82FF-42C3-9B1E-AA2947EB0254}"/>
              </a:ext>
            </a:extLst>
          </p:cNvPr>
          <p:cNvSpPr txBox="1"/>
          <p:nvPr/>
        </p:nvSpPr>
        <p:spPr>
          <a:xfrm>
            <a:off x="4614564" y="6329680"/>
            <a:ext cx="2057400" cy="400110"/>
          </a:xfrm>
          <a:prstGeom prst="rect">
            <a:avLst/>
          </a:prstGeom>
          <a:noFill/>
        </p:spPr>
        <p:txBody>
          <a:bodyPr wrap="square" rtlCol="0">
            <a:spAutoFit/>
          </a:bodyPr>
          <a:lstStyle/>
          <a:p>
            <a:r>
              <a:rPr lang="en-US" sz="2000" dirty="0"/>
              <a:t>E</a:t>
            </a:r>
            <a:r>
              <a:rPr lang="en-US" sz="2000" baseline="-25000" dirty="0"/>
              <a:t>2</a:t>
            </a:r>
            <a:r>
              <a:rPr lang="en-US" sz="2000" dirty="0"/>
              <a:t> – E</a:t>
            </a:r>
            <a:r>
              <a:rPr lang="en-US" sz="2000" baseline="-25000" dirty="0"/>
              <a:t>1</a:t>
            </a:r>
            <a:r>
              <a:rPr lang="en-US" sz="2000" dirty="0"/>
              <a:t> = h</a:t>
            </a:r>
            <a:r>
              <a:rPr lang="el-GR" sz="2000" spc="-10" dirty="0"/>
              <a:t> ν</a:t>
            </a:r>
            <a:r>
              <a:rPr lang="en-US" sz="2000" dirty="0"/>
              <a:t> </a:t>
            </a: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1037</TotalTime>
  <Words>2701</Words>
  <Application>Microsoft Office PowerPoint</Application>
  <PresentationFormat>On-screen Show (4:3)</PresentationFormat>
  <Paragraphs>253</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   LASER Light  Amplification by Stimulated Emission of Radiation</vt:lpstr>
      <vt:lpstr>contents:-</vt:lpstr>
      <vt:lpstr>  Introduction:-</vt:lpstr>
      <vt:lpstr>PowerPoint Presentation</vt:lpstr>
      <vt:lpstr>Induced absorption(stimulated absorption)</vt:lpstr>
      <vt:lpstr>PowerPoint Presentation</vt:lpstr>
      <vt:lpstr>Spontaneous emission:-</vt:lpstr>
      <vt:lpstr>PowerPoint Presentation</vt:lpstr>
      <vt:lpstr>Stimulated emission:-</vt:lpstr>
      <vt:lpstr>Continued…….</vt:lpstr>
      <vt:lpstr>Continued……</vt:lpstr>
      <vt:lpstr>Population inversion:-</vt:lpstr>
      <vt:lpstr>Einstein's coefficient and Einstein's relation:-</vt:lpstr>
      <vt:lpstr>   </vt:lpstr>
      <vt:lpstr>PowerPoint Presentation</vt:lpstr>
      <vt:lpstr>PowerPoint Presentation</vt:lpstr>
      <vt:lpstr>Principle of laser:-</vt:lpstr>
      <vt:lpstr>PowerPoint Presentation</vt:lpstr>
      <vt:lpstr>PowerPoint Presentation</vt:lpstr>
      <vt:lpstr>PowerPoint Presentation</vt:lpstr>
      <vt:lpstr>    </vt:lpstr>
      <vt:lpstr>   </vt:lpstr>
      <vt:lpstr>Characteristics of laser:-</vt:lpstr>
      <vt:lpstr>PowerPoint Presentation</vt:lpstr>
      <vt:lpstr>Active medium or working substance:-</vt:lpstr>
      <vt:lpstr>Pumping:-</vt:lpstr>
      <vt:lpstr>PowerPoint Presentation</vt:lpstr>
      <vt:lpstr>Continued…</vt:lpstr>
      <vt:lpstr>  </vt:lpstr>
      <vt:lpstr>Four level pumping:-</vt:lpstr>
      <vt:lpstr>PowerPoint Presentation</vt:lpstr>
      <vt:lpstr> Resonant cavity:-</vt:lpstr>
      <vt:lpstr>Types of laser:-</vt:lpstr>
      <vt:lpstr>Ruby laser:-</vt:lpstr>
      <vt:lpstr>Construction:-</vt:lpstr>
      <vt:lpstr>Working:-</vt:lpstr>
      <vt:lpstr>He-Ne Laser:-</vt:lpstr>
      <vt:lpstr>Construction:-</vt:lpstr>
      <vt:lpstr>Working:-</vt:lpstr>
      <vt:lpstr>Semiconductor laser:-</vt:lpstr>
      <vt:lpstr>PowerPoint Presentation</vt:lpstr>
      <vt:lpstr>Applications:-</vt:lpstr>
      <vt:lpstr>Holography:-</vt:lpstr>
      <vt:lpstr>PowerPoint Presentation</vt:lpstr>
      <vt:lpstr>working:-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Light Amplification by Stimulated Emission of Radiation</dc:title>
  <dc:creator>jayashri</dc:creator>
  <cp:lastModifiedBy>Unknown User</cp:lastModifiedBy>
  <cp:revision>191</cp:revision>
  <dcterms:created xsi:type="dcterms:W3CDTF">2019-10-16T12:42:58Z</dcterms:created>
  <dcterms:modified xsi:type="dcterms:W3CDTF">2020-04-16T14:50:20Z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2012-12-07T00:00:00Z</vt:filetime>
  </property>
  <property fmtid="{D5CDD505-2E9C-101B-9397-08002B2CF9AE}" pid="3" name="Creator">
    <vt:lpwstr>Microsoft® Office PowerPoint® 2007</vt:lpwstr>
  </property>
  <property fmtid="{D5CDD505-2E9C-101B-9397-08002B2CF9AE}" pid="4" name="LastSaved">
    <vt:filetime>2019-10-16T00:00:00Z</vt:filetime>
  </property>
</Properties>
</file>