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FC0E68-94B2-4B76-BE3E-2520AD05A19B}">
  <a:tblStyle styleId="{48FC0E68-94B2-4B76-BE3E-2520AD05A1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82b5b6f7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82b5b6f7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82b5b6f7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82b5b6f7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82b5b6f74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82b5b6f74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82b5b6f74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82b5b6f74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82b5b6f74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82b5b6f74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326750" y="717200"/>
            <a:ext cx="64905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Logic and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208900" y="3836725"/>
            <a:ext cx="2575200" cy="1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19115045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KUNAL SACHDEVA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3rd Semester CSE</a:t>
            </a:r>
            <a:endParaRPr sz="2000"/>
          </a:p>
        </p:txBody>
      </p:sp>
      <p:sp>
        <p:nvSpPr>
          <p:cNvPr id="136" name="Google Shape;136;p13"/>
          <p:cNvSpPr txBox="1"/>
          <p:nvPr/>
        </p:nvSpPr>
        <p:spPr>
          <a:xfrm>
            <a:off x="155225" y="3924925"/>
            <a:ext cx="5009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Design a </a:t>
            </a:r>
            <a:r>
              <a:rPr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Mod-12 Asynchronous Counter using JK Flip Flop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354350" y="224425"/>
            <a:ext cx="64353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Counters</a:t>
            </a:r>
            <a:endParaRPr sz="22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43025" y="862150"/>
            <a:ext cx="7153200" cy="3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counter is a device which stores (and sometimes displays) the number of times a particular event or process has occurred, often in relationship to a clock.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Counters are of two types: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•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Synchronous counters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•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Asynchronous or ripple counters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Asynchronous counter: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•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Different flip flops are triggered with different clock, not simultaneously.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•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is slower than synchronous counter in operation.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•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It’s designing as well as implementation is very easy.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•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has high propagation delay.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3007200" y="231475"/>
            <a:ext cx="31296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Flip-flops and Latches</a:t>
            </a:r>
            <a:endParaRPr sz="20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425200"/>
            <a:ext cx="4904400" cy="32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•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flip flop is an electronic circuit with two stable states that can be used to store binary data. The stored data can be changed by applying varying inputs.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•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Flip-flops and latches are fundamental building blocks of digital electronics systems used in computers, communications, and many other types of systems.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•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Flip-flops and latches are used as data storage elements. It is the basic storage element in sequential logic. But first, let’s clarify the difference between a latch and a flip-flop.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150" y="1425200"/>
            <a:ext cx="2580650" cy="163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6902275" y="3125625"/>
            <a:ext cx="1460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SR Latch Circuit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3707550" y="210300"/>
            <a:ext cx="1728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JK Flip Flop</a:t>
            </a:r>
            <a:endParaRPr sz="20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198700" y="1031325"/>
            <a:ext cx="40152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•The JK flip flop is an improvement on the SR flip flop where S=R=1 is not a problem.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•</a:t>
            </a:r>
            <a:r>
              <a:rPr lang="en" sz="1200"/>
              <a:t>The input condition of J=K=1, gives an output inverting the output state. However, the outputs are the same when one tests the circuit practically.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•If J and K data input are different (i.e. high and low) then the output Q takes the value of J at the next clock edge. If J and K are both low then no change occurs. If J and K are both high at the clock edge then the output will toggle from one state to the other. JK Flip Flop can function as Set or Reset Flip flop.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950" y="1031325"/>
            <a:ext cx="3625300" cy="25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17"/>
          <p:cNvGraphicFramePr/>
          <p:nvPr/>
        </p:nvGraphicFramePr>
        <p:xfrm>
          <a:off x="2717788" y="12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{48FC0E68-94B2-4B76-BE3E-2520AD05A19B}</a:tableStyleId>
              </a:tblPr>
              <a:tblGrid>
                <a:gridCol w="1123525"/>
                <a:gridCol w="497950"/>
                <a:gridCol w="497950"/>
                <a:gridCol w="497950"/>
                <a:gridCol w="497950"/>
                <a:gridCol w="1728275"/>
                <a:gridCol w="688250"/>
              </a:tblGrid>
              <a:tr h="2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Clock Pulse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Qb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Qa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Decimal Equivalent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Clear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827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827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8275" marB="91425" marR="91425" marL="91425"/>
                </a:tc>
              </a:tr>
              <a:tr h="25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8275" marB="91425" marR="91425" marL="91425"/>
                </a:tc>
              </a:tr>
              <a:tr h="25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8275" marB="91425" marR="91425" marL="91425"/>
                </a:tc>
              </a:tr>
              <a:tr h="25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8275" marB="91425" marR="91425" marL="91425"/>
                </a:tc>
              </a:tr>
              <a:tr h="25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827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827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8275" marB="91425" marR="91425" marL="91425"/>
                </a:tc>
              </a:tr>
              <a:tr h="25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8275" marB="91425" marR="91425" marL="91425"/>
                </a:tc>
              </a:tr>
              <a:tr h="25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827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827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827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/>
                    </a:p>
                  </a:txBody>
                  <a:tcPr marT="1827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8275" marB="91425" marR="91425" marL="91425"/>
                </a:tc>
              </a:tr>
            </a:tbl>
          </a:graphicData>
        </a:graphic>
      </p:graphicFrame>
      <p:sp>
        <p:nvSpPr>
          <p:cNvPr id="163" name="Google Shape;163;p17"/>
          <p:cNvSpPr txBox="1"/>
          <p:nvPr>
            <p:ph type="title"/>
          </p:nvPr>
        </p:nvSpPr>
        <p:spPr>
          <a:xfrm>
            <a:off x="821725" y="134425"/>
            <a:ext cx="17262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Truth Table:</a:t>
            </a:r>
            <a:endParaRPr sz="2000"/>
          </a:p>
        </p:txBody>
      </p:sp>
      <p:cxnSp>
        <p:nvCxnSpPr>
          <p:cNvPr id="164" name="Google Shape;164;p17"/>
          <p:cNvCxnSpPr>
            <a:stCxn id="165" idx="3"/>
          </p:cNvCxnSpPr>
          <p:nvPr/>
        </p:nvCxnSpPr>
        <p:spPr>
          <a:xfrm>
            <a:off x="2132750" y="4630575"/>
            <a:ext cx="58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7"/>
          <p:cNvSpPr/>
          <p:nvPr/>
        </p:nvSpPr>
        <p:spPr>
          <a:xfrm>
            <a:off x="3092800" y="4457250"/>
            <a:ext cx="431700" cy="26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3892588" y="4457250"/>
            <a:ext cx="431700" cy="26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6492025" y="4457250"/>
            <a:ext cx="431700" cy="26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4876325" y="4457250"/>
            <a:ext cx="431700" cy="26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4384450" y="4457250"/>
            <a:ext cx="431700" cy="26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5377050" y="4457250"/>
            <a:ext cx="431700" cy="26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632750" y="4407675"/>
            <a:ext cx="1500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Reset Condition: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7"/>
          <p:cNvSpPr txBox="1"/>
          <p:nvPr>
            <p:ph type="title"/>
          </p:nvPr>
        </p:nvSpPr>
        <p:spPr>
          <a:xfrm>
            <a:off x="172713" y="1511059"/>
            <a:ext cx="26037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</a:t>
            </a:r>
            <a:r>
              <a:rPr lang="en" sz="1500"/>
              <a:t>=𝚺m(12)+𝚺d(13,14,15)</a:t>
            </a:r>
            <a:endParaRPr sz="1500"/>
          </a:p>
        </p:txBody>
      </p:sp>
      <p:graphicFrame>
        <p:nvGraphicFramePr>
          <p:cNvPr id="173" name="Google Shape;173;p17"/>
          <p:cNvGraphicFramePr/>
          <p:nvPr/>
        </p:nvGraphicFramePr>
        <p:xfrm>
          <a:off x="727538" y="24673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{48FC0E68-94B2-4B76-BE3E-2520AD05A19B}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24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</a:tr>
              <a:tr h="24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</a:tr>
              <a:tr h="24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</a:tr>
              <a:tr h="24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</a:tr>
              <a:tr h="24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25" marB="91425" marR="91425" marL="91425"/>
                </a:tc>
              </a:tr>
            </a:tbl>
          </a:graphicData>
        </a:graphic>
      </p:graphicFrame>
      <p:cxnSp>
        <p:nvCxnSpPr>
          <p:cNvPr id="174" name="Google Shape;174;p17"/>
          <p:cNvCxnSpPr/>
          <p:nvPr/>
        </p:nvCxnSpPr>
        <p:spPr>
          <a:xfrm>
            <a:off x="172725" y="1995725"/>
            <a:ext cx="564300" cy="4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7"/>
          <p:cNvSpPr txBox="1"/>
          <p:nvPr/>
        </p:nvSpPr>
        <p:spPr>
          <a:xfrm>
            <a:off x="-89050" y="2184150"/>
            <a:ext cx="7218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Qc Qd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268900" y="1903750"/>
            <a:ext cx="8415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Qa Qb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384250" y="1083663"/>
            <a:ext cx="1874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K-Map of Clear: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8251025" y="452800"/>
            <a:ext cx="183000" cy="4004400"/>
          </a:xfrm>
          <a:prstGeom prst="rightBrace">
            <a:avLst>
              <a:gd fmla="val 50000" name="adj1"/>
              <a:gd fmla="val 5017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8434025" y="2072975"/>
            <a:ext cx="7101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12 States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MOD-12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1174525" y="3405275"/>
            <a:ext cx="1373400" cy="23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384250" y="4053900"/>
            <a:ext cx="1667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C=QcQd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1820250" y="3915800"/>
            <a:ext cx="5503500" cy="10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CEDAR Logic Simulator</a:t>
            </a:r>
            <a:endParaRPr/>
          </a:p>
        </p:txBody>
      </p:sp>
      <p:pic>
        <p:nvPicPr>
          <p:cNvPr id="187" name="Google Shape;187;p18"/>
          <p:cNvPicPr preferRelativeResize="0"/>
          <p:nvPr/>
        </p:nvPicPr>
        <p:blipFill rotWithShape="1">
          <a:blip r:embed="rId3">
            <a:alphaModFix/>
          </a:blip>
          <a:srcRect b="3993" l="0" r="0" t="3984"/>
          <a:stretch/>
        </p:blipFill>
        <p:spPr>
          <a:xfrm>
            <a:off x="721763" y="730975"/>
            <a:ext cx="7700477" cy="309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