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6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2447-C0F4-4185-96AC-CAF7D84544C7}" type="datetimeFigureOut">
              <a:rPr lang="en-US" smtClean="0"/>
              <a:t>6/16/2020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B274-D439-49E0-AB32-B3BADCC0286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TOC</a:t>
            </a:r>
            <a:br>
              <a:rPr lang="en-US" dirty="0" smtClean="0"/>
            </a:br>
            <a:r>
              <a:rPr lang="en-US" dirty="0" smtClean="0"/>
              <a:t>Theory of Computation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792480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Formal Language:</a:t>
            </a:r>
          </a:p>
          <a:p>
            <a:endParaRPr lang="en-US" dirty="0" smtClean="0"/>
          </a:p>
          <a:p>
            <a:r>
              <a:rPr lang="en-US" dirty="0" smtClean="0"/>
              <a:t>A formal language</a:t>
            </a:r>
            <a:r>
              <a:rPr lang="en-US" dirty="0" smtClean="0">
                <a:solidFill>
                  <a:srgbClr val="C00000"/>
                </a:solidFill>
              </a:rPr>
              <a:t> L </a:t>
            </a:r>
            <a:r>
              <a:rPr lang="en-US" dirty="0" smtClean="0"/>
              <a:t>over the alphabet       is a subset of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114800" y="1143000"/>
          <a:ext cx="361950" cy="304800"/>
        </p:xfrm>
        <a:graphic>
          <a:graphicData uri="http://schemas.openxmlformats.org/presentationml/2006/ole">
            <p:oleObj spid="_x0000_s5122" name="Equation" r:id="rId3" imgW="164880" imgH="1904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15000" y="1066800"/>
          <a:ext cx="381000" cy="304800"/>
        </p:xfrm>
        <a:graphic>
          <a:graphicData uri="http://schemas.openxmlformats.org/presentationml/2006/ole">
            <p:oleObj spid="_x0000_s5124" name="Equation" r:id="rId4" imgW="203040" imgH="215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" y="2286000"/>
          <a:ext cx="1524000" cy="598488"/>
        </p:xfrm>
        <a:graphic>
          <a:graphicData uri="http://schemas.openxmlformats.org/presentationml/2006/ole">
            <p:oleObj spid="_x0000_s5125" name="Equation" r:id="rId5" imgW="596880" imgH="2030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2971800"/>
          <a:ext cx="6162675" cy="534988"/>
        </p:xfrm>
        <a:graphic>
          <a:graphicData uri="http://schemas.openxmlformats.org/presentationml/2006/ole">
            <p:oleObj spid="_x0000_s5126" name="Equation" r:id="rId6" imgW="25524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19800"/>
            <a:ext cx="6934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language formed over       can be finite or infinite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895600" y="6019800"/>
          <a:ext cx="412750" cy="365125"/>
        </p:xfrm>
        <a:graphic>
          <a:graphicData uri="http://schemas.openxmlformats.org/presentationml/2006/ole">
            <p:oleObj spid="_x0000_s6146" name="Equation" r:id="rId3" imgW="164880" imgH="190440" progId="Equation.DSMT4">
              <p:embed/>
            </p:oleObj>
          </a:graphicData>
        </a:graphic>
      </p:graphicFrame>
      <p:pic>
        <p:nvPicPr>
          <p:cNvPr id="4" name="Picture 3" descr="20200616_23500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304800"/>
            <a:ext cx="16002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Power of  </a:t>
            </a:r>
            <a:endParaRPr lang="en-IN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572000" y="304800"/>
          <a:ext cx="228600" cy="457200"/>
        </p:xfrm>
        <a:graphic>
          <a:graphicData uri="http://schemas.openxmlformats.org/presentationml/2006/ole">
            <p:oleObj spid="_x0000_s7170" name="Equation" r:id="rId3" imgW="164880" imgH="19044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5240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dirty="0" smtClean="0"/>
              <a:t>set of all strings over     of length exactly 1</a:t>
            </a:r>
          </a:p>
          <a:p>
            <a:r>
              <a:rPr lang="en-US" sz="2000" dirty="0" smtClean="0"/>
              <a:t>  =    { a, b}</a:t>
            </a:r>
          </a:p>
          <a:p>
            <a:endParaRPr lang="en-IN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1447800"/>
          <a:ext cx="609600" cy="457200"/>
        </p:xfrm>
        <a:graphic>
          <a:graphicData uri="http://schemas.openxmlformats.org/presentationml/2006/ole">
            <p:oleObj spid="_x0000_s7171" name="Equation" r:id="rId4" imgW="330120" imgH="215640" progId="Equation.DSMT4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505200" y="1600200"/>
          <a:ext cx="228600" cy="304800"/>
        </p:xfrm>
        <a:graphic>
          <a:graphicData uri="http://schemas.openxmlformats.org/presentationml/2006/ole">
            <p:oleObj spid="_x0000_s7172" name="Equation" r:id="rId5" imgW="164880" imgH="1904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8600" y="914400"/>
          <a:ext cx="2286000" cy="609600"/>
        </p:xfrm>
        <a:graphic>
          <a:graphicData uri="http://schemas.openxmlformats.org/presentationml/2006/ole">
            <p:oleObj spid="_x0000_s7173" name="Equation" r:id="rId6" imgW="634680" imgH="203040" progId="Equation.DSMT4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609600" y="2590800"/>
          <a:ext cx="633412" cy="457200"/>
        </p:xfrm>
        <a:graphic>
          <a:graphicData uri="http://schemas.openxmlformats.org/presentationml/2006/ole">
            <p:oleObj spid="_x0000_s7174" name="Equation" r:id="rId7" imgW="342720" imgH="2156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95400" y="2362200"/>
            <a:ext cx="533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</a:p>
          <a:p>
            <a:r>
              <a:rPr lang="en-US" sz="2000" dirty="0" smtClean="0"/>
              <a:t>set of all strings over     of length exactly 2</a:t>
            </a:r>
          </a:p>
          <a:p>
            <a:r>
              <a:rPr lang="en-US" sz="2000" dirty="0" smtClean="0"/>
              <a:t>  =    {</a:t>
            </a:r>
            <a:r>
              <a:rPr lang="en-US" sz="2000" dirty="0" err="1" smtClean="0"/>
              <a:t>aa</a:t>
            </a:r>
            <a:r>
              <a:rPr lang="en-US" sz="2000" dirty="0" smtClean="0"/>
              <a:t>, </a:t>
            </a:r>
            <a:r>
              <a:rPr lang="en-US" sz="2000" dirty="0" err="1" smtClean="0"/>
              <a:t>ab</a:t>
            </a:r>
            <a:r>
              <a:rPr lang="en-US" sz="2000" dirty="0" smtClean="0"/>
              <a:t>, </a:t>
            </a:r>
            <a:r>
              <a:rPr lang="en-US" sz="2000" dirty="0" err="1" smtClean="0"/>
              <a:t>ba,bb</a:t>
            </a:r>
            <a:r>
              <a:rPr lang="en-US" sz="2000" dirty="0" smtClean="0"/>
              <a:t>}</a:t>
            </a:r>
          </a:p>
          <a:p>
            <a:endParaRPr lang="en-IN" sz="2000" dirty="0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505200" y="2667000"/>
          <a:ext cx="228600" cy="304800"/>
        </p:xfrm>
        <a:graphic>
          <a:graphicData uri="http://schemas.openxmlformats.org/presentationml/2006/ole">
            <p:oleObj spid="_x0000_s7175" name="Equation" r:id="rId8" imgW="164880" imgH="190440" progId="Equation.DSMT4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609600" y="3962400"/>
          <a:ext cx="633413" cy="457200"/>
        </p:xfrm>
        <a:graphic>
          <a:graphicData uri="http://schemas.openxmlformats.org/presentationml/2006/ole">
            <p:oleObj spid="_x0000_s7176" name="Equation" r:id="rId9" imgW="342720" imgH="2156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95400" y="3733800"/>
            <a:ext cx="533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</a:p>
          <a:p>
            <a:r>
              <a:rPr lang="en-US" sz="2000" dirty="0" smtClean="0"/>
              <a:t>set of all strings over     of length exactly 3</a:t>
            </a:r>
          </a:p>
          <a:p>
            <a:r>
              <a:rPr lang="en-US" sz="2000" dirty="0" smtClean="0"/>
              <a:t>  =    {</a:t>
            </a:r>
            <a:r>
              <a:rPr lang="en-US" sz="2000" dirty="0" err="1" smtClean="0"/>
              <a:t>aaa</a:t>
            </a:r>
            <a:r>
              <a:rPr lang="en-US" sz="2000" dirty="0" smtClean="0"/>
              <a:t>, </a:t>
            </a:r>
            <a:r>
              <a:rPr lang="en-US" sz="2000" dirty="0" err="1" smtClean="0"/>
              <a:t>aab</a:t>
            </a:r>
            <a:r>
              <a:rPr lang="en-US" sz="2000" dirty="0" smtClean="0"/>
              <a:t>, </a:t>
            </a:r>
            <a:r>
              <a:rPr lang="en-US" sz="2000" dirty="0" err="1" smtClean="0"/>
              <a:t>aba,abb,baa,bab,bba</a:t>
            </a:r>
            <a:r>
              <a:rPr lang="en-US" sz="2000" dirty="0" smtClean="0"/>
              <a:t>, </a:t>
            </a:r>
            <a:r>
              <a:rPr lang="en-US" sz="2000" dirty="0" err="1" smtClean="0"/>
              <a:t>bbb</a:t>
            </a:r>
            <a:r>
              <a:rPr lang="en-US" sz="2000" dirty="0" smtClean="0"/>
              <a:t>}</a:t>
            </a:r>
          </a:p>
          <a:p>
            <a:endParaRPr lang="en-IN" sz="2000" dirty="0"/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505200" y="4038600"/>
          <a:ext cx="228600" cy="304800"/>
        </p:xfrm>
        <a:graphic>
          <a:graphicData uri="http://schemas.openxmlformats.org/presentationml/2006/ole">
            <p:oleObj spid="_x0000_s7177" name="Equation" r:id="rId10" imgW="164880" imgH="190440" progId="Equation.DSMT4">
              <p:embed/>
            </p:oleObj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685800" y="5181600"/>
          <a:ext cx="633413" cy="457200"/>
        </p:xfrm>
        <a:graphic>
          <a:graphicData uri="http://schemas.openxmlformats.org/presentationml/2006/ole">
            <p:oleObj spid="_x0000_s7178" name="Equation" r:id="rId11" imgW="342720" imgH="2156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47800" y="4953000"/>
            <a:ext cx="533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</a:p>
          <a:p>
            <a:r>
              <a:rPr lang="en-US" sz="2000" dirty="0" smtClean="0"/>
              <a:t>set of all strings over     of length exactly n</a:t>
            </a:r>
          </a:p>
          <a:p>
            <a:r>
              <a:rPr lang="en-US" sz="2000" dirty="0" smtClean="0"/>
              <a:t>  </a:t>
            </a:r>
          </a:p>
          <a:p>
            <a:endParaRPr lang="en-IN" sz="2000" dirty="0"/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3657600" y="5257800"/>
          <a:ext cx="228600" cy="304800"/>
        </p:xfrm>
        <a:graphic>
          <a:graphicData uri="http://schemas.openxmlformats.org/presentationml/2006/ole">
            <p:oleObj spid="_x0000_s7179" name="Equation" r:id="rId12" imgW="164880" imgH="190440" progId="Equation.DSMT4">
              <p:embed/>
            </p:oleObj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685800" y="5867400"/>
          <a:ext cx="633413" cy="457200"/>
        </p:xfrm>
        <a:graphic>
          <a:graphicData uri="http://schemas.openxmlformats.org/presentationml/2006/ole">
            <p:oleObj spid="_x0000_s7180" name="Equation" r:id="rId13" imgW="342720" imgH="21564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47800" y="5565338"/>
            <a:ext cx="586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</a:p>
          <a:p>
            <a:r>
              <a:rPr lang="en-US" sz="2000" dirty="0" smtClean="0"/>
              <a:t>set of all strings over     of length exactly 0</a:t>
            </a:r>
          </a:p>
          <a:p>
            <a:r>
              <a:rPr lang="en-US" sz="2000" dirty="0" smtClean="0"/>
              <a:t> =              That is called </a:t>
            </a:r>
            <a:r>
              <a:rPr lang="en-US" sz="2000" b="1" dirty="0" smtClean="0"/>
              <a:t>epsilon</a:t>
            </a:r>
          </a:p>
          <a:p>
            <a:r>
              <a:rPr lang="en-US" sz="2000" dirty="0" smtClean="0"/>
              <a:t>  </a:t>
            </a:r>
          </a:p>
          <a:p>
            <a:endParaRPr lang="en-IN" sz="2000" dirty="0"/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3657600" y="5867400"/>
          <a:ext cx="228600" cy="304800"/>
        </p:xfrm>
        <a:graphic>
          <a:graphicData uri="http://schemas.openxmlformats.org/presentationml/2006/ole">
            <p:oleObj spid="_x0000_s7181" name="Equation" r:id="rId14" imgW="164880" imgH="190440" progId="Equation.DSMT4">
              <p:embed/>
            </p:oleObj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624013" y="6157913"/>
          <a:ext cx="868362" cy="487362"/>
        </p:xfrm>
        <a:graphic>
          <a:graphicData uri="http://schemas.openxmlformats.org/presentationml/2006/ole">
            <p:oleObj spid="_x0000_s7182" name="Equation" r:id="rId15" imgW="24120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84582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         is an alphabet</a:t>
            </a:r>
          </a:p>
          <a:p>
            <a:endParaRPr lang="en-US" dirty="0"/>
          </a:p>
          <a:p>
            <a:r>
              <a:rPr lang="en-US" dirty="0" smtClean="0"/>
              <a:t>          Denotes the sets of all finite strings over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" y="990600"/>
          <a:ext cx="336550" cy="381000"/>
        </p:xfrm>
        <a:graphic>
          <a:graphicData uri="http://schemas.openxmlformats.org/presentationml/2006/ole">
            <p:oleObj spid="_x0000_s8194" name="Equation" r:id="rId3" imgW="164880" imgH="190440" progId="Equation.DSMT4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8600" y="1524000"/>
          <a:ext cx="414338" cy="431800"/>
        </p:xfrm>
        <a:graphic>
          <a:graphicData uri="http://schemas.openxmlformats.org/presentationml/2006/ole">
            <p:oleObj spid="_x0000_s8195" name="Equation" r:id="rId4" imgW="203040" imgH="215640" progId="Equation.DSMT4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419600" y="1524000"/>
          <a:ext cx="336550" cy="381000"/>
        </p:xfrm>
        <a:graphic>
          <a:graphicData uri="http://schemas.openxmlformats.org/presentationml/2006/ole">
            <p:oleObj spid="_x0000_s8196" name="Equation" r:id="rId5" imgW="164880" imgH="1904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5800" y="2609850"/>
          <a:ext cx="2819400" cy="647700"/>
        </p:xfrm>
        <a:graphic>
          <a:graphicData uri="http://schemas.openxmlformats.org/presentationml/2006/ole">
            <p:oleObj spid="_x0000_s8197" name="Equation" r:id="rId6" imgW="1409400" imgH="43164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90600" y="3200400"/>
          <a:ext cx="5791200" cy="533400"/>
        </p:xfrm>
        <a:graphic>
          <a:graphicData uri="http://schemas.openxmlformats.org/presentationml/2006/ole">
            <p:oleObj spid="_x0000_s8199" name="Equation" r:id="rId7" imgW="2044440" imgH="20304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81000" y="4572000"/>
          <a:ext cx="1447800" cy="1600200"/>
        </p:xfrm>
        <a:graphic>
          <a:graphicData uri="http://schemas.openxmlformats.org/presentationml/2006/ole">
            <p:oleObj spid="_x0000_s8200" name="Equation" r:id="rId8" imgW="533160" imgH="736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457200"/>
            <a:ext cx="181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is finite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447800"/>
          <a:ext cx="3314700" cy="671513"/>
        </p:xfrm>
        <a:graphic>
          <a:graphicData uri="http://schemas.openxmlformats.org/presentationml/2006/ole">
            <p:oleObj spid="_x0000_s9218" name="Equation" r:id="rId3" imgW="634680" imgH="2030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590800"/>
            <a:ext cx="384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is length of all strings of length 2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" y="3124200"/>
          <a:ext cx="3962400" cy="685800"/>
        </p:xfrm>
        <a:graphic>
          <a:graphicData uri="http://schemas.openxmlformats.org/presentationml/2006/ole">
            <p:oleObj spid="_x0000_s9219" name="Equation" r:id="rId4" imgW="1218960" imgH="228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2590800"/>
          <a:ext cx="381000" cy="457200"/>
        </p:xfrm>
        <a:graphic>
          <a:graphicData uri="http://schemas.openxmlformats.org/presentationml/2006/ole">
            <p:oleObj spid="_x0000_s9220" name="Equation" r:id="rId5" imgW="164880" imgH="228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4191000"/>
            <a:ext cx="41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String(s)={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} </a:t>
            </a:r>
            <a:r>
              <a:rPr lang="en-US" dirty="0" smtClean="0"/>
              <a:t>is present in this       or not</a:t>
            </a:r>
            <a:endParaRPr lang="en-IN" dirty="0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505200" y="4191000"/>
          <a:ext cx="381000" cy="381000"/>
        </p:xfrm>
        <a:graphic>
          <a:graphicData uri="http://schemas.openxmlformats.org/presentationml/2006/ole">
            <p:oleObj spid="_x0000_s9221" name="Equation" r:id="rId6" imgW="164880" imgH="2286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1" y="5181600"/>
            <a:ext cx="4800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language is finite then machine can easily do it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743200"/>
            <a:ext cx="384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is length of all strings of length 2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457200"/>
            <a:ext cx="1988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is infinite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447800"/>
          <a:ext cx="3314700" cy="671513"/>
        </p:xfrm>
        <a:graphic>
          <a:graphicData uri="http://schemas.openxmlformats.org/presentationml/2006/ole">
            <p:oleObj spid="_x0000_s10242" name="Equation" r:id="rId3" imgW="634680" imgH="2030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590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is length of all strings of start with a 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4500" y="3124200"/>
          <a:ext cx="5651500" cy="609600"/>
        </p:xfrm>
        <a:graphic>
          <a:graphicData uri="http://schemas.openxmlformats.org/presentationml/2006/ole">
            <p:oleObj spid="_x0000_s10243" name="Equation" r:id="rId4" imgW="1650960" imgH="228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5313" y="2590800"/>
          <a:ext cx="409575" cy="457200"/>
        </p:xfrm>
        <a:graphic>
          <a:graphicData uri="http://schemas.openxmlformats.org/presentationml/2006/ole">
            <p:oleObj spid="_x0000_s10244" name="Equation" r:id="rId5" imgW="177480" imgH="228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4191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String(s)={</a:t>
            </a:r>
            <a:r>
              <a:rPr lang="en-US" dirty="0" err="1" smtClean="0">
                <a:solidFill>
                  <a:srgbClr val="C00000"/>
                </a:solidFill>
              </a:rPr>
              <a:t>baaa</a:t>
            </a:r>
            <a:r>
              <a:rPr lang="en-US" dirty="0" smtClean="0">
                <a:solidFill>
                  <a:srgbClr val="C00000"/>
                </a:solidFill>
              </a:rPr>
              <a:t>} </a:t>
            </a:r>
            <a:r>
              <a:rPr lang="en-US" dirty="0" smtClean="0"/>
              <a:t>is present in this       or not</a:t>
            </a:r>
            <a:endParaRPr lang="en-IN" dirty="0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581400" y="4191000"/>
          <a:ext cx="409575" cy="381000"/>
        </p:xfrm>
        <a:graphic>
          <a:graphicData uri="http://schemas.openxmlformats.org/presentationml/2006/ole">
            <p:oleObj spid="_x0000_s10245" name="Equation" r:id="rId6" imgW="177480" imgH="2286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5181600"/>
            <a:ext cx="57149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language is infinite then machine takes lots of times 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00617_0104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7988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066800"/>
            <a:ext cx="58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Finite  Representation/ Finite Automata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905000"/>
            <a:ext cx="739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Finite Automata(FA) is the simplest machine to recognize patterns</a:t>
            </a:r>
          </a:p>
        </p:txBody>
      </p:sp>
      <p:pic>
        <p:nvPicPr>
          <p:cNvPr id="6" name="Picture 5" descr="FA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667000"/>
            <a:ext cx="771525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610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057400"/>
            <a:ext cx="83820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It is one of the most important subjects form theoretical computer science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It has alone weightage of  12 marks  out of 70 technical marks in GATE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Not only GATE, any other competitive exam this subject has very strong weight age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Not only written exam but even you also go through an interview either for job or for further study, this subject give strong weightage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762000"/>
            <a:ext cx="585993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Introduction to Theory of Computation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5344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0772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19200"/>
            <a:ext cx="7086601" cy="36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en-I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BOOKS</a:t>
            </a:r>
          </a:p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just"/>
            <a:r>
              <a:rPr lang="en-IN" dirty="0" err="1" smtClean="0">
                <a:solidFill>
                  <a:schemeClr val="tx1"/>
                </a:solidFill>
              </a:rPr>
              <a:t>Hopcroft</a:t>
            </a:r>
            <a:r>
              <a:rPr lang="en-IN" dirty="0">
                <a:solidFill>
                  <a:schemeClr val="tx1"/>
                </a:solidFill>
              </a:rPr>
              <a:t>, John E., Rajeev </a:t>
            </a:r>
            <a:r>
              <a:rPr lang="en-IN" dirty="0" err="1">
                <a:solidFill>
                  <a:schemeClr val="tx1"/>
                </a:solidFill>
              </a:rPr>
              <a:t>Motwani</a:t>
            </a:r>
            <a:r>
              <a:rPr lang="en-IN" dirty="0">
                <a:solidFill>
                  <a:schemeClr val="tx1"/>
                </a:solidFill>
              </a:rPr>
              <a:t>, and Jeffrey D. </a:t>
            </a:r>
            <a:r>
              <a:rPr lang="en-IN" dirty="0" err="1">
                <a:solidFill>
                  <a:schemeClr val="tx1"/>
                </a:solidFill>
              </a:rPr>
              <a:t>Ullman</a:t>
            </a:r>
            <a:r>
              <a:rPr lang="en-IN" dirty="0">
                <a:solidFill>
                  <a:schemeClr val="tx1"/>
                </a:solidFill>
              </a:rPr>
              <a:t>. "Introduction to automata theory, languages, and computation." </a:t>
            </a:r>
            <a:r>
              <a:rPr lang="en-IN" dirty="0" smtClean="0">
                <a:solidFill>
                  <a:schemeClr val="tx1"/>
                </a:solidFill>
              </a:rPr>
              <a:t>(2001).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 fontAlgn="base"/>
            <a:r>
              <a:rPr lang="en-IN" dirty="0" smtClean="0">
                <a:solidFill>
                  <a:schemeClr val="tx1"/>
                </a:solidFill>
              </a:rPr>
              <a:t>“Introduction </a:t>
            </a:r>
            <a:r>
              <a:rPr lang="en-IN" dirty="0">
                <a:solidFill>
                  <a:schemeClr val="tx1"/>
                </a:solidFill>
              </a:rPr>
              <a:t>to Formal Languages, Automata Theory and </a:t>
            </a:r>
            <a:r>
              <a:rPr lang="en-IN" dirty="0" smtClean="0">
                <a:solidFill>
                  <a:schemeClr val="tx1"/>
                </a:solidFill>
              </a:rPr>
              <a:t>Computation” by</a:t>
            </a:r>
            <a:r>
              <a:rPr lang="en-IN" dirty="0">
                <a:solidFill>
                  <a:schemeClr val="tx1"/>
                </a:solidFill>
              </a:rPr>
              <a:t> R Rama, Kamala </a:t>
            </a:r>
            <a:r>
              <a:rPr lang="en-IN" dirty="0" err="1">
                <a:solidFill>
                  <a:schemeClr val="tx1"/>
                </a:solidFill>
              </a:rPr>
              <a:t>Krithivasan</a:t>
            </a:r>
            <a:endParaRPr lang="en-IN" dirty="0">
              <a:solidFill>
                <a:schemeClr val="tx1"/>
              </a:solidFill>
            </a:endParaRPr>
          </a:p>
          <a:p>
            <a:endParaRPr lang="en-I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85800"/>
            <a:ext cx="35951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is computation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382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Computation means we write some programs and we execute those programs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Fundamental activity behind the computation or the way computation is carried out by executing  programs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197362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is program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343400"/>
            <a:ext cx="518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Programs  express algorithms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924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is algorithms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 Algorithm are steps by steps procedure for carrying out input to output transformation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819400"/>
            <a:ext cx="11160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cxnSp>
        <p:nvCxnSpPr>
          <p:cNvPr id="14" name="Straight Arrow Connector 13"/>
          <p:cNvCxnSpPr>
            <a:endCxn id="4" idx="1"/>
          </p:cNvCxnSpPr>
          <p:nvPr/>
        </p:nvCxnSpPr>
        <p:spPr>
          <a:xfrm flipV="1">
            <a:off x="2057400" y="3004066"/>
            <a:ext cx="9144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4087811" y="2971800"/>
            <a:ext cx="865189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7400" y="2590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2514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1242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31242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3733800"/>
            <a:ext cx="78486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Every algorithms compute function 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Function is mapping from some domain to range</a:t>
            </a:r>
          </a:p>
          <a:p>
            <a:r>
              <a:rPr lang="en-US" b="1" dirty="0" smtClean="0"/>
              <a:t>f:D</a:t>
            </a:r>
            <a:r>
              <a:rPr lang="en-US" b="1" dirty="0" smtClean="0">
                <a:sym typeface="Wingdings" pitchFamily="2" charset="2"/>
              </a:rPr>
              <a:t>R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Domain is domain of all inputs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Range is Range of all outputs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57600" y="1981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20200616_1830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681" y="0"/>
            <a:ext cx="896663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7924801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Basic Goal </a:t>
            </a:r>
          </a:p>
          <a:p>
            <a:endParaRPr lang="en-US" dirty="0"/>
          </a:p>
          <a:p>
            <a:r>
              <a:rPr lang="en-US" dirty="0" smtClean="0"/>
              <a:t>To identify the class of function which admit the algorithm to compute them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06850" y="1927225"/>
          <a:ext cx="114300" cy="177800"/>
        </p:xfrm>
        <a:graphic>
          <a:graphicData uri="http://schemas.openxmlformats.org/presentationml/2006/ole">
            <p:oleObj spid="_x0000_s1026" name="Equation" r:id="rId3" imgW="114120" imgH="177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2971800"/>
            <a:ext cx="7086600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{</a:t>
            </a:r>
            <a:r>
              <a:rPr lang="en-US" dirty="0" smtClean="0"/>
              <a:t>For function f, there is an algorithm to compute function f</a:t>
            </a:r>
          </a:p>
          <a:p>
            <a:endParaRPr lang="en-US" dirty="0"/>
          </a:p>
          <a:p>
            <a:r>
              <a:rPr lang="en-US" sz="4000" dirty="0"/>
              <a:t>{</a:t>
            </a:r>
            <a:r>
              <a:rPr lang="en-US" dirty="0" smtClean="0"/>
              <a:t>Rest do not admit  any algorithms to compute the function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029200"/>
            <a:ext cx="7315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Most of function do not admit any algorithm, </a:t>
            </a:r>
          </a:p>
          <a:p>
            <a:endParaRPr lang="en-US" dirty="0"/>
          </a:p>
          <a:p>
            <a:r>
              <a:rPr lang="en-US" dirty="0" smtClean="0"/>
              <a:t>This will see at the end of the course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7467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 Membership Problem</a:t>
            </a:r>
          </a:p>
          <a:p>
            <a:endParaRPr lang="en-US" dirty="0"/>
          </a:p>
          <a:p>
            <a:r>
              <a:rPr lang="en-US" dirty="0" smtClean="0"/>
              <a:t>S  :  a set</a:t>
            </a:r>
          </a:p>
          <a:p>
            <a:r>
              <a:rPr lang="en-US" dirty="0" smtClean="0"/>
              <a:t>Given any a, to decide if a is member of set S or not   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791200" y="1447800"/>
          <a:ext cx="777875" cy="347662"/>
        </p:xfrm>
        <a:graphic>
          <a:graphicData uri="http://schemas.openxmlformats.org/presentationml/2006/ole">
            <p:oleObj spid="_x0000_s2050" name="Equation" r:id="rId3" imgW="4698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04800"/>
            <a:ext cx="5791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 </a:t>
            </a:r>
            <a:r>
              <a:rPr lang="en-IN" dirty="0" smtClean="0"/>
              <a:t>Basic Terminologies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62000"/>
            <a:ext cx="7848600" cy="56323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Symbol</a:t>
            </a:r>
            <a:r>
              <a:rPr lang="en-US" dirty="0" smtClean="0"/>
              <a:t>: </a:t>
            </a:r>
            <a:r>
              <a:rPr lang="en-US" dirty="0"/>
              <a:t>Symbols are indivisible objects or entity that cannot be defined. </a:t>
            </a:r>
            <a:r>
              <a:rPr lang="en-US" dirty="0" smtClean="0"/>
              <a:t> A </a:t>
            </a:r>
            <a:r>
              <a:rPr lang="en-US" dirty="0"/>
              <a:t>symbol is any single object </a:t>
            </a:r>
            <a:r>
              <a:rPr lang="en-US" dirty="0" smtClean="0"/>
              <a:t>. Symbol is smallest building block of TOC.</a:t>
            </a:r>
            <a:endParaRPr lang="en-US" dirty="0"/>
          </a:p>
          <a:p>
            <a:pPr algn="just"/>
            <a:r>
              <a:rPr lang="en-US" dirty="0" smtClean="0"/>
              <a:t>Ex:  0,1,a,b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Alphabet: </a:t>
            </a:r>
            <a:r>
              <a:rPr lang="en-US" dirty="0" smtClean="0"/>
              <a:t>An alphabet is a finite set of symbol. </a:t>
            </a:r>
            <a:r>
              <a:rPr lang="en-US" dirty="0"/>
              <a:t>The alphabet of a language is normally denoted by 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Ex: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String: </a:t>
            </a:r>
            <a:r>
              <a:rPr lang="en-US" dirty="0"/>
              <a:t>A string or word over an </a:t>
            </a:r>
            <a:r>
              <a:rPr lang="en-US" dirty="0" smtClean="0"/>
              <a:t>alphabet </a:t>
            </a:r>
            <a:r>
              <a:rPr lang="en-US" dirty="0"/>
              <a:t>  </a:t>
            </a:r>
            <a:r>
              <a:rPr lang="en-US" dirty="0" smtClean="0"/>
              <a:t>      is </a:t>
            </a:r>
            <a:r>
              <a:rPr lang="en-US" dirty="0"/>
              <a:t>a finite sequence of concatenated symbols of 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algn="just"/>
            <a:r>
              <a:rPr lang="en-US" dirty="0"/>
              <a:t>0110, 11, 001 are three strings over the binary alphabet { 0, 1 } .</a:t>
            </a:r>
          </a:p>
          <a:p>
            <a:pPr algn="just"/>
            <a:r>
              <a:rPr lang="en-US" i="1" dirty="0" err="1"/>
              <a:t>aab</a:t>
            </a:r>
            <a:r>
              <a:rPr lang="en-US" dirty="0"/>
              <a:t>,</a:t>
            </a:r>
            <a:r>
              <a:rPr lang="en-US" i="1" dirty="0"/>
              <a:t> </a:t>
            </a:r>
            <a:r>
              <a:rPr lang="en-US" i="1" dirty="0" err="1"/>
              <a:t>abcb</a:t>
            </a:r>
            <a:r>
              <a:rPr lang="en-US" dirty="0"/>
              <a:t>,</a:t>
            </a:r>
            <a:r>
              <a:rPr lang="en-US" i="1" dirty="0"/>
              <a:t> b</a:t>
            </a:r>
            <a:r>
              <a:rPr lang="en-US" dirty="0"/>
              <a:t>,</a:t>
            </a:r>
            <a:r>
              <a:rPr lang="en-US" i="1" dirty="0"/>
              <a:t> cc</a:t>
            </a:r>
            <a:r>
              <a:rPr lang="en-US" dirty="0"/>
              <a:t> are  four strings over the alphabet { </a:t>
            </a:r>
            <a:r>
              <a:rPr lang="en-US" i="1" dirty="0"/>
              <a:t>a</a:t>
            </a:r>
            <a:r>
              <a:rPr lang="en-US" dirty="0"/>
              <a:t>,</a:t>
            </a:r>
            <a:r>
              <a:rPr lang="en-US" i="1" dirty="0"/>
              <a:t> b</a:t>
            </a:r>
            <a:r>
              <a:rPr lang="en-US" dirty="0"/>
              <a:t>,</a:t>
            </a:r>
            <a:r>
              <a:rPr lang="en-US" i="1" dirty="0"/>
              <a:t> c </a:t>
            </a:r>
            <a:r>
              <a:rPr lang="en-US" dirty="0"/>
              <a:t>}.</a:t>
            </a:r>
          </a:p>
          <a:p>
            <a:pPr algn="just"/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2438400"/>
          <a:ext cx="381000" cy="304800"/>
        </p:xfrm>
        <a:graphic>
          <a:graphicData uri="http://schemas.openxmlformats.org/presentationml/2006/ole">
            <p:oleObj spid="_x0000_s3074" name="Equation" r:id="rId3" imgW="164880" imgH="1904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3276600"/>
          <a:ext cx="1981200" cy="685800"/>
        </p:xfrm>
        <a:graphic>
          <a:graphicData uri="http://schemas.openxmlformats.org/presentationml/2006/ole">
            <p:oleObj spid="_x0000_s3075" name="Equation" r:id="rId4" imgW="761760" imgH="431640" progId="Equation.DSMT4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905000" y="4648200"/>
          <a:ext cx="381000" cy="304800"/>
        </p:xfrm>
        <a:graphic>
          <a:graphicData uri="http://schemas.openxmlformats.org/presentationml/2006/ole">
            <p:oleObj spid="_x0000_s3076" name="Equation" r:id="rId5" imgW="164880" imgH="190440" progId="Equation.DSMT4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724400" y="4419600"/>
          <a:ext cx="381000" cy="304800"/>
        </p:xfrm>
        <a:graphic>
          <a:graphicData uri="http://schemas.openxmlformats.org/presentationml/2006/ole">
            <p:oleObj spid="_x0000_s3077" name="Equation" r:id="rId6" imgW="16488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536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MathType 6.0 Equation</vt:lpstr>
      <vt:lpstr>TOC Theory of Computation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TOC Theory of Computation</dc:title>
  <dc:creator>INSPIRON 3000</dc:creator>
  <cp:lastModifiedBy>INSPIRON 3000</cp:lastModifiedBy>
  <cp:revision>117</cp:revision>
  <dcterms:created xsi:type="dcterms:W3CDTF">2020-06-16T07:12:23Z</dcterms:created>
  <dcterms:modified xsi:type="dcterms:W3CDTF">2020-06-17T04:12:59Z</dcterms:modified>
</cp:coreProperties>
</file>