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Sathawane" userId="7ee15d6a84b193f8" providerId="LiveId" clId="{7FE527CC-F9F2-45AF-927C-2DA30ADD3950}"/>
    <pc:docChg chg="custSel delSld modSld">
      <pc:chgData name="vishal Sathawane" userId="7ee15d6a84b193f8" providerId="LiveId" clId="{7FE527CC-F9F2-45AF-927C-2DA30ADD3950}" dt="2021-07-22T07:49:16.344" v="5" actId="478"/>
      <pc:docMkLst>
        <pc:docMk/>
      </pc:docMkLst>
      <pc:sldChg chg="delSp modSp mod">
        <pc:chgData name="vishal Sathawane" userId="7ee15d6a84b193f8" providerId="LiveId" clId="{7FE527CC-F9F2-45AF-927C-2DA30ADD3950}" dt="2021-07-22T07:49:16.344" v="5" actId="478"/>
        <pc:sldMkLst>
          <pc:docMk/>
          <pc:sldMk cId="0" sldId="256"/>
        </pc:sldMkLst>
        <pc:spChg chg="mod">
          <ac:chgData name="vishal Sathawane" userId="7ee15d6a84b193f8" providerId="LiveId" clId="{7FE527CC-F9F2-45AF-927C-2DA30ADD3950}" dt="2021-07-22T07:48:20.050" v="1"/>
          <ac:spMkLst>
            <pc:docMk/>
            <pc:sldMk cId="0" sldId="256"/>
            <ac:spMk id="2" creationId="{00000000-0000-0000-0000-000000000000}"/>
          </ac:spMkLst>
        </pc:spChg>
        <pc:spChg chg="mod">
          <ac:chgData name="vishal Sathawane" userId="7ee15d6a84b193f8" providerId="LiveId" clId="{7FE527CC-F9F2-45AF-927C-2DA30ADD3950}" dt="2021-07-22T07:49:12.788" v="4" actId="1076"/>
          <ac:spMkLst>
            <pc:docMk/>
            <pc:sldMk cId="0" sldId="256"/>
            <ac:spMk id="3" creationId="{00000000-0000-0000-0000-000000000000}"/>
          </ac:spMkLst>
        </pc:spChg>
        <pc:spChg chg="del">
          <ac:chgData name="vishal Sathawane" userId="7ee15d6a84b193f8" providerId="LiveId" clId="{7FE527CC-F9F2-45AF-927C-2DA30ADD3950}" dt="2021-07-22T07:49:16.344" v="5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vishal Sathawane" userId="7ee15d6a84b193f8" providerId="LiveId" clId="{7FE527CC-F9F2-45AF-927C-2DA30ADD3950}" dt="2021-07-22T07:49:06.226" v="3" actId="478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vishal Sathawane" userId="7ee15d6a84b193f8" providerId="LiveId" clId="{7FE527CC-F9F2-45AF-927C-2DA30ADD3950}" dt="2021-07-22T07:48:59.365" v="2" actId="2696"/>
        <pc:sldMkLst>
          <pc:docMk/>
          <pc:sldMk cId="0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6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3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1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2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7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1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3676" y="309117"/>
            <a:ext cx="801664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4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5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4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9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9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4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0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1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76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Introduction</a:t>
            </a:r>
            <a:r>
              <a:rPr spc="-95" dirty="0"/>
              <a:t> </a:t>
            </a:r>
            <a:r>
              <a:rPr spc="325"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9600" y="617789"/>
            <a:ext cx="1630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95" dirty="0">
                <a:solidFill>
                  <a:srgbClr val="EBEBEB"/>
                </a:solidFill>
                <a:latin typeface="Arial"/>
                <a:cs typeface="Arial"/>
              </a:rPr>
              <a:t>SQL</a:t>
            </a:r>
            <a:endParaRPr sz="7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368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 </a:t>
            </a:r>
            <a:r>
              <a:rPr sz="4200" spc="-260" dirty="0"/>
              <a:t>:</a:t>
            </a:r>
            <a:r>
              <a:rPr sz="4200" spc="-580" dirty="0"/>
              <a:t> </a:t>
            </a:r>
            <a:r>
              <a:rPr sz="4200" spc="-185" dirty="0"/>
              <a:t>DDL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59908"/>
            <a:ext cx="2253615" cy="12947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Table: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6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0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4155" y="1147572"/>
            <a:ext cx="4913376" cy="1892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83" y="3328415"/>
            <a:ext cx="3642360" cy="3336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2855" y="3281171"/>
            <a:ext cx="3878579" cy="3339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220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</a:t>
            </a:r>
            <a:r>
              <a:rPr sz="4200" spc="-80" dirty="0"/>
              <a:t> </a:t>
            </a:r>
            <a:r>
              <a:rPr sz="4200" spc="-190" dirty="0"/>
              <a:t>DDL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978279"/>
            <a:ext cx="1851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DROP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TABLE: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3584828"/>
            <a:ext cx="1828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ALTER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5993079"/>
            <a:ext cx="35325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65" dirty="0">
                <a:solidFill>
                  <a:srgbClr val="F5E1A9"/>
                </a:solidFill>
                <a:latin typeface="Arial"/>
                <a:cs typeface="Arial"/>
              </a:rPr>
              <a:t>OTHER </a:t>
            </a:r>
            <a:r>
              <a:rPr sz="2000" spc="-90" dirty="0">
                <a:solidFill>
                  <a:srgbClr val="F5E1A9"/>
                </a:solidFill>
                <a:latin typeface="Arial"/>
                <a:cs typeface="Arial"/>
              </a:rPr>
              <a:t>DDL</a:t>
            </a:r>
            <a:r>
              <a:rPr sz="2000" spc="8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5E1A9"/>
                </a:solidFill>
                <a:latin typeface="Arial"/>
                <a:cs typeface="Arial"/>
              </a:rPr>
              <a:t>COMMANDS!!!!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9251" y="1853183"/>
            <a:ext cx="4486656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4516" y="4242815"/>
            <a:ext cx="5596128" cy="1743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 </a:t>
            </a:r>
            <a:r>
              <a:rPr sz="4200" spc="-114" dirty="0"/>
              <a:t>DML:</a:t>
            </a:r>
            <a:r>
              <a:rPr sz="4200" spc="-575" dirty="0"/>
              <a:t> </a:t>
            </a:r>
            <a:r>
              <a:rPr sz="4200" spc="-355" dirty="0"/>
              <a:t>INSERT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827532" y="2028444"/>
            <a:ext cx="7286244" cy="1877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576" y="1000880"/>
            <a:ext cx="436753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70" dirty="0">
                <a:solidFill>
                  <a:srgbClr val="F5E1A9"/>
                </a:solidFill>
                <a:latin typeface="Arial"/>
                <a:cs typeface="Arial"/>
              </a:rPr>
              <a:t>INSERT</a:t>
            </a:r>
            <a:r>
              <a:rPr sz="2000" spc="-1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5E1A9"/>
                </a:solidFill>
                <a:latin typeface="Arial"/>
                <a:cs typeface="Arial"/>
              </a:rPr>
              <a:t>INTO: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105" dirty="0">
                <a:solidFill>
                  <a:srgbClr val="F5E1A9"/>
                </a:solidFill>
                <a:latin typeface="Arial"/>
                <a:cs typeface="Arial"/>
              </a:rPr>
              <a:t>NUMBER, </a:t>
            </a:r>
            <a:r>
              <a:rPr sz="1800" spc="-90" dirty="0">
                <a:solidFill>
                  <a:srgbClr val="F5E1A9"/>
                </a:solidFill>
                <a:latin typeface="Arial"/>
                <a:cs typeface="Arial"/>
              </a:rPr>
              <a:t>CHAR/VARCHAR2,</a:t>
            </a:r>
            <a:r>
              <a:rPr sz="1800" spc="-27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F5E1A9"/>
                </a:solidFill>
                <a:latin typeface="Arial"/>
                <a:cs typeface="Arial"/>
              </a:rPr>
              <a:t>DATE?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4627" y="4081271"/>
            <a:ext cx="6448044" cy="2570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 </a:t>
            </a:r>
            <a:r>
              <a:rPr sz="4200" spc="-114" dirty="0"/>
              <a:t>DML:</a:t>
            </a:r>
            <a:r>
              <a:rPr sz="4200" spc="-575" dirty="0"/>
              <a:t> </a:t>
            </a:r>
            <a:r>
              <a:rPr sz="4200" spc="-355" dirty="0"/>
              <a:t>INSERT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000880"/>
            <a:ext cx="278892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70" dirty="0">
                <a:solidFill>
                  <a:srgbClr val="F5E1A9"/>
                </a:solidFill>
                <a:latin typeface="Arial"/>
                <a:cs typeface="Arial"/>
              </a:rPr>
              <a:t>INSERT</a:t>
            </a:r>
            <a:r>
              <a:rPr sz="2000" spc="-1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5E1A9"/>
                </a:solidFill>
                <a:latin typeface="Arial"/>
                <a:cs typeface="Arial"/>
              </a:rPr>
              <a:t>INTO: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175" dirty="0">
                <a:solidFill>
                  <a:srgbClr val="F5E1A9"/>
                </a:solidFill>
                <a:latin typeface="Arial"/>
                <a:cs typeface="Arial"/>
              </a:rPr>
              <a:t>SPECIFIC</a:t>
            </a:r>
            <a:r>
              <a:rPr sz="1800" spc="-6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5E1A9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895" y="2173223"/>
            <a:ext cx="8433816" cy="86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940" y="3115055"/>
            <a:ext cx="7042404" cy="3401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 </a:t>
            </a:r>
            <a:r>
              <a:rPr sz="4200" spc="-114" dirty="0"/>
              <a:t>DML:</a:t>
            </a:r>
            <a:r>
              <a:rPr sz="4200" spc="-575" dirty="0"/>
              <a:t> </a:t>
            </a:r>
            <a:r>
              <a:rPr sz="4200" spc="-355" dirty="0"/>
              <a:t>INSERT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000880"/>
            <a:ext cx="2130425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70" dirty="0">
                <a:solidFill>
                  <a:srgbClr val="F5E1A9"/>
                </a:solidFill>
                <a:latin typeface="Arial"/>
                <a:cs typeface="Arial"/>
              </a:rPr>
              <a:t>INSERT</a:t>
            </a:r>
            <a:r>
              <a:rPr sz="2000" spc="-2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5E1A9"/>
                </a:solidFill>
                <a:latin typeface="Arial"/>
                <a:cs typeface="Arial"/>
              </a:rPr>
              <a:t>INTO: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140" dirty="0">
                <a:solidFill>
                  <a:srgbClr val="F5E1A9"/>
                </a:solidFill>
                <a:latin typeface="Arial"/>
                <a:cs typeface="Arial"/>
              </a:rPr>
              <a:t>FOREIGN</a:t>
            </a:r>
            <a:r>
              <a:rPr sz="1800" spc="-35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1800" spc="-335" dirty="0">
                <a:solidFill>
                  <a:srgbClr val="F5E1A9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5607811"/>
            <a:ext cx="4192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4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114" dirty="0">
                <a:solidFill>
                  <a:srgbClr val="EFD37E"/>
                </a:solidFill>
                <a:latin typeface="Arial"/>
                <a:cs typeface="Arial"/>
              </a:rPr>
              <a:t>ALL </a:t>
            </a:r>
            <a:r>
              <a:rPr sz="1800" spc="-30" dirty="0">
                <a:solidFill>
                  <a:srgbClr val="EFD37E"/>
                </a:solidFill>
                <a:latin typeface="Arial"/>
                <a:cs typeface="Arial"/>
              </a:rPr>
              <a:t>DML </a:t>
            </a:r>
            <a:r>
              <a:rPr sz="1800" spc="-40" dirty="0">
                <a:solidFill>
                  <a:srgbClr val="EFD37E"/>
                </a:solidFill>
                <a:latin typeface="Arial"/>
                <a:cs typeface="Arial"/>
              </a:rPr>
              <a:t>COMMANDS </a:t>
            </a:r>
            <a:r>
              <a:rPr sz="1800" spc="-150" dirty="0">
                <a:solidFill>
                  <a:srgbClr val="EFD37E"/>
                </a:solidFill>
                <a:latin typeface="Arial"/>
                <a:cs typeface="Arial"/>
              </a:rPr>
              <a:t>NEED</a:t>
            </a:r>
            <a:r>
              <a:rPr sz="1800" spc="-175" dirty="0">
                <a:solidFill>
                  <a:srgbClr val="EFD37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D9BDD6"/>
                </a:solidFill>
                <a:latin typeface="Arial"/>
                <a:cs typeface="Arial"/>
              </a:rPr>
              <a:t>COMMIT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" y="2101595"/>
            <a:ext cx="8435340" cy="3110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521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 </a:t>
            </a:r>
            <a:r>
              <a:rPr sz="4200" spc="-114" dirty="0"/>
              <a:t>DML:</a:t>
            </a:r>
            <a:r>
              <a:rPr sz="4200" spc="245" dirty="0"/>
              <a:t> </a:t>
            </a:r>
            <a:r>
              <a:rPr sz="4200" spc="-305" dirty="0"/>
              <a:t>UPDATE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1292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50" dirty="0">
                <a:solidFill>
                  <a:srgbClr val="F5E1A9"/>
                </a:solidFill>
                <a:latin typeface="Arial"/>
                <a:cs typeface="Arial"/>
              </a:rPr>
              <a:t>U</a:t>
            </a:r>
            <a:r>
              <a:rPr sz="2000" spc="-130" dirty="0">
                <a:solidFill>
                  <a:srgbClr val="F5E1A9"/>
                </a:solidFill>
                <a:latin typeface="Arial"/>
                <a:cs typeface="Arial"/>
              </a:rPr>
              <a:t>P</a:t>
            </a:r>
            <a:r>
              <a:rPr sz="2000" spc="-95" dirty="0">
                <a:solidFill>
                  <a:srgbClr val="F5E1A9"/>
                </a:solidFill>
                <a:latin typeface="Arial"/>
                <a:cs typeface="Arial"/>
              </a:rPr>
              <a:t>DA</a:t>
            </a:r>
            <a:r>
              <a:rPr sz="2000" spc="-75" dirty="0">
                <a:solidFill>
                  <a:srgbClr val="F5E1A9"/>
                </a:solidFill>
                <a:latin typeface="Arial"/>
                <a:cs typeface="Arial"/>
              </a:rPr>
              <a:t>T</a:t>
            </a:r>
            <a:r>
              <a:rPr sz="2000" spc="-325" dirty="0">
                <a:solidFill>
                  <a:srgbClr val="F5E1A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186" y="4207890"/>
            <a:ext cx="2147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90" dirty="0">
                <a:solidFill>
                  <a:srgbClr val="F5E1A9"/>
                </a:solidFill>
                <a:latin typeface="Arial"/>
                <a:cs typeface="Arial"/>
              </a:rPr>
              <a:t>WHERE</a:t>
            </a:r>
            <a:r>
              <a:rPr sz="2000" spc="-8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5E1A9"/>
                </a:solidFill>
                <a:latin typeface="Arial"/>
                <a:cs typeface="Arial"/>
              </a:rPr>
              <a:t>CLAUSE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0588" y="1280160"/>
            <a:ext cx="3723132" cy="239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0588" y="3880103"/>
            <a:ext cx="3723132" cy="239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302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>
                <a:solidFill>
                  <a:srgbClr val="EBEBEB"/>
                </a:solidFill>
                <a:latin typeface="Arial"/>
                <a:cs typeface="Arial"/>
              </a:rPr>
              <a:t>SQL: </a:t>
            </a:r>
            <a:r>
              <a:rPr sz="4200" spc="-114" dirty="0">
                <a:solidFill>
                  <a:srgbClr val="EBEBEB"/>
                </a:solidFill>
                <a:latin typeface="Arial"/>
                <a:cs typeface="Arial"/>
              </a:rPr>
              <a:t>DML:</a:t>
            </a:r>
            <a:r>
              <a:rPr sz="4200" spc="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4200" spc="-480" dirty="0">
                <a:solidFill>
                  <a:srgbClr val="EBEBEB"/>
                </a:solidFill>
                <a:latin typeface="Arial"/>
                <a:cs typeface="Arial"/>
              </a:rPr>
              <a:t>DELETE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3778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229" dirty="0">
                <a:solidFill>
                  <a:srgbClr val="F5E1A9"/>
                </a:solidFill>
                <a:latin typeface="Arial"/>
                <a:cs typeface="Arial"/>
              </a:rPr>
              <a:t>DELETE </a:t>
            </a:r>
            <a:r>
              <a:rPr sz="2000" spc="-204" dirty="0">
                <a:solidFill>
                  <a:srgbClr val="F5E1A9"/>
                </a:solidFill>
                <a:latin typeface="Arial"/>
                <a:cs typeface="Arial"/>
              </a:rPr>
              <a:t>(DELETE </a:t>
            </a:r>
            <a:r>
              <a:rPr sz="2000" spc="-185" dirty="0">
                <a:solidFill>
                  <a:srgbClr val="F5E1A9"/>
                </a:solidFill>
                <a:latin typeface="Arial"/>
                <a:cs typeface="Arial"/>
              </a:rPr>
              <a:t>VS</a:t>
            </a:r>
            <a:r>
              <a:rPr sz="2000" spc="-31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5E1A9"/>
                </a:solidFill>
                <a:latin typeface="Arial"/>
                <a:cs typeface="Arial"/>
              </a:rPr>
              <a:t>DROP????)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7447" y="2298192"/>
            <a:ext cx="6533388" cy="2182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5204" y="4767071"/>
            <a:ext cx="2819399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776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0" dirty="0"/>
              <a:t>HR-Schema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182879" y="1981200"/>
            <a:ext cx="8842248" cy="4698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 </a:t>
            </a:r>
            <a:r>
              <a:rPr sz="4200" spc="-204" dirty="0"/>
              <a:t>DQL:</a:t>
            </a:r>
            <a:r>
              <a:rPr sz="4200" spc="220" dirty="0"/>
              <a:t> </a:t>
            </a:r>
            <a:r>
              <a:rPr sz="4200" spc="-520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464683"/>
            <a:ext cx="117094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254" dirty="0">
                <a:solidFill>
                  <a:srgbClr val="F5E1A9"/>
                </a:solidFill>
                <a:latin typeface="Arial"/>
                <a:cs typeface="Arial"/>
              </a:rPr>
              <a:t>SELE</a:t>
            </a:r>
            <a:r>
              <a:rPr sz="2000" spc="-295" dirty="0">
                <a:solidFill>
                  <a:srgbClr val="F5E1A9"/>
                </a:solidFill>
                <a:latin typeface="Arial"/>
                <a:cs typeface="Arial"/>
              </a:rPr>
              <a:t>C</a:t>
            </a:r>
            <a:r>
              <a:rPr sz="2000" spc="-175" dirty="0">
                <a:solidFill>
                  <a:srgbClr val="F5E1A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7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5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5E1A9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741" y="4467225"/>
            <a:ext cx="233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175" dirty="0">
                <a:solidFill>
                  <a:srgbClr val="F5E1A9"/>
                </a:solidFill>
                <a:latin typeface="Arial"/>
                <a:cs typeface="Arial"/>
              </a:rPr>
              <a:t>SPECIFIC</a:t>
            </a:r>
            <a:r>
              <a:rPr sz="1800" spc="-6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5E1A9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67483" y="1415796"/>
            <a:ext cx="5785485" cy="2449195"/>
            <a:chOff x="1967483" y="1415796"/>
            <a:chExt cx="5785485" cy="2449195"/>
          </a:xfrm>
        </p:grpSpPr>
        <p:sp>
          <p:nvSpPr>
            <p:cNvPr id="6" name="object 6"/>
            <p:cNvSpPr/>
            <p:nvPr/>
          </p:nvSpPr>
          <p:spPr>
            <a:xfrm>
              <a:off x="2839211" y="1938528"/>
              <a:ext cx="3784091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4451" y="1415796"/>
              <a:ext cx="3754120" cy="533400"/>
            </a:xfrm>
            <a:custGeom>
              <a:avLst/>
              <a:gdLst/>
              <a:ahLst/>
              <a:cxnLst/>
              <a:rect l="l" t="t" r="r" b="b"/>
              <a:pathLst>
                <a:path w="3754120" h="533400">
                  <a:moveTo>
                    <a:pt x="3707765" y="0"/>
                  </a:moveTo>
                  <a:lnTo>
                    <a:pt x="45847" y="0"/>
                  </a:lnTo>
                  <a:lnTo>
                    <a:pt x="28021" y="3609"/>
                  </a:lnTo>
                  <a:lnTo>
                    <a:pt x="13446" y="13446"/>
                  </a:lnTo>
                  <a:lnTo>
                    <a:pt x="3609" y="28021"/>
                  </a:lnTo>
                  <a:lnTo>
                    <a:pt x="0" y="45846"/>
                  </a:lnTo>
                  <a:lnTo>
                    <a:pt x="0" y="487552"/>
                  </a:lnTo>
                  <a:lnTo>
                    <a:pt x="3609" y="505378"/>
                  </a:lnTo>
                  <a:lnTo>
                    <a:pt x="13446" y="519953"/>
                  </a:lnTo>
                  <a:lnTo>
                    <a:pt x="28021" y="529790"/>
                  </a:lnTo>
                  <a:lnTo>
                    <a:pt x="45847" y="533400"/>
                  </a:lnTo>
                  <a:lnTo>
                    <a:pt x="3707765" y="533400"/>
                  </a:lnTo>
                  <a:lnTo>
                    <a:pt x="3725590" y="529790"/>
                  </a:lnTo>
                  <a:lnTo>
                    <a:pt x="3740165" y="519953"/>
                  </a:lnTo>
                  <a:lnTo>
                    <a:pt x="3750002" y="505378"/>
                  </a:lnTo>
                  <a:lnTo>
                    <a:pt x="3753612" y="487552"/>
                  </a:lnTo>
                  <a:lnTo>
                    <a:pt x="3753612" y="45846"/>
                  </a:lnTo>
                  <a:lnTo>
                    <a:pt x="3750002" y="28021"/>
                  </a:lnTo>
                  <a:lnTo>
                    <a:pt x="3740165" y="13446"/>
                  </a:lnTo>
                  <a:lnTo>
                    <a:pt x="3725590" y="3609"/>
                  </a:lnTo>
                  <a:lnTo>
                    <a:pt x="370776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4451" y="1415796"/>
              <a:ext cx="3753612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7483" y="2110740"/>
              <a:ext cx="5785104" cy="17541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730496" y="4018786"/>
            <a:ext cx="2343911" cy="278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>
                <a:solidFill>
                  <a:srgbClr val="EBEBEB"/>
                </a:solidFill>
                <a:latin typeface="Arial"/>
                <a:cs typeface="Arial"/>
              </a:rPr>
              <a:t>SQL: </a:t>
            </a:r>
            <a:r>
              <a:rPr sz="4200" spc="-204" dirty="0">
                <a:solidFill>
                  <a:srgbClr val="EBEBEB"/>
                </a:solidFill>
                <a:latin typeface="Arial"/>
                <a:cs typeface="Arial"/>
              </a:rPr>
              <a:t>DQL:</a:t>
            </a:r>
            <a:r>
              <a:rPr sz="4200" spc="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4200" spc="-520" dirty="0">
                <a:solidFill>
                  <a:srgbClr val="EBEBEB"/>
                </a:solidFill>
                <a:latin typeface="Arial"/>
                <a:cs typeface="Arial"/>
              </a:rPr>
              <a:t>SELECT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383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14" dirty="0">
                <a:solidFill>
                  <a:srgbClr val="F5E1A9"/>
                </a:solidFill>
                <a:latin typeface="Arial"/>
                <a:cs typeface="Arial"/>
              </a:rPr>
              <a:t>DISTINCT</a:t>
            </a:r>
            <a:r>
              <a:rPr sz="2000" spc="-5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5E1A9"/>
                </a:solidFill>
                <a:latin typeface="Arial"/>
                <a:cs typeface="Arial"/>
              </a:rPr>
              <a:t>CLUASE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055" y="2447544"/>
            <a:ext cx="2577084" cy="408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89959" y="1607819"/>
            <a:ext cx="5191125" cy="4924425"/>
            <a:chOff x="3489959" y="1607819"/>
            <a:chExt cx="5191125" cy="4924425"/>
          </a:xfrm>
        </p:grpSpPr>
        <p:sp>
          <p:nvSpPr>
            <p:cNvPr id="6" name="object 6"/>
            <p:cNvSpPr/>
            <p:nvPr/>
          </p:nvSpPr>
          <p:spPr>
            <a:xfrm>
              <a:off x="3489959" y="2087879"/>
              <a:ext cx="5190744" cy="521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5199" y="1607819"/>
              <a:ext cx="5160645" cy="490855"/>
            </a:xfrm>
            <a:custGeom>
              <a:avLst/>
              <a:gdLst/>
              <a:ahLst/>
              <a:cxnLst/>
              <a:rect l="l" t="t" r="r" b="b"/>
              <a:pathLst>
                <a:path w="5160645" h="490855">
                  <a:moveTo>
                    <a:pt x="5118100" y="0"/>
                  </a:moveTo>
                  <a:lnTo>
                    <a:pt x="42163" y="0"/>
                  </a:lnTo>
                  <a:lnTo>
                    <a:pt x="25771" y="3319"/>
                  </a:lnTo>
                  <a:lnTo>
                    <a:pt x="12366" y="12366"/>
                  </a:lnTo>
                  <a:lnTo>
                    <a:pt x="3319" y="25771"/>
                  </a:lnTo>
                  <a:lnTo>
                    <a:pt x="0" y="42163"/>
                  </a:lnTo>
                  <a:lnTo>
                    <a:pt x="0" y="448563"/>
                  </a:lnTo>
                  <a:lnTo>
                    <a:pt x="3319" y="464956"/>
                  </a:lnTo>
                  <a:lnTo>
                    <a:pt x="12366" y="478361"/>
                  </a:lnTo>
                  <a:lnTo>
                    <a:pt x="25771" y="487408"/>
                  </a:lnTo>
                  <a:lnTo>
                    <a:pt x="42163" y="490727"/>
                  </a:lnTo>
                  <a:lnTo>
                    <a:pt x="5118100" y="490727"/>
                  </a:lnTo>
                  <a:lnTo>
                    <a:pt x="5134492" y="487408"/>
                  </a:lnTo>
                  <a:lnTo>
                    <a:pt x="5147897" y="478361"/>
                  </a:lnTo>
                  <a:lnTo>
                    <a:pt x="5156944" y="464956"/>
                  </a:lnTo>
                  <a:lnTo>
                    <a:pt x="5160264" y="448563"/>
                  </a:lnTo>
                  <a:lnTo>
                    <a:pt x="5160264" y="42163"/>
                  </a:lnTo>
                  <a:lnTo>
                    <a:pt x="5156944" y="25771"/>
                  </a:lnTo>
                  <a:lnTo>
                    <a:pt x="5147897" y="12366"/>
                  </a:lnTo>
                  <a:lnTo>
                    <a:pt x="5134492" y="3319"/>
                  </a:lnTo>
                  <a:lnTo>
                    <a:pt x="51181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5199" y="1607819"/>
              <a:ext cx="5160264" cy="4907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1979" y="2415539"/>
              <a:ext cx="3346704" cy="4116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100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/>
              <a:t>What </a:t>
            </a:r>
            <a:r>
              <a:rPr sz="4200" spc="-120" dirty="0"/>
              <a:t>is</a:t>
            </a:r>
            <a:r>
              <a:rPr sz="4200" spc="-114" dirty="0"/>
              <a:t> </a:t>
            </a:r>
            <a:r>
              <a:rPr sz="4200" spc="-380" dirty="0"/>
              <a:t>SQL?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79828"/>
            <a:ext cx="6555740" cy="35769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000" b="1" spc="-15" dirty="0">
                <a:solidFill>
                  <a:srgbClr val="F38F8D"/>
                </a:solidFill>
                <a:latin typeface="Arial"/>
                <a:cs typeface="Arial"/>
              </a:rPr>
              <a:t>Structured </a:t>
            </a:r>
            <a:r>
              <a:rPr sz="2000" b="1" spc="-25" dirty="0">
                <a:solidFill>
                  <a:srgbClr val="F5E1A9"/>
                </a:solidFill>
                <a:latin typeface="Arial"/>
                <a:cs typeface="Arial"/>
              </a:rPr>
              <a:t>Query</a:t>
            </a:r>
            <a:r>
              <a:rPr sz="2000" b="1" spc="-14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C3DED2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Structured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Query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Language,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53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30" dirty="0">
                <a:solidFill>
                  <a:srgbClr val="F5E1A9"/>
                </a:solidFill>
                <a:latin typeface="Arial"/>
                <a:cs typeface="Arial"/>
              </a:rPr>
              <a:t>storing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b="1" spc="10" dirty="0">
                <a:solidFill>
                  <a:srgbClr val="F5E1A9"/>
                </a:solidFill>
                <a:latin typeface="Arial"/>
                <a:cs typeface="Arial"/>
              </a:rPr>
              <a:t>manipulating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b="1" spc="5" dirty="0">
                <a:solidFill>
                  <a:srgbClr val="F5E1A9"/>
                </a:solidFill>
                <a:latin typeface="Arial"/>
                <a:cs typeface="Arial"/>
              </a:rPr>
              <a:t>retrieving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Arial"/>
              <a:cs typeface="Arial"/>
            </a:endParaRPr>
          </a:p>
          <a:p>
            <a:pPr marL="355600" marR="5080" indent="-342900" algn="just">
              <a:lnSpc>
                <a:spcPct val="99900"/>
              </a:lnSpc>
              <a:spcBef>
                <a:spcPts val="5"/>
              </a:spcBef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standard language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15" dirty="0">
                <a:solidFill>
                  <a:srgbClr val="F5E1A9"/>
                </a:solidFill>
                <a:latin typeface="Arial"/>
                <a:cs typeface="Arial"/>
              </a:rPr>
              <a:t>Relation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Database 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System.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All relational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systems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“MySQL,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MS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Access,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Oracle,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Sybase,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Informix,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postgres and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Server”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standard 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>
                <a:solidFill>
                  <a:srgbClr val="EBEBEB"/>
                </a:solidFill>
                <a:latin typeface="Arial"/>
                <a:cs typeface="Arial"/>
              </a:rPr>
              <a:t>SQL: </a:t>
            </a:r>
            <a:r>
              <a:rPr sz="4200" spc="-204" dirty="0">
                <a:solidFill>
                  <a:srgbClr val="EBEBEB"/>
                </a:solidFill>
                <a:latin typeface="Arial"/>
                <a:cs typeface="Arial"/>
              </a:rPr>
              <a:t>DQL:</a:t>
            </a:r>
            <a:r>
              <a:rPr sz="4200" spc="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4200" spc="-520" dirty="0">
                <a:solidFill>
                  <a:srgbClr val="EBEBEB"/>
                </a:solidFill>
                <a:latin typeface="Arial"/>
                <a:cs typeface="Arial"/>
              </a:rPr>
              <a:t>SELECT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147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90" dirty="0">
                <a:solidFill>
                  <a:srgbClr val="F5E1A9"/>
                </a:solidFill>
                <a:latin typeface="Arial"/>
                <a:cs typeface="Arial"/>
              </a:rPr>
              <a:t>WHERE</a:t>
            </a:r>
            <a:r>
              <a:rPr sz="2000" spc="-8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5E1A9"/>
                </a:solidFill>
                <a:latin typeface="Arial"/>
                <a:cs typeface="Arial"/>
              </a:rPr>
              <a:t>CLUASE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5131" y="1484375"/>
            <a:ext cx="7475220" cy="2738755"/>
            <a:chOff x="675131" y="1484375"/>
            <a:chExt cx="7475220" cy="2738755"/>
          </a:xfrm>
        </p:grpSpPr>
        <p:sp>
          <p:nvSpPr>
            <p:cNvPr id="5" name="object 5"/>
            <p:cNvSpPr/>
            <p:nvPr/>
          </p:nvSpPr>
          <p:spPr>
            <a:xfrm>
              <a:off x="675131" y="2220467"/>
              <a:ext cx="7475220" cy="2002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1567" y="2026919"/>
              <a:ext cx="3745991" cy="583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6808" y="1484375"/>
              <a:ext cx="3716020" cy="553720"/>
            </a:xfrm>
            <a:custGeom>
              <a:avLst/>
              <a:gdLst/>
              <a:ahLst/>
              <a:cxnLst/>
              <a:rect l="l" t="t" r="r" b="b"/>
              <a:pathLst>
                <a:path w="3716020" h="553719">
                  <a:moveTo>
                    <a:pt x="3668014" y="0"/>
                  </a:moveTo>
                  <a:lnTo>
                    <a:pt x="47497" y="0"/>
                  </a:lnTo>
                  <a:lnTo>
                    <a:pt x="29039" y="3742"/>
                  </a:lnTo>
                  <a:lnTo>
                    <a:pt x="13938" y="13938"/>
                  </a:lnTo>
                  <a:lnTo>
                    <a:pt x="3742" y="29039"/>
                  </a:lnTo>
                  <a:lnTo>
                    <a:pt x="0" y="47498"/>
                  </a:lnTo>
                  <a:lnTo>
                    <a:pt x="0" y="505713"/>
                  </a:lnTo>
                  <a:lnTo>
                    <a:pt x="3742" y="524172"/>
                  </a:lnTo>
                  <a:lnTo>
                    <a:pt x="13938" y="539273"/>
                  </a:lnTo>
                  <a:lnTo>
                    <a:pt x="29039" y="549469"/>
                  </a:lnTo>
                  <a:lnTo>
                    <a:pt x="47497" y="553212"/>
                  </a:lnTo>
                  <a:lnTo>
                    <a:pt x="3668014" y="553212"/>
                  </a:lnTo>
                  <a:lnTo>
                    <a:pt x="3686472" y="549469"/>
                  </a:lnTo>
                  <a:lnTo>
                    <a:pt x="3701573" y="539273"/>
                  </a:lnTo>
                  <a:lnTo>
                    <a:pt x="3711769" y="524172"/>
                  </a:lnTo>
                  <a:lnTo>
                    <a:pt x="3715512" y="505713"/>
                  </a:lnTo>
                  <a:lnTo>
                    <a:pt x="3715512" y="47498"/>
                  </a:lnTo>
                  <a:lnTo>
                    <a:pt x="3711769" y="29039"/>
                  </a:lnTo>
                  <a:lnTo>
                    <a:pt x="3701573" y="13938"/>
                  </a:lnTo>
                  <a:lnTo>
                    <a:pt x="3686472" y="3742"/>
                  </a:lnTo>
                  <a:lnTo>
                    <a:pt x="366801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6808" y="1484375"/>
              <a:ext cx="3715512" cy="553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5131" y="4407408"/>
            <a:ext cx="7475220" cy="2092960"/>
            <a:chOff x="675131" y="4407408"/>
            <a:chExt cx="7475220" cy="2092960"/>
          </a:xfrm>
        </p:grpSpPr>
        <p:sp>
          <p:nvSpPr>
            <p:cNvPr id="10" name="object 10"/>
            <p:cNvSpPr/>
            <p:nvPr/>
          </p:nvSpPr>
          <p:spPr>
            <a:xfrm>
              <a:off x="3072383" y="4986528"/>
              <a:ext cx="4402836" cy="620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7624" y="4407408"/>
              <a:ext cx="4372610" cy="589915"/>
            </a:xfrm>
            <a:custGeom>
              <a:avLst/>
              <a:gdLst/>
              <a:ahLst/>
              <a:cxnLst/>
              <a:rect l="l" t="t" r="r" b="b"/>
              <a:pathLst>
                <a:path w="4372609" h="589914">
                  <a:moveTo>
                    <a:pt x="4321683" y="0"/>
                  </a:moveTo>
                  <a:lnTo>
                    <a:pt x="50673" y="0"/>
                  </a:lnTo>
                  <a:lnTo>
                    <a:pt x="30968" y="3988"/>
                  </a:lnTo>
                  <a:lnTo>
                    <a:pt x="14859" y="14859"/>
                  </a:lnTo>
                  <a:lnTo>
                    <a:pt x="3988" y="30968"/>
                  </a:lnTo>
                  <a:lnTo>
                    <a:pt x="0" y="50673"/>
                  </a:lnTo>
                  <a:lnTo>
                    <a:pt x="0" y="539115"/>
                  </a:lnTo>
                  <a:lnTo>
                    <a:pt x="3988" y="558819"/>
                  </a:lnTo>
                  <a:lnTo>
                    <a:pt x="14858" y="574929"/>
                  </a:lnTo>
                  <a:lnTo>
                    <a:pt x="30968" y="585799"/>
                  </a:lnTo>
                  <a:lnTo>
                    <a:pt x="50673" y="589788"/>
                  </a:lnTo>
                  <a:lnTo>
                    <a:pt x="4321683" y="589788"/>
                  </a:lnTo>
                  <a:lnTo>
                    <a:pt x="4341387" y="585799"/>
                  </a:lnTo>
                  <a:lnTo>
                    <a:pt x="4357497" y="574929"/>
                  </a:lnTo>
                  <a:lnTo>
                    <a:pt x="4368367" y="558819"/>
                  </a:lnTo>
                  <a:lnTo>
                    <a:pt x="4372356" y="539115"/>
                  </a:lnTo>
                  <a:lnTo>
                    <a:pt x="4372356" y="50673"/>
                  </a:lnTo>
                  <a:lnTo>
                    <a:pt x="4368367" y="30968"/>
                  </a:lnTo>
                  <a:lnTo>
                    <a:pt x="4357497" y="14859"/>
                  </a:lnTo>
                  <a:lnTo>
                    <a:pt x="4341387" y="3988"/>
                  </a:lnTo>
                  <a:lnTo>
                    <a:pt x="432168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7624" y="4407408"/>
              <a:ext cx="4372356" cy="5897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131" y="5181600"/>
              <a:ext cx="7475220" cy="1318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 </a:t>
            </a:r>
            <a:r>
              <a:rPr sz="4200" spc="-204" dirty="0"/>
              <a:t>DQL:</a:t>
            </a:r>
            <a:r>
              <a:rPr sz="4200" spc="220" dirty="0"/>
              <a:t> </a:t>
            </a:r>
            <a:r>
              <a:rPr sz="4200" spc="-520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015103"/>
            <a:ext cx="1577975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  <a:tabLst>
                <a:tab pos="3429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10" dirty="0">
                <a:solidFill>
                  <a:srgbClr val="F5E1A9"/>
                </a:solidFill>
                <a:latin typeface="Arial"/>
                <a:cs typeface="Arial"/>
              </a:rPr>
              <a:t>IN</a:t>
            </a:r>
            <a:r>
              <a:rPr sz="2000" spc="-8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F5E1A9"/>
                </a:solidFill>
                <a:latin typeface="Arial"/>
                <a:cs typeface="Arial"/>
              </a:rPr>
              <a:t>CLUASE</a:t>
            </a:r>
            <a:endParaRPr sz="200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07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55" dirty="0">
                <a:solidFill>
                  <a:srgbClr val="F5E1A9"/>
                </a:solidFill>
                <a:latin typeface="Arial"/>
                <a:cs typeface="Arial"/>
              </a:rPr>
              <a:t>NOT</a:t>
            </a:r>
            <a:r>
              <a:rPr sz="1800" spc="24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5E1A9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186" y="4010571"/>
            <a:ext cx="2311400" cy="129159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90" dirty="0">
                <a:solidFill>
                  <a:srgbClr val="F5E1A9"/>
                </a:solidFill>
                <a:latin typeface="Arial"/>
                <a:cs typeface="Arial"/>
              </a:rPr>
              <a:t>NULL </a:t>
            </a:r>
            <a:r>
              <a:rPr sz="2000" spc="10" dirty="0">
                <a:solidFill>
                  <a:srgbClr val="F5E1A9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F5E1A9"/>
                </a:solidFill>
                <a:latin typeface="Arial"/>
                <a:cs typeface="Arial"/>
              </a:rPr>
              <a:t>WHERE?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140" dirty="0">
                <a:solidFill>
                  <a:srgbClr val="F5E1A9"/>
                </a:solidFill>
                <a:latin typeface="Arial"/>
                <a:cs typeface="Arial"/>
              </a:rPr>
              <a:t>IS</a:t>
            </a:r>
            <a:r>
              <a:rPr sz="1800" spc="-32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5E1A9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135" dirty="0">
                <a:solidFill>
                  <a:srgbClr val="F5E1A9"/>
                </a:solidFill>
                <a:latin typeface="Arial"/>
                <a:cs typeface="Arial"/>
              </a:rPr>
              <a:t>IS </a:t>
            </a:r>
            <a:r>
              <a:rPr sz="1800" spc="-55" dirty="0">
                <a:solidFill>
                  <a:srgbClr val="F5E1A9"/>
                </a:solidFill>
                <a:latin typeface="Arial"/>
                <a:cs typeface="Arial"/>
              </a:rPr>
              <a:t>NOT</a:t>
            </a:r>
            <a:r>
              <a:rPr sz="1800" spc="-24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5E1A9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9055" y="1379219"/>
            <a:ext cx="7169150" cy="5433060"/>
            <a:chOff x="829055" y="1379219"/>
            <a:chExt cx="7169150" cy="5433060"/>
          </a:xfrm>
        </p:grpSpPr>
        <p:sp>
          <p:nvSpPr>
            <p:cNvPr id="6" name="object 6"/>
            <p:cNvSpPr/>
            <p:nvPr/>
          </p:nvSpPr>
          <p:spPr>
            <a:xfrm>
              <a:off x="2848355" y="2025395"/>
              <a:ext cx="5050536" cy="687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3595" y="1379219"/>
              <a:ext cx="5020310" cy="657225"/>
            </a:xfrm>
            <a:custGeom>
              <a:avLst/>
              <a:gdLst/>
              <a:ahLst/>
              <a:cxnLst/>
              <a:rect l="l" t="t" r="r" b="b"/>
              <a:pathLst>
                <a:path w="5020309" h="657225">
                  <a:moveTo>
                    <a:pt x="4963668" y="0"/>
                  </a:moveTo>
                  <a:lnTo>
                    <a:pt x="56387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600455"/>
                  </a:lnTo>
                  <a:lnTo>
                    <a:pt x="4435" y="622393"/>
                  </a:lnTo>
                  <a:lnTo>
                    <a:pt x="16525" y="640318"/>
                  </a:lnTo>
                  <a:lnTo>
                    <a:pt x="34450" y="652408"/>
                  </a:lnTo>
                  <a:lnTo>
                    <a:pt x="56387" y="656843"/>
                  </a:lnTo>
                  <a:lnTo>
                    <a:pt x="4963668" y="656843"/>
                  </a:lnTo>
                  <a:lnTo>
                    <a:pt x="4985605" y="652408"/>
                  </a:lnTo>
                  <a:lnTo>
                    <a:pt x="5003530" y="640318"/>
                  </a:lnTo>
                  <a:lnTo>
                    <a:pt x="5015620" y="622393"/>
                  </a:lnTo>
                  <a:lnTo>
                    <a:pt x="5020056" y="600455"/>
                  </a:lnTo>
                  <a:lnTo>
                    <a:pt x="5020056" y="56387"/>
                  </a:lnTo>
                  <a:lnTo>
                    <a:pt x="5015620" y="34450"/>
                  </a:lnTo>
                  <a:lnTo>
                    <a:pt x="5003530" y="16525"/>
                  </a:lnTo>
                  <a:lnTo>
                    <a:pt x="4985605" y="4435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3595" y="1379219"/>
              <a:ext cx="5020056" cy="656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055" y="2130551"/>
              <a:ext cx="7168896" cy="20101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8071" y="4168138"/>
              <a:ext cx="2563368" cy="2644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>
                <a:solidFill>
                  <a:srgbClr val="EBEBEB"/>
                </a:solidFill>
                <a:latin typeface="Arial"/>
                <a:cs typeface="Arial"/>
              </a:rPr>
              <a:t>SQL: </a:t>
            </a:r>
            <a:r>
              <a:rPr sz="4200" spc="-204" dirty="0">
                <a:solidFill>
                  <a:srgbClr val="EBEBEB"/>
                </a:solidFill>
                <a:latin typeface="Arial"/>
                <a:cs typeface="Arial"/>
              </a:rPr>
              <a:t>DQL:</a:t>
            </a:r>
            <a:r>
              <a:rPr sz="4200" spc="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4200" spc="-520" dirty="0">
                <a:solidFill>
                  <a:srgbClr val="EBEBEB"/>
                </a:solidFill>
                <a:latin typeface="Arial"/>
                <a:cs typeface="Arial"/>
              </a:rPr>
              <a:t>SELECT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1529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80" dirty="0">
                <a:solidFill>
                  <a:srgbClr val="F5E1A9"/>
                </a:solidFill>
                <a:latin typeface="Arial"/>
                <a:cs typeface="Arial"/>
              </a:rPr>
              <a:t>ORDER</a:t>
            </a:r>
            <a:r>
              <a:rPr sz="2000" spc="-8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215" dirty="0">
                <a:solidFill>
                  <a:srgbClr val="F5E1A9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631" y="1370075"/>
            <a:ext cx="8473440" cy="3706495"/>
            <a:chOff x="484631" y="1370075"/>
            <a:chExt cx="8473440" cy="3706495"/>
          </a:xfrm>
        </p:grpSpPr>
        <p:sp>
          <p:nvSpPr>
            <p:cNvPr id="5" name="object 5"/>
            <p:cNvSpPr/>
            <p:nvPr/>
          </p:nvSpPr>
          <p:spPr>
            <a:xfrm>
              <a:off x="2961131" y="2325623"/>
              <a:ext cx="4296156" cy="996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6371" y="1370075"/>
              <a:ext cx="4265930" cy="966469"/>
            </a:xfrm>
            <a:custGeom>
              <a:avLst/>
              <a:gdLst/>
              <a:ahLst/>
              <a:cxnLst/>
              <a:rect l="l" t="t" r="r" b="b"/>
              <a:pathLst>
                <a:path w="4265930" h="966469">
                  <a:moveTo>
                    <a:pt x="4182618" y="0"/>
                  </a:moveTo>
                  <a:lnTo>
                    <a:pt x="83057" y="0"/>
                  </a:lnTo>
                  <a:lnTo>
                    <a:pt x="50738" y="6530"/>
                  </a:lnTo>
                  <a:lnTo>
                    <a:pt x="24336" y="24336"/>
                  </a:lnTo>
                  <a:lnTo>
                    <a:pt x="6530" y="50738"/>
                  </a:lnTo>
                  <a:lnTo>
                    <a:pt x="0" y="83058"/>
                  </a:lnTo>
                  <a:lnTo>
                    <a:pt x="0" y="883158"/>
                  </a:lnTo>
                  <a:lnTo>
                    <a:pt x="6530" y="915477"/>
                  </a:lnTo>
                  <a:lnTo>
                    <a:pt x="24336" y="941879"/>
                  </a:lnTo>
                  <a:lnTo>
                    <a:pt x="50738" y="959685"/>
                  </a:lnTo>
                  <a:lnTo>
                    <a:pt x="83057" y="966215"/>
                  </a:lnTo>
                  <a:lnTo>
                    <a:pt x="4182618" y="966215"/>
                  </a:lnTo>
                  <a:lnTo>
                    <a:pt x="4214937" y="959685"/>
                  </a:lnTo>
                  <a:lnTo>
                    <a:pt x="4241339" y="941879"/>
                  </a:lnTo>
                  <a:lnTo>
                    <a:pt x="4259145" y="915477"/>
                  </a:lnTo>
                  <a:lnTo>
                    <a:pt x="4265676" y="883158"/>
                  </a:lnTo>
                  <a:lnTo>
                    <a:pt x="4265676" y="83058"/>
                  </a:lnTo>
                  <a:lnTo>
                    <a:pt x="4259145" y="50738"/>
                  </a:lnTo>
                  <a:lnTo>
                    <a:pt x="4241339" y="24336"/>
                  </a:lnTo>
                  <a:lnTo>
                    <a:pt x="4214937" y="6530"/>
                  </a:lnTo>
                  <a:lnTo>
                    <a:pt x="418261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6371" y="1370075"/>
              <a:ext cx="4265676" cy="966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631" y="2634995"/>
              <a:ext cx="8473440" cy="24414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 </a:t>
            </a:r>
            <a:r>
              <a:rPr sz="4200" spc="-204" dirty="0"/>
              <a:t>DQL:</a:t>
            </a:r>
            <a:r>
              <a:rPr sz="4200" spc="220" dirty="0"/>
              <a:t> </a:t>
            </a:r>
            <a:r>
              <a:rPr sz="4200" spc="-520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871470" cy="3634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55" dirty="0">
                <a:solidFill>
                  <a:srgbClr val="F5E1A9"/>
                </a:solidFill>
                <a:latin typeface="Arial"/>
                <a:cs typeface="Arial"/>
              </a:rPr>
              <a:t>GROUP</a:t>
            </a:r>
            <a:r>
              <a:rPr sz="2000" spc="-1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215" dirty="0">
                <a:solidFill>
                  <a:srgbClr val="F5E1A9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90" dirty="0">
                <a:solidFill>
                  <a:srgbClr val="F5E1A9"/>
                </a:solidFill>
                <a:latin typeface="Arial"/>
                <a:cs typeface="Arial"/>
              </a:rPr>
              <a:t>AGGREGATE</a:t>
            </a:r>
            <a:r>
              <a:rPr sz="2000" spc="-11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5E1A9"/>
                </a:solidFill>
                <a:latin typeface="Arial"/>
                <a:cs typeface="Arial"/>
              </a:rPr>
              <a:t>FUCTION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7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Arial"/>
                <a:cs typeface="Arial"/>
              </a:rPr>
              <a:t>MAX,MIN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5E1A9"/>
                </a:solidFill>
                <a:latin typeface="Arial"/>
                <a:cs typeface="Arial"/>
              </a:rPr>
              <a:t>AVG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5E1A9"/>
                </a:solidFill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5E1A9"/>
                </a:solidFill>
                <a:latin typeface="Arial"/>
                <a:cs typeface="Arial"/>
              </a:rPr>
              <a:t>SUM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484" dirty="0">
                <a:solidFill>
                  <a:srgbClr val="F5E1A9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55" dirty="0">
                <a:solidFill>
                  <a:srgbClr val="F5E1A9"/>
                </a:solidFill>
                <a:latin typeface="Arial"/>
                <a:cs typeface="Arial"/>
              </a:rPr>
              <a:t>HAVING</a:t>
            </a:r>
            <a:r>
              <a:rPr sz="2000" spc="-35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F5E1A9"/>
                </a:solidFill>
                <a:latin typeface="Arial"/>
                <a:cs typeface="Arial"/>
              </a:rPr>
              <a:t>CLAUSE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8540" y="3069335"/>
            <a:ext cx="5161788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30" dirty="0"/>
              <a:t>SQL: </a:t>
            </a:r>
            <a:r>
              <a:rPr sz="4200" spc="-204" dirty="0"/>
              <a:t>DQL:</a:t>
            </a:r>
            <a:r>
              <a:rPr sz="4200" spc="220" dirty="0"/>
              <a:t> </a:t>
            </a:r>
            <a:r>
              <a:rPr sz="4200" spc="-520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464683"/>
            <a:ext cx="4018279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  <a:tabLst>
                <a:tab pos="3429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250" dirty="0">
                <a:solidFill>
                  <a:srgbClr val="F5E1A9"/>
                </a:solidFill>
                <a:latin typeface="Arial"/>
                <a:cs typeface="Arial"/>
              </a:rPr>
              <a:t>SELECT </a:t>
            </a:r>
            <a:r>
              <a:rPr sz="2000" spc="-105" dirty="0">
                <a:solidFill>
                  <a:srgbClr val="F5E1A9"/>
                </a:solidFill>
                <a:latin typeface="Arial"/>
                <a:cs typeface="Arial"/>
              </a:rPr>
              <a:t>FROM </a:t>
            </a:r>
            <a:r>
              <a:rPr sz="2000" spc="-130" dirty="0">
                <a:solidFill>
                  <a:srgbClr val="F5E1A9"/>
                </a:solidFill>
                <a:latin typeface="Arial"/>
                <a:cs typeface="Arial"/>
              </a:rPr>
              <a:t>MULTIPLE</a:t>
            </a:r>
            <a:r>
              <a:rPr sz="2000" spc="-4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F5E1A9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  <a:p>
            <a:pPr marL="85090" algn="ctr">
              <a:lnSpc>
                <a:spcPct val="100000"/>
              </a:lnSpc>
              <a:spcBef>
                <a:spcPts val="107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1800" spc="-130" dirty="0">
                <a:solidFill>
                  <a:srgbClr val="F5E1A9"/>
                </a:solidFill>
                <a:latin typeface="Arial"/>
                <a:cs typeface="Arial"/>
              </a:rPr>
              <a:t>CARTESIAN</a:t>
            </a:r>
            <a:r>
              <a:rPr sz="1800" spc="-36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5E1A9"/>
                </a:solidFill>
                <a:latin typeface="Arial"/>
                <a:cs typeface="Arial"/>
              </a:rPr>
              <a:t>MULTIPICATION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741" y="4064634"/>
            <a:ext cx="79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09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F5E1A9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0260" y="4518659"/>
            <a:ext cx="3573779" cy="165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055" y="2517648"/>
            <a:ext cx="7629144" cy="11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</a:t>
            </a:r>
            <a:r>
              <a:rPr sz="4200" spc="-70" dirty="0"/>
              <a:t> </a:t>
            </a:r>
            <a:r>
              <a:rPr sz="4200" spc="-60" dirty="0"/>
              <a:t>Commands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2004187"/>
            <a:ext cx="463804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b="1" spc="-50" dirty="0">
                <a:solidFill>
                  <a:srgbClr val="F5E1A9"/>
                </a:solidFill>
                <a:latin typeface="Arial"/>
                <a:cs typeface="Arial"/>
              </a:rPr>
              <a:t>DDL 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b="1" spc="25" dirty="0">
                <a:solidFill>
                  <a:srgbClr val="F5E1A9"/>
                </a:solidFill>
                <a:latin typeface="Arial"/>
                <a:cs typeface="Arial"/>
              </a:rPr>
              <a:t>DML 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b="1" spc="-125" dirty="0">
                <a:solidFill>
                  <a:srgbClr val="F5E1A9"/>
                </a:solidFill>
                <a:latin typeface="Arial"/>
                <a:cs typeface="Arial"/>
              </a:rPr>
              <a:t>DCL 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b="1" spc="-70" dirty="0">
                <a:solidFill>
                  <a:srgbClr val="F5E1A9"/>
                </a:solidFill>
                <a:latin typeface="Arial"/>
                <a:cs typeface="Arial"/>
              </a:rPr>
              <a:t>DQL 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</a:t>
            </a:r>
            <a:r>
              <a:rPr sz="4200" spc="-70" dirty="0"/>
              <a:t> </a:t>
            </a:r>
            <a:r>
              <a:rPr sz="4200" spc="-60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334000"/>
            <a:chOff x="140207" y="1524000"/>
            <a:chExt cx="8752840" cy="5334000"/>
          </a:xfrm>
        </p:grpSpPr>
        <p:sp>
          <p:nvSpPr>
            <p:cNvPr id="4" name="object 4"/>
            <p:cNvSpPr/>
            <p:nvPr/>
          </p:nvSpPr>
          <p:spPr>
            <a:xfrm>
              <a:off x="140207" y="3499104"/>
              <a:ext cx="8752332" cy="2016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48" y="1524000"/>
              <a:ext cx="8722360" cy="1986280"/>
            </a:xfrm>
            <a:custGeom>
              <a:avLst/>
              <a:gdLst/>
              <a:ahLst/>
              <a:cxnLst/>
              <a:rect l="l" t="t" r="r" b="b"/>
              <a:pathLst>
                <a:path w="8722360" h="1986279">
                  <a:moveTo>
                    <a:pt x="8551164" y="0"/>
                  </a:moveTo>
                  <a:lnTo>
                    <a:pt x="170662" y="0"/>
                  </a:lnTo>
                  <a:lnTo>
                    <a:pt x="125291" y="6099"/>
                  </a:lnTo>
                  <a:lnTo>
                    <a:pt x="84523" y="23311"/>
                  </a:lnTo>
                  <a:lnTo>
                    <a:pt x="49984" y="50006"/>
                  </a:lnTo>
                  <a:lnTo>
                    <a:pt x="23299" y="84553"/>
                  </a:lnTo>
                  <a:lnTo>
                    <a:pt x="6095" y="125324"/>
                  </a:lnTo>
                  <a:lnTo>
                    <a:pt x="0" y="170687"/>
                  </a:lnTo>
                  <a:lnTo>
                    <a:pt x="0" y="1815084"/>
                  </a:lnTo>
                  <a:lnTo>
                    <a:pt x="6095" y="1860447"/>
                  </a:lnTo>
                  <a:lnTo>
                    <a:pt x="23299" y="1901218"/>
                  </a:lnTo>
                  <a:lnTo>
                    <a:pt x="49984" y="1935765"/>
                  </a:lnTo>
                  <a:lnTo>
                    <a:pt x="84523" y="1962460"/>
                  </a:lnTo>
                  <a:lnTo>
                    <a:pt x="125291" y="1979672"/>
                  </a:lnTo>
                  <a:lnTo>
                    <a:pt x="170662" y="1985772"/>
                  </a:lnTo>
                  <a:lnTo>
                    <a:pt x="8551164" y="1985772"/>
                  </a:lnTo>
                  <a:lnTo>
                    <a:pt x="8596527" y="1979672"/>
                  </a:lnTo>
                  <a:lnTo>
                    <a:pt x="8637298" y="1962460"/>
                  </a:lnTo>
                  <a:lnTo>
                    <a:pt x="8671845" y="1935765"/>
                  </a:lnTo>
                  <a:lnTo>
                    <a:pt x="8698540" y="1901218"/>
                  </a:lnTo>
                  <a:lnTo>
                    <a:pt x="8715752" y="1860447"/>
                  </a:lnTo>
                  <a:lnTo>
                    <a:pt x="8721852" y="1815084"/>
                  </a:lnTo>
                  <a:lnTo>
                    <a:pt x="8721852" y="170687"/>
                  </a:lnTo>
                  <a:lnTo>
                    <a:pt x="8715752" y="125324"/>
                  </a:lnTo>
                  <a:lnTo>
                    <a:pt x="8698540" y="84553"/>
                  </a:lnTo>
                  <a:lnTo>
                    <a:pt x="8671845" y="50006"/>
                  </a:lnTo>
                  <a:lnTo>
                    <a:pt x="8637298" y="23311"/>
                  </a:lnTo>
                  <a:lnTo>
                    <a:pt x="8596527" y="6099"/>
                  </a:lnTo>
                  <a:lnTo>
                    <a:pt x="855116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448" y="1524000"/>
              <a:ext cx="8721852" cy="1985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207" y="6289546"/>
              <a:ext cx="8752332" cy="5684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448" y="4210811"/>
              <a:ext cx="8722360" cy="2089785"/>
            </a:xfrm>
            <a:custGeom>
              <a:avLst/>
              <a:gdLst/>
              <a:ahLst/>
              <a:cxnLst/>
              <a:rect l="l" t="t" r="r" b="b"/>
              <a:pathLst>
                <a:path w="8722360" h="2089785">
                  <a:moveTo>
                    <a:pt x="8542274" y="0"/>
                  </a:moveTo>
                  <a:lnTo>
                    <a:pt x="179565" y="0"/>
                  </a:lnTo>
                  <a:lnTo>
                    <a:pt x="131828" y="6414"/>
                  </a:lnTo>
                  <a:lnTo>
                    <a:pt x="88933" y="24515"/>
                  </a:lnTo>
                  <a:lnTo>
                    <a:pt x="52592" y="52593"/>
                  </a:lnTo>
                  <a:lnTo>
                    <a:pt x="24515" y="88937"/>
                  </a:lnTo>
                  <a:lnTo>
                    <a:pt x="6414" y="131835"/>
                  </a:lnTo>
                  <a:lnTo>
                    <a:pt x="0" y="179577"/>
                  </a:lnTo>
                  <a:lnTo>
                    <a:pt x="0" y="1909838"/>
                  </a:lnTo>
                  <a:lnTo>
                    <a:pt x="6414" y="1957575"/>
                  </a:lnTo>
                  <a:lnTo>
                    <a:pt x="24515" y="2000470"/>
                  </a:lnTo>
                  <a:lnTo>
                    <a:pt x="52592" y="2036811"/>
                  </a:lnTo>
                  <a:lnTo>
                    <a:pt x="88933" y="2064888"/>
                  </a:lnTo>
                  <a:lnTo>
                    <a:pt x="131828" y="2082989"/>
                  </a:lnTo>
                  <a:lnTo>
                    <a:pt x="179565" y="2089403"/>
                  </a:lnTo>
                  <a:lnTo>
                    <a:pt x="8542274" y="2089403"/>
                  </a:lnTo>
                  <a:lnTo>
                    <a:pt x="8590016" y="2082989"/>
                  </a:lnTo>
                  <a:lnTo>
                    <a:pt x="8632914" y="2064888"/>
                  </a:lnTo>
                  <a:lnTo>
                    <a:pt x="8669258" y="2036811"/>
                  </a:lnTo>
                  <a:lnTo>
                    <a:pt x="8697336" y="2000470"/>
                  </a:lnTo>
                  <a:lnTo>
                    <a:pt x="8715437" y="1957575"/>
                  </a:lnTo>
                  <a:lnTo>
                    <a:pt x="8721852" y="1909838"/>
                  </a:lnTo>
                  <a:lnTo>
                    <a:pt x="8721852" y="179577"/>
                  </a:lnTo>
                  <a:lnTo>
                    <a:pt x="8715437" y="131835"/>
                  </a:lnTo>
                  <a:lnTo>
                    <a:pt x="8697336" y="88937"/>
                  </a:lnTo>
                  <a:lnTo>
                    <a:pt x="8669258" y="52593"/>
                  </a:lnTo>
                  <a:lnTo>
                    <a:pt x="8632914" y="24515"/>
                  </a:lnTo>
                  <a:lnTo>
                    <a:pt x="8590016" y="6414"/>
                  </a:lnTo>
                  <a:lnTo>
                    <a:pt x="854227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48" y="4210811"/>
              <a:ext cx="8721852" cy="20894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</a:t>
            </a:r>
            <a:r>
              <a:rPr sz="4200" spc="-70" dirty="0"/>
              <a:t> </a:t>
            </a:r>
            <a:r>
              <a:rPr sz="4200" spc="-60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297805"/>
            <a:chOff x="140207" y="1524000"/>
            <a:chExt cx="8752840" cy="5297805"/>
          </a:xfrm>
        </p:grpSpPr>
        <p:sp>
          <p:nvSpPr>
            <p:cNvPr id="4" name="object 4"/>
            <p:cNvSpPr/>
            <p:nvPr/>
          </p:nvSpPr>
          <p:spPr>
            <a:xfrm>
              <a:off x="140207" y="3188207"/>
              <a:ext cx="8752332" cy="1705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48" y="1524000"/>
              <a:ext cx="8722360" cy="1675130"/>
            </a:xfrm>
            <a:custGeom>
              <a:avLst/>
              <a:gdLst/>
              <a:ahLst/>
              <a:cxnLst/>
              <a:rect l="l" t="t" r="r" b="b"/>
              <a:pathLst>
                <a:path w="8722360" h="1675130">
                  <a:moveTo>
                    <a:pt x="8577961" y="0"/>
                  </a:moveTo>
                  <a:lnTo>
                    <a:pt x="143941" y="0"/>
                  </a:lnTo>
                  <a:lnTo>
                    <a:pt x="98443" y="7332"/>
                  </a:lnTo>
                  <a:lnTo>
                    <a:pt x="58929" y="27753"/>
                  </a:lnTo>
                  <a:lnTo>
                    <a:pt x="27770" y="58896"/>
                  </a:lnTo>
                  <a:lnTo>
                    <a:pt x="7337" y="98397"/>
                  </a:lnTo>
                  <a:lnTo>
                    <a:pt x="0" y="143890"/>
                  </a:lnTo>
                  <a:lnTo>
                    <a:pt x="0" y="1530985"/>
                  </a:lnTo>
                  <a:lnTo>
                    <a:pt x="7337" y="1576478"/>
                  </a:lnTo>
                  <a:lnTo>
                    <a:pt x="27770" y="1615979"/>
                  </a:lnTo>
                  <a:lnTo>
                    <a:pt x="58929" y="1647122"/>
                  </a:lnTo>
                  <a:lnTo>
                    <a:pt x="98443" y="1667543"/>
                  </a:lnTo>
                  <a:lnTo>
                    <a:pt x="143941" y="1674876"/>
                  </a:lnTo>
                  <a:lnTo>
                    <a:pt x="8577961" y="1674876"/>
                  </a:lnTo>
                  <a:lnTo>
                    <a:pt x="8623454" y="1667543"/>
                  </a:lnTo>
                  <a:lnTo>
                    <a:pt x="8662955" y="1647122"/>
                  </a:lnTo>
                  <a:lnTo>
                    <a:pt x="8694098" y="1615979"/>
                  </a:lnTo>
                  <a:lnTo>
                    <a:pt x="8714519" y="1576478"/>
                  </a:lnTo>
                  <a:lnTo>
                    <a:pt x="8721852" y="1530985"/>
                  </a:lnTo>
                  <a:lnTo>
                    <a:pt x="8721852" y="143890"/>
                  </a:lnTo>
                  <a:lnTo>
                    <a:pt x="8714519" y="98397"/>
                  </a:lnTo>
                  <a:lnTo>
                    <a:pt x="8694098" y="58896"/>
                  </a:lnTo>
                  <a:lnTo>
                    <a:pt x="8662955" y="27753"/>
                  </a:lnTo>
                  <a:lnTo>
                    <a:pt x="8623454" y="7332"/>
                  </a:lnTo>
                  <a:lnTo>
                    <a:pt x="857796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448" y="1524000"/>
              <a:ext cx="8721852" cy="1674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207" y="5465062"/>
              <a:ext cx="8752332" cy="1356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448" y="4149851"/>
              <a:ext cx="8722360" cy="1325880"/>
            </a:xfrm>
            <a:custGeom>
              <a:avLst/>
              <a:gdLst/>
              <a:ahLst/>
              <a:cxnLst/>
              <a:rect l="l" t="t" r="r" b="b"/>
              <a:pathLst>
                <a:path w="8722360" h="1325879">
                  <a:moveTo>
                    <a:pt x="8607933" y="0"/>
                  </a:moveTo>
                  <a:lnTo>
                    <a:pt x="113944" y="0"/>
                  </a:lnTo>
                  <a:lnTo>
                    <a:pt x="69592" y="8959"/>
                  </a:lnTo>
                  <a:lnTo>
                    <a:pt x="33374" y="33385"/>
                  </a:lnTo>
                  <a:lnTo>
                    <a:pt x="8954" y="69597"/>
                  </a:lnTo>
                  <a:lnTo>
                    <a:pt x="0" y="113918"/>
                  </a:lnTo>
                  <a:lnTo>
                    <a:pt x="0" y="1211961"/>
                  </a:lnTo>
                  <a:lnTo>
                    <a:pt x="8954" y="1256282"/>
                  </a:lnTo>
                  <a:lnTo>
                    <a:pt x="33374" y="1292494"/>
                  </a:lnTo>
                  <a:lnTo>
                    <a:pt x="69592" y="1316920"/>
                  </a:lnTo>
                  <a:lnTo>
                    <a:pt x="113944" y="1325880"/>
                  </a:lnTo>
                  <a:lnTo>
                    <a:pt x="8607933" y="1325880"/>
                  </a:lnTo>
                  <a:lnTo>
                    <a:pt x="8652254" y="1316920"/>
                  </a:lnTo>
                  <a:lnTo>
                    <a:pt x="8688466" y="1292494"/>
                  </a:lnTo>
                  <a:lnTo>
                    <a:pt x="8712892" y="1256282"/>
                  </a:lnTo>
                  <a:lnTo>
                    <a:pt x="8721852" y="1211961"/>
                  </a:lnTo>
                  <a:lnTo>
                    <a:pt x="8721852" y="113918"/>
                  </a:lnTo>
                  <a:lnTo>
                    <a:pt x="8712892" y="69597"/>
                  </a:lnTo>
                  <a:lnTo>
                    <a:pt x="8688466" y="33385"/>
                  </a:lnTo>
                  <a:lnTo>
                    <a:pt x="8652254" y="8959"/>
                  </a:lnTo>
                  <a:lnTo>
                    <a:pt x="860793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48" y="4149851"/>
              <a:ext cx="8721852" cy="13258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 </a:t>
            </a:r>
            <a:r>
              <a:rPr sz="4200" spc="-270" dirty="0"/>
              <a:t>RDBMS</a:t>
            </a:r>
            <a:r>
              <a:rPr sz="4200" spc="-515" dirty="0"/>
              <a:t> </a:t>
            </a:r>
            <a:r>
              <a:rPr sz="4200" spc="-70" dirty="0"/>
              <a:t>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49112"/>
            <a:ext cx="1724660" cy="25514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2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RECORD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0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6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NULL?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9816" y="1853183"/>
            <a:ext cx="4338828" cy="354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8292" y="5661659"/>
            <a:ext cx="5737859" cy="961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9228" y="1853183"/>
            <a:ext cx="1296924" cy="3540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 </a:t>
            </a:r>
            <a:r>
              <a:rPr sz="4200" spc="-270" dirty="0"/>
              <a:t>RDBMS</a:t>
            </a:r>
            <a:r>
              <a:rPr sz="4200" spc="-515" dirty="0"/>
              <a:t> </a:t>
            </a:r>
            <a:r>
              <a:rPr sz="4200" spc="-70" dirty="0"/>
              <a:t>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77316"/>
            <a:ext cx="6616700" cy="35845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500" spc="2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9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900" spc="-30" dirty="0">
                <a:solidFill>
                  <a:srgbClr val="FFFFFF"/>
                </a:solidFill>
                <a:latin typeface="Arial"/>
                <a:cs typeface="Arial"/>
              </a:rPr>
              <a:t>Constraints: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(applied </a:t>
            </a:r>
            <a:r>
              <a:rPr sz="1900" spc="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9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F5E1A9"/>
                </a:solidFill>
                <a:latin typeface="Arial"/>
                <a:cs typeface="Arial"/>
              </a:rPr>
              <a:t>columns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6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500" spc="2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900" spc="-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Integrity:</a:t>
            </a:r>
            <a:endParaRPr sz="19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0" dirty="0">
                <a:solidFill>
                  <a:srgbClr val="F5E1A9"/>
                </a:solidFill>
                <a:latin typeface="Arial"/>
                <a:cs typeface="Arial"/>
              </a:rPr>
              <a:t>Entity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Integrity: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700" spc="35" dirty="0">
                <a:solidFill>
                  <a:srgbClr val="F5E1A9"/>
                </a:solidFill>
                <a:latin typeface="Arial"/>
                <a:cs typeface="Arial"/>
              </a:rPr>
              <a:t>no </a:t>
            </a:r>
            <a:r>
              <a:rPr sz="1700" spc="5" dirty="0">
                <a:solidFill>
                  <a:srgbClr val="F5E1A9"/>
                </a:solidFill>
                <a:latin typeface="Arial"/>
                <a:cs typeface="Arial"/>
              </a:rPr>
              <a:t>duplicate </a:t>
            </a:r>
            <a:r>
              <a:rPr sz="1700" spc="-15" dirty="0">
                <a:solidFill>
                  <a:srgbClr val="F5E1A9"/>
                </a:solidFill>
                <a:latin typeface="Arial"/>
                <a:cs typeface="Arial"/>
              </a:rPr>
              <a:t>rows 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ts val="1939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24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dirty="0">
                <a:solidFill>
                  <a:srgbClr val="F5E1A9"/>
                </a:solidFill>
                <a:latin typeface="Arial"/>
                <a:cs typeface="Arial"/>
              </a:rPr>
              <a:t>Domain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Integrity: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Enforces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valid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entries </a:t>
            </a:r>
            <a:r>
              <a:rPr sz="1700" spc="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by</a:t>
            </a:r>
            <a:endParaRPr sz="1700">
              <a:latin typeface="Arial"/>
              <a:cs typeface="Arial"/>
            </a:endParaRPr>
          </a:p>
          <a:p>
            <a:pPr marL="756285">
              <a:lnSpc>
                <a:spcPts val="1939"/>
              </a:lnSpc>
            </a:pP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restricting 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5036058"/>
            <a:ext cx="63525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20" dirty="0">
                <a:solidFill>
                  <a:srgbClr val="F5E1A9"/>
                </a:solidFill>
                <a:latin typeface="Arial"/>
                <a:cs typeface="Arial"/>
              </a:rPr>
              <a:t>Referential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Integrity: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Rows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deleted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725" y="5169306"/>
            <a:ext cx="6060440" cy="744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890"/>
              </a:spcBef>
            </a:pP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990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0" dirty="0">
                <a:solidFill>
                  <a:srgbClr val="F5E1A9"/>
                </a:solidFill>
                <a:latin typeface="Arial"/>
                <a:cs typeface="Arial"/>
              </a:rPr>
              <a:t>User-Defined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Integrity: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Enforces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7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 </a:t>
            </a:r>
            <a:r>
              <a:rPr sz="4200" spc="-270" dirty="0"/>
              <a:t>RDBMS</a:t>
            </a:r>
            <a:r>
              <a:rPr sz="4200" spc="-515" dirty="0"/>
              <a:t> </a:t>
            </a:r>
            <a:r>
              <a:rPr sz="4200" spc="-70" dirty="0"/>
              <a:t>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92148"/>
            <a:ext cx="2715895" cy="46310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Types: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datatypes: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3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NCHAR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NVARCHAR2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8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VARCHAR2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100" i="1" spc="-50" dirty="0">
                <a:solidFill>
                  <a:srgbClr val="FFFFFF"/>
                </a:solidFill>
                <a:latin typeface="Arial"/>
                <a:cs typeface="Arial"/>
              </a:rPr>
              <a:t>Numeric</a:t>
            </a:r>
            <a:r>
              <a:rPr sz="2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datatypes: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5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BINARY_FLOAT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5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BINARY_DOUBLE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953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100" i="1" spc="-75" dirty="0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1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datatype: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43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90" dirty="0"/>
              <a:t>DCL: </a:t>
            </a:r>
            <a:r>
              <a:rPr sz="4200" spc="-465" dirty="0"/>
              <a:t>CREATE</a:t>
            </a:r>
            <a:r>
              <a:rPr sz="4200" spc="165" dirty="0"/>
              <a:t> </a:t>
            </a:r>
            <a:r>
              <a:rPr sz="4200" spc="-480" dirty="0"/>
              <a:t>USER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73732"/>
            <a:ext cx="4861560" cy="21869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Username/Password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2)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Grants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Sufficient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Privileges.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(UI,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Command)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*PLUS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(Command)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783" y="4267200"/>
            <a:ext cx="3582924" cy="239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</TotalTime>
  <Words>521</Words>
  <Application>Microsoft Office PowerPoint</Application>
  <PresentationFormat>On-screen Show (4:3)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Mesh</vt:lpstr>
      <vt:lpstr>Introduction to</vt:lpstr>
      <vt:lpstr>What is SQL?</vt:lpstr>
      <vt:lpstr>SQL Commands</vt:lpstr>
      <vt:lpstr>SQL Commands</vt:lpstr>
      <vt:lpstr>SQL Commands</vt:lpstr>
      <vt:lpstr>SQL RDBMS Concepts</vt:lpstr>
      <vt:lpstr>SQL RDBMS Concepts</vt:lpstr>
      <vt:lpstr>SQL RDBMS Concepts</vt:lpstr>
      <vt:lpstr>DCL: CREATE USER</vt:lpstr>
      <vt:lpstr>SQL : DDL</vt:lpstr>
      <vt:lpstr>SQL: DDL</vt:lpstr>
      <vt:lpstr>SQL: DML: INSERT</vt:lpstr>
      <vt:lpstr>SQL: DML: INSERT</vt:lpstr>
      <vt:lpstr>SQL: DML: INSERT</vt:lpstr>
      <vt:lpstr>SQL: DML: UPDATE</vt:lpstr>
      <vt:lpstr>PowerPoint Presentation</vt:lpstr>
      <vt:lpstr>HR-Schema</vt:lpstr>
      <vt:lpstr>SQL: DQL: SELECT</vt:lpstr>
      <vt:lpstr>PowerPoint Presentation</vt:lpstr>
      <vt:lpstr>PowerPoint Presentation</vt:lpstr>
      <vt:lpstr>SQL: DQL: SELECT</vt:lpstr>
      <vt:lpstr>PowerPoint Presentation</vt:lpstr>
      <vt:lpstr>SQL: DQL: SELECT</vt:lpstr>
      <vt:lpstr>SQL: DQL: 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cp:lastModifiedBy>vishal Sathawane</cp:lastModifiedBy>
  <cp:revision>1</cp:revision>
  <dcterms:created xsi:type="dcterms:W3CDTF">2021-07-22T07:46:04Z</dcterms:created>
  <dcterms:modified xsi:type="dcterms:W3CDTF">2021-07-22T07:49:18Z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2021-07-22T00:00:00Z</vt:filetime>
  </property>
</Properties>
</file>