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 u="heavy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 u="heavy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783568" y="1394460"/>
            <a:ext cx="408940" cy="818515"/>
          </a:xfrm>
          <a:custGeom>
            <a:avLst/>
            <a:gdLst/>
            <a:ahLst/>
            <a:cxnLst/>
            <a:rect l="l" t="t" r="r" b="b"/>
            <a:pathLst>
              <a:path w="408940" h="818514">
                <a:moveTo>
                  <a:pt x="408431" y="0"/>
                </a:moveTo>
                <a:lnTo>
                  <a:pt x="357377" y="3175"/>
                </a:lnTo>
                <a:lnTo>
                  <a:pt x="308101" y="12445"/>
                </a:lnTo>
                <a:lnTo>
                  <a:pt x="261111" y="27686"/>
                </a:lnTo>
                <a:lnTo>
                  <a:pt x="216407" y="48005"/>
                </a:lnTo>
                <a:lnTo>
                  <a:pt x="175005" y="73660"/>
                </a:lnTo>
                <a:lnTo>
                  <a:pt x="137159" y="103377"/>
                </a:lnTo>
                <a:lnTo>
                  <a:pt x="103124" y="137540"/>
                </a:lnTo>
                <a:lnTo>
                  <a:pt x="73278" y="175387"/>
                </a:lnTo>
                <a:lnTo>
                  <a:pt x="47878" y="217042"/>
                </a:lnTo>
                <a:lnTo>
                  <a:pt x="27431" y="261492"/>
                </a:lnTo>
                <a:lnTo>
                  <a:pt x="12446" y="308610"/>
                </a:lnTo>
                <a:lnTo>
                  <a:pt x="3175" y="358013"/>
                </a:lnTo>
                <a:lnTo>
                  <a:pt x="0" y="409193"/>
                </a:lnTo>
                <a:lnTo>
                  <a:pt x="888" y="434975"/>
                </a:lnTo>
                <a:lnTo>
                  <a:pt x="7238" y="485520"/>
                </a:lnTo>
                <a:lnTo>
                  <a:pt x="19303" y="533780"/>
                </a:lnTo>
                <a:lnTo>
                  <a:pt x="36956" y="579754"/>
                </a:lnTo>
                <a:lnTo>
                  <a:pt x="60198" y="622680"/>
                </a:lnTo>
                <a:lnTo>
                  <a:pt x="87629" y="662304"/>
                </a:lnTo>
                <a:lnTo>
                  <a:pt x="119633" y="698500"/>
                </a:lnTo>
                <a:lnTo>
                  <a:pt x="155701" y="730503"/>
                </a:lnTo>
                <a:lnTo>
                  <a:pt x="195199" y="758316"/>
                </a:lnTo>
                <a:lnTo>
                  <a:pt x="238378" y="781176"/>
                </a:lnTo>
                <a:lnTo>
                  <a:pt x="283972" y="799084"/>
                </a:lnTo>
                <a:lnTo>
                  <a:pt x="332358" y="811402"/>
                </a:lnTo>
                <a:lnTo>
                  <a:pt x="382777" y="817752"/>
                </a:lnTo>
                <a:lnTo>
                  <a:pt x="408431" y="818388"/>
                </a:lnTo>
                <a:lnTo>
                  <a:pt x="40843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61" y="6179058"/>
            <a:ext cx="10244455" cy="26034"/>
          </a:xfrm>
          <a:custGeom>
            <a:avLst/>
            <a:gdLst/>
            <a:ahLst/>
            <a:cxnLst/>
            <a:rect l="l" t="t" r="r" b="b"/>
            <a:pathLst>
              <a:path w="10244455" h="26035">
                <a:moveTo>
                  <a:pt x="10244328" y="0"/>
                </a:moveTo>
                <a:lnTo>
                  <a:pt x="0" y="0"/>
                </a:lnTo>
                <a:lnTo>
                  <a:pt x="0" y="25907"/>
                </a:lnTo>
                <a:lnTo>
                  <a:pt x="10244328" y="25907"/>
                </a:lnTo>
                <a:lnTo>
                  <a:pt x="1024432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 u="heavy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783568" y="5381244"/>
            <a:ext cx="408940" cy="818515"/>
          </a:xfrm>
          <a:custGeom>
            <a:avLst/>
            <a:gdLst/>
            <a:ahLst/>
            <a:cxnLst/>
            <a:rect l="l" t="t" r="r" b="b"/>
            <a:pathLst>
              <a:path w="408940" h="818514">
                <a:moveTo>
                  <a:pt x="408431" y="0"/>
                </a:moveTo>
                <a:lnTo>
                  <a:pt x="357377" y="3174"/>
                </a:lnTo>
                <a:lnTo>
                  <a:pt x="308101" y="12445"/>
                </a:lnTo>
                <a:lnTo>
                  <a:pt x="261111" y="27685"/>
                </a:lnTo>
                <a:lnTo>
                  <a:pt x="216407" y="48005"/>
                </a:lnTo>
                <a:lnTo>
                  <a:pt x="175005" y="73659"/>
                </a:lnTo>
                <a:lnTo>
                  <a:pt x="137159" y="103377"/>
                </a:lnTo>
                <a:lnTo>
                  <a:pt x="103124" y="137540"/>
                </a:lnTo>
                <a:lnTo>
                  <a:pt x="73278" y="175386"/>
                </a:lnTo>
                <a:lnTo>
                  <a:pt x="47878" y="217055"/>
                </a:lnTo>
                <a:lnTo>
                  <a:pt x="27431" y="261467"/>
                </a:lnTo>
                <a:lnTo>
                  <a:pt x="12446" y="308597"/>
                </a:lnTo>
                <a:lnTo>
                  <a:pt x="3175" y="357987"/>
                </a:lnTo>
                <a:lnTo>
                  <a:pt x="0" y="409193"/>
                </a:lnTo>
                <a:lnTo>
                  <a:pt x="888" y="435025"/>
                </a:lnTo>
                <a:lnTo>
                  <a:pt x="7238" y="485546"/>
                </a:lnTo>
                <a:lnTo>
                  <a:pt x="19303" y="533806"/>
                </a:lnTo>
                <a:lnTo>
                  <a:pt x="36956" y="579805"/>
                </a:lnTo>
                <a:lnTo>
                  <a:pt x="60198" y="622630"/>
                </a:lnTo>
                <a:lnTo>
                  <a:pt x="87629" y="662279"/>
                </a:lnTo>
                <a:lnTo>
                  <a:pt x="119633" y="698525"/>
                </a:lnTo>
                <a:lnTo>
                  <a:pt x="155701" y="730478"/>
                </a:lnTo>
                <a:lnTo>
                  <a:pt x="195199" y="758342"/>
                </a:lnTo>
                <a:lnTo>
                  <a:pt x="238378" y="781227"/>
                </a:lnTo>
                <a:lnTo>
                  <a:pt x="283972" y="799134"/>
                </a:lnTo>
                <a:lnTo>
                  <a:pt x="332358" y="811364"/>
                </a:lnTo>
                <a:lnTo>
                  <a:pt x="382777" y="817702"/>
                </a:lnTo>
                <a:lnTo>
                  <a:pt x="408431" y="818387"/>
                </a:lnTo>
                <a:lnTo>
                  <a:pt x="40843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61" y="6200394"/>
            <a:ext cx="4495800" cy="26034"/>
          </a:xfrm>
          <a:custGeom>
            <a:avLst/>
            <a:gdLst/>
            <a:ahLst/>
            <a:cxnLst/>
            <a:rect l="l" t="t" r="r" b="b"/>
            <a:pathLst>
              <a:path w="4495800" h="26035">
                <a:moveTo>
                  <a:pt x="4495800" y="0"/>
                </a:moveTo>
                <a:lnTo>
                  <a:pt x="0" y="0"/>
                </a:lnTo>
                <a:lnTo>
                  <a:pt x="0" y="25907"/>
                </a:lnTo>
                <a:lnTo>
                  <a:pt x="4495800" y="25907"/>
                </a:lnTo>
                <a:lnTo>
                  <a:pt x="44958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1712" y="-49580"/>
            <a:ext cx="5464175" cy="71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 u="heavy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158011"/>
            <a:ext cx="10358120" cy="3601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D1A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783568" y="1188719"/>
            <a:ext cx="408940" cy="820419"/>
          </a:xfrm>
          <a:custGeom>
            <a:avLst/>
            <a:gdLst/>
            <a:ahLst/>
            <a:cxnLst/>
            <a:rect l="l" t="t" r="r" b="b"/>
            <a:pathLst>
              <a:path w="408940" h="820419">
                <a:moveTo>
                  <a:pt x="408431" y="0"/>
                </a:moveTo>
                <a:lnTo>
                  <a:pt x="357377" y="3175"/>
                </a:lnTo>
                <a:lnTo>
                  <a:pt x="308101" y="12445"/>
                </a:lnTo>
                <a:lnTo>
                  <a:pt x="261111" y="27685"/>
                </a:lnTo>
                <a:lnTo>
                  <a:pt x="216407" y="48132"/>
                </a:lnTo>
                <a:lnTo>
                  <a:pt x="175005" y="73787"/>
                </a:lnTo>
                <a:lnTo>
                  <a:pt x="137159" y="103504"/>
                </a:lnTo>
                <a:lnTo>
                  <a:pt x="103124" y="137794"/>
                </a:lnTo>
                <a:lnTo>
                  <a:pt x="73278" y="175640"/>
                </a:lnTo>
                <a:lnTo>
                  <a:pt x="47878" y="217424"/>
                </a:lnTo>
                <a:lnTo>
                  <a:pt x="27431" y="262000"/>
                </a:lnTo>
                <a:lnTo>
                  <a:pt x="12446" y="309117"/>
                </a:lnTo>
                <a:lnTo>
                  <a:pt x="3175" y="358647"/>
                </a:lnTo>
                <a:lnTo>
                  <a:pt x="0" y="409955"/>
                </a:lnTo>
                <a:lnTo>
                  <a:pt x="888" y="435863"/>
                </a:lnTo>
                <a:lnTo>
                  <a:pt x="7238" y="486409"/>
                </a:lnTo>
                <a:lnTo>
                  <a:pt x="19303" y="534796"/>
                </a:lnTo>
                <a:lnTo>
                  <a:pt x="36956" y="580897"/>
                </a:lnTo>
                <a:lnTo>
                  <a:pt x="60198" y="623824"/>
                </a:lnTo>
                <a:lnTo>
                  <a:pt x="87629" y="663447"/>
                </a:lnTo>
                <a:lnTo>
                  <a:pt x="119633" y="699769"/>
                </a:lnTo>
                <a:lnTo>
                  <a:pt x="155701" y="731774"/>
                </a:lnTo>
                <a:lnTo>
                  <a:pt x="195199" y="759713"/>
                </a:lnTo>
                <a:lnTo>
                  <a:pt x="238378" y="782701"/>
                </a:lnTo>
                <a:lnTo>
                  <a:pt x="283972" y="800607"/>
                </a:lnTo>
                <a:lnTo>
                  <a:pt x="332358" y="812926"/>
                </a:lnTo>
                <a:lnTo>
                  <a:pt x="382777" y="819276"/>
                </a:lnTo>
                <a:lnTo>
                  <a:pt x="408431" y="819912"/>
                </a:lnTo>
                <a:lnTo>
                  <a:pt x="408431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045" y="1258061"/>
            <a:ext cx="26034" cy="5600700"/>
          </a:xfrm>
          <a:custGeom>
            <a:avLst/>
            <a:gdLst/>
            <a:ahLst/>
            <a:cxnLst/>
            <a:rect l="l" t="t" r="r" b="b"/>
            <a:pathLst>
              <a:path w="26034" h="5600700">
                <a:moveTo>
                  <a:pt x="25908" y="0"/>
                </a:moveTo>
                <a:lnTo>
                  <a:pt x="0" y="0"/>
                </a:lnTo>
                <a:lnTo>
                  <a:pt x="0" y="5600697"/>
                </a:lnTo>
                <a:lnTo>
                  <a:pt x="25908" y="5600697"/>
                </a:lnTo>
                <a:lnTo>
                  <a:pt x="25908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67790" y="994994"/>
            <a:ext cx="9681210" cy="2865755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12700" marR="5080">
              <a:lnSpc>
                <a:spcPts val="7030"/>
              </a:lnSpc>
              <a:spcBef>
                <a:spcPts val="1375"/>
              </a:spcBef>
            </a:pPr>
            <a:r>
              <a:rPr sz="6900" b="0" u="none" spc="-325" dirty="0">
                <a:solidFill>
                  <a:srgbClr val="F5F5F5"/>
                </a:solidFill>
                <a:latin typeface="Times New Roman"/>
                <a:cs typeface="Times New Roman"/>
              </a:rPr>
              <a:t>FUNCTION </a:t>
            </a:r>
            <a:r>
              <a:rPr sz="6900" b="0" u="none" spc="-385" dirty="0">
                <a:solidFill>
                  <a:srgbClr val="F5F5F5"/>
                </a:solidFill>
                <a:latin typeface="Times New Roman"/>
                <a:cs typeface="Times New Roman"/>
              </a:rPr>
              <a:t>DEPENDENCY  </a:t>
            </a:r>
            <a:r>
              <a:rPr sz="6900" b="0" u="none" spc="-470" dirty="0">
                <a:solidFill>
                  <a:srgbClr val="F5F5F5"/>
                </a:solidFill>
                <a:latin typeface="Times New Roman"/>
                <a:cs typeface="Times New Roman"/>
              </a:rPr>
              <a:t>AND</a:t>
            </a:r>
            <a:endParaRPr sz="6900">
              <a:latin typeface="Times New Roman"/>
              <a:cs typeface="Times New Roman"/>
            </a:endParaRPr>
          </a:p>
          <a:p>
            <a:pPr marL="12700">
              <a:lnSpc>
                <a:spcPts val="7020"/>
              </a:lnSpc>
            </a:pPr>
            <a:r>
              <a:rPr sz="6900" b="0" u="none" spc="-350" dirty="0">
                <a:solidFill>
                  <a:srgbClr val="F5F5F5"/>
                </a:solidFill>
                <a:latin typeface="Times New Roman"/>
                <a:cs typeface="Times New Roman"/>
              </a:rPr>
              <a:t>TYPES </a:t>
            </a:r>
            <a:r>
              <a:rPr sz="6900" b="0" u="none" spc="-625" dirty="0">
                <a:solidFill>
                  <a:srgbClr val="F5F5F5"/>
                </a:solidFill>
                <a:latin typeface="Times New Roman"/>
                <a:cs typeface="Times New Roman"/>
              </a:rPr>
              <a:t>&amp;</a:t>
            </a:r>
            <a:r>
              <a:rPr sz="6900" b="0" u="none" spc="-70" dirty="0">
                <a:solidFill>
                  <a:srgbClr val="F5F5F5"/>
                </a:solidFill>
                <a:latin typeface="Times New Roman"/>
                <a:cs typeface="Times New Roman"/>
              </a:rPr>
              <a:t> </a:t>
            </a:r>
            <a:r>
              <a:rPr sz="6900" b="0" u="none" spc="-455" dirty="0">
                <a:solidFill>
                  <a:srgbClr val="F5F5F5"/>
                </a:solidFill>
                <a:latin typeface="Times New Roman"/>
                <a:cs typeface="Times New Roman"/>
              </a:rPr>
              <a:t>EXAMPLE</a:t>
            </a:r>
            <a:endParaRPr sz="6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069" y="628014"/>
            <a:ext cx="8881110" cy="1128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10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0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105" dirty="0">
                <a:solidFill>
                  <a:srgbClr val="252525"/>
                </a:solidFill>
                <a:latin typeface="Times New Roman"/>
                <a:cs typeface="Times New Roman"/>
              </a:rPr>
              <a:t>other</a:t>
            </a:r>
            <a:r>
              <a:rPr sz="20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65" dirty="0">
                <a:solidFill>
                  <a:srgbClr val="252525"/>
                </a:solidFill>
                <a:latin typeface="Times New Roman"/>
                <a:cs typeface="Times New Roman"/>
              </a:rPr>
              <a:t>hand,</a:t>
            </a:r>
            <a:r>
              <a:rPr sz="20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10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following</a:t>
            </a:r>
            <a:r>
              <a:rPr sz="2000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80" dirty="0">
                <a:solidFill>
                  <a:srgbClr val="252525"/>
                </a:solidFill>
                <a:latin typeface="Times New Roman"/>
                <a:cs typeface="Times New Roman"/>
              </a:rPr>
              <a:t>dependencies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100" dirty="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sz="20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trivial: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000" spc="-70" dirty="0">
                <a:solidFill>
                  <a:srgbClr val="252525"/>
                </a:solidFill>
                <a:latin typeface="Times New Roman"/>
                <a:cs typeface="Times New Roman"/>
              </a:rPr>
              <a:t>{</a:t>
            </a:r>
            <a:r>
              <a:rPr sz="2000" b="1" spc="-70" dirty="0">
                <a:solidFill>
                  <a:srgbClr val="252525"/>
                </a:solidFill>
                <a:latin typeface="Times New Roman"/>
                <a:cs typeface="Times New Roman"/>
              </a:rPr>
              <a:t>emp_id,</a:t>
            </a:r>
            <a:r>
              <a:rPr sz="2000" b="1"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-50" dirty="0">
                <a:solidFill>
                  <a:srgbClr val="252525"/>
                </a:solidFill>
                <a:latin typeface="Times New Roman"/>
                <a:cs typeface="Times New Roman"/>
              </a:rPr>
              <a:t>emp_name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}</a:t>
            </a:r>
            <a:r>
              <a:rPr sz="20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180" dirty="0">
                <a:solidFill>
                  <a:srgbClr val="252525"/>
                </a:solidFill>
                <a:latin typeface="Times New Roman"/>
                <a:cs typeface="Times New Roman"/>
              </a:rPr>
              <a:t>-&gt;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-30" dirty="0">
                <a:solidFill>
                  <a:srgbClr val="252525"/>
                </a:solidFill>
                <a:latin typeface="Times New Roman"/>
                <a:cs typeface="Times New Roman"/>
              </a:rPr>
              <a:t>emp_name</a:t>
            </a:r>
            <a:r>
              <a:rPr sz="2000" b="1" spc="-1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252525"/>
                </a:solidFill>
                <a:latin typeface="Times New Roman"/>
                <a:cs typeface="Times New Roman"/>
              </a:rPr>
              <a:t>[emp_name</a:t>
            </a:r>
            <a:r>
              <a:rPr sz="2000" b="1" spc="-1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4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000" b="1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000" b="1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30" dirty="0">
                <a:solidFill>
                  <a:srgbClr val="252525"/>
                </a:solidFill>
                <a:latin typeface="Times New Roman"/>
                <a:cs typeface="Times New Roman"/>
              </a:rPr>
              <a:t>subset</a:t>
            </a:r>
            <a:r>
              <a:rPr sz="2000" b="1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000" b="1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-50" dirty="0">
                <a:solidFill>
                  <a:srgbClr val="252525"/>
                </a:solidFill>
                <a:latin typeface="Times New Roman"/>
                <a:cs typeface="Times New Roman"/>
              </a:rPr>
              <a:t>{emp_id,</a:t>
            </a:r>
            <a:r>
              <a:rPr sz="2000" b="1"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252525"/>
                </a:solidFill>
                <a:latin typeface="Times New Roman"/>
                <a:cs typeface="Times New Roman"/>
              </a:rPr>
              <a:t>emp_name}]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6069" y="2338196"/>
            <a:ext cx="5029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Completely </a:t>
            </a:r>
            <a:r>
              <a:rPr sz="3600" b="1" u="heavy" spc="2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non </a:t>
            </a:r>
            <a:r>
              <a:rPr sz="3600" b="1" u="heavy" spc="-5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trivial</a:t>
            </a:r>
            <a:r>
              <a:rPr sz="3600" b="1" u="heavy" spc="-56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b="1" u="heavy" spc="-26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FD: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6069" y="3369886"/>
            <a:ext cx="9005570" cy="70929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If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9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0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Functional</a:t>
            </a:r>
            <a:r>
              <a:rPr sz="20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80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r>
              <a:rPr sz="2000" spc="3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-75" dirty="0">
                <a:solidFill>
                  <a:srgbClr val="252525"/>
                </a:solidFill>
                <a:latin typeface="Times New Roman"/>
                <a:cs typeface="Times New Roman"/>
              </a:rPr>
              <a:t>X-&gt;Y</a:t>
            </a:r>
            <a:r>
              <a:rPr sz="2000" b="1" spc="-1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252525"/>
                </a:solidFill>
                <a:latin typeface="Times New Roman"/>
                <a:cs typeface="Times New Roman"/>
              </a:rPr>
              <a:t>holds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114" dirty="0">
                <a:solidFill>
                  <a:srgbClr val="252525"/>
                </a:solidFill>
                <a:latin typeface="Times New Roman"/>
                <a:cs typeface="Times New Roman"/>
              </a:rPr>
              <a:t>true</a:t>
            </a:r>
            <a:r>
              <a:rPr sz="20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95" dirty="0">
                <a:solidFill>
                  <a:srgbClr val="252525"/>
                </a:solidFill>
                <a:latin typeface="Times New Roman"/>
                <a:cs typeface="Times New Roman"/>
              </a:rPr>
              <a:t>where</a:t>
            </a:r>
            <a:r>
              <a:rPr sz="20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-300" dirty="0">
                <a:solidFill>
                  <a:srgbClr val="252525"/>
                </a:solidFill>
                <a:latin typeface="Times New Roman"/>
                <a:cs typeface="Times New Roman"/>
              </a:rPr>
              <a:t>X</a:t>
            </a:r>
            <a:r>
              <a:rPr sz="2000" b="1" spc="-2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252525"/>
                </a:solidFill>
                <a:latin typeface="Times New Roman"/>
                <a:cs typeface="Times New Roman"/>
              </a:rPr>
              <a:t>intersection</a:t>
            </a:r>
            <a:r>
              <a:rPr sz="20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-305" dirty="0">
                <a:solidFill>
                  <a:srgbClr val="252525"/>
                </a:solidFill>
                <a:latin typeface="Times New Roman"/>
                <a:cs typeface="Times New Roman"/>
              </a:rPr>
              <a:t>Y</a:t>
            </a:r>
            <a:r>
              <a:rPr sz="2000" b="1" spc="-2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0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-35" dirty="0">
                <a:solidFill>
                  <a:srgbClr val="252525"/>
                </a:solidFill>
                <a:latin typeface="Times New Roman"/>
                <a:cs typeface="Times New Roman"/>
              </a:rPr>
              <a:t>Null</a:t>
            </a:r>
            <a:r>
              <a:rPr sz="2000" b="1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105" dirty="0">
                <a:solidFill>
                  <a:srgbClr val="252525"/>
                </a:solidFill>
                <a:latin typeface="Times New Roman"/>
                <a:cs typeface="Times New Roman"/>
              </a:rPr>
              <a:t>then</a:t>
            </a:r>
            <a:r>
              <a:rPr sz="20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252525"/>
                </a:solidFill>
                <a:latin typeface="Times New Roman"/>
                <a:cs typeface="Times New Roman"/>
              </a:rPr>
              <a:t>this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000" spc="80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252525"/>
                </a:solidFill>
                <a:latin typeface="Times New Roman"/>
                <a:cs typeface="Times New Roman"/>
              </a:rPr>
              <a:t>said</a:t>
            </a:r>
            <a:r>
              <a:rPr sz="20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9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0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90" dirty="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completely</a:t>
            </a:r>
            <a:r>
              <a:rPr sz="20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15" dirty="0">
                <a:solidFill>
                  <a:srgbClr val="252525"/>
                </a:solidFill>
                <a:latin typeface="Times New Roman"/>
                <a:cs typeface="Times New Roman"/>
              </a:rPr>
              <a:t>non</a:t>
            </a:r>
            <a:r>
              <a:rPr sz="2000" b="1"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-30" dirty="0">
                <a:solidFill>
                  <a:srgbClr val="252525"/>
                </a:solidFill>
                <a:latin typeface="Times New Roman"/>
                <a:cs typeface="Times New Roman"/>
              </a:rPr>
              <a:t>trivial</a:t>
            </a:r>
            <a:r>
              <a:rPr sz="2000" b="1" spc="-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function</a:t>
            </a:r>
            <a:r>
              <a:rPr sz="2000" b="1" spc="-1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2817" y="265302"/>
            <a:ext cx="663829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40" dirty="0">
                <a:latin typeface="Trebuchet MS"/>
                <a:cs typeface="Trebuchet MS"/>
              </a:rPr>
              <a:t>Multivalued</a:t>
            </a:r>
            <a:r>
              <a:rPr sz="5000" spc="-600" dirty="0">
                <a:latin typeface="Trebuchet MS"/>
                <a:cs typeface="Trebuchet MS"/>
              </a:rPr>
              <a:t> </a:t>
            </a:r>
            <a:r>
              <a:rPr sz="5000" spc="-200" dirty="0">
                <a:latin typeface="Trebuchet MS"/>
                <a:cs typeface="Trebuchet MS"/>
              </a:rPr>
              <a:t>d</a:t>
            </a:r>
            <a:r>
              <a:rPr sz="4400" spc="-200" dirty="0">
                <a:latin typeface="Trebuchet MS"/>
                <a:cs typeface="Trebuchet MS"/>
              </a:rPr>
              <a:t>epe</a:t>
            </a:r>
            <a:r>
              <a:rPr sz="5000" spc="-200" dirty="0">
                <a:latin typeface="Trebuchet MS"/>
                <a:cs typeface="Trebuchet MS"/>
              </a:rPr>
              <a:t>ndency</a:t>
            </a:r>
            <a:endParaRPr sz="5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158011"/>
            <a:ext cx="10094595" cy="360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338455" indent="-283845">
              <a:lnSpc>
                <a:spcPct val="112100"/>
              </a:lnSpc>
              <a:spcBef>
                <a:spcPts val="10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800" spc="40" dirty="0">
                <a:solidFill>
                  <a:srgbClr val="252525"/>
                </a:solidFill>
                <a:latin typeface="Times New Roman"/>
                <a:cs typeface="Times New Roman"/>
              </a:rPr>
              <a:t>Multivalued</a:t>
            </a:r>
            <a:r>
              <a:rPr sz="28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90" dirty="0">
                <a:solidFill>
                  <a:srgbClr val="252525"/>
                </a:solidFill>
                <a:latin typeface="Times New Roman"/>
                <a:cs typeface="Times New Roman"/>
              </a:rPr>
              <a:t>occurs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when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5" dirty="0">
                <a:solidFill>
                  <a:srgbClr val="252525"/>
                </a:solidFill>
                <a:latin typeface="Times New Roman"/>
                <a:cs typeface="Times New Roman"/>
              </a:rPr>
              <a:t>there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more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5" dirty="0">
                <a:solidFill>
                  <a:srgbClr val="252525"/>
                </a:solidFill>
                <a:latin typeface="Times New Roman"/>
                <a:cs typeface="Times New Roman"/>
              </a:rPr>
              <a:t>than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one 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independent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70" dirty="0">
                <a:solidFill>
                  <a:srgbClr val="252525"/>
                </a:solidFill>
                <a:latin typeface="Times New Roman"/>
                <a:cs typeface="Times New Roman"/>
              </a:rPr>
              <a:t>multivalued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attributes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75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60" dirty="0">
                <a:solidFill>
                  <a:srgbClr val="252525"/>
                </a:solidFill>
                <a:latin typeface="Times New Roman"/>
                <a:cs typeface="Times New Roman"/>
              </a:rPr>
              <a:t>table.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Arial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295910" marR="5080" indent="-283845">
              <a:lnSpc>
                <a:spcPct val="112000"/>
              </a:lnSpc>
              <a:spcBef>
                <a:spcPts val="234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30" dirty="0">
                <a:solidFill>
                  <a:srgbClr val="252525"/>
                </a:solidFill>
                <a:latin typeface="Times New Roman"/>
                <a:cs typeface="Times New Roman"/>
              </a:rPr>
              <a:t>multivalued</a:t>
            </a:r>
            <a:r>
              <a:rPr sz="2800" b="1" spc="-1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r>
              <a:rPr sz="2800" b="1" spc="-1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5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252525"/>
                </a:solidFill>
                <a:latin typeface="Times New Roman"/>
                <a:cs typeface="Times New Roman"/>
              </a:rPr>
              <a:t>full</a:t>
            </a:r>
            <a:r>
              <a:rPr sz="28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constraint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between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two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5" dirty="0">
                <a:solidFill>
                  <a:srgbClr val="252525"/>
                </a:solidFill>
                <a:latin typeface="Times New Roman"/>
                <a:cs typeface="Times New Roman"/>
              </a:rPr>
              <a:t>sets</a:t>
            </a:r>
            <a:r>
              <a:rPr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of 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attributes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75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75" dirty="0">
                <a:solidFill>
                  <a:srgbClr val="252525"/>
                </a:solidFill>
                <a:latin typeface="Times New Roman"/>
                <a:cs typeface="Times New Roman"/>
              </a:rPr>
              <a:t>relation.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65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contrast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70" dirty="0">
                <a:solidFill>
                  <a:srgbClr val="252525"/>
                </a:solidFill>
                <a:latin typeface="Times New Roman"/>
                <a:cs typeface="Times New Roman"/>
              </a:rPr>
              <a:t>functional</a:t>
            </a:r>
            <a:r>
              <a:rPr sz="28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r>
              <a:rPr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, 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800" b="1" spc="-30" dirty="0">
                <a:solidFill>
                  <a:srgbClr val="252525"/>
                </a:solidFill>
                <a:latin typeface="Times New Roman"/>
                <a:cs typeface="Times New Roman"/>
              </a:rPr>
              <a:t>multivalued </a:t>
            </a:r>
            <a:r>
              <a:rPr sz="28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dependency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requires </a:t>
            </a:r>
            <a:r>
              <a:rPr sz="2800" spc="150" dirty="0">
                <a:solidFill>
                  <a:srgbClr val="252525"/>
                </a:solidFill>
                <a:latin typeface="Times New Roman"/>
                <a:cs typeface="Times New Roman"/>
              </a:rPr>
              <a:t>that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certain tuples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be  </a:t>
            </a:r>
            <a:r>
              <a:rPr sz="2800" spc="145" dirty="0">
                <a:solidFill>
                  <a:srgbClr val="252525"/>
                </a:solidFill>
                <a:latin typeface="Times New Roman"/>
                <a:cs typeface="Times New Roman"/>
              </a:rPr>
              <a:t>present </a:t>
            </a:r>
            <a:r>
              <a:rPr sz="2800" spc="75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800" spc="-48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75" dirty="0">
                <a:solidFill>
                  <a:srgbClr val="252525"/>
                </a:solidFill>
                <a:latin typeface="Times New Roman"/>
                <a:cs typeface="Times New Roman"/>
              </a:rPr>
              <a:t>relation.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9903" y="115002"/>
            <a:ext cx="9891395" cy="70802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sz="2000" spc="-55" dirty="0">
                <a:solidFill>
                  <a:srgbClr val="252525"/>
                </a:solidFill>
                <a:latin typeface="Trebuchet MS"/>
                <a:cs typeface="Trebuchet MS"/>
              </a:rPr>
              <a:t>Consider</a:t>
            </a:r>
            <a:r>
              <a:rPr sz="2000" spc="-21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sz="2000" spc="-21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252525"/>
                </a:solidFill>
                <a:latin typeface="Trebuchet MS"/>
                <a:cs typeface="Trebuchet MS"/>
              </a:rPr>
              <a:t>bike</a:t>
            </a:r>
            <a:r>
              <a:rPr sz="2000" spc="-19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spc="-75" dirty="0">
                <a:solidFill>
                  <a:srgbClr val="252525"/>
                </a:solidFill>
                <a:latin typeface="Trebuchet MS"/>
                <a:cs typeface="Trebuchet MS"/>
              </a:rPr>
              <a:t>manufacture</a:t>
            </a:r>
            <a:r>
              <a:rPr sz="2000" spc="-19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252525"/>
                </a:solidFill>
                <a:latin typeface="Trebuchet MS"/>
                <a:cs typeface="Trebuchet MS"/>
              </a:rPr>
              <a:t>company,</a:t>
            </a:r>
            <a:r>
              <a:rPr sz="2000" spc="-2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252525"/>
                </a:solidFill>
                <a:latin typeface="Trebuchet MS"/>
                <a:cs typeface="Trebuchet MS"/>
              </a:rPr>
              <a:t>which</a:t>
            </a:r>
            <a:r>
              <a:rPr sz="2000" spc="-229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Trebuchet MS"/>
                <a:cs typeface="Trebuchet MS"/>
              </a:rPr>
              <a:t>produces</a:t>
            </a:r>
            <a:r>
              <a:rPr sz="2000" spc="-19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spc="-60" dirty="0">
                <a:solidFill>
                  <a:srgbClr val="252525"/>
                </a:solidFill>
                <a:latin typeface="Trebuchet MS"/>
                <a:cs typeface="Trebuchet MS"/>
              </a:rPr>
              <a:t>two</a:t>
            </a:r>
            <a:r>
              <a:rPr sz="2000" spc="-19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Trebuchet MS"/>
                <a:cs typeface="Trebuchet MS"/>
              </a:rPr>
              <a:t>colors</a:t>
            </a:r>
            <a:r>
              <a:rPr sz="2000" spc="-2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252525"/>
                </a:solidFill>
                <a:latin typeface="Trebuchet MS"/>
                <a:cs typeface="Trebuchet MS"/>
              </a:rPr>
              <a:t>(Black</a:t>
            </a:r>
            <a:r>
              <a:rPr sz="2000" spc="-2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Trebuchet MS"/>
                <a:cs typeface="Trebuchet MS"/>
              </a:rPr>
              <a:t>and</a:t>
            </a:r>
            <a:r>
              <a:rPr sz="2000" spc="-204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252525"/>
                </a:solidFill>
                <a:latin typeface="Trebuchet MS"/>
                <a:cs typeface="Trebuchet MS"/>
              </a:rPr>
              <a:t>white)</a:t>
            </a:r>
            <a:r>
              <a:rPr sz="2000" spc="-21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spc="-75" dirty="0">
                <a:solidFill>
                  <a:srgbClr val="252525"/>
                </a:solidFill>
                <a:latin typeface="Trebuchet MS"/>
                <a:cs typeface="Trebuchet MS"/>
              </a:rPr>
              <a:t>in</a:t>
            </a:r>
            <a:r>
              <a:rPr sz="2000" spc="-20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252525"/>
                </a:solidFill>
                <a:latin typeface="Trebuchet MS"/>
                <a:cs typeface="Trebuchet MS"/>
              </a:rPr>
              <a:t>each</a:t>
            </a:r>
            <a:endParaRPr sz="2000">
              <a:latin typeface="Trebuchet MS"/>
              <a:cs typeface="Trebuchet MS"/>
            </a:endParaRPr>
          </a:p>
          <a:p>
            <a:pPr marL="295910">
              <a:lnSpc>
                <a:spcPct val="100000"/>
              </a:lnSpc>
              <a:spcBef>
                <a:spcPts val="285"/>
              </a:spcBef>
            </a:pPr>
            <a:r>
              <a:rPr sz="2000" spc="-60" dirty="0">
                <a:solidFill>
                  <a:srgbClr val="252525"/>
                </a:solidFill>
                <a:latin typeface="Trebuchet MS"/>
                <a:cs typeface="Trebuchet MS"/>
              </a:rPr>
              <a:t>model </a:t>
            </a:r>
            <a:r>
              <a:rPr sz="2000" spc="-80" dirty="0">
                <a:solidFill>
                  <a:srgbClr val="252525"/>
                </a:solidFill>
                <a:latin typeface="Trebuchet MS"/>
                <a:cs typeface="Trebuchet MS"/>
              </a:rPr>
              <a:t>every</a:t>
            </a:r>
            <a:r>
              <a:rPr sz="2000" spc="-33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spc="-125" dirty="0">
                <a:solidFill>
                  <a:srgbClr val="252525"/>
                </a:solidFill>
                <a:latin typeface="Trebuchet MS"/>
                <a:cs typeface="Trebuchet MS"/>
              </a:rPr>
              <a:t>year.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25067" y="1520952"/>
            <a:ext cx="8773160" cy="4383405"/>
            <a:chOff x="925067" y="1520952"/>
            <a:chExt cx="8773160" cy="4383405"/>
          </a:xfrm>
        </p:grpSpPr>
        <p:sp>
          <p:nvSpPr>
            <p:cNvPr id="4" name="object 4"/>
            <p:cNvSpPr/>
            <p:nvPr/>
          </p:nvSpPr>
          <p:spPr>
            <a:xfrm>
              <a:off x="1258823" y="1520952"/>
              <a:ext cx="8438388" cy="43769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5067" y="1520951"/>
              <a:ext cx="8773160" cy="4383405"/>
            </a:xfrm>
            <a:custGeom>
              <a:avLst/>
              <a:gdLst/>
              <a:ahLst/>
              <a:cxnLst/>
              <a:rect l="l" t="t" r="r" b="b"/>
              <a:pathLst>
                <a:path w="8773160" h="4383405">
                  <a:moveTo>
                    <a:pt x="8772652" y="4376928"/>
                  </a:moveTo>
                  <a:lnTo>
                    <a:pt x="6096" y="4376928"/>
                  </a:lnTo>
                  <a:lnTo>
                    <a:pt x="6096" y="6096"/>
                  </a:lnTo>
                  <a:lnTo>
                    <a:pt x="333756" y="6096"/>
                  </a:lnTo>
                  <a:lnTo>
                    <a:pt x="334086" y="6096"/>
                  </a:lnTo>
                  <a:lnTo>
                    <a:pt x="8772271" y="6096"/>
                  </a:lnTo>
                  <a:lnTo>
                    <a:pt x="8772271" y="0"/>
                  </a:lnTo>
                  <a:lnTo>
                    <a:pt x="334086" y="0"/>
                  </a:lnTo>
                  <a:lnTo>
                    <a:pt x="333756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4376966"/>
                  </a:lnTo>
                  <a:lnTo>
                    <a:pt x="6096" y="4376966"/>
                  </a:lnTo>
                  <a:lnTo>
                    <a:pt x="6096" y="4383024"/>
                  </a:lnTo>
                  <a:lnTo>
                    <a:pt x="8772652" y="4383024"/>
                  </a:lnTo>
                  <a:lnTo>
                    <a:pt x="8772652" y="4376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280" y="377561"/>
            <a:ext cx="10302240" cy="50152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5910" marR="5080" indent="-283845">
              <a:lnSpc>
                <a:spcPct val="112000"/>
              </a:lnSpc>
              <a:spcBef>
                <a:spcPts val="11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800" spc="80" dirty="0">
                <a:solidFill>
                  <a:srgbClr val="252525"/>
                </a:solidFill>
                <a:latin typeface="Times New Roman"/>
                <a:cs typeface="Times New Roman"/>
              </a:rPr>
              <a:t>Here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85" dirty="0">
                <a:solidFill>
                  <a:srgbClr val="252525"/>
                </a:solidFill>
                <a:latin typeface="Times New Roman"/>
                <a:cs typeface="Times New Roman"/>
              </a:rPr>
              <a:t>columns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80" dirty="0">
                <a:solidFill>
                  <a:srgbClr val="252525"/>
                </a:solidFill>
                <a:latin typeface="Times New Roman"/>
                <a:cs typeface="Times New Roman"/>
              </a:rPr>
              <a:t>manuf_year</a:t>
            </a:r>
            <a:r>
              <a:rPr sz="2800" b="1" spc="-1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color</a:t>
            </a:r>
            <a:r>
              <a:rPr sz="2800" b="1" spc="-1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independent</a:t>
            </a:r>
            <a:r>
              <a:rPr sz="2800" b="1" spc="-1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95" dirty="0">
                <a:solidFill>
                  <a:srgbClr val="252525"/>
                </a:solidFill>
                <a:latin typeface="Times New Roman"/>
                <a:cs typeface="Times New Roman"/>
              </a:rPr>
              <a:t>each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50" dirty="0">
                <a:solidFill>
                  <a:srgbClr val="252525"/>
                </a:solidFill>
                <a:latin typeface="Times New Roman"/>
                <a:cs typeface="Times New Roman"/>
              </a:rPr>
              <a:t>other 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15" dirty="0">
                <a:solidFill>
                  <a:srgbClr val="252525"/>
                </a:solidFill>
                <a:latin typeface="Times New Roman"/>
                <a:cs typeface="Times New Roman"/>
              </a:rPr>
              <a:t>dependent</a:t>
            </a:r>
            <a:r>
              <a:rPr sz="2800" b="1" spc="-1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55" dirty="0">
                <a:solidFill>
                  <a:srgbClr val="252525"/>
                </a:solidFill>
                <a:latin typeface="Times New Roman"/>
                <a:cs typeface="Times New Roman"/>
              </a:rPr>
              <a:t>bike_model</a:t>
            </a:r>
            <a:r>
              <a:rPr sz="2800" spc="-55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r>
              <a:rPr sz="2800" spc="-1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60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05" dirty="0">
                <a:solidFill>
                  <a:srgbClr val="252525"/>
                </a:solidFill>
                <a:latin typeface="Times New Roman"/>
                <a:cs typeface="Times New Roman"/>
              </a:rPr>
              <a:t>this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85" dirty="0">
                <a:solidFill>
                  <a:srgbClr val="252525"/>
                </a:solidFill>
                <a:latin typeface="Times New Roman"/>
                <a:cs typeface="Times New Roman"/>
              </a:rPr>
              <a:t>case</a:t>
            </a:r>
            <a:r>
              <a:rPr sz="2800" spc="-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these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4" dirty="0">
                <a:solidFill>
                  <a:srgbClr val="252525"/>
                </a:solidFill>
                <a:latin typeface="Times New Roman"/>
                <a:cs typeface="Times New Roman"/>
              </a:rPr>
              <a:t>two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85" dirty="0">
                <a:solidFill>
                  <a:srgbClr val="252525"/>
                </a:solidFill>
                <a:latin typeface="Times New Roman"/>
                <a:cs typeface="Times New Roman"/>
              </a:rPr>
              <a:t>columns</a:t>
            </a:r>
            <a:r>
              <a:rPr sz="28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are  </a:t>
            </a:r>
            <a:r>
              <a:rPr sz="2800" spc="95" dirty="0">
                <a:solidFill>
                  <a:srgbClr val="252525"/>
                </a:solidFill>
                <a:latin typeface="Times New Roman"/>
                <a:cs typeface="Times New Roman"/>
              </a:rPr>
              <a:t>said</a:t>
            </a:r>
            <a:r>
              <a:rPr sz="2800"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5" dirty="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30" dirty="0">
                <a:solidFill>
                  <a:srgbClr val="252525"/>
                </a:solidFill>
                <a:latin typeface="Times New Roman"/>
                <a:cs typeface="Times New Roman"/>
              </a:rPr>
              <a:t>multivalued</a:t>
            </a:r>
            <a:r>
              <a:rPr sz="2800" b="1" spc="-1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15" dirty="0">
                <a:solidFill>
                  <a:srgbClr val="252525"/>
                </a:solidFill>
                <a:latin typeface="Times New Roman"/>
                <a:cs typeface="Times New Roman"/>
              </a:rPr>
              <a:t>dependent</a:t>
            </a:r>
            <a:r>
              <a:rPr sz="2800" b="1" spc="-1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55" dirty="0">
                <a:solidFill>
                  <a:srgbClr val="252525"/>
                </a:solidFill>
                <a:latin typeface="Times New Roman"/>
                <a:cs typeface="Times New Roman"/>
              </a:rPr>
              <a:t>bike_model</a:t>
            </a:r>
            <a:r>
              <a:rPr sz="2800" spc="-55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Arial"/>
              <a:buChar char="•"/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252525"/>
              </a:buClr>
              <a:buFont typeface="Arial"/>
              <a:buChar char="•"/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85" dirty="0">
                <a:solidFill>
                  <a:srgbClr val="252525"/>
                </a:solidFill>
                <a:latin typeface="Times New Roman"/>
                <a:cs typeface="Times New Roman"/>
              </a:rPr>
              <a:t>These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dependencies</a:t>
            </a:r>
            <a:r>
              <a:rPr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90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represented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25" dirty="0">
                <a:solidFill>
                  <a:srgbClr val="252525"/>
                </a:solidFill>
                <a:latin typeface="Times New Roman"/>
                <a:cs typeface="Times New Roman"/>
              </a:rPr>
              <a:t>like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75" dirty="0">
                <a:solidFill>
                  <a:srgbClr val="252525"/>
                </a:solidFill>
                <a:latin typeface="Times New Roman"/>
                <a:cs typeface="Times New Roman"/>
              </a:rPr>
              <a:t>this: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800" spc="35" dirty="0">
                <a:solidFill>
                  <a:srgbClr val="252525"/>
                </a:solidFill>
                <a:latin typeface="Times New Roman"/>
                <a:cs typeface="Times New Roman"/>
              </a:rPr>
              <a:t>bike_model </a:t>
            </a:r>
            <a:r>
              <a:rPr sz="2800" spc="340" dirty="0">
                <a:solidFill>
                  <a:srgbClr val="252525"/>
                </a:solidFill>
                <a:latin typeface="Times New Roman"/>
                <a:cs typeface="Times New Roman"/>
              </a:rPr>
              <a:t>-&gt;&gt;</a:t>
            </a:r>
            <a:r>
              <a:rPr sz="2800" spc="-2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50" dirty="0">
                <a:solidFill>
                  <a:srgbClr val="252525"/>
                </a:solidFill>
                <a:latin typeface="Times New Roman"/>
                <a:cs typeface="Times New Roman"/>
              </a:rPr>
              <a:t>manuf_year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240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800" spc="35" dirty="0">
                <a:solidFill>
                  <a:srgbClr val="252525"/>
                </a:solidFill>
                <a:latin typeface="Times New Roman"/>
                <a:cs typeface="Times New Roman"/>
              </a:rPr>
              <a:t>bike_model </a:t>
            </a:r>
            <a:r>
              <a:rPr sz="2800" spc="335" dirty="0">
                <a:solidFill>
                  <a:srgbClr val="252525"/>
                </a:solidFill>
                <a:latin typeface="Times New Roman"/>
                <a:cs typeface="Times New Roman"/>
              </a:rPr>
              <a:t>-&gt;&gt;</a:t>
            </a:r>
            <a:r>
              <a:rPr sz="2800" spc="-2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70" dirty="0">
                <a:solidFill>
                  <a:srgbClr val="252525"/>
                </a:solidFill>
                <a:latin typeface="Times New Roman"/>
                <a:cs typeface="Times New Roman"/>
              </a:rPr>
              <a:t>color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Transitive</a:t>
            </a:r>
            <a:r>
              <a:rPr spc="-295" dirty="0"/>
              <a:t> </a:t>
            </a:r>
            <a:r>
              <a:rPr spc="20" dirty="0"/>
              <a:t>dependency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1580" y="646328"/>
            <a:ext cx="9850755" cy="5377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241300">
              <a:lnSpc>
                <a:spcPct val="112200"/>
              </a:lnSpc>
              <a:spcBef>
                <a:spcPts val="100"/>
              </a:spcBef>
            </a:pPr>
            <a:r>
              <a:rPr sz="2800" spc="-28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70" dirty="0">
                <a:solidFill>
                  <a:srgbClr val="252525"/>
                </a:solidFill>
                <a:latin typeface="Times New Roman"/>
                <a:cs typeface="Times New Roman"/>
              </a:rPr>
              <a:t>functional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5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95" dirty="0">
                <a:solidFill>
                  <a:srgbClr val="252525"/>
                </a:solidFill>
                <a:latin typeface="Times New Roman"/>
                <a:cs typeface="Times New Roman"/>
              </a:rPr>
              <a:t>said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85" dirty="0">
                <a:solidFill>
                  <a:srgbClr val="252525"/>
                </a:solidFill>
                <a:latin typeface="Times New Roman"/>
                <a:cs typeface="Times New Roman"/>
              </a:rPr>
              <a:t>transitive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45" dirty="0">
                <a:solidFill>
                  <a:srgbClr val="252525"/>
                </a:solidFill>
                <a:latin typeface="Times New Roman"/>
                <a:cs typeface="Times New Roman"/>
              </a:rPr>
              <a:t>if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80" dirty="0">
                <a:solidFill>
                  <a:srgbClr val="252525"/>
                </a:solidFill>
                <a:latin typeface="Times New Roman"/>
                <a:cs typeface="Times New Roman"/>
              </a:rPr>
              <a:t>it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5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65" dirty="0">
                <a:solidFill>
                  <a:srgbClr val="252525"/>
                </a:solidFill>
                <a:latin typeface="Times New Roman"/>
                <a:cs typeface="Times New Roman"/>
              </a:rPr>
              <a:t>indirectly  </a:t>
            </a:r>
            <a:r>
              <a:rPr sz="2800" spc="100" dirty="0">
                <a:solidFill>
                  <a:srgbClr val="252525"/>
                </a:solidFill>
                <a:latin typeface="Times New Roman"/>
                <a:cs typeface="Times New Roman"/>
              </a:rPr>
              <a:t>formed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50" dirty="0">
                <a:solidFill>
                  <a:srgbClr val="252525"/>
                </a:solidFill>
                <a:latin typeface="Times New Roman"/>
                <a:cs typeface="Times New Roman"/>
              </a:rPr>
              <a:t>by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4" dirty="0">
                <a:solidFill>
                  <a:srgbClr val="252525"/>
                </a:solidFill>
                <a:latin typeface="Times New Roman"/>
                <a:cs typeface="Times New Roman"/>
              </a:rPr>
              <a:t>two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70" dirty="0">
                <a:solidFill>
                  <a:srgbClr val="252525"/>
                </a:solidFill>
                <a:latin typeface="Times New Roman"/>
                <a:cs typeface="Times New Roman"/>
              </a:rPr>
              <a:t>functional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90" dirty="0">
                <a:solidFill>
                  <a:srgbClr val="252525"/>
                </a:solidFill>
                <a:latin typeface="Times New Roman"/>
                <a:cs typeface="Times New Roman"/>
              </a:rPr>
              <a:t>dependencies.</a:t>
            </a:r>
            <a:endParaRPr sz="2800">
              <a:latin typeface="Times New Roman"/>
              <a:cs typeface="Times New Roman"/>
            </a:endParaRPr>
          </a:p>
          <a:p>
            <a:pPr marL="25400" marR="17780">
              <a:lnSpc>
                <a:spcPct val="112100"/>
              </a:lnSpc>
              <a:spcBef>
                <a:spcPts val="890"/>
              </a:spcBef>
            </a:pPr>
            <a:r>
              <a:rPr sz="2800" spc="-425" dirty="0">
                <a:solidFill>
                  <a:srgbClr val="252525"/>
                </a:solidFill>
                <a:latin typeface="Times New Roman"/>
                <a:cs typeface="Times New Roman"/>
              </a:rPr>
              <a:t>X</a:t>
            </a:r>
            <a:r>
              <a:rPr sz="2800" spc="-3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250" dirty="0">
                <a:solidFill>
                  <a:srgbClr val="252525"/>
                </a:solidFill>
                <a:latin typeface="Times New Roman"/>
                <a:cs typeface="Times New Roman"/>
              </a:rPr>
              <a:t>-&gt;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210" dirty="0">
                <a:solidFill>
                  <a:srgbClr val="252525"/>
                </a:solidFill>
                <a:latin typeface="Times New Roman"/>
                <a:cs typeface="Times New Roman"/>
              </a:rPr>
              <a:t>Z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5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85" dirty="0">
                <a:solidFill>
                  <a:srgbClr val="252525"/>
                </a:solidFill>
                <a:latin typeface="Times New Roman"/>
                <a:cs typeface="Times New Roman"/>
              </a:rPr>
              <a:t>transitive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45" dirty="0">
                <a:solidFill>
                  <a:srgbClr val="252525"/>
                </a:solidFill>
                <a:latin typeface="Times New Roman"/>
                <a:cs typeface="Times New Roman"/>
              </a:rPr>
              <a:t>if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25" dirty="0">
                <a:solidFill>
                  <a:srgbClr val="252525"/>
                </a:solidFill>
                <a:latin typeface="Times New Roman"/>
                <a:cs typeface="Times New Roman"/>
              </a:rPr>
              <a:t>following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5" dirty="0">
                <a:solidFill>
                  <a:srgbClr val="252525"/>
                </a:solidFill>
                <a:latin typeface="Times New Roman"/>
                <a:cs typeface="Times New Roman"/>
              </a:rPr>
              <a:t>three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70" dirty="0">
                <a:solidFill>
                  <a:srgbClr val="252525"/>
                </a:solidFill>
                <a:latin typeface="Times New Roman"/>
                <a:cs typeface="Times New Roman"/>
              </a:rPr>
              <a:t>functional 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dependencies </a:t>
            </a:r>
            <a:r>
              <a:rPr sz="2800" spc="85" dirty="0">
                <a:solidFill>
                  <a:srgbClr val="252525"/>
                </a:solidFill>
                <a:latin typeface="Times New Roman"/>
                <a:cs typeface="Times New Roman"/>
              </a:rPr>
              <a:t>hold</a:t>
            </a:r>
            <a:r>
              <a:rPr sz="2800" spc="-2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4" dirty="0">
                <a:solidFill>
                  <a:srgbClr val="252525"/>
                </a:solidFill>
                <a:latin typeface="Times New Roman"/>
                <a:cs typeface="Times New Roman"/>
              </a:rPr>
              <a:t>true:</a:t>
            </a:r>
            <a:endParaRPr sz="28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310"/>
              </a:spcBef>
            </a:pP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X-&gt;Y</a:t>
            </a:r>
            <a:endParaRPr sz="2800">
              <a:latin typeface="Times New Roman"/>
              <a:cs typeface="Times New Roman"/>
            </a:endParaRPr>
          </a:p>
          <a:p>
            <a:pPr marL="25400" marR="7574280">
              <a:lnSpc>
                <a:spcPts val="4670"/>
              </a:lnSpc>
              <a:spcBef>
                <a:spcPts val="360"/>
              </a:spcBef>
            </a:pPr>
            <a:r>
              <a:rPr sz="2800" spc="-430" dirty="0">
                <a:solidFill>
                  <a:srgbClr val="252525"/>
                </a:solidFill>
                <a:latin typeface="Times New Roman"/>
                <a:cs typeface="Times New Roman"/>
              </a:rPr>
              <a:t>Y </a:t>
            </a:r>
            <a:r>
              <a:rPr sz="2800" spc="114" dirty="0">
                <a:solidFill>
                  <a:srgbClr val="252525"/>
                </a:solidFill>
                <a:latin typeface="Times New Roman"/>
                <a:cs typeface="Times New Roman"/>
              </a:rPr>
              <a:t>does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not</a:t>
            </a:r>
            <a:r>
              <a:rPr sz="2800" spc="-2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30" dirty="0">
                <a:solidFill>
                  <a:srgbClr val="252525"/>
                </a:solidFill>
                <a:latin typeface="Times New Roman"/>
                <a:cs typeface="Times New Roman"/>
              </a:rPr>
              <a:t>-&gt;X  </a:t>
            </a:r>
            <a:r>
              <a:rPr sz="2800" spc="-35" dirty="0">
                <a:solidFill>
                  <a:srgbClr val="252525"/>
                </a:solidFill>
                <a:latin typeface="Times New Roman"/>
                <a:cs typeface="Times New Roman"/>
              </a:rPr>
              <a:t>Y-&gt;Z</a:t>
            </a:r>
            <a:endParaRPr sz="2800">
              <a:latin typeface="Times New Roman"/>
              <a:cs typeface="Times New Roman"/>
            </a:endParaRPr>
          </a:p>
          <a:p>
            <a:pPr marL="25400" marR="362585">
              <a:lnSpc>
                <a:spcPct val="112000"/>
              </a:lnSpc>
              <a:spcBef>
                <a:spcPts val="520"/>
              </a:spcBef>
            </a:pPr>
            <a:r>
              <a:rPr sz="2800" spc="-28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85" dirty="0">
                <a:solidFill>
                  <a:srgbClr val="252525"/>
                </a:solidFill>
                <a:latin typeface="Times New Roman"/>
                <a:cs typeface="Times New Roman"/>
              </a:rPr>
              <a:t>transitive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90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40" dirty="0">
                <a:solidFill>
                  <a:srgbClr val="252525"/>
                </a:solidFill>
                <a:latin typeface="Times New Roman"/>
                <a:cs typeface="Times New Roman"/>
              </a:rPr>
              <a:t>only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85" dirty="0">
                <a:solidFill>
                  <a:srgbClr val="252525"/>
                </a:solidFill>
                <a:latin typeface="Times New Roman"/>
                <a:cs typeface="Times New Roman"/>
              </a:rPr>
              <a:t>occur</a:t>
            </a:r>
            <a:r>
              <a:rPr sz="28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75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00" dirty="0">
                <a:solidFill>
                  <a:srgbClr val="252525"/>
                </a:solidFill>
                <a:latin typeface="Times New Roman"/>
                <a:cs typeface="Times New Roman"/>
              </a:rPr>
              <a:t>relation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5" dirty="0">
                <a:solidFill>
                  <a:srgbClr val="252525"/>
                </a:solidFill>
                <a:latin typeface="Times New Roman"/>
                <a:cs typeface="Times New Roman"/>
              </a:rPr>
              <a:t>three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of 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more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attributes. </a:t>
            </a:r>
            <a:r>
              <a:rPr sz="2800" spc="50" dirty="0">
                <a:solidFill>
                  <a:srgbClr val="252525"/>
                </a:solidFill>
                <a:latin typeface="Times New Roman"/>
                <a:cs typeface="Times New Roman"/>
              </a:rPr>
              <a:t>This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dependency </a:t>
            </a:r>
            <a:r>
              <a:rPr sz="2800" spc="100" dirty="0">
                <a:solidFill>
                  <a:srgbClr val="252525"/>
                </a:solidFill>
                <a:latin typeface="Times New Roman"/>
                <a:cs typeface="Times New Roman"/>
              </a:rPr>
              <a:t>helps </a:t>
            </a:r>
            <a:r>
              <a:rPr sz="2800" spc="125" dirty="0">
                <a:solidFill>
                  <a:srgbClr val="252525"/>
                </a:solidFill>
                <a:latin typeface="Times New Roman"/>
                <a:cs typeface="Times New Roman"/>
              </a:rPr>
              <a:t>us </a:t>
            </a:r>
            <a:r>
              <a:rPr sz="2800" spc="75" dirty="0">
                <a:solidFill>
                  <a:srgbClr val="252525"/>
                </a:solidFill>
                <a:latin typeface="Times New Roman"/>
                <a:cs typeface="Times New Roman"/>
              </a:rPr>
              <a:t>normalizing </a:t>
            </a:r>
            <a:r>
              <a:rPr sz="2800" spc="135" dirty="0">
                <a:solidFill>
                  <a:srgbClr val="252525"/>
                </a:solidFill>
                <a:latin typeface="Times New Roman"/>
                <a:cs typeface="Times New Roman"/>
              </a:rPr>
              <a:t>the 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database</a:t>
            </a:r>
            <a:r>
              <a:rPr sz="2800" spc="-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80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52525"/>
                </a:solidFill>
                <a:latin typeface="Times New Roman"/>
                <a:cs typeface="Times New Roman"/>
              </a:rPr>
              <a:t>3NF</a:t>
            </a:r>
            <a:r>
              <a:rPr sz="2800"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50" dirty="0">
                <a:solidFill>
                  <a:srgbClr val="252525"/>
                </a:solidFill>
                <a:latin typeface="Times New Roman"/>
                <a:cs typeface="Times New Roman"/>
              </a:rPr>
              <a:t>(3</a:t>
            </a:r>
            <a:r>
              <a:rPr sz="2775" spc="225" baseline="25525" dirty="0">
                <a:solidFill>
                  <a:srgbClr val="252525"/>
                </a:solidFill>
                <a:latin typeface="Times New Roman"/>
                <a:cs typeface="Times New Roman"/>
              </a:rPr>
              <a:t>rd</a:t>
            </a:r>
            <a:r>
              <a:rPr sz="2775" spc="209" baseline="255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70" dirty="0">
                <a:solidFill>
                  <a:srgbClr val="252525"/>
                </a:solidFill>
                <a:latin typeface="Times New Roman"/>
                <a:cs typeface="Times New Roman"/>
              </a:rPr>
              <a:t>Normal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60" dirty="0">
                <a:solidFill>
                  <a:srgbClr val="252525"/>
                </a:solidFill>
                <a:latin typeface="Times New Roman"/>
                <a:cs typeface="Times New Roman"/>
              </a:rPr>
              <a:t>Form).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068" y="256794"/>
            <a:ext cx="14224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000" spc="-65" dirty="0">
                <a:solidFill>
                  <a:srgbClr val="252525"/>
                </a:solidFill>
                <a:latin typeface="Trebuchet MS"/>
                <a:cs typeface="Trebuchet MS"/>
              </a:rPr>
              <a:t>Example</a:t>
            </a:r>
            <a:r>
              <a:rPr sz="2000" spc="-27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spc="-135" dirty="0">
                <a:solidFill>
                  <a:srgbClr val="252525"/>
                </a:solidFill>
                <a:latin typeface="Trebuchet MS"/>
                <a:cs typeface="Trebuchet MS"/>
              </a:rPr>
              <a:t>:-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3023" y="1427988"/>
            <a:ext cx="10549128" cy="395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621" y="338829"/>
            <a:ext cx="10022840" cy="5014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299720" indent="-283845">
              <a:lnSpc>
                <a:spcPct val="112100"/>
              </a:lnSpc>
              <a:spcBef>
                <a:spcPts val="10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800" b="1" spc="-40" dirty="0">
                <a:solidFill>
                  <a:srgbClr val="252525"/>
                </a:solidFill>
                <a:latin typeface="Times New Roman"/>
                <a:cs typeface="Times New Roman"/>
              </a:rPr>
              <a:t>{Book}</a:t>
            </a:r>
            <a:r>
              <a:rPr sz="2800" b="1" spc="-1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-&gt;{Author}</a:t>
            </a:r>
            <a:r>
              <a:rPr sz="2800" b="1" spc="-1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40" dirty="0">
                <a:solidFill>
                  <a:srgbClr val="252525"/>
                </a:solidFill>
                <a:latin typeface="Times New Roman"/>
                <a:cs typeface="Times New Roman"/>
              </a:rPr>
              <a:t>(if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05" dirty="0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05" dirty="0">
                <a:solidFill>
                  <a:srgbClr val="252525"/>
                </a:solidFill>
                <a:latin typeface="Times New Roman"/>
                <a:cs typeface="Times New Roman"/>
              </a:rPr>
              <a:t>know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45" dirty="0">
                <a:solidFill>
                  <a:srgbClr val="252525"/>
                </a:solidFill>
                <a:latin typeface="Times New Roman"/>
                <a:cs typeface="Times New Roman"/>
              </a:rPr>
              <a:t>book,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05" dirty="0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00" dirty="0">
                <a:solidFill>
                  <a:srgbClr val="252525"/>
                </a:solidFill>
                <a:latin typeface="Times New Roman"/>
                <a:cs typeface="Times New Roman"/>
              </a:rPr>
              <a:t>knows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5" dirty="0">
                <a:solidFill>
                  <a:srgbClr val="252525"/>
                </a:solidFill>
                <a:latin typeface="Times New Roman"/>
                <a:cs typeface="Times New Roman"/>
              </a:rPr>
              <a:t>author  </a:t>
            </a:r>
            <a:r>
              <a:rPr sz="2800" spc="150" dirty="0">
                <a:solidFill>
                  <a:srgbClr val="252525"/>
                </a:solidFill>
                <a:latin typeface="Times New Roman"/>
                <a:cs typeface="Times New Roman"/>
              </a:rPr>
              <a:t>name)</a:t>
            </a:r>
            <a:endParaRPr sz="280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129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800" b="1" spc="-70" dirty="0">
                <a:solidFill>
                  <a:srgbClr val="252525"/>
                </a:solidFill>
                <a:latin typeface="Times New Roman"/>
                <a:cs typeface="Times New Roman"/>
              </a:rPr>
              <a:t>{Author} </a:t>
            </a:r>
            <a:r>
              <a:rPr sz="2800" b="1" spc="65" dirty="0">
                <a:solidFill>
                  <a:srgbClr val="252525"/>
                </a:solidFill>
                <a:latin typeface="Times New Roman"/>
                <a:cs typeface="Times New Roman"/>
              </a:rPr>
              <a:t>does </a:t>
            </a:r>
            <a:r>
              <a:rPr sz="2800" b="1" spc="25" dirty="0">
                <a:solidFill>
                  <a:srgbClr val="252525"/>
                </a:solidFill>
                <a:latin typeface="Times New Roman"/>
                <a:cs typeface="Times New Roman"/>
              </a:rPr>
              <a:t>not</a:t>
            </a:r>
            <a:r>
              <a:rPr sz="2800" b="1" spc="-4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25" dirty="0">
                <a:solidFill>
                  <a:srgbClr val="252525"/>
                </a:solidFill>
                <a:latin typeface="Times New Roman"/>
                <a:cs typeface="Times New Roman"/>
              </a:rPr>
              <a:t>-&gt;{Book}</a:t>
            </a:r>
            <a:endParaRPr sz="280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131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800" b="1" spc="-70" dirty="0">
                <a:solidFill>
                  <a:srgbClr val="252525"/>
                </a:solidFill>
                <a:latin typeface="Times New Roman"/>
                <a:cs typeface="Times New Roman"/>
              </a:rPr>
              <a:t>{Author} </a:t>
            </a:r>
            <a:r>
              <a:rPr sz="2800" b="1" spc="240" dirty="0">
                <a:solidFill>
                  <a:srgbClr val="252525"/>
                </a:solidFill>
                <a:latin typeface="Times New Roman"/>
                <a:cs typeface="Times New Roman"/>
              </a:rPr>
              <a:t>-&gt;</a:t>
            </a:r>
            <a:r>
              <a:rPr sz="2800" b="1" spc="-2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80" dirty="0">
                <a:solidFill>
                  <a:srgbClr val="252525"/>
                </a:solidFill>
                <a:latin typeface="Times New Roman"/>
                <a:cs typeface="Times New Roman"/>
              </a:rPr>
              <a:t>{Author_age}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240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800" spc="85" dirty="0">
                <a:solidFill>
                  <a:srgbClr val="252525"/>
                </a:solidFill>
                <a:latin typeface="Times New Roman"/>
                <a:cs typeface="Times New Roman"/>
              </a:rPr>
              <a:t>Therefore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as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60" dirty="0">
                <a:solidFill>
                  <a:srgbClr val="252525"/>
                </a:solidFill>
                <a:latin typeface="Times New Roman"/>
                <a:cs typeface="Times New Roman"/>
              </a:rPr>
              <a:t>per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4" dirty="0">
                <a:solidFill>
                  <a:srgbClr val="252525"/>
                </a:solidFill>
                <a:latin typeface="Times New Roman"/>
                <a:cs typeface="Times New Roman"/>
              </a:rPr>
              <a:t>rule</a:t>
            </a:r>
            <a:r>
              <a:rPr sz="28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252525"/>
                </a:solidFill>
                <a:latin typeface="Times New Roman"/>
                <a:cs typeface="Times New Roman"/>
              </a:rPr>
              <a:t>transitive</a:t>
            </a:r>
            <a:r>
              <a:rPr sz="2800" b="1" spc="-1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r>
              <a:rPr sz="2800" spc="5" dirty="0">
                <a:solidFill>
                  <a:srgbClr val="252525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295910" marR="5080" indent="-283845">
              <a:lnSpc>
                <a:spcPct val="112100"/>
              </a:lnSpc>
              <a:spcBef>
                <a:spcPts val="199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{</a:t>
            </a:r>
            <a:r>
              <a:rPr sz="2800" b="1" spc="-75" dirty="0">
                <a:solidFill>
                  <a:srgbClr val="252525"/>
                </a:solidFill>
                <a:latin typeface="Times New Roman"/>
                <a:cs typeface="Times New Roman"/>
              </a:rPr>
              <a:t>Book}</a:t>
            </a:r>
            <a:r>
              <a:rPr sz="2800" b="1" spc="-1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240" dirty="0">
                <a:solidFill>
                  <a:srgbClr val="252525"/>
                </a:solidFill>
                <a:latin typeface="Times New Roman"/>
                <a:cs typeface="Times New Roman"/>
              </a:rPr>
              <a:t>-&gt;</a:t>
            </a:r>
            <a:r>
              <a:rPr sz="2800" b="1" spc="-1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100" dirty="0">
                <a:solidFill>
                  <a:srgbClr val="252525"/>
                </a:solidFill>
                <a:latin typeface="Times New Roman"/>
                <a:cs typeface="Times New Roman"/>
              </a:rPr>
              <a:t>{Author_age</a:t>
            </a:r>
            <a:r>
              <a:rPr sz="2800" spc="-100" dirty="0">
                <a:solidFill>
                  <a:srgbClr val="252525"/>
                </a:solidFill>
                <a:latin typeface="Times New Roman"/>
                <a:cs typeface="Times New Roman"/>
              </a:rPr>
              <a:t>}</a:t>
            </a:r>
            <a:r>
              <a:rPr sz="2800" spc="-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00" dirty="0">
                <a:solidFill>
                  <a:srgbClr val="252525"/>
                </a:solidFill>
                <a:latin typeface="Times New Roman"/>
                <a:cs typeface="Times New Roman"/>
              </a:rPr>
              <a:t>should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45" dirty="0">
                <a:solidFill>
                  <a:srgbClr val="252525"/>
                </a:solidFill>
                <a:latin typeface="Times New Roman"/>
                <a:cs typeface="Times New Roman"/>
              </a:rPr>
              <a:t>hold,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5" dirty="0">
                <a:solidFill>
                  <a:srgbClr val="252525"/>
                </a:solidFill>
                <a:latin typeface="Times New Roman"/>
                <a:cs typeface="Times New Roman"/>
              </a:rPr>
              <a:t>that</a:t>
            </a:r>
            <a:r>
              <a:rPr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00" dirty="0">
                <a:solidFill>
                  <a:srgbClr val="252525"/>
                </a:solidFill>
                <a:latin typeface="Times New Roman"/>
                <a:cs typeface="Times New Roman"/>
              </a:rPr>
              <a:t>makes</a:t>
            </a:r>
            <a:r>
              <a:rPr sz="2800" spc="-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5" dirty="0">
                <a:solidFill>
                  <a:srgbClr val="252525"/>
                </a:solidFill>
                <a:latin typeface="Times New Roman"/>
                <a:cs typeface="Times New Roman"/>
              </a:rPr>
              <a:t>sense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05" dirty="0">
                <a:solidFill>
                  <a:srgbClr val="252525"/>
                </a:solidFill>
                <a:latin typeface="Times New Roman"/>
                <a:cs typeface="Times New Roman"/>
              </a:rPr>
              <a:t>because</a:t>
            </a:r>
            <a:r>
              <a:rPr sz="2800" spc="-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45" dirty="0">
                <a:solidFill>
                  <a:srgbClr val="252525"/>
                </a:solidFill>
                <a:latin typeface="Times New Roman"/>
                <a:cs typeface="Times New Roman"/>
              </a:rPr>
              <a:t>if  </a:t>
            </a:r>
            <a:r>
              <a:rPr sz="2800" spc="105" dirty="0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05" dirty="0">
                <a:solidFill>
                  <a:srgbClr val="252525"/>
                </a:solidFill>
                <a:latin typeface="Times New Roman"/>
                <a:cs typeface="Times New Roman"/>
              </a:rPr>
              <a:t>know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90" dirty="0">
                <a:solidFill>
                  <a:srgbClr val="252525"/>
                </a:solidFill>
                <a:latin typeface="Times New Roman"/>
                <a:cs typeface="Times New Roman"/>
              </a:rPr>
              <a:t>book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name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05" dirty="0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90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05" dirty="0">
                <a:solidFill>
                  <a:srgbClr val="252525"/>
                </a:solidFill>
                <a:latin typeface="Times New Roman"/>
                <a:cs typeface="Times New Roman"/>
              </a:rPr>
              <a:t>know</a:t>
            </a:r>
            <a:r>
              <a:rPr sz="2800" spc="-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80" dirty="0">
                <a:solidFill>
                  <a:srgbClr val="252525"/>
                </a:solidFill>
                <a:latin typeface="Times New Roman"/>
                <a:cs typeface="Times New Roman"/>
              </a:rPr>
              <a:t>author’s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5" dirty="0">
                <a:solidFill>
                  <a:srgbClr val="252525"/>
                </a:solidFill>
                <a:latin typeface="Times New Roman"/>
                <a:cs typeface="Times New Roman"/>
              </a:rPr>
              <a:t>age.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8998" y="2360593"/>
            <a:ext cx="6238240" cy="12630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100" b="0" i="1" u="none" spc="100" dirty="0">
                <a:latin typeface="Georgia"/>
                <a:cs typeface="Georgia"/>
              </a:rPr>
              <a:t>THANK</a:t>
            </a:r>
            <a:r>
              <a:rPr sz="8100" b="0" i="1" u="none" spc="-204" dirty="0">
                <a:latin typeface="Georgia"/>
                <a:cs typeface="Georgia"/>
              </a:rPr>
              <a:t> </a:t>
            </a:r>
            <a:r>
              <a:rPr sz="8100" b="0" i="1" u="none" spc="215" dirty="0">
                <a:latin typeface="Georgia"/>
                <a:cs typeface="Georgia"/>
              </a:rPr>
              <a:t>YOU</a:t>
            </a:r>
            <a:endParaRPr sz="81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35077"/>
            <a:ext cx="2626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latin typeface="Trebuchet MS"/>
                <a:cs typeface="Trebuchet MS"/>
              </a:rPr>
              <a:t>DEFINATION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911472"/>
            <a:ext cx="10971530" cy="4215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30480" indent="-283845">
              <a:lnSpc>
                <a:spcPct val="112100"/>
              </a:lnSpc>
              <a:spcBef>
                <a:spcPts val="10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800" spc="70" dirty="0">
                <a:solidFill>
                  <a:srgbClr val="252525"/>
                </a:solidFill>
                <a:latin typeface="Times New Roman"/>
                <a:cs typeface="Times New Roman"/>
              </a:rPr>
              <a:t>Functional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5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00" dirty="0">
                <a:solidFill>
                  <a:srgbClr val="252525"/>
                </a:solidFill>
                <a:latin typeface="Times New Roman"/>
                <a:cs typeface="Times New Roman"/>
              </a:rPr>
              <a:t>relationship</a:t>
            </a:r>
            <a:r>
              <a:rPr sz="28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5" dirty="0">
                <a:solidFill>
                  <a:srgbClr val="252525"/>
                </a:solidFill>
                <a:latin typeface="Times New Roman"/>
                <a:cs typeface="Times New Roman"/>
              </a:rPr>
              <a:t>that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65" dirty="0">
                <a:solidFill>
                  <a:srgbClr val="252525"/>
                </a:solidFill>
                <a:latin typeface="Times New Roman"/>
                <a:cs typeface="Times New Roman"/>
              </a:rPr>
              <a:t>exists</a:t>
            </a:r>
            <a:r>
              <a:rPr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when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one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attribute  </a:t>
            </a:r>
            <a:r>
              <a:rPr sz="2800" spc="75" dirty="0">
                <a:solidFill>
                  <a:srgbClr val="252525"/>
                </a:solidFill>
                <a:latin typeface="Times New Roman"/>
                <a:cs typeface="Times New Roman"/>
              </a:rPr>
              <a:t>uniquely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determines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another </a:t>
            </a:r>
            <a:r>
              <a:rPr sz="2800" spc="105" dirty="0">
                <a:solidFill>
                  <a:srgbClr val="252525"/>
                </a:solidFill>
                <a:latin typeface="Times New Roman"/>
                <a:cs typeface="Times New Roman"/>
              </a:rPr>
              <a:t>attribute. </a:t>
            </a:r>
            <a:r>
              <a:rPr sz="2800" spc="-60" dirty="0">
                <a:solidFill>
                  <a:srgbClr val="252525"/>
                </a:solidFill>
                <a:latin typeface="Times New Roman"/>
                <a:cs typeface="Times New Roman"/>
              </a:rPr>
              <a:t>If </a:t>
            </a:r>
            <a:r>
              <a:rPr sz="2800" spc="-130" dirty="0">
                <a:solidFill>
                  <a:srgbClr val="252525"/>
                </a:solidFill>
                <a:latin typeface="Times New Roman"/>
                <a:cs typeface="Times New Roman"/>
              </a:rPr>
              <a:t>R </a:t>
            </a:r>
            <a:r>
              <a:rPr sz="2800" spc="55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800" spc="100" dirty="0">
                <a:solidFill>
                  <a:srgbClr val="252525"/>
                </a:solidFill>
                <a:latin typeface="Times New Roman"/>
                <a:cs typeface="Times New Roman"/>
              </a:rPr>
              <a:t>relation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with 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attributes </a:t>
            </a:r>
            <a:r>
              <a:rPr sz="2800" spc="-425" dirty="0">
                <a:solidFill>
                  <a:srgbClr val="252525"/>
                </a:solidFill>
                <a:latin typeface="Times New Roman"/>
                <a:cs typeface="Times New Roman"/>
              </a:rPr>
              <a:t>X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800" spc="-425" dirty="0">
                <a:solidFill>
                  <a:srgbClr val="252525"/>
                </a:solidFill>
                <a:latin typeface="Times New Roman"/>
                <a:cs typeface="Times New Roman"/>
              </a:rPr>
              <a:t>Y,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800" spc="70" dirty="0">
                <a:solidFill>
                  <a:srgbClr val="252525"/>
                </a:solidFill>
                <a:latin typeface="Times New Roman"/>
                <a:cs typeface="Times New Roman"/>
              </a:rPr>
              <a:t>functional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dependency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between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attributes </a:t>
            </a:r>
            <a:r>
              <a:rPr sz="2800" spc="55" dirty="0">
                <a:solidFill>
                  <a:srgbClr val="252525"/>
                </a:solidFill>
                <a:latin typeface="Times New Roman"/>
                <a:cs typeface="Times New Roman"/>
              </a:rPr>
              <a:t>is 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represented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as</a:t>
            </a:r>
            <a:r>
              <a:rPr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155" dirty="0">
                <a:solidFill>
                  <a:srgbClr val="252525"/>
                </a:solidFill>
                <a:latin typeface="Times New Roman"/>
                <a:cs typeface="Times New Roman"/>
              </a:rPr>
              <a:t>X-&gt;Y,</a:t>
            </a:r>
            <a:r>
              <a:rPr sz="28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75" dirty="0">
                <a:solidFill>
                  <a:srgbClr val="252525"/>
                </a:solidFill>
                <a:latin typeface="Times New Roman"/>
                <a:cs typeface="Times New Roman"/>
              </a:rPr>
              <a:t>which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55" dirty="0">
                <a:solidFill>
                  <a:srgbClr val="252525"/>
                </a:solidFill>
                <a:latin typeface="Times New Roman"/>
                <a:cs typeface="Times New Roman"/>
              </a:rPr>
              <a:t>specifies</a:t>
            </a:r>
            <a:r>
              <a:rPr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430" dirty="0">
                <a:solidFill>
                  <a:srgbClr val="252525"/>
                </a:solidFill>
                <a:latin typeface="Times New Roman"/>
                <a:cs typeface="Times New Roman"/>
              </a:rPr>
              <a:t>Y</a:t>
            </a:r>
            <a:r>
              <a:rPr sz="2800" spc="-3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5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50" dirty="0">
                <a:solidFill>
                  <a:srgbClr val="252525"/>
                </a:solidFill>
                <a:latin typeface="Times New Roman"/>
                <a:cs typeface="Times New Roman"/>
              </a:rPr>
              <a:t>functionally</a:t>
            </a:r>
            <a:r>
              <a:rPr sz="28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dependent</a:t>
            </a:r>
            <a:r>
              <a:rPr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sz="28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285" dirty="0">
                <a:solidFill>
                  <a:srgbClr val="252525"/>
                </a:solidFill>
                <a:latin typeface="Times New Roman"/>
                <a:cs typeface="Times New Roman"/>
              </a:rPr>
              <a:t>X.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Arial"/>
              <a:buChar char="•"/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52525"/>
              </a:buClr>
              <a:buFont typeface="Arial"/>
              <a:buChar char="•"/>
            </a:pPr>
            <a:endParaRPr sz="2950">
              <a:latin typeface="Times New Roman"/>
              <a:cs typeface="Times New Roman"/>
            </a:endParaRPr>
          </a:p>
          <a:p>
            <a:pPr marL="295910" marR="5080" indent="-283845">
              <a:lnSpc>
                <a:spcPct val="11200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800" spc="7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attributes </a:t>
            </a:r>
            <a:r>
              <a:rPr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800" spc="100" dirty="0">
                <a:solidFill>
                  <a:srgbClr val="252525"/>
                </a:solidFill>
                <a:latin typeface="Times New Roman"/>
                <a:cs typeface="Times New Roman"/>
              </a:rPr>
              <a:t>table </a:t>
            </a:r>
            <a:r>
              <a:rPr sz="2800" spc="55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2800" spc="95" dirty="0">
                <a:solidFill>
                  <a:srgbClr val="252525"/>
                </a:solidFill>
                <a:latin typeface="Times New Roman"/>
                <a:cs typeface="Times New Roman"/>
              </a:rPr>
              <a:t>said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800" spc="145" dirty="0">
                <a:solidFill>
                  <a:srgbClr val="252525"/>
                </a:solidFill>
                <a:latin typeface="Times New Roman"/>
                <a:cs typeface="Times New Roman"/>
              </a:rPr>
              <a:t>dependent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on </a:t>
            </a:r>
            <a:r>
              <a:rPr sz="2800" spc="90" dirty="0">
                <a:solidFill>
                  <a:srgbClr val="252525"/>
                </a:solidFill>
                <a:latin typeface="Times New Roman"/>
                <a:cs typeface="Times New Roman"/>
              </a:rPr>
              <a:t>each </a:t>
            </a:r>
            <a:r>
              <a:rPr sz="2800" spc="145" dirty="0">
                <a:solidFill>
                  <a:srgbClr val="252525"/>
                </a:solidFill>
                <a:latin typeface="Times New Roman"/>
                <a:cs typeface="Times New Roman"/>
              </a:rPr>
              <a:t>other </a:t>
            </a:r>
            <a:r>
              <a:rPr sz="2800" spc="135" dirty="0">
                <a:solidFill>
                  <a:srgbClr val="252525"/>
                </a:solidFill>
                <a:latin typeface="Times New Roman"/>
                <a:cs typeface="Times New Roman"/>
              </a:rPr>
              <a:t>when  an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35" dirty="0">
                <a:solidFill>
                  <a:srgbClr val="252525"/>
                </a:solidFill>
                <a:latin typeface="Times New Roman"/>
                <a:cs typeface="Times New Roman"/>
              </a:rPr>
              <a:t>attribute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00" dirty="0">
                <a:solidFill>
                  <a:srgbClr val="252525"/>
                </a:solidFill>
                <a:latin typeface="Times New Roman"/>
                <a:cs typeface="Times New Roman"/>
              </a:rPr>
              <a:t>table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70" dirty="0">
                <a:solidFill>
                  <a:srgbClr val="252525"/>
                </a:solidFill>
                <a:latin typeface="Times New Roman"/>
                <a:cs typeface="Times New Roman"/>
              </a:rPr>
              <a:t>uniquely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75" dirty="0">
                <a:solidFill>
                  <a:srgbClr val="252525"/>
                </a:solidFill>
                <a:latin typeface="Times New Roman"/>
                <a:cs typeface="Times New Roman"/>
              </a:rPr>
              <a:t>identifies</a:t>
            </a:r>
            <a:r>
              <a:rPr sz="2800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another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35" dirty="0">
                <a:solidFill>
                  <a:srgbClr val="252525"/>
                </a:solidFill>
                <a:latin typeface="Times New Roman"/>
                <a:cs typeface="Times New Roman"/>
              </a:rPr>
              <a:t>attribute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same  </a:t>
            </a:r>
            <a:r>
              <a:rPr sz="2800" spc="60" dirty="0">
                <a:solidFill>
                  <a:srgbClr val="252525"/>
                </a:solidFill>
                <a:latin typeface="Times New Roman"/>
                <a:cs typeface="Times New Roman"/>
              </a:rPr>
              <a:t>table.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163" y="165964"/>
            <a:ext cx="10597515" cy="430593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455"/>
              </a:spcBef>
              <a:buFont typeface="Arial"/>
              <a:buChar char="•"/>
              <a:tabLst>
                <a:tab pos="296545" algn="l"/>
              </a:tabLst>
            </a:pPr>
            <a:r>
              <a:rPr sz="3200" spc="55" dirty="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sz="3200" spc="-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65" dirty="0">
                <a:solidFill>
                  <a:srgbClr val="252525"/>
                </a:solidFill>
                <a:latin typeface="Times New Roman"/>
                <a:cs typeface="Times New Roman"/>
              </a:rPr>
              <a:t>example:</a:t>
            </a:r>
            <a:endParaRPr sz="3200">
              <a:latin typeface="Times New Roman"/>
              <a:cs typeface="Times New Roman"/>
            </a:endParaRPr>
          </a:p>
          <a:p>
            <a:pPr marL="295910" marR="659765" indent="-283845">
              <a:lnSpc>
                <a:spcPct val="112200"/>
              </a:lnSpc>
              <a:spcBef>
                <a:spcPts val="890"/>
              </a:spcBef>
              <a:buFont typeface="Arial"/>
              <a:buChar char="•"/>
              <a:tabLst>
                <a:tab pos="296545" algn="l"/>
              </a:tabLst>
            </a:pPr>
            <a:r>
              <a:rPr sz="3200" spc="100" dirty="0">
                <a:solidFill>
                  <a:srgbClr val="252525"/>
                </a:solidFill>
                <a:latin typeface="Times New Roman"/>
                <a:cs typeface="Times New Roman"/>
              </a:rPr>
              <a:t>Suppose</a:t>
            </a:r>
            <a:r>
              <a:rPr sz="3200" spc="-1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135" dirty="0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sz="3200" spc="-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85" dirty="0">
                <a:solidFill>
                  <a:srgbClr val="252525"/>
                </a:solidFill>
                <a:latin typeface="Times New Roman"/>
                <a:cs typeface="Times New Roman"/>
              </a:rPr>
              <a:t>have</a:t>
            </a:r>
            <a:r>
              <a:rPr sz="3200"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14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3200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165" dirty="0">
                <a:solidFill>
                  <a:srgbClr val="252525"/>
                </a:solidFill>
                <a:latin typeface="Times New Roman"/>
                <a:cs typeface="Times New Roman"/>
              </a:rPr>
              <a:t>student</a:t>
            </a:r>
            <a:r>
              <a:rPr sz="3200" spc="-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114" dirty="0">
                <a:solidFill>
                  <a:srgbClr val="252525"/>
                </a:solidFill>
                <a:latin typeface="Times New Roman"/>
                <a:cs typeface="Times New Roman"/>
              </a:rPr>
              <a:t>table</a:t>
            </a:r>
            <a:r>
              <a:rPr sz="32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125" dirty="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sz="3200"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130" dirty="0">
                <a:solidFill>
                  <a:srgbClr val="252525"/>
                </a:solidFill>
                <a:latin typeface="Times New Roman"/>
                <a:cs typeface="Times New Roman"/>
              </a:rPr>
              <a:t>attributes:</a:t>
            </a:r>
            <a:r>
              <a:rPr sz="32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b="1" spc="-155" dirty="0">
                <a:solidFill>
                  <a:srgbClr val="252525"/>
                </a:solidFill>
                <a:latin typeface="Times New Roman"/>
                <a:cs typeface="Times New Roman"/>
              </a:rPr>
              <a:t>Stu_Id,  </a:t>
            </a:r>
            <a:r>
              <a:rPr sz="3200" b="1" spc="-114" dirty="0">
                <a:solidFill>
                  <a:srgbClr val="252525"/>
                </a:solidFill>
                <a:latin typeface="Times New Roman"/>
                <a:cs typeface="Times New Roman"/>
              </a:rPr>
              <a:t>Stu_Name,</a:t>
            </a:r>
            <a:r>
              <a:rPr sz="3200" b="1" spc="-1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b="1" spc="-140" dirty="0">
                <a:solidFill>
                  <a:srgbClr val="252525"/>
                </a:solidFill>
                <a:latin typeface="Times New Roman"/>
                <a:cs typeface="Times New Roman"/>
              </a:rPr>
              <a:t>Stu_Age</a:t>
            </a:r>
            <a:r>
              <a:rPr sz="3200" spc="-140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295910" marR="5080" indent="-283845">
              <a:lnSpc>
                <a:spcPct val="111900"/>
              </a:lnSpc>
              <a:spcBef>
                <a:spcPts val="2430"/>
              </a:spcBef>
              <a:buFont typeface="Arial"/>
              <a:buChar char="•"/>
              <a:tabLst>
                <a:tab pos="296545" algn="l"/>
              </a:tabLst>
            </a:pPr>
            <a:r>
              <a:rPr sz="3200" spc="90" dirty="0">
                <a:solidFill>
                  <a:srgbClr val="252525"/>
                </a:solidFill>
                <a:latin typeface="Times New Roman"/>
                <a:cs typeface="Times New Roman"/>
              </a:rPr>
              <a:t>Here </a:t>
            </a:r>
            <a:r>
              <a:rPr sz="3200" b="1" spc="-155" dirty="0">
                <a:solidFill>
                  <a:srgbClr val="252525"/>
                </a:solidFill>
                <a:latin typeface="Times New Roman"/>
                <a:cs typeface="Times New Roman"/>
              </a:rPr>
              <a:t>Stu_Id </a:t>
            </a:r>
            <a:r>
              <a:rPr sz="3200" spc="150" dirty="0">
                <a:solidFill>
                  <a:srgbClr val="252525"/>
                </a:solidFill>
                <a:latin typeface="Times New Roman"/>
                <a:cs typeface="Times New Roman"/>
              </a:rPr>
              <a:t>attribute </a:t>
            </a:r>
            <a:r>
              <a:rPr sz="3200" spc="85" dirty="0">
                <a:solidFill>
                  <a:srgbClr val="252525"/>
                </a:solidFill>
                <a:latin typeface="Times New Roman"/>
                <a:cs typeface="Times New Roman"/>
              </a:rPr>
              <a:t>uniquely </a:t>
            </a:r>
            <a:r>
              <a:rPr sz="3200" spc="80" dirty="0">
                <a:solidFill>
                  <a:srgbClr val="252525"/>
                </a:solidFill>
                <a:latin typeface="Times New Roman"/>
                <a:cs typeface="Times New Roman"/>
              </a:rPr>
              <a:t>identifies </a:t>
            </a:r>
            <a:r>
              <a:rPr sz="3200" spc="16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3200" b="1" spc="-105" dirty="0">
                <a:solidFill>
                  <a:srgbClr val="252525"/>
                </a:solidFill>
                <a:latin typeface="Times New Roman"/>
                <a:cs typeface="Times New Roman"/>
              </a:rPr>
              <a:t>Stu_Name  </a:t>
            </a:r>
            <a:r>
              <a:rPr sz="3200" spc="150" dirty="0">
                <a:solidFill>
                  <a:srgbClr val="252525"/>
                </a:solidFill>
                <a:latin typeface="Times New Roman"/>
                <a:cs typeface="Times New Roman"/>
              </a:rPr>
              <a:t>attribute</a:t>
            </a:r>
            <a:r>
              <a:rPr sz="32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32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170" dirty="0">
                <a:solidFill>
                  <a:srgbClr val="252525"/>
                </a:solidFill>
                <a:latin typeface="Times New Roman"/>
                <a:cs typeface="Times New Roman"/>
              </a:rPr>
              <a:t>student</a:t>
            </a:r>
            <a:r>
              <a:rPr sz="32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114" dirty="0">
                <a:solidFill>
                  <a:srgbClr val="252525"/>
                </a:solidFill>
                <a:latin typeface="Times New Roman"/>
                <a:cs typeface="Times New Roman"/>
              </a:rPr>
              <a:t>table</a:t>
            </a:r>
            <a:r>
              <a:rPr sz="3200" spc="-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120" dirty="0">
                <a:solidFill>
                  <a:srgbClr val="252525"/>
                </a:solidFill>
                <a:latin typeface="Times New Roman"/>
                <a:cs typeface="Times New Roman"/>
              </a:rPr>
              <a:t>because</a:t>
            </a:r>
            <a:r>
              <a:rPr sz="3200" spc="-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252525"/>
                </a:solidFill>
                <a:latin typeface="Times New Roman"/>
                <a:cs typeface="Times New Roman"/>
              </a:rPr>
              <a:t>if</a:t>
            </a:r>
            <a:r>
              <a:rPr sz="3200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135" dirty="0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sz="3200"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130" dirty="0">
                <a:solidFill>
                  <a:srgbClr val="252525"/>
                </a:solidFill>
                <a:latin typeface="Times New Roman"/>
                <a:cs typeface="Times New Roman"/>
              </a:rPr>
              <a:t>know</a:t>
            </a:r>
            <a:r>
              <a:rPr sz="3200" spc="-1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16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3200"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170" dirty="0">
                <a:solidFill>
                  <a:srgbClr val="252525"/>
                </a:solidFill>
                <a:latin typeface="Times New Roman"/>
                <a:cs typeface="Times New Roman"/>
              </a:rPr>
              <a:t>student</a:t>
            </a:r>
            <a:r>
              <a:rPr sz="3200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85" dirty="0">
                <a:solidFill>
                  <a:srgbClr val="252525"/>
                </a:solidFill>
                <a:latin typeface="Times New Roman"/>
                <a:cs typeface="Times New Roman"/>
              </a:rPr>
              <a:t>id  </a:t>
            </a:r>
            <a:r>
              <a:rPr sz="3200" spc="135" dirty="0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sz="3200" spc="-1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105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sz="32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60" dirty="0">
                <a:solidFill>
                  <a:srgbClr val="252525"/>
                </a:solidFill>
                <a:latin typeface="Times New Roman"/>
                <a:cs typeface="Times New Roman"/>
              </a:rPr>
              <a:t>tell</a:t>
            </a:r>
            <a:r>
              <a:rPr sz="32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16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32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170" dirty="0">
                <a:solidFill>
                  <a:srgbClr val="252525"/>
                </a:solidFill>
                <a:latin typeface="Times New Roman"/>
                <a:cs typeface="Times New Roman"/>
              </a:rPr>
              <a:t>student</a:t>
            </a:r>
            <a:r>
              <a:rPr sz="3200" spc="-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160" dirty="0">
                <a:solidFill>
                  <a:srgbClr val="252525"/>
                </a:solidFill>
                <a:latin typeface="Times New Roman"/>
                <a:cs typeface="Times New Roman"/>
              </a:rPr>
              <a:t>name</a:t>
            </a:r>
            <a:r>
              <a:rPr sz="3200"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110" dirty="0">
                <a:solidFill>
                  <a:srgbClr val="252525"/>
                </a:solidFill>
                <a:latin typeface="Times New Roman"/>
                <a:cs typeface="Times New Roman"/>
              </a:rPr>
              <a:t>associated</a:t>
            </a:r>
            <a:r>
              <a:rPr sz="3200" spc="-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130" dirty="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sz="3200"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30" dirty="0">
                <a:solidFill>
                  <a:srgbClr val="252525"/>
                </a:solidFill>
                <a:latin typeface="Times New Roman"/>
                <a:cs typeface="Times New Roman"/>
              </a:rPr>
              <a:t>it.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747" y="542315"/>
            <a:ext cx="10666095" cy="4421505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800" spc="70" dirty="0">
                <a:solidFill>
                  <a:srgbClr val="252525"/>
                </a:solidFill>
                <a:latin typeface="Times New Roman"/>
                <a:cs typeface="Times New Roman"/>
              </a:rPr>
              <a:t>Functional</a:t>
            </a:r>
            <a:r>
              <a:rPr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90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sz="2800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written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as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45" dirty="0">
                <a:solidFill>
                  <a:srgbClr val="252525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  <a:spcBef>
                <a:spcPts val="1310"/>
              </a:spcBef>
            </a:pPr>
            <a:r>
              <a:rPr sz="2800" b="1" spc="-80" dirty="0">
                <a:solidFill>
                  <a:srgbClr val="252525"/>
                </a:solidFill>
                <a:latin typeface="Times New Roman"/>
                <a:cs typeface="Times New Roman"/>
              </a:rPr>
              <a:t>Stu_Id-</a:t>
            </a:r>
            <a:r>
              <a:rPr sz="2800" b="1" u="heavy" spc="-8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&gt;</a:t>
            </a:r>
            <a:r>
              <a:rPr sz="2800" b="1" spc="-80" dirty="0">
                <a:solidFill>
                  <a:srgbClr val="252525"/>
                </a:solidFill>
                <a:latin typeface="Times New Roman"/>
                <a:cs typeface="Times New Roman"/>
              </a:rPr>
              <a:t>Stu_Name</a:t>
            </a:r>
            <a:r>
              <a:rPr sz="2800" b="1" u="heavy" spc="-13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13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90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60" dirty="0">
                <a:solidFill>
                  <a:srgbClr val="252525"/>
                </a:solidFill>
                <a:latin typeface="Times New Roman"/>
                <a:cs typeface="Times New Roman"/>
              </a:rPr>
              <a:t>say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95" dirty="0">
                <a:solidFill>
                  <a:srgbClr val="252525"/>
                </a:solidFill>
                <a:latin typeface="Times New Roman"/>
                <a:cs typeface="Times New Roman"/>
              </a:rPr>
              <a:t>Stu_Name</a:t>
            </a:r>
            <a:r>
              <a:rPr sz="2800" b="1" spc="-1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5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50" dirty="0">
                <a:solidFill>
                  <a:srgbClr val="252525"/>
                </a:solidFill>
                <a:latin typeface="Times New Roman"/>
                <a:cs typeface="Times New Roman"/>
              </a:rPr>
              <a:t>functionally</a:t>
            </a:r>
            <a:r>
              <a:rPr sz="28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5" dirty="0">
                <a:solidFill>
                  <a:srgbClr val="252525"/>
                </a:solidFill>
                <a:latin typeface="Times New Roman"/>
                <a:cs typeface="Times New Roman"/>
              </a:rPr>
              <a:t>dependent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sz="2800" spc="-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140" dirty="0">
                <a:solidFill>
                  <a:srgbClr val="252525"/>
                </a:solidFill>
                <a:latin typeface="Times New Roman"/>
                <a:cs typeface="Times New Roman"/>
              </a:rPr>
              <a:t>Stu_Id.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75" dirty="0">
                <a:solidFill>
                  <a:srgbClr val="252525"/>
                </a:solidFill>
                <a:latin typeface="Times New Roman"/>
                <a:cs typeface="Times New Roman"/>
              </a:rPr>
              <a:t>Formally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800" spc="-60" dirty="0">
                <a:solidFill>
                  <a:srgbClr val="252525"/>
                </a:solidFill>
                <a:latin typeface="Times New Roman"/>
                <a:cs typeface="Times New Roman"/>
              </a:rPr>
              <a:t>If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80" dirty="0">
                <a:solidFill>
                  <a:srgbClr val="252525"/>
                </a:solidFill>
                <a:latin typeface="Times New Roman"/>
                <a:cs typeface="Times New Roman"/>
              </a:rPr>
              <a:t>column</a:t>
            </a:r>
            <a:r>
              <a:rPr sz="28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28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00" dirty="0">
                <a:solidFill>
                  <a:srgbClr val="252525"/>
                </a:solidFill>
                <a:latin typeface="Times New Roman"/>
                <a:cs typeface="Times New Roman"/>
              </a:rPr>
              <a:t>table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70" dirty="0">
                <a:solidFill>
                  <a:srgbClr val="252525"/>
                </a:solidFill>
                <a:latin typeface="Times New Roman"/>
                <a:cs typeface="Times New Roman"/>
              </a:rPr>
              <a:t>uniquely</a:t>
            </a:r>
            <a:r>
              <a:rPr sz="28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75" dirty="0">
                <a:solidFill>
                  <a:srgbClr val="252525"/>
                </a:solidFill>
                <a:latin typeface="Times New Roman"/>
                <a:cs typeface="Times New Roman"/>
              </a:rPr>
              <a:t>identifies</a:t>
            </a:r>
            <a:r>
              <a:rPr sz="2800" spc="-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80" dirty="0">
                <a:solidFill>
                  <a:srgbClr val="252525"/>
                </a:solidFill>
                <a:latin typeface="Times New Roman"/>
                <a:cs typeface="Times New Roman"/>
              </a:rPr>
              <a:t>column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160" dirty="0">
                <a:solidFill>
                  <a:srgbClr val="252525"/>
                </a:solidFill>
                <a:latin typeface="Times New Roman"/>
                <a:cs typeface="Times New Roman"/>
              </a:rPr>
              <a:t>B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5" dirty="0">
                <a:solidFill>
                  <a:srgbClr val="252525"/>
                </a:solidFill>
                <a:latin typeface="Times New Roman"/>
                <a:cs typeface="Times New Roman"/>
              </a:rPr>
              <a:t>same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00" dirty="0">
                <a:solidFill>
                  <a:srgbClr val="252525"/>
                </a:solidFill>
                <a:latin typeface="Times New Roman"/>
                <a:cs typeface="Times New Roman"/>
              </a:rPr>
              <a:t>table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11800"/>
              </a:lnSpc>
              <a:spcBef>
                <a:spcPts val="10"/>
              </a:spcBef>
            </a:pPr>
            <a:r>
              <a:rPr sz="2800" spc="145" dirty="0">
                <a:solidFill>
                  <a:srgbClr val="252525"/>
                </a:solidFill>
                <a:latin typeface="Times New Roman"/>
                <a:cs typeface="Times New Roman"/>
              </a:rPr>
              <a:t>then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80" dirty="0">
                <a:solidFill>
                  <a:srgbClr val="252525"/>
                </a:solidFill>
                <a:latin typeface="Times New Roman"/>
                <a:cs typeface="Times New Roman"/>
              </a:rPr>
              <a:t>it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90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represented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as</a:t>
            </a:r>
            <a:r>
              <a:rPr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5" dirty="0">
                <a:solidFill>
                  <a:srgbClr val="252525"/>
                </a:solidFill>
                <a:latin typeface="Times New Roman"/>
                <a:cs typeface="Times New Roman"/>
              </a:rPr>
              <a:t>A-&gt;B</a:t>
            </a:r>
            <a:r>
              <a:rPr sz="28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95" dirty="0">
                <a:solidFill>
                  <a:srgbClr val="252525"/>
                </a:solidFill>
                <a:latin typeface="Times New Roman"/>
                <a:cs typeface="Times New Roman"/>
              </a:rPr>
              <a:t>(Attribute</a:t>
            </a:r>
            <a:r>
              <a:rPr sz="28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160" dirty="0">
                <a:solidFill>
                  <a:srgbClr val="252525"/>
                </a:solidFill>
                <a:latin typeface="Times New Roman"/>
                <a:cs typeface="Times New Roman"/>
              </a:rPr>
              <a:t>B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5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50" dirty="0">
                <a:solidFill>
                  <a:srgbClr val="252525"/>
                </a:solidFill>
                <a:latin typeface="Times New Roman"/>
                <a:cs typeface="Times New Roman"/>
              </a:rPr>
              <a:t>functionally</a:t>
            </a:r>
            <a:r>
              <a:rPr sz="28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dependent 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on </a:t>
            </a:r>
            <a:r>
              <a:rPr sz="2800" spc="135" dirty="0">
                <a:solidFill>
                  <a:srgbClr val="252525"/>
                </a:solidFill>
                <a:latin typeface="Times New Roman"/>
                <a:cs typeface="Times New Roman"/>
              </a:rPr>
              <a:t>attribute</a:t>
            </a:r>
            <a:r>
              <a:rPr sz="2800" spc="-2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35" dirty="0">
                <a:solidFill>
                  <a:srgbClr val="252525"/>
                </a:solidFill>
                <a:latin typeface="Times New Roman"/>
                <a:cs typeface="Times New Roman"/>
              </a:rPr>
              <a:t>A)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7150" y="0"/>
            <a:ext cx="911415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45" dirty="0"/>
              <a:t>Types </a:t>
            </a:r>
            <a:r>
              <a:rPr sz="5000" spc="-20" dirty="0"/>
              <a:t>of </a:t>
            </a:r>
            <a:r>
              <a:rPr sz="5000" spc="-75" dirty="0"/>
              <a:t>Functional</a:t>
            </a:r>
            <a:r>
              <a:rPr sz="5000" spc="-675" dirty="0"/>
              <a:t> </a:t>
            </a:r>
            <a:r>
              <a:rPr sz="5000" spc="20" dirty="0"/>
              <a:t>Dependencies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890422" y="1754835"/>
            <a:ext cx="5414010" cy="3750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800" b="1" spc="-90" dirty="0">
                <a:solidFill>
                  <a:srgbClr val="252525"/>
                </a:solidFill>
                <a:latin typeface="Times New Roman"/>
                <a:cs typeface="Times New Roman"/>
              </a:rPr>
              <a:t>Trivial </a:t>
            </a:r>
            <a:r>
              <a:rPr sz="2800" b="1" spc="-25" dirty="0">
                <a:solidFill>
                  <a:srgbClr val="252525"/>
                </a:solidFill>
                <a:latin typeface="Times New Roman"/>
                <a:cs typeface="Times New Roman"/>
              </a:rPr>
              <a:t>functional</a:t>
            </a:r>
            <a:r>
              <a:rPr sz="2800" b="1" spc="-2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52525"/>
              </a:buClr>
              <a:buFont typeface="Arial"/>
              <a:buChar char="•"/>
            </a:pPr>
            <a:endParaRPr sz="460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800" b="1" spc="-40" dirty="0">
                <a:solidFill>
                  <a:srgbClr val="252525"/>
                </a:solidFill>
                <a:latin typeface="Times New Roman"/>
                <a:cs typeface="Times New Roman"/>
              </a:rPr>
              <a:t>Non-trivial </a:t>
            </a:r>
            <a:r>
              <a:rPr sz="2800" b="1" spc="-25" dirty="0">
                <a:solidFill>
                  <a:srgbClr val="252525"/>
                </a:solidFill>
                <a:latin typeface="Times New Roman"/>
                <a:cs typeface="Times New Roman"/>
              </a:rPr>
              <a:t>functional</a:t>
            </a:r>
            <a:r>
              <a:rPr sz="2800" b="1" spc="-2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52525"/>
              </a:buClr>
              <a:buFont typeface="Arial"/>
              <a:buChar char="•"/>
            </a:pPr>
            <a:endParaRPr sz="460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800" b="1" spc="-65" dirty="0">
                <a:solidFill>
                  <a:srgbClr val="252525"/>
                </a:solidFill>
                <a:latin typeface="Times New Roman"/>
                <a:cs typeface="Times New Roman"/>
              </a:rPr>
              <a:t>Multivalued</a:t>
            </a:r>
            <a:r>
              <a:rPr sz="2800" b="1" spc="-1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Arial"/>
              <a:buChar char="•"/>
            </a:pPr>
            <a:endParaRPr sz="460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800" b="1" spc="-55" dirty="0">
                <a:solidFill>
                  <a:srgbClr val="252525"/>
                </a:solidFill>
                <a:latin typeface="Times New Roman"/>
                <a:cs typeface="Times New Roman"/>
              </a:rPr>
              <a:t>Transitive</a:t>
            </a:r>
            <a:r>
              <a:rPr sz="2800" b="1" spc="-1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017" y="89408"/>
            <a:ext cx="716788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Trivial </a:t>
            </a:r>
            <a:r>
              <a:rPr spc="-40" dirty="0"/>
              <a:t>functional</a:t>
            </a:r>
            <a:r>
              <a:rPr spc="-325" dirty="0"/>
              <a:t> </a:t>
            </a:r>
            <a:r>
              <a:rPr spc="20" dirty="0"/>
              <a:t>dependency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20469"/>
            <a:ext cx="10112375" cy="40703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95910" marR="5080" indent="-283845" algn="just">
              <a:lnSpc>
                <a:spcPct val="102000"/>
              </a:lnSpc>
              <a:spcBef>
                <a:spcPts val="25"/>
              </a:spcBef>
              <a:buFont typeface="Arial"/>
              <a:buChar char="•"/>
              <a:tabLst>
                <a:tab pos="296545" algn="l"/>
              </a:tabLst>
            </a:pPr>
            <a:r>
              <a:rPr sz="2800" spc="7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35" dirty="0">
                <a:solidFill>
                  <a:srgbClr val="252525"/>
                </a:solidFill>
                <a:latin typeface="Times New Roman"/>
                <a:cs typeface="Times New Roman"/>
              </a:rPr>
              <a:t>an</a:t>
            </a:r>
            <a:r>
              <a:rPr sz="2800" spc="-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35" dirty="0">
                <a:solidFill>
                  <a:srgbClr val="252525"/>
                </a:solidFill>
                <a:latin typeface="Times New Roman"/>
                <a:cs typeface="Times New Roman"/>
              </a:rPr>
              <a:t>attribute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set</a:t>
            </a:r>
            <a:r>
              <a:rPr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attributes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5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4" dirty="0">
                <a:solidFill>
                  <a:srgbClr val="252525"/>
                </a:solidFill>
                <a:latin typeface="Times New Roman"/>
                <a:cs typeface="Times New Roman"/>
              </a:rPr>
              <a:t>known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as  </a:t>
            </a:r>
            <a:r>
              <a:rPr sz="2800" spc="60" dirty="0">
                <a:solidFill>
                  <a:srgbClr val="252525"/>
                </a:solidFill>
                <a:latin typeface="Times New Roman"/>
                <a:cs typeface="Times New Roman"/>
              </a:rPr>
              <a:t>trivial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70" dirty="0">
                <a:solidFill>
                  <a:srgbClr val="252525"/>
                </a:solidFill>
                <a:latin typeface="Times New Roman"/>
                <a:cs typeface="Times New Roman"/>
              </a:rPr>
              <a:t>functional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45" dirty="0">
                <a:solidFill>
                  <a:srgbClr val="252525"/>
                </a:solidFill>
                <a:latin typeface="Times New Roman"/>
                <a:cs typeface="Times New Roman"/>
              </a:rPr>
              <a:t>if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set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attributes</a:t>
            </a:r>
            <a:r>
              <a:rPr sz="28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80" dirty="0">
                <a:solidFill>
                  <a:srgbClr val="252525"/>
                </a:solidFill>
                <a:latin typeface="Times New Roman"/>
                <a:cs typeface="Times New Roman"/>
              </a:rPr>
              <a:t>includes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5" dirty="0">
                <a:solidFill>
                  <a:srgbClr val="252525"/>
                </a:solidFill>
                <a:latin typeface="Times New Roman"/>
                <a:cs typeface="Times New Roman"/>
              </a:rPr>
              <a:t>that  </a:t>
            </a:r>
            <a:r>
              <a:rPr sz="2800" spc="105" dirty="0">
                <a:solidFill>
                  <a:srgbClr val="252525"/>
                </a:solidFill>
                <a:latin typeface="Times New Roman"/>
                <a:cs typeface="Times New Roman"/>
              </a:rPr>
              <a:t>attribute.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Arial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90"/>
              </a:spcBef>
            </a:pPr>
            <a:r>
              <a:rPr sz="2800" b="1" spc="-50" dirty="0">
                <a:solidFill>
                  <a:srgbClr val="252525"/>
                </a:solidFill>
                <a:latin typeface="Times New Roman"/>
                <a:cs typeface="Times New Roman"/>
              </a:rPr>
              <a:t>Symbolically</a:t>
            </a:r>
            <a:r>
              <a:rPr sz="2800" spc="-50" dirty="0">
                <a:solidFill>
                  <a:srgbClr val="252525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800" spc="-28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-&gt;B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5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800" spc="-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60" dirty="0">
                <a:solidFill>
                  <a:srgbClr val="252525"/>
                </a:solidFill>
                <a:latin typeface="Times New Roman"/>
                <a:cs typeface="Times New Roman"/>
              </a:rPr>
              <a:t>trivial</a:t>
            </a:r>
            <a:r>
              <a:rPr sz="28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70" dirty="0">
                <a:solidFill>
                  <a:srgbClr val="252525"/>
                </a:solidFill>
                <a:latin typeface="Times New Roman"/>
                <a:cs typeface="Times New Roman"/>
              </a:rPr>
              <a:t>functional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45" dirty="0">
                <a:solidFill>
                  <a:srgbClr val="252525"/>
                </a:solidFill>
                <a:latin typeface="Times New Roman"/>
                <a:cs typeface="Times New Roman"/>
              </a:rPr>
              <a:t>if</a:t>
            </a:r>
            <a:r>
              <a:rPr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160" dirty="0">
                <a:solidFill>
                  <a:srgbClr val="252525"/>
                </a:solidFill>
                <a:latin typeface="Times New Roman"/>
                <a:cs typeface="Times New Roman"/>
              </a:rPr>
              <a:t>B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5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800" spc="-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subset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200" dirty="0">
                <a:solidFill>
                  <a:srgbClr val="252525"/>
                </a:solidFill>
                <a:latin typeface="Times New Roman"/>
                <a:cs typeface="Times New Roman"/>
              </a:rPr>
              <a:t>A.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52525"/>
              </a:buClr>
              <a:buFont typeface="Arial"/>
              <a:buChar char="•"/>
            </a:pPr>
            <a:endParaRPr sz="460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800" spc="7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30" dirty="0">
                <a:solidFill>
                  <a:srgbClr val="252525"/>
                </a:solidFill>
                <a:latin typeface="Times New Roman"/>
                <a:cs typeface="Times New Roman"/>
              </a:rPr>
              <a:t>following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dependencies</a:t>
            </a:r>
            <a:r>
              <a:rPr sz="2800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70" dirty="0">
                <a:solidFill>
                  <a:srgbClr val="252525"/>
                </a:solidFill>
                <a:latin typeface="Times New Roman"/>
                <a:cs typeface="Times New Roman"/>
              </a:rPr>
              <a:t>also</a:t>
            </a:r>
            <a:r>
              <a:rPr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45" dirty="0">
                <a:solidFill>
                  <a:srgbClr val="252525"/>
                </a:solidFill>
                <a:latin typeface="Times New Roman"/>
                <a:cs typeface="Times New Roman"/>
              </a:rPr>
              <a:t>trivial: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52525"/>
                </a:solidFill>
                <a:latin typeface="Times New Roman"/>
                <a:cs typeface="Times New Roman"/>
              </a:rPr>
              <a:t>A-&gt;A</a:t>
            </a:r>
            <a:r>
              <a:rPr sz="28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260" dirty="0">
                <a:solidFill>
                  <a:srgbClr val="252525"/>
                </a:solidFill>
                <a:latin typeface="Times New Roman"/>
                <a:cs typeface="Times New Roman"/>
              </a:rPr>
              <a:t>&amp;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45" dirty="0">
                <a:solidFill>
                  <a:srgbClr val="252525"/>
                </a:solidFill>
                <a:latin typeface="Times New Roman"/>
                <a:cs typeface="Times New Roman"/>
              </a:rPr>
              <a:t>B-&gt;B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7691" y="158013"/>
            <a:ext cx="10078720" cy="5014595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40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800" b="1" spc="-114" dirty="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sz="2800" b="1" spc="-1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252525"/>
                </a:solidFill>
                <a:latin typeface="Times New Roman"/>
                <a:cs typeface="Times New Roman"/>
              </a:rPr>
              <a:t>example</a:t>
            </a:r>
            <a:r>
              <a:rPr sz="2800" spc="-20" dirty="0">
                <a:solidFill>
                  <a:srgbClr val="252525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800" spc="65" dirty="0">
                <a:solidFill>
                  <a:srgbClr val="252525"/>
                </a:solidFill>
                <a:latin typeface="Times New Roman"/>
                <a:cs typeface="Times New Roman"/>
              </a:rPr>
              <a:t>Consider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00" dirty="0">
                <a:solidFill>
                  <a:srgbClr val="252525"/>
                </a:solidFill>
                <a:latin typeface="Times New Roman"/>
                <a:cs typeface="Times New Roman"/>
              </a:rPr>
              <a:t>table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05" dirty="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4" dirty="0">
                <a:solidFill>
                  <a:srgbClr val="252525"/>
                </a:solidFill>
                <a:latin typeface="Times New Roman"/>
                <a:cs typeface="Times New Roman"/>
              </a:rPr>
              <a:t>two</a:t>
            </a:r>
            <a:r>
              <a:rPr sz="28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85" dirty="0">
                <a:solidFill>
                  <a:srgbClr val="252525"/>
                </a:solidFill>
                <a:latin typeface="Times New Roman"/>
                <a:cs typeface="Times New Roman"/>
              </a:rPr>
              <a:t>columns</a:t>
            </a:r>
            <a:r>
              <a:rPr sz="28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65" dirty="0">
                <a:solidFill>
                  <a:srgbClr val="252525"/>
                </a:solidFill>
                <a:latin typeface="Times New Roman"/>
                <a:cs typeface="Times New Roman"/>
              </a:rPr>
              <a:t>Student_id</a:t>
            </a:r>
            <a:r>
              <a:rPr sz="2800" b="1" spc="-1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70" dirty="0">
                <a:solidFill>
                  <a:srgbClr val="252525"/>
                </a:solidFill>
                <a:latin typeface="Times New Roman"/>
                <a:cs typeface="Times New Roman"/>
              </a:rPr>
              <a:t>Student_Name</a:t>
            </a:r>
            <a:r>
              <a:rPr sz="2800" spc="-70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 marR="572135">
              <a:lnSpc>
                <a:spcPct val="112000"/>
              </a:lnSpc>
              <a:spcBef>
                <a:spcPts val="2345"/>
              </a:spcBef>
            </a:pPr>
            <a:r>
              <a:rPr sz="2800" spc="-105" dirty="0">
                <a:solidFill>
                  <a:srgbClr val="252525"/>
                </a:solidFill>
                <a:latin typeface="Times New Roman"/>
                <a:cs typeface="Times New Roman"/>
              </a:rPr>
              <a:t>{</a:t>
            </a:r>
            <a:r>
              <a:rPr sz="2800" b="1" spc="-105" dirty="0">
                <a:solidFill>
                  <a:srgbClr val="252525"/>
                </a:solidFill>
                <a:latin typeface="Times New Roman"/>
                <a:cs typeface="Times New Roman"/>
              </a:rPr>
              <a:t>Student_Id,</a:t>
            </a:r>
            <a:r>
              <a:rPr sz="2800" b="1" spc="-1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80" dirty="0">
                <a:solidFill>
                  <a:srgbClr val="252525"/>
                </a:solidFill>
                <a:latin typeface="Times New Roman"/>
                <a:cs typeface="Times New Roman"/>
              </a:rPr>
              <a:t>Student_Name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}</a:t>
            </a:r>
            <a:r>
              <a:rPr sz="2800"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250" dirty="0">
                <a:solidFill>
                  <a:srgbClr val="252525"/>
                </a:solidFill>
                <a:latin typeface="Times New Roman"/>
                <a:cs typeface="Times New Roman"/>
              </a:rPr>
              <a:t>-&gt;</a:t>
            </a:r>
            <a:r>
              <a:rPr sz="28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85" dirty="0">
                <a:solidFill>
                  <a:srgbClr val="252525"/>
                </a:solidFill>
                <a:latin typeface="Times New Roman"/>
                <a:cs typeface="Times New Roman"/>
              </a:rPr>
              <a:t>Student_Id</a:t>
            </a:r>
            <a:r>
              <a:rPr sz="2800" b="1" spc="-1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5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60" dirty="0">
                <a:solidFill>
                  <a:srgbClr val="252525"/>
                </a:solidFill>
                <a:latin typeface="Times New Roman"/>
                <a:cs typeface="Times New Roman"/>
              </a:rPr>
              <a:t>trivial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70" dirty="0">
                <a:solidFill>
                  <a:srgbClr val="252525"/>
                </a:solidFill>
                <a:latin typeface="Times New Roman"/>
                <a:cs typeface="Times New Roman"/>
              </a:rPr>
              <a:t>functional 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dependency as </a:t>
            </a:r>
            <a:r>
              <a:rPr sz="2800" b="1" spc="-85" dirty="0">
                <a:solidFill>
                  <a:srgbClr val="252525"/>
                </a:solidFill>
                <a:latin typeface="Times New Roman"/>
                <a:cs typeface="Times New Roman"/>
              </a:rPr>
              <a:t>Student_Id </a:t>
            </a:r>
            <a:r>
              <a:rPr sz="2800" spc="55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subset </a:t>
            </a:r>
            <a:r>
              <a:rPr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800" spc="-105" dirty="0">
                <a:solidFill>
                  <a:srgbClr val="252525"/>
                </a:solidFill>
                <a:latin typeface="Times New Roman"/>
                <a:cs typeface="Times New Roman"/>
              </a:rPr>
              <a:t>{</a:t>
            </a:r>
            <a:r>
              <a:rPr sz="2800" b="1" spc="-105" dirty="0">
                <a:solidFill>
                  <a:srgbClr val="252525"/>
                </a:solidFill>
                <a:latin typeface="Times New Roman"/>
                <a:cs typeface="Times New Roman"/>
              </a:rPr>
              <a:t>Student_Id,  </a:t>
            </a:r>
            <a:r>
              <a:rPr sz="2800" b="1" spc="-85" dirty="0">
                <a:solidFill>
                  <a:srgbClr val="252525"/>
                </a:solidFill>
                <a:latin typeface="Times New Roman"/>
                <a:cs typeface="Times New Roman"/>
              </a:rPr>
              <a:t>Student_Name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}.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295910" marR="5080" indent="-283845">
              <a:lnSpc>
                <a:spcPct val="112100"/>
              </a:lnSpc>
              <a:spcBef>
                <a:spcPts val="234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800" spc="-50" dirty="0">
                <a:solidFill>
                  <a:srgbClr val="252525"/>
                </a:solidFill>
                <a:latin typeface="Times New Roman"/>
                <a:cs typeface="Times New Roman"/>
              </a:rPr>
              <a:t>Also</a:t>
            </a:r>
            <a:r>
              <a:rPr sz="2800" b="1" spc="-50" dirty="0">
                <a:solidFill>
                  <a:srgbClr val="252525"/>
                </a:solidFill>
                <a:latin typeface="Times New Roman"/>
                <a:cs typeface="Times New Roman"/>
              </a:rPr>
              <a:t>,</a:t>
            </a:r>
            <a:r>
              <a:rPr sz="2800" b="1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80" dirty="0">
                <a:solidFill>
                  <a:srgbClr val="252525"/>
                </a:solidFill>
                <a:latin typeface="Times New Roman"/>
                <a:cs typeface="Times New Roman"/>
              </a:rPr>
              <a:t>Student_Id</a:t>
            </a:r>
            <a:r>
              <a:rPr sz="2800" b="1" spc="-1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240" dirty="0">
                <a:solidFill>
                  <a:srgbClr val="252525"/>
                </a:solidFill>
                <a:latin typeface="Times New Roman"/>
                <a:cs typeface="Times New Roman"/>
              </a:rPr>
              <a:t>-&gt;</a:t>
            </a:r>
            <a:r>
              <a:rPr sz="2800" b="1" spc="-1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85" dirty="0">
                <a:solidFill>
                  <a:srgbClr val="252525"/>
                </a:solidFill>
                <a:latin typeface="Times New Roman"/>
                <a:cs typeface="Times New Roman"/>
              </a:rPr>
              <a:t>Student_Id</a:t>
            </a:r>
            <a:r>
              <a:rPr sz="2800" b="1" spc="-1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415" dirty="0">
                <a:solidFill>
                  <a:srgbClr val="252525"/>
                </a:solidFill>
                <a:latin typeface="Times New Roman"/>
                <a:cs typeface="Times New Roman"/>
              </a:rPr>
              <a:t>&amp;</a:t>
            </a:r>
            <a:r>
              <a:rPr sz="2800" b="1" spc="-409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65" dirty="0">
                <a:solidFill>
                  <a:srgbClr val="252525"/>
                </a:solidFill>
                <a:latin typeface="Times New Roman"/>
                <a:cs typeface="Times New Roman"/>
              </a:rPr>
              <a:t>Student_Name</a:t>
            </a:r>
            <a:r>
              <a:rPr sz="2800" b="1" spc="-1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240" dirty="0">
                <a:solidFill>
                  <a:srgbClr val="252525"/>
                </a:solidFill>
                <a:latin typeface="Times New Roman"/>
                <a:cs typeface="Times New Roman"/>
              </a:rPr>
              <a:t>-&gt;</a:t>
            </a:r>
            <a:r>
              <a:rPr sz="2800" b="1" spc="-1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65" dirty="0">
                <a:solidFill>
                  <a:srgbClr val="252525"/>
                </a:solidFill>
                <a:latin typeface="Times New Roman"/>
                <a:cs typeface="Times New Roman"/>
              </a:rPr>
              <a:t>Student_Name 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2800" spc="60" dirty="0">
                <a:solidFill>
                  <a:srgbClr val="252525"/>
                </a:solidFill>
                <a:latin typeface="Times New Roman"/>
                <a:cs typeface="Times New Roman"/>
              </a:rPr>
              <a:t>trivial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dependencies</a:t>
            </a:r>
            <a:r>
              <a:rPr sz="2800" spc="-4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45" dirty="0">
                <a:solidFill>
                  <a:srgbClr val="252525"/>
                </a:solidFill>
                <a:latin typeface="Times New Roman"/>
                <a:cs typeface="Times New Roman"/>
              </a:rPr>
              <a:t>too.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536" y="142443"/>
            <a:ext cx="80448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60" dirty="0"/>
              <a:t>Non-trivial </a:t>
            </a:r>
            <a:r>
              <a:rPr sz="4400" spc="-40" dirty="0"/>
              <a:t>functional</a:t>
            </a:r>
            <a:r>
              <a:rPr sz="4400" spc="-400" dirty="0"/>
              <a:t> </a:t>
            </a:r>
            <a:r>
              <a:rPr sz="4400" spc="20" dirty="0"/>
              <a:t>dependency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5104" y="2009740"/>
            <a:ext cx="10241915" cy="1871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5910" marR="5080" indent="-283845">
              <a:lnSpc>
                <a:spcPct val="112100"/>
              </a:lnSpc>
              <a:spcBef>
                <a:spcPts val="110"/>
              </a:spcBef>
              <a:buFont typeface="Arial"/>
              <a:buChar char="•"/>
              <a:tabLst>
                <a:tab pos="296545" algn="l"/>
              </a:tabLst>
            </a:pPr>
            <a:r>
              <a:rPr sz="3600" spc="-75" dirty="0">
                <a:solidFill>
                  <a:srgbClr val="252525"/>
                </a:solidFill>
                <a:latin typeface="Times New Roman"/>
                <a:cs typeface="Times New Roman"/>
              </a:rPr>
              <a:t>If </a:t>
            </a:r>
            <a:r>
              <a:rPr sz="3600" spc="16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3600" spc="90" dirty="0">
                <a:solidFill>
                  <a:srgbClr val="252525"/>
                </a:solidFill>
                <a:latin typeface="Times New Roman"/>
                <a:cs typeface="Times New Roman"/>
              </a:rPr>
              <a:t>functional </a:t>
            </a:r>
            <a:r>
              <a:rPr sz="3600" spc="140" dirty="0">
                <a:solidFill>
                  <a:srgbClr val="252525"/>
                </a:solidFill>
                <a:latin typeface="Times New Roman"/>
                <a:cs typeface="Times New Roman"/>
              </a:rPr>
              <a:t>dependency </a:t>
            </a:r>
            <a:r>
              <a:rPr sz="3600" spc="-110" dirty="0">
                <a:solidFill>
                  <a:srgbClr val="252525"/>
                </a:solidFill>
                <a:latin typeface="Times New Roman"/>
                <a:cs typeface="Times New Roman"/>
              </a:rPr>
              <a:t>X-&gt;Y </a:t>
            </a:r>
            <a:r>
              <a:rPr sz="3600" spc="120" dirty="0">
                <a:solidFill>
                  <a:srgbClr val="252525"/>
                </a:solidFill>
                <a:latin typeface="Times New Roman"/>
                <a:cs typeface="Times New Roman"/>
              </a:rPr>
              <a:t>holds </a:t>
            </a:r>
            <a:r>
              <a:rPr sz="3600" spc="215" dirty="0">
                <a:solidFill>
                  <a:srgbClr val="252525"/>
                </a:solidFill>
                <a:latin typeface="Times New Roman"/>
                <a:cs typeface="Times New Roman"/>
              </a:rPr>
              <a:t>true </a:t>
            </a:r>
            <a:r>
              <a:rPr sz="3600" spc="175" dirty="0">
                <a:solidFill>
                  <a:srgbClr val="252525"/>
                </a:solidFill>
                <a:latin typeface="Times New Roman"/>
                <a:cs typeface="Times New Roman"/>
              </a:rPr>
              <a:t>where  </a:t>
            </a:r>
            <a:r>
              <a:rPr sz="3600" spc="-550" dirty="0">
                <a:solidFill>
                  <a:srgbClr val="252525"/>
                </a:solidFill>
                <a:latin typeface="Times New Roman"/>
                <a:cs typeface="Times New Roman"/>
              </a:rPr>
              <a:t>Y</a:t>
            </a:r>
            <a:r>
              <a:rPr sz="3600" spc="-4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600" spc="7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3600"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600" spc="175" dirty="0">
                <a:solidFill>
                  <a:srgbClr val="252525"/>
                </a:solidFill>
                <a:latin typeface="Times New Roman"/>
                <a:cs typeface="Times New Roman"/>
              </a:rPr>
              <a:t>not</a:t>
            </a:r>
            <a:r>
              <a:rPr sz="3600"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600" spc="16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3600"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600" spc="170" dirty="0">
                <a:solidFill>
                  <a:srgbClr val="252525"/>
                </a:solidFill>
                <a:latin typeface="Times New Roman"/>
                <a:cs typeface="Times New Roman"/>
              </a:rPr>
              <a:t>subset</a:t>
            </a:r>
            <a:r>
              <a:rPr sz="3600"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3600"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600" spc="-545" dirty="0">
                <a:solidFill>
                  <a:srgbClr val="252525"/>
                </a:solidFill>
                <a:latin typeface="Times New Roman"/>
                <a:cs typeface="Times New Roman"/>
              </a:rPr>
              <a:t>X</a:t>
            </a:r>
            <a:r>
              <a:rPr sz="3600" spc="-4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600" spc="190" dirty="0">
                <a:solidFill>
                  <a:srgbClr val="252525"/>
                </a:solidFill>
                <a:latin typeface="Times New Roman"/>
                <a:cs typeface="Times New Roman"/>
              </a:rPr>
              <a:t>then</a:t>
            </a:r>
            <a:r>
              <a:rPr sz="3600" spc="-1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600" spc="135" dirty="0">
                <a:solidFill>
                  <a:srgbClr val="252525"/>
                </a:solidFill>
                <a:latin typeface="Times New Roman"/>
                <a:cs typeface="Times New Roman"/>
              </a:rPr>
              <a:t>this</a:t>
            </a:r>
            <a:r>
              <a:rPr sz="3600" spc="-1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600" spc="140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r>
              <a:rPr sz="36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600" spc="7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3600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600" spc="65" dirty="0">
                <a:solidFill>
                  <a:srgbClr val="252525"/>
                </a:solidFill>
                <a:latin typeface="Times New Roman"/>
                <a:cs typeface="Times New Roman"/>
              </a:rPr>
              <a:t>called  </a:t>
            </a:r>
            <a:r>
              <a:rPr sz="3600" spc="170" dirty="0">
                <a:solidFill>
                  <a:srgbClr val="252525"/>
                </a:solidFill>
                <a:latin typeface="Times New Roman"/>
                <a:cs typeface="Times New Roman"/>
              </a:rPr>
              <a:t>non </a:t>
            </a:r>
            <a:r>
              <a:rPr sz="3600" spc="75" dirty="0">
                <a:solidFill>
                  <a:srgbClr val="252525"/>
                </a:solidFill>
                <a:latin typeface="Times New Roman"/>
                <a:cs typeface="Times New Roman"/>
              </a:rPr>
              <a:t>trivial </a:t>
            </a:r>
            <a:r>
              <a:rPr sz="3600" spc="85" dirty="0">
                <a:solidFill>
                  <a:srgbClr val="252525"/>
                </a:solidFill>
                <a:latin typeface="Times New Roman"/>
                <a:cs typeface="Times New Roman"/>
              </a:rPr>
              <a:t>Functional</a:t>
            </a:r>
            <a:r>
              <a:rPr sz="3600" spc="-5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600" spc="90" dirty="0">
                <a:solidFill>
                  <a:srgbClr val="252525"/>
                </a:solidFill>
                <a:latin typeface="Times New Roman"/>
                <a:cs typeface="Times New Roman"/>
              </a:rPr>
              <a:t>dependency.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104" y="144999"/>
            <a:ext cx="9665970" cy="4306570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800" u="heavy" spc="4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Example</a:t>
            </a:r>
            <a:r>
              <a:rPr sz="2800" spc="-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45" dirty="0">
                <a:solidFill>
                  <a:srgbClr val="252525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12700" marR="539115">
              <a:lnSpc>
                <a:spcPct val="111900"/>
              </a:lnSpc>
              <a:spcBef>
                <a:spcPts val="905"/>
              </a:spcBef>
            </a:pPr>
            <a:r>
              <a:rPr sz="2800" spc="-65" dirty="0">
                <a:solidFill>
                  <a:srgbClr val="252525"/>
                </a:solidFill>
                <a:latin typeface="Times New Roman"/>
                <a:cs typeface="Times New Roman"/>
              </a:rPr>
              <a:t>An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80" dirty="0">
                <a:solidFill>
                  <a:srgbClr val="252525"/>
                </a:solidFill>
                <a:latin typeface="Times New Roman"/>
                <a:cs typeface="Times New Roman"/>
              </a:rPr>
              <a:t>employee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00" dirty="0">
                <a:solidFill>
                  <a:srgbClr val="252525"/>
                </a:solidFill>
                <a:latin typeface="Times New Roman"/>
                <a:cs typeface="Times New Roman"/>
              </a:rPr>
              <a:t>table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5" dirty="0">
                <a:solidFill>
                  <a:srgbClr val="252525"/>
                </a:solidFill>
                <a:latin typeface="Times New Roman"/>
                <a:cs typeface="Times New Roman"/>
              </a:rPr>
              <a:t>three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4" dirty="0">
                <a:solidFill>
                  <a:srgbClr val="252525"/>
                </a:solidFill>
                <a:latin typeface="Times New Roman"/>
                <a:cs typeface="Times New Roman"/>
              </a:rPr>
              <a:t>attributes:</a:t>
            </a:r>
            <a:r>
              <a:rPr sz="28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80" dirty="0">
                <a:solidFill>
                  <a:srgbClr val="252525"/>
                </a:solidFill>
                <a:latin typeface="Times New Roman"/>
                <a:cs typeface="Times New Roman"/>
              </a:rPr>
              <a:t>emp_id,</a:t>
            </a:r>
            <a:r>
              <a:rPr sz="2800" b="1" spc="-1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60" dirty="0">
                <a:solidFill>
                  <a:srgbClr val="252525"/>
                </a:solidFill>
                <a:latin typeface="Times New Roman"/>
                <a:cs typeface="Times New Roman"/>
              </a:rPr>
              <a:t>emp_name,  </a:t>
            </a:r>
            <a:r>
              <a:rPr sz="2800" b="1" spc="-40" dirty="0">
                <a:solidFill>
                  <a:srgbClr val="252525"/>
                </a:solidFill>
                <a:latin typeface="Times New Roman"/>
                <a:cs typeface="Times New Roman"/>
              </a:rPr>
              <a:t>emp_address</a:t>
            </a:r>
            <a:r>
              <a:rPr sz="2800" spc="-40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 marR="688975">
              <a:lnSpc>
                <a:spcPct val="250800"/>
              </a:lnSpc>
              <a:spcBef>
                <a:spcPts val="10"/>
              </a:spcBef>
            </a:pPr>
            <a:r>
              <a:rPr sz="2800" spc="7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800" spc="30" dirty="0">
                <a:solidFill>
                  <a:srgbClr val="252525"/>
                </a:solidFill>
                <a:latin typeface="Times New Roman"/>
                <a:cs typeface="Times New Roman"/>
              </a:rPr>
              <a:t>following </a:t>
            </a:r>
            <a:r>
              <a:rPr sz="2800" spc="70" dirty="0">
                <a:solidFill>
                  <a:srgbClr val="252525"/>
                </a:solidFill>
                <a:latin typeface="Times New Roman"/>
                <a:cs typeface="Times New Roman"/>
              </a:rPr>
              <a:t>functional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dependencies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2800" spc="60" dirty="0">
                <a:solidFill>
                  <a:srgbClr val="252525"/>
                </a:solidFill>
                <a:latin typeface="Times New Roman"/>
                <a:cs typeface="Times New Roman"/>
              </a:rPr>
              <a:t>non-trivial:  </a:t>
            </a:r>
            <a:r>
              <a:rPr sz="2800" b="1" spc="-65" dirty="0">
                <a:solidFill>
                  <a:srgbClr val="252525"/>
                </a:solidFill>
                <a:latin typeface="Times New Roman"/>
                <a:cs typeface="Times New Roman"/>
              </a:rPr>
              <a:t>emp_id</a:t>
            </a:r>
            <a:r>
              <a:rPr sz="2800" b="1" spc="-1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240" dirty="0">
                <a:solidFill>
                  <a:srgbClr val="252525"/>
                </a:solidFill>
                <a:latin typeface="Times New Roman"/>
                <a:cs typeface="Times New Roman"/>
              </a:rPr>
              <a:t>-&gt;</a:t>
            </a:r>
            <a:r>
              <a:rPr sz="2800" b="1" spc="-1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45" dirty="0">
                <a:solidFill>
                  <a:srgbClr val="252525"/>
                </a:solidFill>
                <a:latin typeface="Times New Roman"/>
                <a:cs typeface="Times New Roman"/>
              </a:rPr>
              <a:t>emp_name</a:t>
            </a:r>
            <a:r>
              <a:rPr sz="2800" b="1" spc="-1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252525"/>
                </a:solidFill>
                <a:latin typeface="Times New Roman"/>
                <a:cs typeface="Times New Roman"/>
              </a:rPr>
              <a:t>(</a:t>
            </a:r>
            <a:r>
              <a:rPr sz="2800" b="1" spc="-15" dirty="0">
                <a:solidFill>
                  <a:srgbClr val="252525"/>
                </a:solidFill>
                <a:latin typeface="Times New Roman"/>
                <a:cs typeface="Times New Roman"/>
              </a:rPr>
              <a:t>emp_name</a:t>
            </a:r>
            <a:r>
              <a:rPr sz="2800" b="1" spc="-1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5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not</a:t>
            </a:r>
            <a:r>
              <a:rPr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subset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25" dirty="0">
                <a:solidFill>
                  <a:srgbClr val="252525"/>
                </a:solidFill>
                <a:latin typeface="Times New Roman"/>
                <a:cs typeface="Times New Roman"/>
              </a:rPr>
              <a:t>emp_id</a:t>
            </a:r>
            <a:r>
              <a:rPr sz="2800" spc="-25" dirty="0">
                <a:solidFill>
                  <a:srgbClr val="252525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800" b="1" spc="-65" dirty="0">
                <a:solidFill>
                  <a:srgbClr val="252525"/>
                </a:solidFill>
                <a:latin typeface="Times New Roman"/>
                <a:cs typeface="Times New Roman"/>
              </a:rPr>
              <a:t>emp_id</a:t>
            </a:r>
            <a:r>
              <a:rPr sz="2800" b="1" spc="-1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240" dirty="0">
                <a:solidFill>
                  <a:srgbClr val="252525"/>
                </a:solidFill>
                <a:latin typeface="Times New Roman"/>
                <a:cs typeface="Times New Roman"/>
              </a:rPr>
              <a:t>-&gt;</a:t>
            </a:r>
            <a:r>
              <a:rPr sz="2800" b="1" spc="-1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30" dirty="0">
                <a:solidFill>
                  <a:srgbClr val="252525"/>
                </a:solidFill>
                <a:latin typeface="Times New Roman"/>
                <a:cs typeface="Times New Roman"/>
              </a:rPr>
              <a:t>emp_address</a:t>
            </a:r>
            <a:r>
              <a:rPr sz="2800" b="1" spc="-1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52525"/>
                </a:solidFill>
                <a:latin typeface="Times New Roman"/>
                <a:cs typeface="Times New Roman"/>
              </a:rPr>
              <a:t>(</a:t>
            </a:r>
            <a:r>
              <a:rPr sz="2800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emp_address</a:t>
            </a:r>
            <a:r>
              <a:rPr sz="2800" b="1" spc="-1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5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800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35" dirty="0">
                <a:solidFill>
                  <a:srgbClr val="252525"/>
                </a:solidFill>
                <a:latin typeface="Times New Roman"/>
                <a:cs typeface="Times New Roman"/>
              </a:rPr>
              <a:t>not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800" spc="-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subset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25" dirty="0">
                <a:solidFill>
                  <a:srgbClr val="252525"/>
                </a:solidFill>
                <a:latin typeface="Times New Roman"/>
                <a:cs typeface="Times New Roman"/>
              </a:rPr>
              <a:t>emp_id</a:t>
            </a:r>
            <a:r>
              <a:rPr sz="2800" spc="-25" dirty="0">
                <a:solidFill>
                  <a:srgbClr val="252525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807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Georgia</vt:lpstr>
      <vt:lpstr>Times New Roman</vt:lpstr>
      <vt:lpstr>Trebuchet MS</vt:lpstr>
      <vt:lpstr>Office Theme</vt:lpstr>
      <vt:lpstr>FUNCTION DEPENDENCY  AND TYPES &amp; EXAMPLE</vt:lpstr>
      <vt:lpstr>DEFINATION</vt:lpstr>
      <vt:lpstr>PowerPoint Presentation</vt:lpstr>
      <vt:lpstr>PowerPoint Presentation</vt:lpstr>
      <vt:lpstr>Types of Functional Dependencies</vt:lpstr>
      <vt:lpstr>Trivial functional dependency</vt:lpstr>
      <vt:lpstr>PowerPoint Presentation</vt:lpstr>
      <vt:lpstr>Non-trivial functional dependency</vt:lpstr>
      <vt:lpstr>PowerPoint Presentation</vt:lpstr>
      <vt:lpstr>PowerPoint Presentation</vt:lpstr>
      <vt:lpstr>Multivalued dependency</vt:lpstr>
      <vt:lpstr>PowerPoint Presentation</vt:lpstr>
      <vt:lpstr>PowerPoint Presentation</vt:lpstr>
      <vt:lpstr>Transitive dependency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DEPENDENCY  AND TYPES &amp; EXAMPLE</dc:title>
  <cp:lastModifiedBy>vishal Sathawane</cp:lastModifiedBy>
  <cp:revision>1</cp:revision>
  <dcterms:created xsi:type="dcterms:W3CDTF">2021-08-02T23:08:00Z</dcterms:created>
  <dcterms:modified xsi:type="dcterms:W3CDTF">2021-08-02T23:15:40Z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2021-08-02T00:00:00Z</vt:filetime>
  </property>
</Properties>
</file>