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11" r:id="rId34"/>
    <p:sldId id="312" r:id="rId35"/>
    <p:sldId id="31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86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A709B-6AC5-4A78-939B-C5726D7FA78E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5A052-C54D-4126-8734-366F9C5AB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99AF-FA1C-4B8B-B9F3-D3B508AB5460}" type="datetime1">
              <a:rPr lang="en-IN" smtClean="0"/>
              <a:t>10-09-2020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2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AD19-1F93-438E-9A09-9C7578F82D84}" type="datetime1">
              <a:rPr lang="en-IN" smtClean="0"/>
              <a:t>10-09-2020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7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A9A8-5767-4702-8D0E-9DBC53CE52B1}" type="datetime1">
              <a:rPr lang="en-IN" smtClean="0"/>
              <a:t>10-09-2020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6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D519-E251-4AA3-AF9E-340226CC2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D8755-BF92-4801-A5E3-33AA6FA81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422B9-C173-4661-A5C9-A7FC052A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D8F1-D431-4C6F-BE6B-1D5710249437}" type="datetime1">
              <a:rPr lang="en-IN" smtClean="0"/>
              <a:t>10-09-2020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400FA-482F-4206-846A-EC897FAE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A0546-2144-4816-9AF5-E7AAD234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E728-CCE2-4A2B-A3DB-F0DE6FD4E829}" type="datetime1">
              <a:rPr lang="en-IN" smtClean="0"/>
              <a:t>10-09-2020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3E60-A385-45CD-867E-C0C635BD3C11}" type="datetime1">
              <a:rPr lang="en-IN" smtClean="0"/>
              <a:t>10-09-2020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1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1FEE-A033-4AC5-AC7D-F4D02DF10AC0}" type="datetime1">
              <a:rPr lang="en-IN" smtClean="0"/>
              <a:t>10-09-2020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3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2A39-F43E-44CE-9388-FFEE385EF9FA}" type="datetime1">
              <a:rPr lang="en-IN" smtClean="0"/>
              <a:t>10-09-2020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2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666C-5B35-48E0-B41B-C72B8E686D49}" type="datetime1">
              <a:rPr lang="en-IN" smtClean="0"/>
              <a:t>10-09-2020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EAD2-6572-4246-89E0-373E56740DD1}" type="datetime1">
              <a:rPr lang="en-IN" smtClean="0"/>
              <a:t>10-09-2020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7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AC84-EF83-49B0-AEBD-8764394210D2}" type="datetime1">
              <a:rPr lang="en-IN" smtClean="0"/>
              <a:t>10-09-2020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0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CDB1-6068-4F0A-A6A6-76FF12BDF708}" type="datetime1">
              <a:rPr lang="en-IN" smtClean="0"/>
              <a:t>10-09-2020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2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20A443-0E89-47D5-9769-FF7DFCDA7630}"/>
              </a:ext>
            </a:extLst>
          </p:cNvPr>
          <p:cNvSpPr/>
          <p:nvPr userDrawn="1"/>
        </p:nvSpPr>
        <p:spPr>
          <a:xfrm>
            <a:off x="0" y="6445250"/>
            <a:ext cx="9144000" cy="412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579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fld id="{169FDD43-01A3-4891-9F9E-42B26357CAA7}" type="datetime1">
              <a:rPr lang="en-IN" smtClean="0"/>
              <a:t>10-09-2020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706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Operating System (Processes)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706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4CB326BB-C5A2-4345-87C9-088DAE2C23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A6DCA-8EF0-4368-8567-6C09D7907963}"/>
              </a:ext>
            </a:extLst>
          </p:cNvPr>
          <p:cNvSpPr/>
          <p:nvPr userDrawn="1"/>
        </p:nvSpPr>
        <p:spPr>
          <a:xfrm>
            <a:off x="0" y="0"/>
            <a:ext cx="4572000" cy="4127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B742D8-115B-4343-8AF0-2FC54CF68EA9}"/>
              </a:ext>
            </a:extLst>
          </p:cNvPr>
          <p:cNvSpPr/>
          <p:nvPr userDrawn="1"/>
        </p:nvSpPr>
        <p:spPr>
          <a:xfrm>
            <a:off x="4572000" y="0"/>
            <a:ext cx="4572000" cy="41274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0085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75BB-7A48-472E-8254-39A53E1AF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58341"/>
            <a:ext cx="7772400" cy="15516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of </a:t>
            </a:r>
            <a:br>
              <a:rPr lang="en-US" b="1" dirty="0"/>
            </a:br>
            <a:r>
              <a:rPr lang="en-US" b="1" dirty="0"/>
              <a:t>Processes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0D854-71BE-49CD-A109-436BEC10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3915-9306-49C4-BC70-567ED54E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5C056B-E703-4928-83FE-EA1BB911108A}"/>
              </a:ext>
            </a:extLst>
          </p:cNvPr>
          <p:cNvSpPr txBox="1">
            <a:spLocks/>
          </p:cNvSpPr>
          <p:nvPr/>
        </p:nvSpPr>
        <p:spPr>
          <a:xfrm>
            <a:off x="1407690" y="482555"/>
            <a:ext cx="6469485" cy="862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631539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9F546-01D7-45F3-8409-85DFED4B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00A7C-69B2-4018-A903-4DEA9C5D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537B8-70F9-4A77-A32A-7329A8730112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74E87-BD3E-47DD-AAFA-96CA92AC5DD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Creation of a Process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D27CFE0-615D-4859-8828-21FAB025B1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312" y="730155"/>
            <a:ext cx="7886700" cy="4724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dirty="0"/>
              <a:t>Assign a unique process identifier (</a:t>
            </a:r>
            <a:r>
              <a:rPr lang="en-US" altLang="en-US" sz="2400" dirty="0" err="1"/>
              <a:t>pid</a:t>
            </a:r>
            <a:r>
              <a:rPr lang="en-US" altLang="en-US" sz="2400" dirty="0"/>
              <a:t>)</a:t>
            </a:r>
          </a:p>
          <a:p>
            <a:pPr eaLnBrk="1" hangingPunct="1"/>
            <a:r>
              <a:rPr lang="en-US" altLang="en-US" sz="2400" dirty="0"/>
              <a:t>Allocate space for the process image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/>
              <a:t>code, data, stacks</a:t>
            </a:r>
          </a:p>
          <a:p>
            <a:pPr eaLnBrk="1" hangingPunct="1"/>
            <a:r>
              <a:rPr lang="en-US" altLang="en-US" sz="2400" dirty="0"/>
              <a:t>Initialize process control block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/>
              <a:t>usually default values (State = New, no I/O devices or files...)</a:t>
            </a:r>
          </a:p>
          <a:p>
            <a:pPr eaLnBrk="1" hangingPunct="1"/>
            <a:r>
              <a:rPr lang="en-US" altLang="en-US" sz="2400" dirty="0"/>
              <a:t>Set up appropriate linkages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/>
              <a:t>Add new PCB to linked list used for the scheduling queue (probably the “NEW” queue)</a:t>
            </a:r>
          </a:p>
        </p:txBody>
      </p:sp>
    </p:spTree>
    <p:extLst>
      <p:ext uri="{BB962C8B-B14F-4D97-AF65-F5344CB8AC3E}">
        <p14:creationId xmlns:p14="http://schemas.microsoft.com/office/powerpoint/2010/main" val="311828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9F546-01D7-45F3-8409-85DFED4B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00A7C-69B2-4018-A903-4DEA9C5D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537B8-70F9-4A77-A32A-7329A8730112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74E87-BD3E-47DD-AAFA-96CA92AC5DD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When does a process get created?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F295834-D7C4-486F-8003-906485B199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4967" y="1067937"/>
            <a:ext cx="8229600" cy="4722126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dirty="0"/>
              <a:t>Submission of a batch Job</a:t>
            </a:r>
          </a:p>
          <a:p>
            <a:pPr eaLnBrk="1" hangingPunct="1"/>
            <a:r>
              <a:rPr lang="en-US" altLang="en-US" sz="2400" dirty="0"/>
              <a:t>User logs on</a:t>
            </a:r>
          </a:p>
          <a:p>
            <a:pPr eaLnBrk="1" hangingPunct="1"/>
            <a:r>
              <a:rPr lang="en-US" altLang="en-US" sz="2400" dirty="0"/>
              <a:t>Created by OS to provide a service to a  user (ex: printing a file)</a:t>
            </a:r>
          </a:p>
          <a:p>
            <a:pPr eaLnBrk="1" hangingPunct="1"/>
            <a:r>
              <a:rPr lang="en-US" altLang="en-US" sz="2400" dirty="0"/>
              <a:t>Spawned by an existing process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/>
              <a:t>user programs can create one or more processes during execution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/>
              <a:t>The new process is called the “child” and the process that spawned it is called the “parent”</a:t>
            </a:r>
          </a:p>
        </p:txBody>
      </p:sp>
    </p:spTree>
    <p:extLst>
      <p:ext uri="{BB962C8B-B14F-4D97-AF65-F5344CB8AC3E}">
        <p14:creationId xmlns:p14="http://schemas.microsoft.com/office/powerpoint/2010/main" val="363224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9F546-01D7-45F3-8409-85DFED4B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00A7C-69B2-4018-A903-4DEA9C5D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537B8-70F9-4A77-A32A-7329A8730112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74E87-BD3E-47DD-AAFA-96CA92AC5DD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When does a process get terminated?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A15AE22-1F59-488C-8DD2-92A0CE8A92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887104"/>
            <a:ext cx="7886699" cy="4763069"/>
          </a:xfrm>
        </p:spPr>
        <p:txBody>
          <a:bodyPr lIns="90488" tIns="44450" rIns="90488" bIns="44450"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Batch Job issues </a:t>
            </a:r>
            <a:r>
              <a:rPr lang="en-US" altLang="en-US" sz="2400" i="1" dirty="0"/>
              <a:t>Halt</a:t>
            </a:r>
            <a:r>
              <a:rPr lang="en-US" altLang="en-US" sz="2400" dirty="0"/>
              <a:t> instruction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User logs off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Process executes a service request to terminate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Error or fault conditions</a:t>
            </a:r>
          </a:p>
        </p:txBody>
      </p:sp>
    </p:spTree>
    <p:extLst>
      <p:ext uri="{BB962C8B-B14F-4D97-AF65-F5344CB8AC3E}">
        <p14:creationId xmlns:p14="http://schemas.microsoft.com/office/powerpoint/2010/main" val="308217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A8890-C5A6-4821-955D-55DCBCD5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3124"/>
            <a:ext cx="7886700" cy="5070475"/>
          </a:xfrm>
        </p:spPr>
        <p:txBody>
          <a:bodyPr/>
          <a:lstStyle/>
          <a:p>
            <a:r>
              <a:rPr lang="en-US" altLang="en-US" sz="2400" dirty="0"/>
              <a:t>Normal completion</a:t>
            </a:r>
          </a:p>
          <a:p>
            <a:r>
              <a:rPr lang="en-US" altLang="en-US" sz="2400" dirty="0"/>
              <a:t>Time limit exceeded</a:t>
            </a:r>
          </a:p>
          <a:p>
            <a:r>
              <a:rPr lang="en-US" altLang="en-US" sz="2400" dirty="0"/>
              <a:t>Memory unavailable</a:t>
            </a:r>
          </a:p>
          <a:p>
            <a:r>
              <a:rPr lang="en-US" altLang="en-US" sz="2400" dirty="0"/>
              <a:t>Memory bounds violation</a:t>
            </a:r>
          </a:p>
          <a:p>
            <a:r>
              <a:rPr lang="en-US" altLang="en-US" sz="2400" dirty="0"/>
              <a:t>Protection error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example: write to read-only file</a:t>
            </a:r>
          </a:p>
          <a:p>
            <a:r>
              <a:rPr lang="en-US" altLang="en-US" sz="2400" dirty="0"/>
              <a:t>Arithmetic error</a:t>
            </a:r>
          </a:p>
          <a:p>
            <a:r>
              <a:rPr lang="en-US" altLang="en-US" sz="2400" dirty="0"/>
              <a:t>Timeout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process waited longer than a specified maximum for an event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4C11C-E096-49A7-B824-D7FB9097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4653-D743-49BA-A9BF-F11B0CDE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48565-30FD-4A18-B671-8D52E5095E90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615E-5699-4CC3-A76D-211DD094807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Reasons for Process Termination</a:t>
            </a:r>
          </a:p>
        </p:txBody>
      </p:sp>
    </p:spTree>
    <p:extLst>
      <p:ext uri="{BB962C8B-B14F-4D97-AF65-F5344CB8AC3E}">
        <p14:creationId xmlns:p14="http://schemas.microsoft.com/office/powerpoint/2010/main" val="249613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A8890-C5A6-4821-955D-55DCBCD5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3124"/>
            <a:ext cx="7886700" cy="5070475"/>
          </a:xfrm>
        </p:spPr>
        <p:txBody>
          <a:bodyPr/>
          <a:lstStyle/>
          <a:p>
            <a:r>
              <a:rPr lang="en-US" altLang="en-US" sz="2400" dirty="0"/>
              <a:t>I/O failure</a:t>
            </a:r>
          </a:p>
          <a:p>
            <a:r>
              <a:rPr lang="en-US" altLang="en-US" sz="2400" dirty="0"/>
              <a:t>Invalid instruction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happens when try to execute data</a:t>
            </a:r>
          </a:p>
          <a:p>
            <a:r>
              <a:rPr lang="en-US" altLang="en-US" sz="2400" dirty="0"/>
              <a:t>Privileged instruction</a:t>
            </a:r>
          </a:p>
          <a:p>
            <a:r>
              <a:rPr lang="en-US" altLang="en-US" sz="2400" dirty="0"/>
              <a:t>Operating system intervention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such as when deadlock occurs</a:t>
            </a:r>
          </a:p>
          <a:p>
            <a:r>
              <a:rPr lang="en-US" altLang="en-US" sz="2400" dirty="0"/>
              <a:t>Parent request to terminate child</a:t>
            </a:r>
          </a:p>
          <a:p>
            <a:r>
              <a:rPr lang="en-US" altLang="en-US" sz="2400" dirty="0"/>
              <a:t>Parent terminates so child processes terminate automatically</a:t>
            </a:r>
          </a:p>
          <a:p>
            <a:r>
              <a:rPr lang="en-US" altLang="en-US" sz="2400" dirty="0"/>
              <a:t>Etc.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4C11C-E096-49A7-B824-D7FB9097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4653-D743-49BA-A9BF-F11B0CDE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48565-30FD-4A18-B671-8D52E5095E90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615E-5699-4CC3-A76D-211DD094807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Reasons for Process Termination</a:t>
            </a:r>
          </a:p>
        </p:txBody>
      </p:sp>
    </p:spTree>
    <p:extLst>
      <p:ext uri="{BB962C8B-B14F-4D97-AF65-F5344CB8AC3E}">
        <p14:creationId xmlns:p14="http://schemas.microsoft.com/office/powerpoint/2010/main" val="716850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A8890-C5A6-4821-955D-55DCBCD5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3125"/>
            <a:ext cx="7886700" cy="2238376"/>
          </a:xfrm>
        </p:spPr>
        <p:txBody>
          <a:bodyPr/>
          <a:lstStyle/>
          <a:p>
            <a:pPr algn="just"/>
            <a:r>
              <a:rPr lang="en-US" altLang="en-US" sz="2400" dirty="0"/>
              <a:t>Suppose we have a list of active processes and a dispatcher that regularly pauses (interrupts) the active process and selects the next process from a list to get a “turn” (this is “round robin” scheduling)</a:t>
            </a:r>
          </a:p>
          <a:p>
            <a:pPr algn="just"/>
            <a:r>
              <a:rPr lang="en-US" altLang="en-US" sz="2400" dirty="0"/>
              <a:t>We can view this with a simple two-state process model</a:t>
            </a:r>
          </a:p>
          <a:p>
            <a:pPr algn="just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4C11C-E096-49A7-B824-D7FB9097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4653-D743-49BA-A9BF-F11B0CDE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48565-30FD-4A18-B671-8D52E5095E90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615E-5699-4CC3-A76D-211DD094807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Simple State Model</a:t>
            </a:r>
          </a:p>
        </p:txBody>
      </p:sp>
      <p:pic>
        <p:nvPicPr>
          <p:cNvPr id="9" name="Picture 1027">
            <a:extLst>
              <a:ext uri="{FF2B5EF4-FFF2-40B4-BE49-F238E27FC236}">
                <a16:creationId xmlns:a16="http://schemas.microsoft.com/office/drawing/2014/main" id="{0E0CE45F-1C30-4885-802B-5783A0C39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2935479"/>
            <a:ext cx="5549900" cy="304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01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4C11C-E096-49A7-B824-D7FB9097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4653-D743-49BA-A9BF-F11B0CDE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48565-30FD-4A18-B671-8D52E5095E90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615E-5699-4CC3-A76D-211DD094807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Limitations to Two-State Model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81A201-A201-436C-92E5-E9397B5FE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219653"/>
            <a:ext cx="7886700" cy="4351338"/>
          </a:xfrm>
        </p:spPr>
        <p:txBody>
          <a:bodyPr/>
          <a:lstStyle/>
          <a:p>
            <a:r>
              <a:rPr lang="en-US" altLang="en-US" sz="2400" dirty="0"/>
              <a:t>Two states is enough to handle processes that are always ready to execute</a:t>
            </a:r>
          </a:p>
          <a:p>
            <a:r>
              <a:rPr lang="en-US" altLang="en-US" sz="2400" dirty="0"/>
              <a:t>In reality, processes are often “blocked” waiting for the completion of some I/O or other operation</a:t>
            </a:r>
          </a:p>
          <a:p>
            <a:r>
              <a:rPr lang="en-US" altLang="en-US" sz="2400" dirty="0"/>
              <a:t>The dispatcher can only restart processes that are really “ready” to run again</a:t>
            </a:r>
          </a:p>
          <a:p>
            <a:r>
              <a:rPr lang="en-US" altLang="en-US" sz="2400" dirty="0"/>
              <a:t>We need a more realistic process model</a:t>
            </a:r>
          </a:p>
          <a:p>
            <a:r>
              <a:rPr lang="en-US" altLang="en-US" sz="2400" dirty="0"/>
              <a:t>For simplicity, assume there is only one processor, so only one process can be running at a time.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2200" dirty="0"/>
              <a:t>(With “symmetric multiprocessing”, one process can be running on each CPU)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12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4C11C-E096-49A7-B824-D7FB9097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4653-D743-49BA-A9BF-F11B0CDE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48565-30FD-4A18-B671-8D52E5095E90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615E-5699-4CC3-A76D-211DD094807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 Five-State Process Model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81A201-A201-436C-92E5-E9397B5FE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67984"/>
            <a:ext cx="7886700" cy="2679247"/>
          </a:xfrm>
        </p:spPr>
        <p:txBody>
          <a:bodyPr/>
          <a:lstStyle/>
          <a:p>
            <a:r>
              <a:rPr lang="en-US" altLang="en-US" sz="2400" dirty="0"/>
              <a:t>As a process executes, it changes state to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2000" dirty="0"/>
              <a:t>new:  The process is being created.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2000" dirty="0"/>
              <a:t>running:  Instructions are being executed.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2000" dirty="0"/>
              <a:t>waiting:  The process is waiting for some event to occur.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2000" dirty="0"/>
              <a:t>ready:  The process is waiting to be assigned to a processor – not waiting for anything or resource.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2000" dirty="0"/>
              <a:t>terminated:  The process has finished execution.</a:t>
            </a:r>
          </a:p>
          <a:p>
            <a:endParaRPr lang="en-US" dirty="0"/>
          </a:p>
        </p:txBody>
      </p:sp>
      <p:pic>
        <p:nvPicPr>
          <p:cNvPr id="9" name="Picture 1031">
            <a:extLst>
              <a:ext uri="{FF2B5EF4-FFF2-40B4-BE49-F238E27FC236}">
                <a16:creationId xmlns:a16="http://schemas.microsoft.com/office/drawing/2014/main" id="{64261707-145E-4C6D-A5CA-45BEDFD5C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" t="25691" r="592" b="25531"/>
          <a:stretch>
            <a:fillRect/>
          </a:stretch>
        </p:blipFill>
        <p:spPr bwMode="auto">
          <a:xfrm>
            <a:off x="1281112" y="3597660"/>
            <a:ext cx="6581775" cy="26971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8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4C11C-E096-49A7-B824-D7FB9097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4653-D743-49BA-A9BF-F11B0CDE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48565-30FD-4A18-B671-8D52E5095E90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615E-5699-4CC3-A76D-211DD094807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Process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8052A-9015-4697-9B12-AA253927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762000"/>
            <a:ext cx="8105917" cy="54149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1800" dirty="0"/>
              <a:t>Ready --&gt; Running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sz="1800" dirty="0"/>
              <a:t>The dispatcher selects a new process to run (scheduling problem).</a:t>
            </a:r>
          </a:p>
          <a:p>
            <a:pPr>
              <a:defRPr/>
            </a:pPr>
            <a:r>
              <a:rPr lang="en-US" sz="1800" dirty="0"/>
              <a:t>Running --&gt; Ready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sz="1800" dirty="0"/>
              <a:t>the running process has used its maximum “time slice” (most OS’s do this)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sz="1800" dirty="0"/>
              <a:t>the running process is preempted by a higher priority process which is in the ready state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sz="1800" dirty="0"/>
              <a:t>..if the OS supports process priorities</a:t>
            </a:r>
          </a:p>
          <a:p>
            <a:pPr>
              <a:defRPr/>
            </a:pPr>
            <a:r>
              <a:rPr lang="en-US" sz="1800" dirty="0"/>
              <a:t>Running --&gt; Waiting(Blocked)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sz="1800" dirty="0"/>
              <a:t>When a process requests something for which it must wait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sz="1800" dirty="0"/>
              <a:t>a service of the OS that requires a wait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sz="1800" dirty="0"/>
              <a:t>initiates I/O and must wait for the result 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sz="1800" dirty="0"/>
              <a:t>an access to a resource not yet available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sz="1800" dirty="0"/>
              <a:t>waiting for a process to provide input (IPC)</a:t>
            </a:r>
          </a:p>
          <a:p>
            <a:pPr>
              <a:defRPr/>
            </a:pPr>
            <a:r>
              <a:rPr lang="en-US" sz="1800" dirty="0"/>
              <a:t>Waiting(Blocked) --&gt; Ready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sz="1800" dirty="0"/>
              <a:t>When the event for which it was waiting occurs</a:t>
            </a:r>
          </a:p>
          <a:p>
            <a:pPr>
              <a:buFontTx/>
              <a:buChar char="•"/>
              <a:defRPr/>
            </a:pPr>
            <a:r>
              <a:rPr lang="en-US" altLang="en-US" sz="1800" dirty="0"/>
              <a:t>One more case: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en-US" sz="1800" dirty="0"/>
              <a:t>Ready --&gt; Exit: For example, parent terminates a child process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en-US" sz="1800" dirty="0"/>
              <a:t>Child removed directly from Ready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41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4C11C-E096-49A7-B824-D7FB9097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4653-D743-49BA-A9BF-F11B0CDE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48565-30FD-4A18-B671-8D52E5095E90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615E-5699-4CC3-A76D-211DD094807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Queuing representation of Process States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E65AD21-2584-4CD8-A6C5-DCB8C62F2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3886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" name="Picture 4" descr="D:\TransMac\Illustrator Files\3-Processes\3_7b.jpg">
            <a:extLst>
              <a:ext uri="{FF2B5EF4-FFF2-40B4-BE49-F238E27FC236}">
                <a16:creationId xmlns:a16="http://schemas.microsoft.com/office/drawing/2014/main" id="{BD1618B4-E6F2-48D3-B989-9AEC2D16F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90600"/>
            <a:ext cx="45085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615EC4C3-A832-4B03-A55B-B3766DC6B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648200"/>
            <a:ext cx="403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effectLst/>
                <a:latin typeface="Times" panose="02020603050405020304" pitchFamily="18" charset="0"/>
              </a:rPr>
              <a:t>When a particular event occurs, the scheduler must scan the entire blocked queue looking for processes waiting for that particular event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F5194-27BC-42E3-ADAF-8A08C23428D3}"/>
              </a:ext>
            </a:extLst>
          </p:cNvPr>
          <p:cNvSpPr txBox="1"/>
          <p:nvPr/>
        </p:nvSpPr>
        <p:spPr>
          <a:xfrm>
            <a:off x="4813299" y="4787900"/>
            <a:ext cx="3921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One queue for each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event n occurs, all processes in queue “n” are moved to the ready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7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A782-74FF-4B2D-87E8-D275BB5CE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0" y="878870"/>
            <a:ext cx="7950608" cy="4926311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Multiprogramming operating systems are built around the concept of process (also called task).</a:t>
            </a:r>
          </a:p>
          <a:p>
            <a:r>
              <a:rPr lang="en-US" altLang="en-US" sz="1800" dirty="0"/>
              <a:t>A given program, or part of program, can be traversed by several processes, simultaneously or sequentially. </a:t>
            </a:r>
          </a:p>
          <a:p>
            <a:r>
              <a:rPr lang="en-US" altLang="en-US" sz="1800" dirty="0"/>
              <a:t>Two users could run the same email program at the same time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two processes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sz="1800" dirty="0"/>
              <a:t>same code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sz="1800" dirty="0"/>
              <a:t>different 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could share the same copy of the code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sz="1800" dirty="0"/>
              <a:t>but individual context.</a:t>
            </a:r>
          </a:p>
          <a:p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78F6-FD35-4675-96CB-C0F063B2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CD1C9-B018-4294-AA3E-52229799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BF249-0D2B-4F6D-9ED2-6FD12B3E145D}"/>
              </a:ext>
            </a:extLst>
          </p:cNvPr>
          <p:cNvSpPr txBox="1"/>
          <p:nvPr/>
        </p:nvSpPr>
        <p:spPr>
          <a:xfrm>
            <a:off x="3162650" y="14804"/>
            <a:ext cx="140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1507062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4C11C-E096-49A7-B824-D7FB9097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4653-D743-49BA-A9BF-F11B0CDE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48565-30FD-4A18-B671-8D52E5095E90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615E-5699-4CC3-A76D-211DD094807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The Need for Swapping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CFF284E-68AA-43F2-B897-4D881C5A1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1167" y="746125"/>
            <a:ext cx="8153400" cy="3200400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We have assumed that all processes have space allocated in main memory</a:t>
            </a:r>
          </a:p>
          <a:p>
            <a:pPr eaLnBrk="1" hangingPunct="1"/>
            <a:r>
              <a:rPr lang="en-US" altLang="en-US" sz="1800" dirty="0"/>
              <a:t>Even with virtual memory, too many processes in main memory deteriorates system performance</a:t>
            </a:r>
          </a:p>
          <a:p>
            <a:pPr eaLnBrk="1" hangingPunct="1"/>
            <a:r>
              <a:rPr lang="en-US" altLang="en-US" sz="1800" dirty="0"/>
              <a:t>Sometimes there will be </a:t>
            </a:r>
            <a:r>
              <a:rPr lang="en-US" altLang="en-US" sz="1800" u="sng" dirty="0"/>
              <a:t>no</a:t>
            </a:r>
            <a:r>
              <a:rPr lang="en-US" altLang="en-US" sz="1800" dirty="0"/>
              <a:t> processes in the Ready state, because they are all blocked</a:t>
            </a:r>
          </a:p>
          <a:p>
            <a:pPr eaLnBrk="1" hangingPunct="1"/>
            <a:r>
              <a:rPr lang="en-US" altLang="en-US" sz="1800" dirty="0"/>
              <a:t>So the OS could suspend one of these blocked processes: swap it out to auxiliary memory (disk). </a:t>
            </a:r>
          </a:p>
          <a:p>
            <a:pPr eaLnBrk="1" hangingPunct="1"/>
            <a:r>
              <a:rPr lang="en-US" altLang="en-US" sz="1800" dirty="0"/>
              <a:t>And the OS can admit, or activate either a new process, or one that was swapped out earlier</a:t>
            </a:r>
          </a:p>
          <a:p>
            <a:pPr eaLnBrk="1" hangingPunct="1"/>
            <a:r>
              <a:rPr lang="en-US" altLang="en-US" sz="1800" dirty="0"/>
              <a:t>So we will add a Suspend state, for those processes swapped out of memory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04CA1297-07D6-41E8-8511-9DAB1C1FA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4051300"/>
            <a:ext cx="65659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203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4C11C-E096-49A7-B824-D7FB9097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4653-D743-49BA-A9BF-F11B0CDE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48565-30FD-4A18-B671-8D52E5095E90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615E-5699-4CC3-A76D-211DD094807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 Seven-State Process Model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01F11A3-43F3-429B-9997-4E9784C19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854075"/>
            <a:ext cx="84709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dirty="0">
                <a:effectLst/>
                <a:latin typeface="Times New Roman" charset="0"/>
              </a:rPr>
              <a:t>But it is better to add two states to keep track of those that are still blocked, and those which are no longer blocked because their event has occurred..  </a:t>
            </a:r>
            <a:endParaRPr lang="en-US" altLang="en-US" sz="3200" dirty="0">
              <a:effectLst/>
              <a:latin typeface="Times New Roman" charset="0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6B398FCD-1D4D-4CA2-AE71-BA652A2B02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664915"/>
              </p:ext>
            </p:extLst>
          </p:nvPr>
        </p:nvGraphicFramePr>
        <p:xfrm>
          <a:off x="1263650" y="2331403"/>
          <a:ext cx="6390595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Artwork" r:id="rId3" imgW="6563641" imgH="4019048" progId="">
                  <p:embed/>
                </p:oleObj>
              </mc:Choice>
              <mc:Fallback>
                <p:oleObj name="Artwork" r:id="rId3" imgW="6563641" imgH="4019048" progId="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2331403"/>
                        <a:ext cx="6390595" cy="354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5208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4C11C-E096-49A7-B824-D7FB9097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4653-D743-49BA-A9BF-F11B0CDE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48565-30FD-4A18-B671-8D52E5095E90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615E-5699-4CC3-A76D-211DD094807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Some New State Transitions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4242B16-2747-4E78-AA46-F5A2986AE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723900"/>
            <a:ext cx="8001000" cy="51054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/>
              <a:t>Blocked --&gt; Blocked Suspend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/>
              <a:t>When all processes are blocked, the OS may remove a blocked process to bring an unblocked process into memory</a:t>
            </a:r>
          </a:p>
          <a:p>
            <a:pPr lvl="2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/>
              <a:t>The “swap out” frees up memory to allow this to happen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/>
              <a:t>Blocked Suspend --&gt; Ready Suspend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/>
              <a:t>When the event for which process has been waiting occurs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/>
              <a:t>Ready Suspend --&gt; Ready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/>
              <a:t>When there are no ready processes in main memory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/>
              <a:t>Normally, this transition is paired with Blocked --&gt; Blocked suspend for another process (a “swap”)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/>
              <a:t>Ready--&gt; Ready Suspend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/>
              <a:t>When there are no blocked processes and must free up memory for performance reasons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/>
              <a:t>New--&gt; Ready Suspend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/>
              <a:t>Probably the preferred way to introduce new processes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69973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4C11C-E096-49A7-B824-D7FB9097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4653-D743-49BA-A9BF-F11B0CDE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48565-30FD-4A18-B671-8D52E5095E90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615E-5699-4CC3-A76D-211DD094807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Process Scheduling Queues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B371E1F-616E-4D0F-815E-C204967BFFB8}"/>
              </a:ext>
            </a:extLst>
          </p:cNvPr>
          <p:cNvSpPr txBox="1">
            <a:spLocks noChangeArrowheads="1"/>
          </p:cNvSpPr>
          <p:nvPr/>
        </p:nvSpPr>
        <p:spPr>
          <a:xfrm>
            <a:off x="965200" y="732631"/>
            <a:ext cx="7550150" cy="190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Process queue – set of all processes in the system.</a:t>
            </a:r>
          </a:p>
          <a:p>
            <a:r>
              <a:rPr lang="en-US" altLang="en-US" sz="1800" dirty="0"/>
              <a:t>Ready queue – set of all processes residing in main memory, ready and waiting to execute.</a:t>
            </a:r>
          </a:p>
          <a:p>
            <a:r>
              <a:rPr lang="en-US" altLang="en-US" sz="1800" dirty="0"/>
              <a:t>Device queues – set of processes waiting for an I/O device.</a:t>
            </a:r>
          </a:p>
          <a:p>
            <a:r>
              <a:rPr lang="en-US" altLang="en-US" sz="1800" dirty="0"/>
              <a:t>Process migration between the various queues.</a:t>
            </a:r>
            <a:br>
              <a:rPr lang="en-US" altLang="en-US" sz="1800" dirty="0"/>
            </a:br>
            <a:br>
              <a:rPr lang="en-US" altLang="en-US" sz="1800" dirty="0"/>
            </a:br>
            <a:r>
              <a:rPr lang="en-US" altLang="en-US" sz="1800" dirty="0"/>
              <a:t> </a:t>
            </a:r>
            <a:r>
              <a:rPr lang="en-US" altLang="en-US" sz="1800" b="1" dirty="0"/>
              <a:t>Elements entered in these queues are PCB’s – linked list</a:t>
            </a:r>
          </a:p>
        </p:txBody>
      </p:sp>
      <p:pic>
        <p:nvPicPr>
          <p:cNvPr id="12" name="Picture 11" descr="D:\suny-f03\cs350-f03\notes\fig14.jpg">
            <a:extLst>
              <a:ext uri="{FF2B5EF4-FFF2-40B4-BE49-F238E27FC236}">
                <a16:creationId xmlns:a16="http://schemas.microsoft.com/office/drawing/2014/main" id="{9E20533D-2672-430A-BA21-4F8D2DBC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67" y="2635362"/>
            <a:ext cx="7091362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790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4C11C-E096-49A7-B824-D7FB9097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4653-D743-49BA-A9BF-F11B0CDE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48565-30FD-4A18-B671-8D52E5095E90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615E-5699-4CC3-A76D-211DD094807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Schedulers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17B9D34-B1EF-4909-87FA-B1788ABAA6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3623" y="482601"/>
            <a:ext cx="8462962" cy="4406899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000" dirty="0"/>
              <a:t>Long-term scheduler (or Process scheduler) – selects which processes should be brought into the ready queue.</a:t>
            </a:r>
            <a:br>
              <a:rPr lang="en-US" sz="1000" dirty="0"/>
            </a:br>
            <a:r>
              <a:rPr lang="en-US" sz="1000" dirty="0"/>
              <a:t>Schedule new Program to become a process (from disk)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000" dirty="0"/>
              <a:t>Short-term scheduler (or CPU scheduler) – selects which process should be executed next and allocates CPU.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000" dirty="0"/>
              <a:t>Medium term scheduler - remove processes, especially suspended,  from memory and move to disk.  Later bring process back into memory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000" dirty="0"/>
              <a:t>Swapping -  controls degree of Multiprogramming, and memory utilization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000" dirty="0"/>
              <a:t>Short-term scheduler is invoked very frequently (milliseconds) </a:t>
            </a:r>
            <a:r>
              <a:rPr lang="en-US" sz="1000" dirty="0">
                <a:sym typeface="Symbol" pitchFamily="18" charset="2"/>
              </a:rPr>
              <a:t> (must be fast) – a potential performance bottleneck).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000" dirty="0">
                <a:sym typeface="Symbol" pitchFamily="18" charset="2"/>
              </a:rPr>
              <a:t>Long-term scheduler is invoked very infrequently (seconds, minutes)  (may be slow).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000" dirty="0">
                <a:sym typeface="Symbol" pitchFamily="18" charset="2"/>
              </a:rPr>
              <a:t>The long-term &amp; medium term schedulers controls the degree of multiprogramming – how many programs to have in memory at one time.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1000" dirty="0">
                <a:sym typeface="Symbol" pitchFamily="18" charset="2"/>
              </a:rPr>
              <a:t>Has implications on controlling “thrashing” in a Virtual memory system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000" dirty="0">
                <a:sym typeface="Symbol" pitchFamily="18" charset="2"/>
              </a:rPr>
              <a:t>Processes can be described as either: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1000" b="1" dirty="0">
                <a:sym typeface="Symbol" pitchFamily="18" charset="2"/>
              </a:rPr>
              <a:t>I/O-bound process – </a:t>
            </a:r>
            <a:r>
              <a:rPr lang="en-US" sz="1000" dirty="0">
                <a:sym typeface="Symbol" pitchFamily="18" charset="2"/>
              </a:rPr>
              <a:t>spends more time doing I/O than computations, many short CPU bursts.</a:t>
            </a:r>
          </a:p>
          <a:p>
            <a:pPr lvl="2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000" dirty="0"/>
              <a:t>mp3 encoding</a:t>
            </a:r>
          </a:p>
          <a:p>
            <a:pPr lvl="2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000" dirty="0"/>
              <a:t>Scientific applications (matrix multiplication)</a:t>
            </a:r>
          </a:p>
          <a:p>
            <a:pPr lvl="2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000" dirty="0"/>
              <a:t>Compile a program or document</a:t>
            </a:r>
            <a:endParaRPr lang="en-US" sz="1000" dirty="0">
              <a:sym typeface="Symbol" pitchFamily="18" charset="2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1000" b="1" dirty="0">
                <a:sym typeface="Symbol" pitchFamily="18" charset="2"/>
              </a:rPr>
              <a:t>CPU-bound process – </a:t>
            </a:r>
            <a:r>
              <a:rPr lang="en-US" sz="1000" dirty="0">
                <a:sym typeface="Symbol" pitchFamily="18" charset="2"/>
              </a:rPr>
              <a:t>spends more time doing computations; few very long CPU bursts.</a:t>
            </a:r>
          </a:p>
          <a:p>
            <a:pPr lvl="2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000" dirty="0"/>
              <a:t>Index a file system</a:t>
            </a:r>
          </a:p>
          <a:p>
            <a:pPr lvl="2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000" dirty="0"/>
              <a:t>Browse small web pages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en-US" sz="1000" b="1" dirty="0"/>
              <a:t>Balance </a:t>
            </a:r>
            <a:r>
              <a:rPr lang="en-US" sz="1000" b="1" dirty="0">
                <a:sym typeface="Symbol" pitchFamily="18" charset="2"/>
              </a:rPr>
              <a:t>process-</a:t>
            </a:r>
          </a:p>
          <a:p>
            <a:pPr lvl="2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000" dirty="0"/>
              <a:t>Playing video</a:t>
            </a:r>
          </a:p>
          <a:p>
            <a:pPr lvl="2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000" dirty="0"/>
              <a:t>Moving windows around/fast window updates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1000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1000" dirty="0"/>
          </a:p>
        </p:txBody>
      </p:sp>
      <p:pic>
        <p:nvPicPr>
          <p:cNvPr id="11" name="Picture 3081">
            <a:extLst>
              <a:ext uri="{FF2B5EF4-FFF2-40B4-BE49-F238E27FC236}">
                <a16:creationId xmlns:a16="http://schemas.microsoft.com/office/drawing/2014/main" id="{A1C31C91-3939-44B3-B498-7B0940F6D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" t="27388" r="580" b="27545"/>
          <a:stretch>
            <a:fillRect/>
          </a:stretch>
        </p:blipFill>
        <p:spPr bwMode="auto">
          <a:xfrm>
            <a:off x="4165600" y="4533900"/>
            <a:ext cx="4827895" cy="1714501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675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4C11C-E096-49A7-B824-D7FB9097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4653-D743-49BA-A9BF-F11B0CDE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48565-30FD-4A18-B671-8D52E5095E90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615E-5699-4CC3-A76D-211DD094807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Context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3D106-5BBA-4C8A-98BE-3A49D8426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567642"/>
            <a:ext cx="8096250" cy="5668058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/>
              <a:t>When CPU switches to another process, the system must save the state of the old process and load the saved state for the new process.</a:t>
            </a:r>
          </a:p>
          <a:p>
            <a:r>
              <a:rPr lang="en-US" altLang="en-US" sz="2000" dirty="0"/>
              <a:t>Context-switch time is overhead; the system does no useful work while switching– an area needing optimization.</a:t>
            </a:r>
          </a:p>
          <a:p>
            <a:r>
              <a:rPr lang="en-US" altLang="en-US" sz="2000" dirty="0"/>
              <a:t>Time dependent on hardware support.</a:t>
            </a:r>
          </a:p>
          <a:p>
            <a:pPr>
              <a:buNone/>
            </a:pPr>
            <a:endParaRPr lang="en-US" altLang="en-US" sz="2000" dirty="0"/>
          </a:p>
          <a:p>
            <a:pPr>
              <a:buNone/>
            </a:pPr>
            <a:r>
              <a:rPr lang="en-US" altLang="en-US" sz="2000" dirty="0"/>
              <a:t>Two Types of Context Switch</a:t>
            </a:r>
          </a:p>
          <a:p>
            <a:pPr>
              <a:buNone/>
            </a:pPr>
            <a:endParaRPr lang="en-US" altLang="en-US" sz="2000" dirty="0"/>
          </a:p>
          <a:p>
            <a:r>
              <a:rPr lang="en-US" altLang="en-US" sz="2000" dirty="0"/>
              <a:t>Simple Mode Switch to process an interrupt without switching processes: user process is suspended but will be resumed immediately: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2000" dirty="0"/>
              <a:t>only save what is necessary to resume execution of the same process (e.g. program counter, couple of registers) </a:t>
            </a:r>
          </a:p>
          <a:p>
            <a:r>
              <a:rPr lang="en-US" altLang="en-US" sz="2000" dirty="0"/>
              <a:t>Full Process Switch: process is suspended and another process will get the CPU: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2000" dirty="0"/>
              <a:t>save entire context into PCB, load new context from other PCB, update process state.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2000" dirty="0"/>
              <a:t>A “heavier duty”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04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4C11C-E096-49A7-B824-D7FB9097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4653-D743-49BA-A9BF-F11B0CDE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48565-30FD-4A18-B671-8D52E5095E90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615E-5699-4CC3-A76D-211DD094807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Steps for Full Process Switch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3C829E1-68B8-4C28-9612-AC3DDB77DBF8}"/>
              </a:ext>
            </a:extLst>
          </p:cNvPr>
          <p:cNvSpPr txBox="1">
            <a:spLocks noChangeArrowheads="1"/>
          </p:cNvSpPr>
          <p:nvPr/>
        </p:nvSpPr>
        <p:spPr>
          <a:xfrm>
            <a:off x="428625" y="957741"/>
            <a:ext cx="8286750" cy="547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Save context of CPU including program counter and other registers</a:t>
            </a:r>
          </a:p>
          <a:p>
            <a:r>
              <a:rPr lang="en-US" altLang="en-US" sz="2400" dirty="0"/>
              <a:t>Update the PCB of the running process with its new state and other info</a:t>
            </a:r>
          </a:p>
          <a:p>
            <a:r>
              <a:rPr lang="en-US" altLang="en-US" sz="2400" dirty="0"/>
              <a:t>Move PCB to appropriate queue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Ready, Blocked, etc.</a:t>
            </a:r>
          </a:p>
          <a:p>
            <a:r>
              <a:rPr lang="en-US" altLang="en-US" sz="2400" dirty="0"/>
              <a:t>Select another process for execution</a:t>
            </a:r>
          </a:p>
          <a:p>
            <a:r>
              <a:rPr lang="en-US" altLang="en-US" sz="2400" dirty="0"/>
              <a:t>Update PCB of the selected process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Running</a:t>
            </a:r>
          </a:p>
          <a:p>
            <a:r>
              <a:rPr lang="en-US" altLang="en-US" sz="2400" dirty="0"/>
              <a:t>Restore CPU context from PCB of the selected process</a:t>
            </a:r>
          </a:p>
        </p:txBody>
      </p:sp>
    </p:spTree>
    <p:extLst>
      <p:ext uri="{BB962C8B-B14F-4D97-AF65-F5344CB8AC3E}">
        <p14:creationId xmlns:p14="http://schemas.microsoft.com/office/powerpoint/2010/main" val="409554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4C11C-E096-49A7-B824-D7FB9097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4653-D743-49BA-A9BF-F11B0CDE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48565-30FD-4A18-B671-8D52E5095E90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615E-5699-4CC3-A76D-211DD094807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CPU Switch From Process to Process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A8BF49D-C38E-4B33-8118-7FCC36AC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" t="832" r="2957" b="1047"/>
          <a:stretch>
            <a:fillRect/>
          </a:stretch>
        </p:blipFill>
        <p:spPr bwMode="auto">
          <a:xfrm>
            <a:off x="1441450" y="759661"/>
            <a:ext cx="628282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888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4C11C-E096-49A7-B824-D7FB9097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4653-D743-49BA-A9BF-F11B0CDE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48565-30FD-4A18-B671-8D52E5095E90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615E-5699-4CC3-A76D-211DD094807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Classification of Scheduling Activity</a:t>
            </a: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C5F87EF4-D6A2-4F82-B12D-9B937FD77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848156"/>
              </p:ext>
            </p:extLst>
          </p:nvPr>
        </p:nvGraphicFramePr>
        <p:xfrm>
          <a:off x="1661417" y="824666"/>
          <a:ext cx="5555262" cy="355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Artwork" r:id="rId3" imgW="6563641" imgH="4200000" progId="">
                  <p:embed/>
                </p:oleObj>
              </mc:Choice>
              <mc:Fallback>
                <p:oleObj name="Artwork" r:id="rId3" imgW="6563641" imgH="4200000" progId="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417" y="824666"/>
                        <a:ext cx="5555262" cy="3554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A01A2414-60AF-4853-BB1E-0B10BF1645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7867" y="4858770"/>
            <a:ext cx="7886700" cy="1295400"/>
          </a:xfrm>
        </p:spPr>
        <p:txBody>
          <a:bodyPr/>
          <a:lstStyle/>
          <a:p>
            <a:pPr eaLnBrk="1" hangingPunct="1"/>
            <a:r>
              <a:rPr lang="en-US" altLang="en-US" sz="2200" b="1" dirty="0"/>
              <a:t>Long-term</a:t>
            </a:r>
            <a:r>
              <a:rPr lang="en-US" altLang="en-US" sz="2200" dirty="0"/>
              <a:t>: which process to admit</a:t>
            </a:r>
          </a:p>
          <a:p>
            <a:pPr eaLnBrk="1" hangingPunct="1"/>
            <a:r>
              <a:rPr lang="en-US" altLang="en-US" sz="2200" b="1" dirty="0"/>
              <a:t>Medium-term</a:t>
            </a:r>
            <a:r>
              <a:rPr lang="en-US" altLang="en-US" sz="2200" dirty="0"/>
              <a:t>: which process to swap in or out</a:t>
            </a:r>
          </a:p>
          <a:p>
            <a:pPr eaLnBrk="1" hangingPunct="1"/>
            <a:r>
              <a:rPr lang="en-US" altLang="en-US" sz="2200" b="1" dirty="0"/>
              <a:t>Short-term</a:t>
            </a:r>
            <a:r>
              <a:rPr lang="en-US" altLang="en-US" sz="2200" dirty="0"/>
              <a:t>: which ready process to execute next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0077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4C11C-E096-49A7-B824-D7FB9097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4653-D743-49BA-A9BF-F11B0CDE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48565-30FD-4A18-B671-8D52E5095E90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615E-5699-4CC3-A76D-211DD094807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Queuing Diagram for Scheduling</a:t>
            </a:r>
          </a:p>
        </p:txBody>
      </p:sp>
      <p:grpSp>
        <p:nvGrpSpPr>
          <p:cNvPr id="127" name="Group 1027">
            <a:extLst>
              <a:ext uri="{FF2B5EF4-FFF2-40B4-BE49-F238E27FC236}">
                <a16:creationId xmlns:a16="http://schemas.microsoft.com/office/drawing/2014/main" id="{F8EDBB44-F056-41BE-B3D5-1DEC03012102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617787"/>
            <a:ext cx="3281363" cy="1524000"/>
            <a:chOff x="2100" y="1722"/>
            <a:chExt cx="2067" cy="960"/>
          </a:xfrm>
        </p:grpSpPr>
        <p:sp>
          <p:nvSpPr>
            <p:cNvPr id="128" name="Rectangle 1028">
              <a:extLst>
                <a:ext uri="{FF2B5EF4-FFF2-40B4-BE49-F238E27FC236}">
                  <a16:creationId xmlns:a16="http://schemas.microsoft.com/office/drawing/2014/main" id="{C06CBC9B-0FB3-4D69-AD25-48FF7B1F6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" y="2394"/>
              <a:ext cx="6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rPr>
                <a:t>Medium-term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rPr>
                <a:t>scheduling</a:t>
              </a:r>
            </a:p>
          </p:txBody>
        </p:sp>
        <p:grpSp>
          <p:nvGrpSpPr>
            <p:cNvPr id="129" name="Group 1029">
              <a:extLst>
                <a:ext uri="{FF2B5EF4-FFF2-40B4-BE49-F238E27FC236}">
                  <a16:creationId xmlns:a16="http://schemas.microsoft.com/office/drawing/2014/main" id="{EBBD8FB1-A7A7-40E3-97B4-F2C2DAEA0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0" y="1722"/>
              <a:ext cx="693" cy="480"/>
              <a:chOff x="2100" y="1722"/>
              <a:chExt cx="693" cy="480"/>
            </a:xfrm>
          </p:grpSpPr>
          <p:sp>
            <p:nvSpPr>
              <p:cNvPr id="130" name="Line 1030">
                <a:extLst>
                  <a:ext uri="{FF2B5EF4-FFF2-40B4-BE49-F238E27FC236}">
                    <a16:creationId xmlns:a16="http://schemas.microsoft.com/office/drawing/2014/main" id="{EAA0335D-95C3-4DD9-B1F7-41258DAE9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8" y="1915"/>
                <a:ext cx="0" cy="287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prstDash val="dash"/>
                <a:round/>
                <a:headEnd type="none" w="sm" len="sm"/>
                <a:tailEnd type="stealth" w="med" len="med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" name="Rectangle 1031">
                <a:extLst>
                  <a:ext uri="{FF2B5EF4-FFF2-40B4-BE49-F238E27FC236}">
                    <a16:creationId xmlns:a16="http://schemas.microsoft.com/office/drawing/2014/main" id="{BE38DCDA-FF32-45F5-8A2D-D34EEEEE5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" y="1722"/>
                <a:ext cx="6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</a:rPr>
                  <a:t>Medium-term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</a:rPr>
                  <a:t>scheduling</a:t>
                </a:r>
              </a:p>
            </p:txBody>
          </p:sp>
        </p:grpSp>
      </p:grpSp>
      <p:sp>
        <p:nvSpPr>
          <p:cNvPr id="132" name="Rectangle 1122">
            <a:extLst>
              <a:ext uri="{FF2B5EF4-FFF2-40B4-BE49-F238E27FC236}">
                <a16:creationId xmlns:a16="http://schemas.microsoft.com/office/drawing/2014/main" id="{CED3603F-EE0F-42CD-9799-212D737C4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1874837"/>
            <a:ext cx="912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Short-term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scheduling</a:t>
            </a:r>
          </a:p>
        </p:txBody>
      </p:sp>
      <p:grpSp>
        <p:nvGrpSpPr>
          <p:cNvPr id="133" name="Group 1123">
            <a:extLst>
              <a:ext uri="{FF2B5EF4-FFF2-40B4-BE49-F238E27FC236}">
                <a16:creationId xmlns:a16="http://schemas.microsoft.com/office/drawing/2014/main" id="{E0C57F28-97BC-40B3-9FBA-E2EA1D69ED88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408237"/>
            <a:ext cx="4191000" cy="3276600"/>
            <a:chOff x="1602" y="1626"/>
            <a:chExt cx="2640" cy="2064"/>
          </a:xfrm>
        </p:grpSpPr>
        <p:grpSp>
          <p:nvGrpSpPr>
            <p:cNvPr id="134" name="Group 1124">
              <a:extLst>
                <a:ext uri="{FF2B5EF4-FFF2-40B4-BE49-F238E27FC236}">
                  <a16:creationId xmlns:a16="http://schemas.microsoft.com/office/drawing/2014/main" id="{CFFD558F-98B0-48F9-825A-D7D6E6F23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6" y="3450"/>
              <a:ext cx="768" cy="192"/>
              <a:chOff x="2352" y="3600"/>
              <a:chExt cx="768" cy="192"/>
            </a:xfrm>
          </p:grpSpPr>
          <p:sp>
            <p:nvSpPr>
              <p:cNvPr id="143" name="Rectangle 1125">
                <a:extLst>
                  <a:ext uri="{FF2B5EF4-FFF2-40B4-BE49-F238E27FC236}">
                    <a16:creationId xmlns:a16="http://schemas.microsoft.com/office/drawing/2014/main" id="{3B332133-0986-4211-9F63-25E97C7D1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600"/>
                <a:ext cx="768" cy="192"/>
              </a:xfrm>
              <a:prstGeom prst="rect">
                <a:avLst/>
              </a:prstGeom>
              <a:solidFill>
                <a:srgbClr val="CECECE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" name="Line 1126">
                <a:extLst>
                  <a:ext uri="{FF2B5EF4-FFF2-40B4-BE49-F238E27FC236}">
                    <a16:creationId xmlns:a16="http://schemas.microsoft.com/office/drawing/2014/main" id="{9226A5ED-5DD1-4E8A-AB9F-E29BB5FAB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601"/>
                <a:ext cx="0" cy="191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" name="Line 1127">
                <a:extLst>
                  <a:ext uri="{FF2B5EF4-FFF2-40B4-BE49-F238E27FC236}">
                    <a16:creationId xmlns:a16="http://schemas.microsoft.com/office/drawing/2014/main" id="{A215C98F-4197-4694-BDF0-8599BCC2F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601"/>
                <a:ext cx="0" cy="191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" name="Line 1128">
                <a:extLst>
                  <a:ext uri="{FF2B5EF4-FFF2-40B4-BE49-F238E27FC236}">
                    <a16:creationId xmlns:a16="http://schemas.microsoft.com/office/drawing/2014/main" id="{1F9E05BA-6B06-4F89-9612-150AF8D24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601"/>
                <a:ext cx="0" cy="191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" name="Line 1129">
                <a:extLst>
                  <a:ext uri="{FF2B5EF4-FFF2-40B4-BE49-F238E27FC236}">
                    <a16:creationId xmlns:a16="http://schemas.microsoft.com/office/drawing/2014/main" id="{10C788B4-69CB-4825-A9E1-8CEEF85B23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601"/>
                <a:ext cx="0" cy="191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8" name="Line 1130">
                <a:extLst>
                  <a:ext uri="{FF2B5EF4-FFF2-40B4-BE49-F238E27FC236}">
                    <a16:creationId xmlns:a16="http://schemas.microsoft.com/office/drawing/2014/main" id="{AC904B2F-2398-48E9-8567-697912D97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3601"/>
                <a:ext cx="0" cy="191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9" name="Line 1131">
                <a:extLst>
                  <a:ext uri="{FF2B5EF4-FFF2-40B4-BE49-F238E27FC236}">
                    <a16:creationId xmlns:a16="http://schemas.microsoft.com/office/drawing/2014/main" id="{6BC16BC5-571B-4229-8BB2-CECAB67C5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3601"/>
                <a:ext cx="0" cy="191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0" name="Line 1132">
                <a:extLst>
                  <a:ext uri="{FF2B5EF4-FFF2-40B4-BE49-F238E27FC236}">
                    <a16:creationId xmlns:a16="http://schemas.microsoft.com/office/drawing/2014/main" id="{A4E118E4-65F4-44EF-AF48-FB251CFDC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3" y="3600"/>
                <a:ext cx="767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1" name="Line 1133">
                <a:extLst>
                  <a:ext uri="{FF2B5EF4-FFF2-40B4-BE49-F238E27FC236}">
                    <a16:creationId xmlns:a16="http://schemas.microsoft.com/office/drawing/2014/main" id="{F9979531-6869-48AB-BC8C-C24463A1EF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3" y="3792"/>
                <a:ext cx="767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2" name="Line 1134">
                <a:extLst>
                  <a:ext uri="{FF2B5EF4-FFF2-40B4-BE49-F238E27FC236}">
                    <a16:creationId xmlns:a16="http://schemas.microsoft.com/office/drawing/2014/main" id="{4D585FEF-4E5D-4F41-8796-7A6C641C6D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601"/>
                <a:ext cx="0" cy="191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" name="Line 1135">
                <a:extLst>
                  <a:ext uri="{FF2B5EF4-FFF2-40B4-BE49-F238E27FC236}">
                    <a16:creationId xmlns:a16="http://schemas.microsoft.com/office/drawing/2014/main" id="{89601427-9757-4CA7-A51E-AC4B5E98A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601"/>
                <a:ext cx="0" cy="191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5" name="Line 1136">
              <a:extLst>
                <a:ext uri="{FF2B5EF4-FFF2-40B4-BE49-F238E27FC236}">
                  <a16:creationId xmlns:a16="http://schemas.microsoft.com/office/drawing/2014/main" id="{E4EF209A-5B0F-4385-8BC9-6E1B45A7A9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5" y="3594"/>
              <a:ext cx="191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6" name="Rectangle 1137">
              <a:extLst>
                <a:ext uri="{FF2B5EF4-FFF2-40B4-BE49-F238E27FC236}">
                  <a16:creationId xmlns:a16="http://schemas.microsoft.com/office/drawing/2014/main" id="{5E160AE5-8125-4ADD-AEAB-866183646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3289"/>
              <a:ext cx="7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rPr>
                <a:t>Blocked Queue</a:t>
              </a:r>
            </a:p>
          </p:txBody>
        </p:sp>
        <p:sp>
          <p:nvSpPr>
            <p:cNvPr id="137" name="Rectangle 1138">
              <a:extLst>
                <a:ext uri="{FF2B5EF4-FFF2-40B4-BE49-F238E27FC236}">
                  <a16:creationId xmlns:a16="http://schemas.microsoft.com/office/drawing/2014/main" id="{A1C6DC85-1580-4E2C-B227-81AFA973A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" y="3402"/>
              <a:ext cx="4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rPr>
                <a:t>Event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rPr>
                <a:t>Occurs</a:t>
              </a:r>
            </a:p>
          </p:txBody>
        </p:sp>
        <p:sp>
          <p:nvSpPr>
            <p:cNvPr id="138" name="Rectangle 1139">
              <a:extLst>
                <a:ext uri="{FF2B5EF4-FFF2-40B4-BE49-F238E27FC236}">
                  <a16:creationId xmlns:a16="http://schemas.microsoft.com/office/drawing/2014/main" id="{11B6570B-2F93-4456-B7E7-966291917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3354"/>
              <a:ext cx="58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rPr>
                <a:t>Event Wait</a:t>
              </a:r>
            </a:p>
          </p:txBody>
        </p:sp>
        <p:sp>
          <p:nvSpPr>
            <p:cNvPr id="139" name="Line 1140">
              <a:extLst>
                <a:ext uri="{FF2B5EF4-FFF2-40B4-BE49-F238E27FC236}">
                  <a16:creationId xmlns:a16="http://schemas.microsoft.com/office/drawing/2014/main" id="{27B697CA-9F20-4FDB-9AB5-31C9111CF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1" y="1626"/>
              <a:ext cx="191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40" name="Line 1141">
              <a:extLst>
                <a:ext uri="{FF2B5EF4-FFF2-40B4-BE49-F238E27FC236}">
                  <a16:creationId xmlns:a16="http://schemas.microsoft.com/office/drawing/2014/main" id="{F01734B0-B5F1-40F1-9DE9-51A76B605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2" y="1627"/>
              <a:ext cx="0" cy="1919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41" name="Line 1142">
              <a:extLst>
                <a:ext uri="{FF2B5EF4-FFF2-40B4-BE49-F238E27FC236}">
                  <a16:creationId xmlns:a16="http://schemas.microsoft.com/office/drawing/2014/main" id="{7C966CF2-2E90-401A-B8D9-C19141EF5B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5" y="3546"/>
              <a:ext cx="1247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42" name="Line 1143">
              <a:extLst>
                <a:ext uri="{FF2B5EF4-FFF2-40B4-BE49-F238E27FC236}">
                  <a16:creationId xmlns:a16="http://schemas.microsoft.com/office/drawing/2014/main" id="{87032D3B-3193-4944-8B8F-0EA09EE006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2" y="2256"/>
              <a:ext cx="0" cy="1347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4" name="Group 1144">
            <a:extLst>
              <a:ext uri="{FF2B5EF4-FFF2-40B4-BE49-F238E27FC236}">
                <a16:creationId xmlns:a16="http://schemas.microsoft.com/office/drawing/2014/main" id="{756C802F-C0F2-475B-9300-438336FD9D3E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447800"/>
            <a:ext cx="6619875" cy="1203325"/>
            <a:chOff x="642" y="1021"/>
            <a:chExt cx="4170" cy="758"/>
          </a:xfrm>
        </p:grpSpPr>
        <p:sp>
          <p:nvSpPr>
            <p:cNvPr id="155" name="Rectangle 1145">
              <a:extLst>
                <a:ext uri="{FF2B5EF4-FFF2-40B4-BE49-F238E27FC236}">
                  <a16:creationId xmlns:a16="http://schemas.microsoft.com/office/drawing/2014/main" id="{F994EA5E-3C9C-4FE2-9994-9E34DF329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1482"/>
              <a:ext cx="768" cy="192"/>
            </a:xfrm>
            <a:prstGeom prst="rect">
              <a:avLst/>
            </a:prstGeom>
            <a:solidFill>
              <a:srgbClr val="CECEC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56" name="Line 1146">
              <a:extLst>
                <a:ext uri="{FF2B5EF4-FFF2-40B4-BE49-F238E27FC236}">
                  <a16:creationId xmlns:a16="http://schemas.microsoft.com/office/drawing/2014/main" id="{AE2AA070-942C-483B-BA41-E0174D703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1483"/>
              <a:ext cx="0" cy="191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57" name="Line 1147">
              <a:extLst>
                <a:ext uri="{FF2B5EF4-FFF2-40B4-BE49-F238E27FC236}">
                  <a16:creationId xmlns:a16="http://schemas.microsoft.com/office/drawing/2014/main" id="{3686BC74-2594-4A2A-B29E-8F4079B9B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6" y="1483"/>
              <a:ext cx="0" cy="191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58" name="Line 1148">
              <a:extLst>
                <a:ext uri="{FF2B5EF4-FFF2-40B4-BE49-F238E27FC236}">
                  <a16:creationId xmlns:a16="http://schemas.microsoft.com/office/drawing/2014/main" id="{114F96DE-DF03-4AC4-AD02-FFE392AD1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1483"/>
              <a:ext cx="0" cy="191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59" name="Line 1149">
              <a:extLst>
                <a:ext uri="{FF2B5EF4-FFF2-40B4-BE49-F238E27FC236}">
                  <a16:creationId xmlns:a16="http://schemas.microsoft.com/office/drawing/2014/main" id="{0B6D355C-EF61-404B-AC22-0C5379ABF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" y="1483"/>
              <a:ext cx="0" cy="191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60" name="Line 1150">
              <a:extLst>
                <a:ext uri="{FF2B5EF4-FFF2-40B4-BE49-F238E27FC236}">
                  <a16:creationId xmlns:a16="http://schemas.microsoft.com/office/drawing/2014/main" id="{BDC01DA4-AB13-4C38-A0F7-75DF4FC36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4" y="1483"/>
              <a:ext cx="0" cy="191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61" name="Line 1151">
              <a:extLst>
                <a:ext uri="{FF2B5EF4-FFF2-40B4-BE49-F238E27FC236}">
                  <a16:creationId xmlns:a16="http://schemas.microsoft.com/office/drawing/2014/main" id="{3F4AE4C6-66C6-482C-B947-2A30D6B9B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0" y="1483"/>
              <a:ext cx="0" cy="191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62" name="Line 1152">
              <a:extLst>
                <a:ext uri="{FF2B5EF4-FFF2-40B4-BE49-F238E27FC236}">
                  <a16:creationId xmlns:a16="http://schemas.microsoft.com/office/drawing/2014/main" id="{0B8694BC-61E1-4F8C-B872-7D2D72A69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5" y="1482"/>
              <a:ext cx="767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63" name="Line 1153">
              <a:extLst>
                <a:ext uri="{FF2B5EF4-FFF2-40B4-BE49-F238E27FC236}">
                  <a16:creationId xmlns:a16="http://schemas.microsoft.com/office/drawing/2014/main" id="{7AAED673-0502-4AC9-8659-F6F8BC30D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5" y="1674"/>
              <a:ext cx="767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64" name="Line 1154">
              <a:extLst>
                <a:ext uri="{FF2B5EF4-FFF2-40B4-BE49-F238E27FC236}">
                  <a16:creationId xmlns:a16="http://schemas.microsoft.com/office/drawing/2014/main" id="{35393A5E-5FE7-4E2D-B74B-949156630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6" y="1483"/>
              <a:ext cx="0" cy="191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65" name="Line 1155">
              <a:extLst>
                <a:ext uri="{FF2B5EF4-FFF2-40B4-BE49-F238E27FC236}">
                  <a16:creationId xmlns:a16="http://schemas.microsoft.com/office/drawing/2014/main" id="{442101D7-C488-4C20-AA68-BBE8A69D8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2" y="1483"/>
              <a:ext cx="0" cy="191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66" name="Rectangle 1156">
              <a:extLst>
                <a:ext uri="{FF2B5EF4-FFF2-40B4-BE49-F238E27FC236}">
                  <a16:creationId xmlns:a16="http://schemas.microsoft.com/office/drawing/2014/main" id="{5848C3C6-AC67-46AE-83A1-021251D0B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1482"/>
              <a:ext cx="768" cy="192"/>
            </a:xfrm>
            <a:prstGeom prst="rect">
              <a:avLst/>
            </a:prstGeom>
            <a:solidFill>
              <a:srgbClr val="CECEC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67" name="Line 1157">
              <a:extLst>
                <a:ext uri="{FF2B5EF4-FFF2-40B4-BE49-F238E27FC236}">
                  <a16:creationId xmlns:a16="http://schemas.microsoft.com/office/drawing/2014/main" id="{48D3A8F9-E437-4944-8824-EA50ECED0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" y="1483"/>
              <a:ext cx="0" cy="191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68" name="Line 1158">
              <a:extLst>
                <a:ext uri="{FF2B5EF4-FFF2-40B4-BE49-F238E27FC236}">
                  <a16:creationId xmlns:a16="http://schemas.microsoft.com/office/drawing/2014/main" id="{852D2DB4-73EF-44AB-89A5-CBDA759F9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8" y="1483"/>
              <a:ext cx="0" cy="191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69" name="Line 1159">
              <a:extLst>
                <a:ext uri="{FF2B5EF4-FFF2-40B4-BE49-F238E27FC236}">
                  <a16:creationId xmlns:a16="http://schemas.microsoft.com/office/drawing/2014/main" id="{FF41C58F-2A40-4277-8D1E-E522F0D7B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1483"/>
              <a:ext cx="0" cy="191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0" name="Line 1160">
              <a:extLst>
                <a:ext uri="{FF2B5EF4-FFF2-40B4-BE49-F238E27FC236}">
                  <a16:creationId xmlns:a16="http://schemas.microsoft.com/office/drawing/2014/main" id="{B8C63AD0-AC63-40E7-BA16-C9D0C742E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1483"/>
              <a:ext cx="0" cy="191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1" name="Line 1161">
              <a:extLst>
                <a:ext uri="{FF2B5EF4-FFF2-40B4-BE49-F238E27FC236}">
                  <a16:creationId xmlns:a16="http://schemas.microsoft.com/office/drawing/2014/main" id="{619EA67E-B35D-45EB-84DC-9304A093A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6" y="1483"/>
              <a:ext cx="0" cy="191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2" name="Line 1162">
              <a:extLst>
                <a:ext uri="{FF2B5EF4-FFF2-40B4-BE49-F238E27FC236}">
                  <a16:creationId xmlns:a16="http://schemas.microsoft.com/office/drawing/2014/main" id="{4E9B4200-7D79-411C-ABC8-6EDE8F5E2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2" y="1483"/>
              <a:ext cx="0" cy="191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3" name="Line 1163">
              <a:extLst>
                <a:ext uri="{FF2B5EF4-FFF2-40B4-BE49-F238E27FC236}">
                  <a16:creationId xmlns:a16="http://schemas.microsoft.com/office/drawing/2014/main" id="{7971C31B-A9CB-4325-B6C1-9335E2094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7" y="1482"/>
              <a:ext cx="767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4" name="Line 1164">
              <a:extLst>
                <a:ext uri="{FF2B5EF4-FFF2-40B4-BE49-F238E27FC236}">
                  <a16:creationId xmlns:a16="http://schemas.microsoft.com/office/drawing/2014/main" id="{DE868969-C46F-413C-9F16-F4714888F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7" y="1674"/>
              <a:ext cx="767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5" name="Line 1165">
              <a:extLst>
                <a:ext uri="{FF2B5EF4-FFF2-40B4-BE49-F238E27FC236}">
                  <a16:creationId xmlns:a16="http://schemas.microsoft.com/office/drawing/2014/main" id="{0DE4B9AD-353F-4CF2-A30C-0631636D7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8" y="1483"/>
              <a:ext cx="0" cy="191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6" name="Line 1166">
              <a:extLst>
                <a:ext uri="{FF2B5EF4-FFF2-40B4-BE49-F238E27FC236}">
                  <a16:creationId xmlns:a16="http://schemas.microsoft.com/office/drawing/2014/main" id="{77E9E66F-E0C8-4AE3-9634-2A5F50B5D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4" y="1483"/>
              <a:ext cx="0" cy="191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7" name="Line 1167">
              <a:extLst>
                <a:ext uri="{FF2B5EF4-FFF2-40B4-BE49-F238E27FC236}">
                  <a16:creationId xmlns:a16="http://schemas.microsoft.com/office/drawing/2014/main" id="{148E243E-E6E9-4C92-AC42-CA6AF2D2F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" y="1578"/>
              <a:ext cx="287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8" name="Line 1168">
              <a:extLst>
                <a:ext uri="{FF2B5EF4-FFF2-40B4-BE49-F238E27FC236}">
                  <a16:creationId xmlns:a16="http://schemas.microsoft.com/office/drawing/2014/main" id="{6DB472EA-1155-49AD-8816-B456C1D93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5" y="1626"/>
              <a:ext cx="475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179" name="Group 1169">
              <a:extLst>
                <a:ext uri="{FF2B5EF4-FFF2-40B4-BE49-F238E27FC236}">
                  <a16:creationId xmlns:a16="http://schemas.microsoft.com/office/drawing/2014/main" id="{F8746CDA-97BF-4965-9681-0623DB70E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5" y="1331"/>
              <a:ext cx="448" cy="448"/>
              <a:chOff x="3791" y="1481"/>
              <a:chExt cx="448" cy="448"/>
            </a:xfrm>
          </p:grpSpPr>
          <p:pic>
            <p:nvPicPr>
              <p:cNvPr id="191" name="Picture 1170">
                <a:extLst>
                  <a:ext uri="{FF2B5EF4-FFF2-40B4-BE49-F238E27FC236}">
                    <a16:creationId xmlns:a16="http://schemas.microsoft.com/office/drawing/2014/main" id="{F633BD50-9250-4E27-AAB5-C2FABE93696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1" y="1481"/>
                <a:ext cx="448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2" name="Rectangle 1171">
                <a:extLst>
                  <a:ext uri="{FF2B5EF4-FFF2-40B4-BE49-F238E27FC236}">
                    <a16:creationId xmlns:a16="http://schemas.microsoft.com/office/drawing/2014/main" id="{528BAA6E-BE7C-411F-8876-0AC716FF2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1617"/>
                <a:ext cx="212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</a:rPr>
                  <a:t>Processor</a:t>
                </a:r>
              </a:p>
            </p:txBody>
          </p:sp>
        </p:grpSp>
        <p:sp>
          <p:nvSpPr>
            <p:cNvPr id="180" name="Line 1172">
              <a:extLst>
                <a:ext uri="{FF2B5EF4-FFF2-40B4-BE49-F238E27FC236}">
                  <a16:creationId xmlns:a16="http://schemas.microsoft.com/office/drawing/2014/main" id="{C20C5873-2C56-4502-B509-AA7F46944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1" y="1482"/>
              <a:ext cx="191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1" name="Line 1173">
              <a:extLst>
                <a:ext uri="{FF2B5EF4-FFF2-40B4-BE49-F238E27FC236}">
                  <a16:creationId xmlns:a16="http://schemas.microsoft.com/office/drawing/2014/main" id="{2AC1E32D-F774-44E1-9E02-03B6E59CA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2" y="1195"/>
              <a:ext cx="0" cy="287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2" name="Line 1174">
              <a:extLst>
                <a:ext uri="{FF2B5EF4-FFF2-40B4-BE49-F238E27FC236}">
                  <a16:creationId xmlns:a16="http://schemas.microsoft.com/office/drawing/2014/main" id="{65D00571-8591-47CB-AABC-D653BAEE4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5" y="1194"/>
              <a:ext cx="2207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3" name="Line 1175">
              <a:extLst>
                <a:ext uri="{FF2B5EF4-FFF2-40B4-BE49-F238E27FC236}">
                  <a16:creationId xmlns:a16="http://schemas.microsoft.com/office/drawing/2014/main" id="{76F0C78D-7FA3-472F-AE6D-4B760EC8E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4" y="1195"/>
              <a:ext cx="0" cy="358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4" name="Line 1176">
              <a:extLst>
                <a:ext uri="{FF2B5EF4-FFF2-40B4-BE49-F238E27FC236}">
                  <a16:creationId xmlns:a16="http://schemas.microsoft.com/office/drawing/2014/main" id="{8A905CA7-95FE-4856-84BD-8F833C456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5" y="1548"/>
              <a:ext cx="239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5" name="Line 1177">
              <a:extLst>
                <a:ext uri="{FF2B5EF4-FFF2-40B4-BE49-F238E27FC236}">
                  <a16:creationId xmlns:a16="http://schemas.microsoft.com/office/drawing/2014/main" id="{531893E6-403C-4FAD-822C-97C259576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" y="1578"/>
              <a:ext cx="625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6" name="Line 1178">
              <a:extLst>
                <a:ext uri="{FF2B5EF4-FFF2-40B4-BE49-F238E27FC236}">
                  <a16:creationId xmlns:a16="http://schemas.microsoft.com/office/drawing/2014/main" id="{9FDDB6DA-ACC4-4E17-B76D-74F2A378A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1" y="1530"/>
              <a:ext cx="575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7" name="Rectangle 1179">
              <a:extLst>
                <a:ext uri="{FF2B5EF4-FFF2-40B4-BE49-F238E27FC236}">
                  <a16:creationId xmlns:a16="http://schemas.microsoft.com/office/drawing/2014/main" id="{19A74EC5-85CB-4664-994F-3F077B211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1290"/>
              <a:ext cx="35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rPr>
                <a:t>Batch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rPr>
                <a:t>Ps</a:t>
              </a:r>
            </a:p>
          </p:txBody>
        </p:sp>
        <p:sp>
          <p:nvSpPr>
            <p:cNvPr id="188" name="Rectangle 1180">
              <a:extLst>
                <a:ext uri="{FF2B5EF4-FFF2-40B4-BE49-F238E27FC236}">
                  <a16:creationId xmlns:a16="http://schemas.microsoft.com/office/drawing/2014/main" id="{E0BB0553-68B1-44DA-A3CD-74BC6B2DE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1021"/>
              <a:ext cx="49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rPr>
                <a:t>Time-out</a:t>
              </a:r>
            </a:p>
          </p:txBody>
        </p:sp>
        <p:sp>
          <p:nvSpPr>
            <p:cNvPr id="189" name="Rectangle 1181">
              <a:extLst>
                <a:ext uri="{FF2B5EF4-FFF2-40B4-BE49-F238E27FC236}">
                  <a16:creationId xmlns:a16="http://schemas.microsoft.com/office/drawing/2014/main" id="{BF1AD7A7-6E50-4CAB-A26E-CE1F476AF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1338"/>
              <a:ext cx="6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rPr>
                <a:t>Ready Queue</a:t>
              </a:r>
            </a:p>
          </p:txBody>
        </p:sp>
        <p:sp>
          <p:nvSpPr>
            <p:cNvPr id="190" name="Rectangle 1182">
              <a:extLst>
                <a:ext uri="{FF2B5EF4-FFF2-40B4-BE49-F238E27FC236}">
                  <a16:creationId xmlns:a16="http://schemas.microsoft.com/office/drawing/2014/main" id="{1A8B2DB0-AE48-48C0-8802-605DE9562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6" y="1338"/>
              <a:ext cx="4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rPr>
                <a:t>Release</a:t>
              </a:r>
            </a:p>
          </p:txBody>
        </p:sp>
      </p:grpSp>
      <p:grpSp>
        <p:nvGrpSpPr>
          <p:cNvPr id="193" name="Group 1202">
            <a:extLst>
              <a:ext uri="{FF2B5EF4-FFF2-40B4-BE49-F238E27FC236}">
                <a16:creationId xmlns:a16="http://schemas.microsoft.com/office/drawing/2014/main" id="{9095FF0B-7418-49D6-B9C3-D56E7F24EBDB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397125"/>
            <a:ext cx="2133600" cy="1163637"/>
            <a:chOff x="2034" y="1613"/>
            <a:chExt cx="1344" cy="733"/>
          </a:xfrm>
        </p:grpSpPr>
        <p:grpSp>
          <p:nvGrpSpPr>
            <p:cNvPr id="194" name="Group 1203">
              <a:extLst>
                <a:ext uri="{FF2B5EF4-FFF2-40B4-BE49-F238E27FC236}">
                  <a16:creationId xmlns:a16="http://schemas.microsoft.com/office/drawing/2014/main" id="{3443649F-864B-40F3-8CB0-3C29EE86E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6" y="2154"/>
              <a:ext cx="768" cy="192"/>
              <a:chOff x="2352" y="2304"/>
              <a:chExt cx="768" cy="192"/>
            </a:xfrm>
          </p:grpSpPr>
          <p:sp>
            <p:nvSpPr>
              <p:cNvPr id="201" name="Rectangle 1204">
                <a:extLst>
                  <a:ext uri="{FF2B5EF4-FFF2-40B4-BE49-F238E27FC236}">
                    <a16:creationId xmlns:a16="http://schemas.microsoft.com/office/drawing/2014/main" id="{6961D49C-D1ED-44FD-BEE0-4EE9FCFBD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768" cy="192"/>
              </a:xfrm>
              <a:prstGeom prst="rect">
                <a:avLst/>
              </a:prstGeom>
              <a:solidFill>
                <a:srgbClr val="CECECE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2" name="Line 1205">
                <a:extLst>
                  <a:ext uri="{FF2B5EF4-FFF2-40B4-BE49-F238E27FC236}">
                    <a16:creationId xmlns:a16="http://schemas.microsoft.com/office/drawing/2014/main" id="{7E195246-130A-40DB-B000-74632EB46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305"/>
                <a:ext cx="0" cy="191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3" name="Line 1206">
                <a:extLst>
                  <a:ext uri="{FF2B5EF4-FFF2-40B4-BE49-F238E27FC236}">
                    <a16:creationId xmlns:a16="http://schemas.microsoft.com/office/drawing/2014/main" id="{D063C1A9-A95C-4A5E-86CB-7887446FA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305"/>
                <a:ext cx="0" cy="191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" name="Line 1207">
                <a:extLst>
                  <a:ext uri="{FF2B5EF4-FFF2-40B4-BE49-F238E27FC236}">
                    <a16:creationId xmlns:a16="http://schemas.microsoft.com/office/drawing/2014/main" id="{B9A36447-8AAB-4415-8996-C9CDC451E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05"/>
                <a:ext cx="0" cy="191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" name="Line 1208">
                <a:extLst>
                  <a:ext uri="{FF2B5EF4-FFF2-40B4-BE49-F238E27FC236}">
                    <a16:creationId xmlns:a16="http://schemas.microsoft.com/office/drawing/2014/main" id="{ECB0572D-4810-4CC7-9F06-7D2D6D744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305"/>
                <a:ext cx="0" cy="191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" name="Line 1209">
                <a:extLst>
                  <a:ext uri="{FF2B5EF4-FFF2-40B4-BE49-F238E27FC236}">
                    <a16:creationId xmlns:a16="http://schemas.microsoft.com/office/drawing/2014/main" id="{FA30D71B-1AD0-4A4E-9EDF-F70FF116C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305"/>
                <a:ext cx="0" cy="191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" name="Line 1210">
                <a:extLst>
                  <a:ext uri="{FF2B5EF4-FFF2-40B4-BE49-F238E27FC236}">
                    <a16:creationId xmlns:a16="http://schemas.microsoft.com/office/drawing/2014/main" id="{0CF43E75-0D6C-4C7D-9DCE-C914D7B0A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305"/>
                <a:ext cx="0" cy="191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" name="Line 1211">
                <a:extLst>
                  <a:ext uri="{FF2B5EF4-FFF2-40B4-BE49-F238E27FC236}">
                    <a16:creationId xmlns:a16="http://schemas.microsoft.com/office/drawing/2014/main" id="{B514107F-D934-4964-8460-49AAA1BAB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3" y="2304"/>
                <a:ext cx="767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" name="Line 1212">
                <a:extLst>
                  <a:ext uri="{FF2B5EF4-FFF2-40B4-BE49-F238E27FC236}">
                    <a16:creationId xmlns:a16="http://schemas.microsoft.com/office/drawing/2014/main" id="{2FAD4A48-6B69-4C80-9A71-E4CADB9A0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3" y="2496"/>
                <a:ext cx="767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" name="Line 1213">
                <a:extLst>
                  <a:ext uri="{FF2B5EF4-FFF2-40B4-BE49-F238E27FC236}">
                    <a16:creationId xmlns:a16="http://schemas.microsoft.com/office/drawing/2014/main" id="{98259730-8EDA-43A0-BB2C-1810C3DF1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305"/>
                <a:ext cx="0" cy="191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" name="Line 1214">
                <a:extLst>
                  <a:ext uri="{FF2B5EF4-FFF2-40B4-BE49-F238E27FC236}">
                    <a16:creationId xmlns:a16="http://schemas.microsoft.com/office/drawing/2014/main" id="{5DFF462B-37B3-4E87-BA62-83C724FFB3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305"/>
                <a:ext cx="0" cy="191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5" name="Line 1215">
              <a:extLst>
                <a:ext uri="{FF2B5EF4-FFF2-40B4-BE49-F238E27FC236}">
                  <a16:creationId xmlns:a16="http://schemas.microsoft.com/office/drawing/2014/main" id="{B07BA35F-0DD4-4B27-9E2F-B90FF5A653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4" y="1613"/>
              <a:ext cx="0" cy="648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6" name="Line 1216">
              <a:extLst>
                <a:ext uri="{FF2B5EF4-FFF2-40B4-BE49-F238E27FC236}">
                  <a16:creationId xmlns:a16="http://schemas.microsoft.com/office/drawing/2014/main" id="{4188D989-4EB9-4801-BAC0-F1C6B27BD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" y="1626"/>
              <a:ext cx="335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7" name="Line 1217">
              <a:extLst>
                <a:ext uri="{FF2B5EF4-FFF2-40B4-BE49-F238E27FC236}">
                  <a16:creationId xmlns:a16="http://schemas.microsoft.com/office/drawing/2014/main" id="{9C42E1E0-60E6-4836-A571-D412EB096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8" y="1627"/>
              <a:ext cx="0" cy="575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8" name="Line 1218">
              <a:extLst>
                <a:ext uri="{FF2B5EF4-FFF2-40B4-BE49-F238E27FC236}">
                  <a16:creationId xmlns:a16="http://schemas.microsoft.com/office/drawing/2014/main" id="{901AEF2C-2A41-4801-BAB3-5E79DB40B9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6" y="2202"/>
              <a:ext cx="392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9" name="Line 1219">
              <a:extLst>
                <a:ext uri="{FF2B5EF4-FFF2-40B4-BE49-F238E27FC236}">
                  <a16:creationId xmlns:a16="http://schemas.microsoft.com/office/drawing/2014/main" id="{5A861228-ED8B-4FB1-B98C-2C4B56D54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5" y="2250"/>
              <a:ext cx="191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00" name="Rectangle 1220">
              <a:extLst>
                <a:ext uri="{FF2B5EF4-FFF2-40B4-BE49-F238E27FC236}">
                  <a16:creationId xmlns:a16="http://schemas.microsoft.com/office/drawing/2014/main" id="{070B625E-6DA3-4BE7-A7AA-3C9AE92F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1992"/>
              <a:ext cx="106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rPr>
                <a:t>Ready, Suspend Queue</a:t>
              </a:r>
            </a:p>
          </p:txBody>
        </p:sp>
      </p:grpSp>
      <p:grpSp>
        <p:nvGrpSpPr>
          <p:cNvPr id="212" name="Group 1221">
            <a:extLst>
              <a:ext uri="{FF2B5EF4-FFF2-40B4-BE49-F238E27FC236}">
                <a16:creationId xmlns:a16="http://schemas.microsoft.com/office/drawing/2014/main" id="{F3B9004B-BEDF-44B0-BED5-B420C0F6A2A0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475037"/>
            <a:ext cx="1990725" cy="1905000"/>
            <a:chOff x="2130" y="2298"/>
            <a:chExt cx="1254" cy="1200"/>
          </a:xfrm>
        </p:grpSpPr>
        <p:grpSp>
          <p:nvGrpSpPr>
            <p:cNvPr id="213" name="Group 1222">
              <a:extLst>
                <a:ext uri="{FF2B5EF4-FFF2-40B4-BE49-F238E27FC236}">
                  <a16:creationId xmlns:a16="http://schemas.microsoft.com/office/drawing/2014/main" id="{EC10F39E-09DD-4809-8AC8-CBE89811DA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6" y="2778"/>
              <a:ext cx="768" cy="192"/>
              <a:chOff x="2352" y="2928"/>
              <a:chExt cx="768" cy="192"/>
            </a:xfrm>
          </p:grpSpPr>
          <p:sp>
            <p:nvSpPr>
              <p:cNvPr id="225" name="Rectangle 1223">
                <a:extLst>
                  <a:ext uri="{FF2B5EF4-FFF2-40B4-BE49-F238E27FC236}">
                    <a16:creationId xmlns:a16="http://schemas.microsoft.com/office/drawing/2014/main" id="{64689F08-6EEC-4E91-8B8E-2DE3FEB76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928"/>
                <a:ext cx="768" cy="192"/>
              </a:xfrm>
              <a:prstGeom prst="rect">
                <a:avLst/>
              </a:prstGeom>
              <a:solidFill>
                <a:srgbClr val="CECECE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" name="Line 1224">
                <a:extLst>
                  <a:ext uri="{FF2B5EF4-FFF2-40B4-BE49-F238E27FC236}">
                    <a16:creationId xmlns:a16="http://schemas.microsoft.com/office/drawing/2014/main" id="{23A6C466-607B-452E-AB1A-26FACBFA1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929"/>
                <a:ext cx="0" cy="191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" name="Line 1225">
                <a:extLst>
                  <a:ext uri="{FF2B5EF4-FFF2-40B4-BE49-F238E27FC236}">
                    <a16:creationId xmlns:a16="http://schemas.microsoft.com/office/drawing/2014/main" id="{4880E125-C561-4278-9B71-90E179671F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929"/>
                <a:ext cx="0" cy="191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" name="Line 1226">
                <a:extLst>
                  <a:ext uri="{FF2B5EF4-FFF2-40B4-BE49-F238E27FC236}">
                    <a16:creationId xmlns:a16="http://schemas.microsoft.com/office/drawing/2014/main" id="{13CF18CC-C3AA-4592-ABB8-F44AFC878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929"/>
                <a:ext cx="0" cy="191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9" name="Line 1227">
                <a:extLst>
                  <a:ext uri="{FF2B5EF4-FFF2-40B4-BE49-F238E27FC236}">
                    <a16:creationId xmlns:a16="http://schemas.microsoft.com/office/drawing/2014/main" id="{8B6F5622-741B-4E78-A2EA-EC0CE3128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929"/>
                <a:ext cx="0" cy="191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0" name="Line 1228">
                <a:extLst>
                  <a:ext uri="{FF2B5EF4-FFF2-40B4-BE49-F238E27FC236}">
                    <a16:creationId xmlns:a16="http://schemas.microsoft.com/office/drawing/2014/main" id="{7B036A2F-615A-4459-A9CE-69F15BA0D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929"/>
                <a:ext cx="0" cy="191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1" name="Line 1229">
                <a:extLst>
                  <a:ext uri="{FF2B5EF4-FFF2-40B4-BE49-F238E27FC236}">
                    <a16:creationId xmlns:a16="http://schemas.microsoft.com/office/drawing/2014/main" id="{0D09AC7D-12E7-4CF8-8234-911D62DBEE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929"/>
                <a:ext cx="0" cy="191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2" name="Line 1230">
                <a:extLst>
                  <a:ext uri="{FF2B5EF4-FFF2-40B4-BE49-F238E27FC236}">
                    <a16:creationId xmlns:a16="http://schemas.microsoft.com/office/drawing/2014/main" id="{4080AD07-D4C4-458F-B6B5-EF3283D1D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3" y="2928"/>
                <a:ext cx="767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3" name="Line 1231">
                <a:extLst>
                  <a:ext uri="{FF2B5EF4-FFF2-40B4-BE49-F238E27FC236}">
                    <a16:creationId xmlns:a16="http://schemas.microsoft.com/office/drawing/2014/main" id="{233E418C-3289-4982-AD6D-DDE46C87A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3" y="3120"/>
                <a:ext cx="767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4" name="Line 1232">
                <a:extLst>
                  <a:ext uri="{FF2B5EF4-FFF2-40B4-BE49-F238E27FC236}">
                    <a16:creationId xmlns:a16="http://schemas.microsoft.com/office/drawing/2014/main" id="{2D1F4335-714A-4B30-973B-2DEF430BE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929"/>
                <a:ext cx="0" cy="191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" name="Line 1233">
                <a:extLst>
                  <a:ext uri="{FF2B5EF4-FFF2-40B4-BE49-F238E27FC236}">
                    <a16:creationId xmlns:a16="http://schemas.microsoft.com/office/drawing/2014/main" id="{572ECEF2-2F23-4B73-8E77-F5F626991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929"/>
                <a:ext cx="0" cy="191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4" name="Line 1234">
              <a:extLst>
                <a:ext uri="{FF2B5EF4-FFF2-40B4-BE49-F238E27FC236}">
                  <a16:creationId xmlns:a16="http://schemas.microsoft.com/office/drawing/2014/main" id="{A002B802-9BAA-4912-8BA4-F173ECB9F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1" y="3498"/>
              <a:ext cx="95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15" name="Line 1235">
              <a:extLst>
                <a:ext uri="{FF2B5EF4-FFF2-40B4-BE49-F238E27FC236}">
                  <a16:creationId xmlns:a16="http://schemas.microsoft.com/office/drawing/2014/main" id="{A22EAC83-4522-4058-AF36-0207B814B3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0" y="3163"/>
              <a:ext cx="0" cy="335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16" name="Line 1236">
              <a:extLst>
                <a:ext uri="{FF2B5EF4-FFF2-40B4-BE49-F238E27FC236}">
                  <a16:creationId xmlns:a16="http://schemas.microsoft.com/office/drawing/2014/main" id="{3448BCF0-0A7F-431E-AFCB-C6AB96CBB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1" y="3162"/>
              <a:ext cx="1247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17" name="Line 1237">
              <a:extLst>
                <a:ext uri="{FF2B5EF4-FFF2-40B4-BE49-F238E27FC236}">
                  <a16:creationId xmlns:a16="http://schemas.microsoft.com/office/drawing/2014/main" id="{06F11642-61DD-4F29-B979-9887CC6E4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8" y="2875"/>
              <a:ext cx="0" cy="287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18" name="Line 1238">
              <a:extLst>
                <a:ext uri="{FF2B5EF4-FFF2-40B4-BE49-F238E27FC236}">
                  <a16:creationId xmlns:a16="http://schemas.microsoft.com/office/drawing/2014/main" id="{E32411A3-5574-4910-88FD-A31415D1B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9" y="2874"/>
              <a:ext cx="379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19" name="Line 1239">
              <a:extLst>
                <a:ext uri="{FF2B5EF4-FFF2-40B4-BE49-F238E27FC236}">
                  <a16:creationId xmlns:a16="http://schemas.microsoft.com/office/drawing/2014/main" id="{92580F8D-A3DB-42DC-9F6E-6CCE0005D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1" y="2874"/>
              <a:ext cx="95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20" name="Line 1240">
              <a:extLst>
                <a:ext uri="{FF2B5EF4-FFF2-40B4-BE49-F238E27FC236}">
                  <a16:creationId xmlns:a16="http://schemas.microsoft.com/office/drawing/2014/main" id="{E3FC6EC3-D212-4994-99CF-B675771B78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0" y="2491"/>
              <a:ext cx="0" cy="38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21" name="Line 1241">
              <a:extLst>
                <a:ext uri="{FF2B5EF4-FFF2-40B4-BE49-F238E27FC236}">
                  <a16:creationId xmlns:a16="http://schemas.microsoft.com/office/drawing/2014/main" id="{E8CFCBF6-0324-427F-804D-D17BAE31D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1" y="2490"/>
              <a:ext cx="1247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22" name="Line 1242">
              <a:extLst>
                <a:ext uri="{FF2B5EF4-FFF2-40B4-BE49-F238E27FC236}">
                  <a16:creationId xmlns:a16="http://schemas.microsoft.com/office/drawing/2014/main" id="{886D31AB-0412-4E6C-83EE-C65149C8F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8" y="2299"/>
              <a:ext cx="0" cy="191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23" name="Rectangle 1243">
              <a:extLst>
                <a:ext uri="{FF2B5EF4-FFF2-40B4-BE49-F238E27FC236}">
                  <a16:creationId xmlns:a16="http://schemas.microsoft.com/office/drawing/2014/main" id="{5BD10DF4-0F1B-4466-B707-DC5B04734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2623"/>
              <a:ext cx="113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rPr>
                <a:t>Blocked, Suspend Queue</a:t>
              </a:r>
            </a:p>
          </p:txBody>
        </p:sp>
        <p:sp>
          <p:nvSpPr>
            <p:cNvPr id="224" name="Line 1244">
              <a:extLst>
                <a:ext uri="{FF2B5EF4-FFF2-40B4-BE49-F238E27FC236}">
                  <a16:creationId xmlns:a16="http://schemas.microsoft.com/office/drawing/2014/main" id="{02C8F21B-6470-4FBC-A4A3-2658A65AB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5" y="2298"/>
              <a:ext cx="379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6" name="Group 1245">
            <a:extLst>
              <a:ext uri="{FF2B5EF4-FFF2-40B4-BE49-F238E27FC236}">
                <a16:creationId xmlns:a16="http://schemas.microsoft.com/office/drawing/2014/main" id="{5E0E04FC-5C42-4357-AC06-F6C300C5193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398587"/>
            <a:ext cx="963613" cy="1981200"/>
            <a:chOff x="1314" y="1002"/>
            <a:chExt cx="607" cy="1248"/>
          </a:xfrm>
        </p:grpSpPr>
        <p:sp>
          <p:nvSpPr>
            <p:cNvPr id="237" name="Line 1246">
              <a:extLst>
                <a:ext uri="{FF2B5EF4-FFF2-40B4-BE49-F238E27FC236}">
                  <a16:creationId xmlns:a16="http://schemas.microsoft.com/office/drawing/2014/main" id="{2CF9022A-27E6-4207-81BA-61061E9A8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" y="1275"/>
              <a:ext cx="0" cy="35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38" name="Rectangle 1247">
              <a:extLst>
                <a:ext uri="{FF2B5EF4-FFF2-40B4-BE49-F238E27FC236}">
                  <a16:creationId xmlns:a16="http://schemas.microsoft.com/office/drawing/2014/main" id="{355D09C6-6DE5-400C-8CE2-B0FD578A3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" y="1002"/>
              <a:ext cx="5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rPr>
                <a:t>Long-term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rPr>
                <a:t>scheduling</a:t>
              </a:r>
            </a:p>
          </p:txBody>
        </p:sp>
        <p:sp>
          <p:nvSpPr>
            <p:cNvPr id="239" name="Line 1248">
              <a:extLst>
                <a:ext uri="{FF2B5EF4-FFF2-40B4-BE49-F238E27FC236}">
                  <a16:creationId xmlns:a16="http://schemas.microsoft.com/office/drawing/2014/main" id="{7E0F3DB3-8425-466B-ADF0-A52F30903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5" y="1962"/>
              <a:ext cx="575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40" name="Rectangle 1249">
              <a:extLst>
                <a:ext uri="{FF2B5EF4-FFF2-40B4-BE49-F238E27FC236}">
                  <a16:creationId xmlns:a16="http://schemas.microsoft.com/office/drawing/2014/main" id="{92C1D3AE-FE62-411C-8C65-8CFC0ADD6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962"/>
              <a:ext cx="5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rPr>
                <a:t>Interactive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</a:rPr>
                <a:t>users</a:t>
              </a:r>
            </a:p>
          </p:txBody>
        </p:sp>
        <p:sp>
          <p:nvSpPr>
            <p:cNvPr id="241" name="Line 1250">
              <a:extLst>
                <a:ext uri="{FF2B5EF4-FFF2-40B4-BE49-F238E27FC236}">
                  <a16:creationId xmlns:a16="http://schemas.microsoft.com/office/drawing/2014/main" id="{A8CC9896-9C92-416D-8AA9-CA93284989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0" y="1637"/>
              <a:ext cx="0" cy="325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78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2C9E8-0E2C-437C-8529-84638DAA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1" y="1390651"/>
            <a:ext cx="6242049" cy="409932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1800" dirty="0"/>
              <a:t>An operating system executes a variety of programs: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Batch system – Jobs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Time-shared systems – user programs or tasks</a:t>
            </a:r>
          </a:p>
          <a:p>
            <a:r>
              <a:rPr lang="en-US" altLang="en-US" sz="1800" dirty="0"/>
              <a:t>Process – a program in some state of execution; process execution must progress in sequential fashion.</a:t>
            </a:r>
          </a:p>
          <a:p>
            <a:r>
              <a:rPr lang="en-US" altLang="en-US" sz="1800" dirty="0"/>
              <a:t>A process includes: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altLang="en-US" dirty="0"/>
              <a:t>The program code, also called text section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altLang="en-US" dirty="0"/>
              <a:t>Current activity including program counter, processor registers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altLang="en-US" dirty="0"/>
              <a:t>Stack containing temporary data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altLang="en-US" sz="1800" dirty="0"/>
              <a:t>Function parameters, return addresses, local variables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altLang="en-US" dirty="0"/>
              <a:t>Data section containing global variables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altLang="en-US" dirty="0"/>
              <a:t>Heap containing memory dynamically allocated during run time</a:t>
            </a:r>
          </a:p>
          <a:p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A4727-5F84-4E23-98CB-A12ECA1E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7271-D2B7-4DD8-96BC-C4F84F07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A5A7D-90FE-43CF-A72E-E15529AE14CC}"/>
              </a:ext>
            </a:extLst>
          </p:cNvPr>
          <p:cNvSpPr txBox="1"/>
          <p:nvPr/>
        </p:nvSpPr>
        <p:spPr>
          <a:xfrm>
            <a:off x="3257550" y="2540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B2F5929A-35F6-4F71-AE14-B83C27322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2" t="1192" r="27121" b="1192"/>
          <a:stretch>
            <a:fillRect/>
          </a:stretch>
        </p:blipFill>
        <p:spPr bwMode="auto">
          <a:xfrm>
            <a:off x="7133379" y="1480741"/>
            <a:ext cx="1702250" cy="345320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077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4C11C-E096-49A7-B824-D7FB9097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4653-D743-49BA-A9BF-F11B0CDE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48565-30FD-4A18-B671-8D52E5095E90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615E-5699-4CC3-A76D-211DD094807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Long Term Scheduling</a:t>
            </a:r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17B2BCD1-7E8F-4CB9-B9E8-44FA34949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1263" y="1143000"/>
            <a:ext cx="8319837" cy="4920916"/>
          </a:xfrm>
        </p:spPr>
        <p:txBody>
          <a:bodyPr lIns="90488" tIns="44450" rIns="90488" bIns="44450"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Determines which programs are admitted to the system for processing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Controls the degree of multiprogramming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If more processes are admitted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/>
              <a:t>less likely that all processes will be blocked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/>
              <a:t>better CPU usage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/>
              <a:t>each process has smaller fraction of the CPU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long term scheduler may attempt to keep a mix of processor-bound and I/O-bound processes</a:t>
            </a:r>
          </a:p>
        </p:txBody>
      </p:sp>
    </p:spTree>
    <p:extLst>
      <p:ext uri="{BB962C8B-B14F-4D97-AF65-F5344CB8AC3E}">
        <p14:creationId xmlns:p14="http://schemas.microsoft.com/office/powerpoint/2010/main" val="406525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4C11C-E096-49A7-B824-D7FB9097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4653-D743-49BA-A9BF-F11B0CDE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48565-30FD-4A18-B671-8D52E5095E90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615E-5699-4CC3-A76D-211DD094807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Medium-Term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8594-228B-4C77-B684-A9BB4EBFC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046747"/>
            <a:ext cx="7985961" cy="5130216"/>
          </a:xfrm>
        </p:spPr>
        <p:txBody>
          <a:bodyPr/>
          <a:lstStyle/>
          <a:p>
            <a:r>
              <a:rPr lang="en-US" altLang="en-US" dirty="0"/>
              <a:t>Swapping decisions based on the need to manage multiprogramming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Allows the long-term scheduler to admit more processes than actually fit in memory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but too many processes can increase disk activity (paging), so there is some “optimum” level of multiprogramming.</a:t>
            </a:r>
          </a:p>
          <a:p>
            <a:r>
              <a:rPr lang="en-US" altLang="en-US" dirty="0"/>
              <a:t>Done by memory management software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17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4C11C-E096-49A7-B824-D7FB9097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4653-D743-49BA-A9BF-F11B0CDE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48565-30FD-4A18-B671-8D52E5095E90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615E-5699-4CC3-A76D-211DD094807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Short-Term Scheduling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C3D4BF-6DC4-44B2-A524-28EA3B0E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5032"/>
            <a:ext cx="7886700" cy="5021931"/>
          </a:xfrm>
        </p:spPr>
        <p:txBody>
          <a:bodyPr/>
          <a:lstStyle/>
          <a:p>
            <a:r>
              <a:rPr lang="en-US" altLang="en-US" sz="2600" dirty="0"/>
              <a:t>Determines which process is going to execute next (also called CPU scheduling)</a:t>
            </a:r>
          </a:p>
          <a:p>
            <a:r>
              <a:rPr lang="en-US" altLang="en-US" sz="2600" dirty="0"/>
              <a:t>invoked on an event that may lead to choosing another process for execution: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Clock interrupts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I/O interrupts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Operating system calls and traps, including I/O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Signals</a:t>
            </a:r>
            <a:endParaRPr lang="en-US" alt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25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218A-E4D9-44BC-9D24-5B9B16F7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11200"/>
            <a:ext cx="7886700" cy="52428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D09C-49B2-4DC6-AF47-71BCA32DA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71468"/>
            <a:ext cx="8238796" cy="3612274"/>
          </a:xfrm>
        </p:spPr>
        <p:txBody>
          <a:bodyPr>
            <a:normAutofit lnSpcReduction="10000"/>
          </a:bodyPr>
          <a:lstStyle/>
          <a:p>
            <a:pPr marL="285713" indent="-285737" algn="just">
              <a:buFont typeface="Wingdings" panose="05000000000000000000" pitchFamily="2" charset="2"/>
              <a:buChar char="v"/>
            </a:pPr>
            <a:r>
              <a:rPr lang="en-US" sz="2200" dirty="0" err="1"/>
              <a:t>Silberschatz</a:t>
            </a:r>
            <a:r>
              <a:rPr lang="en-US" sz="2200" dirty="0"/>
              <a:t>, A, Galvin, P.B, and Gagne, G., Operating System Principles, 9e, John Wiley &amp; Sons, 2013.</a:t>
            </a:r>
          </a:p>
          <a:p>
            <a:pPr marL="285713" indent="-285737" algn="just">
              <a:buFont typeface="Wingdings" panose="05000000000000000000" pitchFamily="2" charset="2"/>
              <a:buChar char="v"/>
            </a:pPr>
            <a:r>
              <a:rPr lang="en-US" sz="2200" dirty="0"/>
              <a:t>Stallings W., Operating Systems-Internals and Design Principles, 7e, Pearson Education, 2014.</a:t>
            </a:r>
          </a:p>
          <a:p>
            <a:pPr marL="285713" indent="-285737" algn="just">
              <a:buFont typeface="Wingdings" panose="05000000000000000000" pitchFamily="2" charset="2"/>
              <a:buChar char="v"/>
            </a:pPr>
            <a:r>
              <a:rPr lang="en-US" sz="2200" dirty="0"/>
              <a:t>Harvey M. </a:t>
            </a:r>
            <a:r>
              <a:rPr lang="en-US" sz="2200" dirty="0" err="1"/>
              <a:t>Deital</a:t>
            </a:r>
            <a:r>
              <a:rPr lang="en-US" sz="2200" dirty="0"/>
              <a:t>, “Operating System”, Third Edition, Pearson Education, 2013.</a:t>
            </a:r>
          </a:p>
          <a:p>
            <a:pPr marL="285713" indent="-285737" algn="just">
              <a:buFont typeface="Wingdings" panose="05000000000000000000" pitchFamily="2" charset="2"/>
              <a:buChar char="v"/>
            </a:pPr>
            <a:r>
              <a:rPr lang="en-US" sz="2200" dirty="0"/>
              <a:t>Andrew S. Tanenbaum, “Modern Operating Systems”, Second Edition, Pearson Education, 2004.</a:t>
            </a:r>
          </a:p>
          <a:p>
            <a:pPr marL="285713" indent="-285737" algn="just">
              <a:buFont typeface="Wingdings" panose="05000000000000000000" pitchFamily="2" charset="2"/>
              <a:buChar char="v"/>
            </a:pPr>
            <a:r>
              <a:rPr lang="en-US" sz="2200" dirty="0"/>
              <a:t>Gary Nutt, “Operating Systems”, Third Edition, Pearson Education, 2004.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B398F1-A3B1-4A49-A665-5FF81EA07203}"/>
              </a:ext>
            </a:extLst>
          </p:cNvPr>
          <p:cNvSpPr/>
          <p:nvPr/>
        </p:nvSpPr>
        <p:spPr>
          <a:xfrm>
            <a:off x="0" y="6448425"/>
            <a:ext cx="9144000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33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sndAc>
          <p:endSnd/>
        </p:sndAc>
      </p:transition>
    </mc:Choice>
    <mc:Fallback xmlns="">
      <p:transition advClick="0">
        <p:sndAc>
          <p:endSnd/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218A-E4D9-44BC-9D24-5B9B16F7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91781"/>
            <a:ext cx="7886700" cy="58931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D09C-49B2-4DC6-AF47-71BCA32DA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181100"/>
            <a:ext cx="8032530" cy="16764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2000" dirty="0"/>
              <a:t>I have drawn materials from various sources such as mentioned in bibliography or freely available on Internet to prepare this presentation.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000" dirty="0"/>
              <a:t>I sincerely acknowledge all sources, their contributions and extend my courtesy to use their  contribution and knowledge for educational purpose.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24E16-63D8-457B-B307-363E0432F650}"/>
              </a:ext>
            </a:extLst>
          </p:cNvPr>
          <p:cNvSpPr/>
          <p:nvPr/>
        </p:nvSpPr>
        <p:spPr>
          <a:xfrm>
            <a:off x="0" y="6448425"/>
            <a:ext cx="9144000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77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sndAc>
          <p:endSnd/>
        </p:sndAc>
      </p:transition>
    </mc:Choice>
    <mc:Fallback xmlns="">
      <p:transition advClick="0">
        <p:sndAc>
          <p:endSnd/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E59291-8266-4069-85BC-94A0445DFF6D}"/>
              </a:ext>
            </a:extLst>
          </p:cNvPr>
          <p:cNvSpPr txBox="1"/>
          <p:nvPr/>
        </p:nvSpPr>
        <p:spPr>
          <a:xfrm>
            <a:off x="891541" y="1614012"/>
            <a:ext cx="7063264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625" dirty="0">
                <a:latin typeface="Arial Rounded MT Bold" panose="020F0704030504030204" pitchFamily="34" charset="0"/>
              </a:rPr>
              <a:t>Thank You!!</a:t>
            </a:r>
          </a:p>
          <a:p>
            <a:pPr algn="ctr"/>
            <a:r>
              <a:rPr lang="en-IN" sz="8625" dirty="0">
                <a:latin typeface="Arial Rounded MT Bold" panose="020F07040305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0193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sndAc>
          <p:endSnd/>
        </p:sndAc>
      </p:transition>
    </mc:Choice>
    <mc:Fallback xmlns="">
      <p:transition advClick="0">
        <p:sndAc>
          <p:endSnd/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47230-668E-44DC-939E-1188C91A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82736-1378-4CC5-AE0E-6C1B2B1F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F5A82-6597-4F6C-9E4D-4B316544508D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11636-C554-402B-AA71-C92E6E6B0CAC}"/>
              </a:ext>
            </a:extLst>
          </p:cNvPr>
          <p:cNvSpPr txBox="1"/>
          <p:nvPr/>
        </p:nvSpPr>
        <p:spPr>
          <a:xfrm>
            <a:off x="5581650" y="10319"/>
            <a:ext cx="230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Processes in Memory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96EEBA1-B539-49CB-8F0F-E28538FA984D}"/>
              </a:ext>
            </a:extLst>
          </p:cNvPr>
          <p:cNvGrpSpPr/>
          <p:nvPr/>
        </p:nvGrpSpPr>
        <p:grpSpPr>
          <a:xfrm>
            <a:off x="1173708" y="1037230"/>
            <a:ext cx="6992790" cy="4813502"/>
            <a:chOff x="482204" y="1510904"/>
            <a:chExt cx="6236493" cy="4339828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3BFA1B6-AF13-4024-86FE-28F5C8A8751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71500" y="1714500"/>
              <a:ext cx="5829300" cy="332185"/>
            </a:xfrm>
            <a:prstGeom prst="rect">
              <a:avLst/>
            </a:prstGeom>
            <a:noFill/>
          </p:spPr>
          <p:txBody>
            <a:bodyPr vert="horz" lIns="69056" tIns="34529" rIns="69056" bIns="34529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1500" dirty="0">
                  <a:latin typeface="Arial" panose="020B0604020202020204" pitchFamily="34" charset="0"/>
                </a:rPr>
                <a:t>Program to process.</a:t>
              </a:r>
            </a:p>
            <a:p>
              <a:pPr lvl="2">
                <a:buFont typeface="Monotype Sorts" pitchFamily="2" charset="2"/>
                <a:buNone/>
              </a:pP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953EB42-5DB6-4DEF-B5E9-C602EAFF4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04" y="2602706"/>
              <a:ext cx="2742009" cy="236339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9056" tIns="34529" rIns="69056" bIns="34529"/>
            <a:lstStyle/>
            <a:p>
              <a:pPr marL="557213" lvl="1" indent="-214313">
                <a:spcBef>
                  <a:spcPct val="20000"/>
                </a:spcBef>
                <a:buClr>
                  <a:schemeClr val="tx1"/>
                </a:buClr>
                <a:buSzPct val="100000"/>
                <a:defRPr/>
              </a:pPr>
              <a:r>
                <a:rPr lang="en-US" sz="1350" dirty="0">
                  <a:latin typeface="Courier New" pitchFamily="49" charset="0"/>
                </a:rPr>
                <a:t>void X (int b) {</a:t>
              </a:r>
            </a:p>
            <a:p>
              <a:pPr marL="557213" lvl="1" indent="-214313">
                <a:spcBef>
                  <a:spcPct val="20000"/>
                </a:spcBef>
                <a:buClr>
                  <a:schemeClr val="tx1"/>
                </a:buClr>
                <a:buSzPct val="100000"/>
                <a:defRPr/>
              </a:pPr>
              <a:r>
                <a:rPr lang="en-US" sz="1350" dirty="0">
                  <a:latin typeface="Courier New" pitchFamily="49" charset="0"/>
                </a:rPr>
                <a:t>  if(b == 1) {</a:t>
              </a:r>
            </a:p>
            <a:p>
              <a:pPr marL="557213" lvl="1" indent="-214313">
                <a:spcBef>
                  <a:spcPct val="20000"/>
                </a:spcBef>
                <a:buClr>
                  <a:schemeClr val="tx1"/>
                </a:buClr>
                <a:buSzPct val="100000"/>
                <a:defRPr/>
              </a:pPr>
              <a:r>
                <a:rPr lang="en-US" sz="1350" dirty="0">
                  <a:latin typeface="Courier New" pitchFamily="49" charset="0"/>
                </a:rPr>
                <a:t>…</a:t>
              </a:r>
            </a:p>
            <a:p>
              <a:pPr marL="557213" lvl="1" indent="-214313">
                <a:spcBef>
                  <a:spcPct val="20000"/>
                </a:spcBef>
                <a:buClr>
                  <a:schemeClr val="tx1"/>
                </a:buClr>
                <a:buSzPct val="100000"/>
                <a:defRPr/>
              </a:pPr>
              <a:r>
                <a:rPr lang="en-US" sz="1350" dirty="0">
                  <a:latin typeface="Courier New" pitchFamily="49" charset="0"/>
                </a:rPr>
                <a:t>int main() {</a:t>
              </a:r>
            </a:p>
            <a:p>
              <a:pPr marL="557213" lvl="1" indent="-214313">
                <a:spcBef>
                  <a:spcPct val="20000"/>
                </a:spcBef>
                <a:buClr>
                  <a:schemeClr val="tx1"/>
                </a:buClr>
                <a:buSzPct val="100000"/>
                <a:defRPr/>
              </a:pPr>
              <a:r>
                <a:rPr lang="en-US" sz="1350" dirty="0">
                  <a:latin typeface="Courier New" pitchFamily="49" charset="0"/>
                </a:rPr>
                <a:t>  int a = 2;</a:t>
              </a:r>
            </a:p>
            <a:p>
              <a:pPr marL="557213" lvl="1" indent="-214313">
                <a:spcBef>
                  <a:spcPct val="20000"/>
                </a:spcBef>
                <a:buClr>
                  <a:schemeClr val="tx1"/>
                </a:buClr>
                <a:buSzPct val="100000"/>
                <a:defRPr/>
              </a:pPr>
              <a:r>
                <a:rPr lang="en-US" sz="1350" dirty="0">
                  <a:latin typeface="Courier New" pitchFamily="49" charset="0"/>
                </a:rPr>
                <a:t>  X(a);</a:t>
              </a:r>
            </a:p>
            <a:p>
              <a:pPr marL="557213" lvl="1" indent="-214313">
                <a:spcBef>
                  <a:spcPct val="20000"/>
                </a:spcBef>
                <a:buClr>
                  <a:schemeClr val="tx1"/>
                </a:buClr>
                <a:buSzPct val="100000"/>
                <a:defRPr/>
              </a:pPr>
              <a:r>
                <a:rPr lang="en-US" sz="1350" dirty="0">
                  <a:latin typeface="Courier New" pitchFamily="49" charset="0"/>
                </a:rPr>
                <a:t>} </a:t>
              </a: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0198F63-8D23-4F9C-A163-BC52A3F5E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235" y="2189560"/>
              <a:ext cx="2150269" cy="3321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9056" tIns="34529" rIns="69056" bIns="34529"/>
            <a:lstStyle/>
            <a:p>
              <a:pPr marL="257175" indent="-257175">
                <a:spcBef>
                  <a:spcPct val="20000"/>
                </a:spcBef>
                <a:buClr>
                  <a:schemeClr val="folHlink"/>
                </a:buClr>
                <a:buSzPct val="75000"/>
                <a:buBlip>
                  <a:blip r:embed="rId2"/>
                </a:buBlip>
                <a:defRPr/>
              </a:pPr>
              <a:r>
                <a:rPr lang="en-US" sz="1500" dirty="0">
                  <a:latin typeface="Comic Sans MS" pitchFamily="66" charset="0"/>
                </a:rPr>
                <a:t>What we wrote</a:t>
              </a:r>
            </a:p>
            <a:p>
              <a:pPr marL="857250" lvl="2" indent="-17145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endParaRPr lang="en-US" sz="1200" dirty="0">
                <a:latin typeface="Comic Sans MS" pitchFamily="66" charset="0"/>
              </a:endParaRP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98640A26-BE18-4697-9DD6-F3B8C6C83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682" y="1510904"/>
              <a:ext cx="2150269" cy="3321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9056" tIns="34529" rIns="69056" bIns="34529"/>
            <a:lstStyle/>
            <a:p>
              <a:pPr marL="257175" indent="-257175">
                <a:spcBef>
                  <a:spcPct val="20000"/>
                </a:spcBef>
                <a:buClr>
                  <a:schemeClr val="folHlink"/>
                </a:buClr>
                <a:buSzPct val="75000"/>
                <a:buBlip>
                  <a:blip r:embed="rId2"/>
                </a:buBlip>
                <a:defRPr/>
              </a:pPr>
              <a:r>
                <a:rPr lang="en-US" sz="1500" dirty="0">
                  <a:latin typeface="Comic Sans MS" pitchFamily="66" charset="0"/>
                </a:rPr>
                <a:t>What is in memory.</a:t>
              </a:r>
            </a:p>
            <a:p>
              <a:pPr marL="857250" lvl="2" indent="-17145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endParaRPr lang="en-US" sz="1200" dirty="0">
                <a:latin typeface="Comic Sans MS" pitchFamily="66" charset="0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DAC20AF3-DEAE-418E-ACEA-6646B442C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972" y="3444479"/>
              <a:ext cx="2751534" cy="240625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9056" tIns="34529" rIns="69056" bIns="34529"/>
            <a:lstStyle/>
            <a:p>
              <a:pPr marL="557213" lvl="1" indent="-214313">
                <a:spcBef>
                  <a:spcPct val="20000"/>
                </a:spcBef>
                <a:buClr>
                  <a:schemeClr val="tx1"/>
                </a:buClr>
                <a:buSzPct val="100000"/>
                <a:defRPr/>
              </a:pPr>
              <a:r>
                <a:rPr lang="en-US" sz="1350" dirty="0">
                  <a:latin typeface="Courier New" pitchFamily="49" charset="0"/>
                </a:rPr>
                <a:t>void X (</a:t>
              </a:r>
              <a:r>
                <a:rPr lang="en-US" sz="1350" dirty="0" err="1">
                  <a:latin typeface="Courier New" pitchFamily="49" charset="0"/>
                </a:rPr>
                <a:t>int</a:t>
              </a:r>
              <a:r>
                <a:rPr lang="en-US" sz="1350" dirty="0">
                  <a:latin typeface="Courier New" pitchFamily="49" charset="0"/>
                </a:rPr>
                <a:t> b) {</a:t>
              </a:r>
            </a:p>
            <a:p>
              <a:pPr marL="557213" lvl="1" indent="-214313">
                <a:spcBef>
                  <a:spcPct val="20000"/>
                </a:spcBef>
                <a:buClr>
                  <a:schemeClr val="tx1"/>
                </a:buClr>
                <a:buSzPct val="100000"/>
                <a:defRPr/>
              </a:pPr>
              <a:r>
                <a:rPr lang="en-US" sz="1350" dirty="0">
                  <a:latin typeface="Courier New" pitchFamily="49" charset="0"/>
                </a:rPr>
                <a:t>  if(b == 1) {</a:t>
              </a:r>
            </a:p>
            <a:p>
              <a:pPr marL="557213" lvl="1" indent="-214313">
                <a:spcBef>
                  <a:spcPct val="20000"/>
                </a:spcBef>
                <a:buClr>
                  <a:schemeClr val="tx1"/>
                </a:buClr>
                <a:buSzPct val="100000"/>
                <a:defRPr/>
              </a:pPr>
              <a:r>
                <a:rPr lang="en-US" sz="1350" dirty="0">
                  <a:latin typeface="Courier New" pitchFamily="49" charset="0"/>
                </a:rPr>
                <a:t>…</a:t>
              </a:r>
            </a:p>
            <a:p>
              <a:pPr marL="557213" lvl="1" indent="-214313">
                <a:spcBef>
                  <a:spcPct val="20000"/>
                </a:spcBef>
                <a:buClr>
                  <a:schemeClr val="tx1"/>
                </a:buClr>
                <a:buSzPct val="100000"/>
                <a:defRPr/>
              </a:pPr>
              <a:r>
                <a:rPr lang="en-US" sz="1350" dirty="0" err="1">
                  <a:latin typeface="Courier New" pitchFamily="49" charset="0"/>
                </a:rPr>
                <a:t>int</a:t>
              </a:r>
              <a:r>
                <a:rPr lang="en-US" sz="1350" dirty="0">
                  <a:latin typeface="Courier New" pitchFamily="49" charset="0"/>
                </a:rPr>
                <a:t> main() {</a:t>
              </a:r>
            </a:p>
            <a:p>
              <a:pPr marL="557213" lvl="1" indent="-214313">
                <a:spcBef>
                  <a:spcPct val="20000"/>
                </a:spcBef>
                <a:buClr>
                  <a:schemeClr val="tx1"/>
                </a:buClr>
                <a:buSzPct val="100000"/>
                <a:defRPr/>
              </a:pPr>
              <a:r>
                <a:rPr lang="en-US" sz="1350" dirty="0">
                  <a:latin typeface="Courier New" pitchFamily="49" charset="0"/>
                </a:rPr>
                <a:t>  </a:t>
              </a:r>
              <a:r>
                <a:rPr lang="en-US" sz="1350" dirty="0" err="1">
                  <a:latin typeface="Courier New" pitchFamily="49" charset="0"/>
                </a:rPr>
                <a:t>int</a:t>
              </a:r>
              <a:r>
                <a:rPr lang="en-US" sz="1350" dirty="0">
                  <a:latin typeface="Courier New" pitchFamily="49" charset="0"/>
                </a:rPr>
                <a:t> a = 2;</a:t>
              </a:r>
            </a:p>
            <a:p>
              <a:pPr marL="557213" lvl="1" indent="-214313">
                <a:spcBef>
                  <a:spcPct val="20000"/>
                </a:spcBef>
                <a:buClr>
                  <a:schemeClr val="tx1"/>
                </a:buClr>
                <a:buSzPct val="100000"/>
                <a:defRPr/>
              </a:pPr>
              <a:r>
                <a:rPr lang="en-US" sz="1350" dirty="0">
                  <a:latin typeface="Courier New" pitchFamily="49" charset="0"/>
                </a:rPr>
                <a:t>  X(a);</a:t>
              </a:r>
            </a:p>
            <a:p>
              <a:pPr marL="557213" lvl="1" indent="-214313">
                <a:spcBef>
                  <a:spcPct val="20000"/>
                </a:spcBef>
                <a:buClr>
                  <a:schemeClr val="tx1"/>
                </a:buClr>
                <a:buSzPct val="100000"/>
                <a:defRPr/>
              </a:pPr>
              <a:r>
                <a:rPr lang="en-US" sz="1350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8FCA8783-92EA-40C4-B2AA-9F86D56AD5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956448" y="2705101"/>
              <a:ext cx="2759869" cy="73699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142E31E3-267C-48B3-A164-BEA8F9F4C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2" y="2027635"/>
              <a:ext cx="2768204" cy="67746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EBDCABC3-EFC6-468B-A8AB-51C1C5379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5353050"/>
              <a:ext cx="548548" cy="3000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350" b="1"/>
                <a:t>Code</a:t>
              </a:r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1B8CAE5B-2524-42E4-AB31-7ACB6CD3C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873" y="2015728"/>
              <a:ext cx="957313" cy="3000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350"/>
                <a:t>main; a = 2</a:t>
              </a:r>
            </a:p>
          </p:txBody>
        </p:sp>
        <p:sp>
          <p:nvSpPr>
            <p:cNvPr id="18" name="Text Box 13">
              <a:extLst>
                <a:ext uri="{FF2B5EF4-FFF2-40B4-BE49-F238E27FC236}">
                  <a16:creationId xmlns:a16="http://schemas.microsoft.com/office/drawing/2014/main" id="{C5B56EBC-A441-4D91-AA4D-EB1A2779C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879" y="2341960"/>
              <a:ext cx="702436" cy="3000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350"/>
                <a:t>X; b = 2</a:t>
              </a: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8A7AF221-3BF6-4954-8DF4-4418D95F2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256" y="3105150"/>
              <a:ext cx="2763441" cy="3429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0" name="Text Box 15">
              <a:extLst>
                <a:ext uri="{FF2B5EF4-FFF2-40B4-BE49-F238E27FC236}">
                  <a16:creationId xmlns:a16="http://schemas.microsoft.com/office/drawing/2014/main" id="{90A8E4A4-57EA-4B78-B984-A09027B16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1112" y="3103960"/>
              <a:ext cx="558166" cy="3000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350" b="1"/>
                <a:t>Heap</a:t>
              </a: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CBF0438B-A902-4269-B947-AD6F3B61BA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6163866" y="2822973"/>
              <a:ext cx="14288" cy="2917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IN" sz="1350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80DB188C-B42A-4902-969D-B123A719D44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5634037" y="2702719"/>
              <a:ext cx="14288" cy="2917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pPr>
                <a:defRPr/>
              </a:pPr>
              <a:endParaRPr lang="en-IN" sz="1350"/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EBC4CD2B-50B6-4C2C-A365-1BF6C8A3E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1650" y="2122885"/>
              <a:ext cx="564514" cy="3000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350" b="1"/>
                <a:t>Stack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B3720E5F-CCD1-451A-BB49-F7B5B9E2C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" y="5255419"/>
              <a:ext cx="3120629" cy="5155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9056" tIns="34529" rIns="69056" bIns="34529"/>
            <a:lstStyle/>
            <a:p>
              <a:pPr marL="257175" indent="-257175">
                <a:spcBef>
                  <a:spcPct val="20000"/>
                </a:spcBef>
                <a:buClr>
                  <a:schemeClr val="folHlink"/>
                </a:buClr>
                <a:buSzPct val="75000"/>
                <a:buBlip>
                  <a:blip r:embed="rId2"/>
                </a:buBlip>
                <a:defRPr/>
              </a:pPr>
              <a:r>
                <a:rPr lang="en-US" sz="1500">
                  <a:latin typeface="Comic Sans MS" pitchFamily="66" charset="0"/>
                </a:rPr>
                <a:t>What must the OS track for a process?</a:t>
              </a:r>
            </a:p>
            <a:p>
              <a:pPr marL="857250" lvl="2" indent="-17145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endParaRPr lang="en-US" sz="120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66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40F6-751E-4AB2-AEDE-81D39DDF3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83928"/>
            <a:ext cx="7886700" cy="4711653"/>
          </a:xfrm>
        </p:spPr>
        <p:txBody>
          <a:bodyPr/>
          <a:lstStyle/>
          <a:p>
            <a:r>
              <a:rPr lang="en-US" altLang="en-US" sz="2400" dirty="0"/>
              <a:t>Program is </a:t>
            </a:r>
            <a:r>
              <a:rPr lang="en-US" altLang="en-US" sz="2400" b="1" i="1" dirty="0"/>
              <a:t>passive</a:t>
            </a:r>
            <a:r>
              <a:rPr lang="en-US" altLang="en-US" sz="2400" dirty="0"/>
              <a:t> entity stored on disk (</a:t>
            </a:r>
            <a:r>
              <a:rPr lang="en-US" altLang="en-US" sz="2400" b="1" dirty="0"/>
              <a:t>executable file</a:t>
            </a:r>
            <a:r>
              <a:rPr lang="en-US" altLang="en-US" sz="2400" dirty="0"/>
              <a:t>), process is </a:t>
            </a:r>
            <a:r>
              <a:rPr lang="en-US" altLang="en-US" sz="2400" b="1" i="1" dirty="0"/>
              <a:t>active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Program becomes process when executable file loaded into memory</a:t>
            </a:r>
          </a:p>
          <a:p>
            <a:r>
              <a:rPr lang="en-US" altLang="en-US" sz="2400" dirty="0"/>
              <a:t>Execution of program started via GUI mouse clicks, command line entry of its name, etc.</a:t>
            </a:r>
          </a:p>
          <a:p>
            <a:r>
              <a:rPr lang="en-US" altLang="en-US" sz="2400" dirty="0"/>
              <a:t>One program can be several processes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Consider multiple users executing the same program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0606-917D-4B62-ACCF-4C11830F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EA85-F670-49FA-BA33-61117EB1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AE559-C615-4986-A213-709DD497A0BB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6C339-1EE8-46C6-B27A-EEEF36157ACB}"/>
              </a:ext>
            </a:extLst>
          </p:cNvPr>
          <p:cNvSpPr txBox="1"/>
          <p:nvPr/>
        </p:nvSpPr>
        <p:spPr>
          <a:xfrm>
            <a:off x="5581650" y="10319"/>
            <a:ext cx="230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Process Concept</a:t>
            </a:r>
          </a:p>
        </p:txBody>
      </p:sp>
    </p:spTree>
    <p:extLst>
      <p:ext uri="{BB962C8B-B14F-4D97-AF65-F5344CB8AC3E}">
        <p14:creationId xmlns:p14="http://schemas.microsoft.com/office/powerpoint/2010/main" val="392283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0DF82-951A-435C-8464-8DC105AD3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4998"/>
            <a:ext cx="7886700" cy="4351338"/>
          </a:xfrm>
        </p:spPr>
        <p:txBody>
          <a:bodyPr/>
          <a:lstStyle/>
          <a:p>
            <a:r>
              <a:rPr lang="en-US" altLang="en-US" sz="2400" dirty="0"/>
              <a:t>OS must interleave the execution of several processes to maximize CPU usage while providing reasonable response time</a:t>
            </a:r>
          </a:p>
          <a:p>
            <a:endParaRPr lang="en-US" altLang="en-US" sz="2400" dirty="0"/>
          </a:p>
          <a:p>
            <a:r>
              <a:rPr lang="en-US" altLang="en-US" sz="2400" dirty="0"/>
              <a:t>OS must allocate resources to processes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and avoid deadlock and starvation</a:t>
            </a:r>
          </a:p>
          <a:p>
            <a:pPr lvl="1">
              <a:buNone/>
            </a:pPr>
            <a:endParaRPr lang="en-US" altLang="en-US" dirty="0"/>
          </a:p>
          <a:p>
            <a:r>
              <a:rPr lang="en-US" altLang="en-US" sz="2400" dirty="0"/>
              <a:t>OS must support inter-process communication and user creation of processes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72B92-59B0-4847-A046-43086E63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22796-DD99-4FB5-BD97-60747EAD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BF2C0-4EA9-4AED-819D-98F18F868D6C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3728F-7E3F-446B-AF52-A116D982A776}"/>
              </a:ext>
            </a:extLst>
          </p:cNvPr>
          <p:cNvSpPr txBox="1"/>
          <p:nvPr/>
        </p:nvSpPr>
        <p:spPr>
          <a:xfrm>
            <a:off x="5581650" y="10319"/>
            <a:ext cx="271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 Support for Processes</a:t>
            </a:r>
          </a:p>
        </p:txBody>
      </p:sp>
    </p:spTree>
    <p:extLst>
      <p:ext uri="{BB962C8B-B14F-4D97-AF65-F5344CB8AC3E}">
        <p14:creationId xmlns:p14="http://schemas.microsoft.com/office/powerpoint/2010/main" val="281193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0BA2-D7F7-41DB-9A02-98860795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2" y="692860"/>
            <a:ext cx="5649320" cy="5230267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None/>
              <a:defRPr/>
            </a:pPr>
            <a:r>
              <a:rPr lang="en-US" dirty="0"/>
              <a:t>The Operating Systems keeps track of each process using a Process Control Block</a:t>
            </a:r>
          </a:p>
          <a:p>
            <a:pPr marL="457200" indent="-457200">
              <a:buNone/>
              <a:defRPr/>
            </a:pPr>
            <a:endParaRPr lang="en-US" dirty="0"/>
          </a:p>
          <a:p>
            <a:pPr marL="457200" indent="-457200">
              <a:buNone/>
              <a:defRPr/>
            </a:pPr>
            <a:r>
              <a:rPr lang="en-US" dirty="0"/>
              <a:t>Information associated with each process – uniquely identifies and characterizes a particular process.</a:t>
            </a:r>
          </a:p>
          <a:p>
            <a:pPr marL="457200" indent="-457200">
              <a:buNone/>
              <a:defRPr/>
            </a:pPr>
            <a:endParaRPr lang="en-US" dirty="0"/>
          </a:p>
          <a:p>
            <a:pPr marL="457200" indent="-457200">
              <a:buNone/>
              <a:defRPr/>
            </a:pPr>
            <a:r>
              <a:rPr lang="en-US" dirty="0"/>
              <a:t>Some information in the PCB:</a:t>
            </a:r>
          </a:p>
          <a:p>
            <a:pPr marL="457200" indent="-457200">
              <a:defRPr/>
            </a:pPr>
            <a:r>
              <a:rPr lang="en-US" dirty="0"/>
              <a:t>Process state – running, waiting, ready, etc.</a:t>
            </a:r>
          </a:p>
          <a:p>
            <a:pPr marL="457200" indent="-457200">
              <a:defRPr/>
            </a:pPr>
            <a:r>
              <a:rPr lang="en-US" dirty="0"/>
              <a:t>Program counter</a:t>
            </a:r>
          </a:p>
          <a:p>
            <a:pPr marL="457200" indent="-457200">
              <a:defRPr/>
            </a:pPr>
            <a:r>
              <a:rPr lang="en-US" dirty="0"/>
              <a:t>CPU register values</a:t>
            </a:r>
          </a:p>
          <a:p>
            <a:pPr marL="457200" indent="-457200">
              <a:defRPr/>
            </a:pPr>
            <a:r>
              <a:rPr lang="en-US" dirty="0"/>
              <a:t>CPU scheduling information - used by short term scheduler</a:t>
            </a:r>
          </a:p>
          <a:p>
            <a:pPr marL="457200" indent="-457200">
              <a:defRPr/>
            </a:pPr>
            <a:r>
              <a:rPr lang="en-US" dirty="0"/>
              <a:t>Memory-management information – base, limit registers, page table info, etc.</a:t>
            </a:r>
          </a:p>
          <a:p>
            <a:pPr marL="457200" indent="-457200">
              <a:defRPr/>
            </a:pPr>
            <a:r>
              <a:rPr lang="en-US" dirty="0"/>
              <a:t>Accounting information</a:t>
            </a:r>
          </a:p>
          <a:p>
            <a:pPr marL="457200" indent="-457200">
              <a:defRPr/>
            </a:pPr>
            <a:r>
              <a:rPr lang="en-US" dirty="0"/>
              <a:t>I/O status &amp; file information – devices allocated to proc., open files, etc.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E2E0-FD0C-4BE1-AF75-F4B731B2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16D7A-54B2-4F17-A303-7D7F2A9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03760-F700-4CF0-AFD9-69F0D4F2653C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D8585-3BCB-453D-BFCE-490E665DE3A2}"/>
              </a:ext>
            </a:extLst>
          </p:cNvPr>
          <p:cNvSpPr txBox="1"/>
          <p:nvPr/>
        </p:nvSpPr>
        <p:spPr>
          <a:xfrm>
            <a:off x="5145206" y="10319"/>
            <a:ext cx="31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Process Control Block(PCB)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A05C86DA-995C-427B-8C29-9F5FF1F54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7" t="731" r="28017" b="540"/>
          <a:stretch>
            <a:fillRect/>
          </a:stretch>
        </p:blipFill>
        <p:spPr bwMode="auto">
          <a:xfrm>
            <a:off x="6457950" y="957382"/>
            <a:ext cx="2363787" cy="493553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0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79B2-B1AB-425A-9FAB-3416045C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80" y="883930"/>
            <a:ext cx="8077769" cy="4711652"/>
          </a:xfrm>
        </p:spPr>
        <p:txBody>
          <a:bodyPr/>
          <a:lstStyle/>
          <a:p>
            <a:r>
              <a:rPr lang="en-US" altLang="en-US" sz="2400" dirty="0" err="1"/>
              <a:t>Interprocess</a:t>
            </a:r>
            <a:r>
              <a:rPr lang="en-US" altLang="en-US" sz="2400" dirty="0"/>
              <a:t> Communication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may hold flags and signals for IPC</a:t>
            </a:r>
          </a:p>
          <a:p>
            <a:r>
              <a:rPr lang="en-US" altLang="en-US" sz="2400" dirty="0"/>
              <a:t>Process Privileges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access to certain memory locations...</a:t>
            </a:r>
          </a:p>
          <a:p>
            <a:r>
              <a:rPr lang="en-US" altLang="en-US" sz="2400" dirty="0"/>
              <a:t>Memory management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pointers to segment/page tables assigned to this process</a:t>
            </a:r>
          </a:p>
          <a:p>
            <a:r>
              <a:rPr lang="en-US" altLang="en-US" sz="2400" dirty="0"/>
              <a:t>Resource ownership and utilization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resources in use: open files, I/O devices...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history of usage (of CPU time, I/O...)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9F546-01D7-45F3-8409-85DFED4B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00A7C-69B2-4018-A903-4DEA9C5D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537B8-70F9-4A77-A32A-7329A8730112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74E87-BD3E-47DD-AAFA-96CA92AC5DD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Process Control Block (PCB) Other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31879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9F546-01D7-45F3-8409-85DFED4B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(Processes)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00A7C-69B2-4018-A903-4DEA9C5D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26BB-C5A2-4345-87C9-088DAE2C237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537B8-70F9-4A77-A32A-7329A8730112}"/>
              </a:ext>
            </a:extLst>
          </p:cNvPr>
          <p:cNvSpPr txBox="1"/>
          <p:nvPr/>
        </p:nvSpPr>
        <p:spPr>
          <a:xfrm>
            <a:off x="3320654" y="1527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74E87-BD3E-47DD-AAFA-96CA92AC5DD9}"/>
              </a:ext>
            </a:extLst>
          </p:cNvPr>
          <p:cNvSpPr txBox="1"/>
          <p:nvPr/>
        </p:nvSpPr>
        <p:spPr>
          <a:xfrm>
            <a:off x="5036024" y="37615"/>
            <a:ext cx="369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Queues as linked lists of PCBs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9FEE4A85-7352-4A8A-A764-94FD2CD9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t="540" r="4106" b="690"/>
          <a:stretch>
            <a:fillRect/>
          </a:stretch>
        </p:blipFill>
        <p:spPr bwMode="auto">
          <a:xfrm>
            <a:off x="1542256" y="835000"/>
            <a:ext cx="6059487" cy="522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7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2902</TotalTime>
  <Words>2523</Words>
  <Application>Microsoft Office PowerPoint</Application>
  <PresentationFormat>On-screen Show (4:3)</PresentationFormat>
  <Paragraphs>383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Arial Rounded MT Bold</vt:lpstr>
      <vt:lpstr>Calibri</vt:lpstr>
      <vt:lpstr>Calibri Light</vt:lpstr>
      <vt:lpstr>Comic Sans MS</vt:lpstr>
      <vt:lpstr>Courier New</vt:lpstr>
      <vt:lpstr>Monotype Sorts</vt:lpstr>
      <vt:lpstr>Times</vt:lpstr>
      <vt:lpstr>Times New Roman</vt:lpstr>
      <vt:lpstr>Wingdings</vt:lpstr>
      <vt:lpstr>Office Theme</vt:lpstr>
      <vt:lpstr>Artwork</vt:lpstr>
      <vt:lpstr>Introduction of 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</vt:lpstr>
      <vt:lpstr>Acknowledgements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Dilip Singh Sisodia</dc:creator>
  <cp:lastModifiedBy>Shri Dilip Singh Sisodia</cp:lastModifiedBy>
  <cp:revision>216</cp:revision>
  <dcterms:created xsi:type="dcterms:W3CDTF">2019-07-15T04:18:53Z</dcterms:created>
  <dcterms:modified xsi:type="dcterms:W3CDTF">2020-09-10T14:19:16Z</dcterms:modified>
</cp:coreProperties>
</file>