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Masters/slideMaster13.xml" ContentType="application/vnd.openxmlformats-officedocument.presentationml.slideMaster+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661" r:id="rId2"/>
    <p:sldMasterId id="2147483662" r:id="rId3"/>
    <p:sldMasterId id="2147483663" r:id="rId4"/>
    <p:sldMasterId id="2147483664" r:id="rId5"/>
    <p:sldMasterId id="2147483665" r:id="rId6"/>
    <p:sldMasterId id="2147483666" r:id="rId7"/>
    <p:sldMasterId id="2147483667" r:id="rId8"/>
    <p:sldMasterId id="2147483668" r:id="rId9"/>
    <p:sldMasterId id="2147483669" r:id="rId10"/>
    <p:sldMasterId id="2147483670" r:id="rId11"/>
    <p:sldMasterId id="2147483671" r:id="rId12"/>
    <p:sldMasterId id="2147483672" r:id="rId13"/>
  </p:sldMasterIdLst>
  <p:notesMasterIdLst>
    <p:notesMasterId r:id="rId59"/>
  </p:notesMasterIdLst>
  <p:sldIdLst>
    <p:sldId id="256" r:id="rId14"/>
    <p:sldId id="257" r:id="rId15"/>
    <p:sldId id="258" r:id="rId16"/>
    <p:sldId id="259" r:id="rId17"/>
    <p:sldId id="287" r:id="rId18"/>
    <p:sldId id="260" r:id="rId19"/>
    <p:sldId id="261" r:id="rId20"/>
    <p:sldId id="288" r:id="rId21"/>
    <p:sldId id="262" r:id="rId22"/>
    <p:sldId id="263" r:id="rId23"/>
    <p:sldId id="289" r:id="rId24"/>
    <p:sldId id="264" r:id="rId25"/>
    <p:sldId id="290"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92" r:id="rId39"/>
    <p:sldId id="291" r:id="rId40"/>
    <p:sldId id="277" r:id="rId41"/>
    <p:sldId id="278" r:id="rId42"/>
    <p:sldId id="294" r:id="rId43"/>
    <p:sldId id="293" r:id="rId44"/>
    <p:sldId id="286" r:id="rId45"/>
    <p:sldId id="279" r:id="rId46"/>
    <p:sldId id="280" r:id="rId47"/>
    <p:sldId id="281" r:id="rId48"/>
    <p:sldId id="282" r:id="rId49"/>
    <p:sldId id="296" r:id="rId50"/>
    <p:sldId id="297" r:id="rId51"/>
    <p:sldId id="298" r:id="rId52"/>
    <p:sldId id="283" r:id="rId53"/>
    <p:sldId id="299" r:id="rId54"/>
    <p:sldId id="295" r:id="rId55"/>
    <p:sldId id="300" r:id="rId56"/>
    <p:sldId id="284" r:id="rId57"/>
    <p:sldId id="285" r:id="rId58"/>
  </p:sldIdLst>
  <p:sldSz cx="9144000" cy="6858000" type="screen4x3"/>
  <p:notesSz cx="6858000" cy="9144000"/>
  <p:embeddedFontLst>
    <p:embeddedFont>
      <p:font typeface="Tahoma" pitchFamily="34" charset="0"/>
      <p:regular r:id="rId60"/>
      <p:bold r:id="rId61"/>
    </p:embeddedFont>
    <p:embeddedFont>
      <p:font typeface="Calibri" pitchFamily="34" charset="0"/>
      <p:regular r:id="rId62"/>
      <p:bold r:id="rId63"/>
      <p:italic r:id="rId64"/>
      <p:boldItalic r:id="rId65"/>
    </p:embeddedFont>
    <p:embeddedFont>
      <p:font typeface="Trebuchet MS"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font" Target="fonts/font4.fntdata"/><Relationship Id="rId68" Type="http://schemas.openxmlformats.org/officeDocument/2006/relationships/font" Target="fonts/font9.fntdata"/><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font" Target="fonts/font7.fntdata"/><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61" Type="http://schemas.openxmlformats.org/officeDocument/2006/relationships/font" Target="fonts/font2.fntdata"/><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font" Target="fonts/font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64" name="Google Shape;16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73" name="Google Shape;1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92" name="Google Shape;19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0" name="Google Shape;120;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21" name="Google Shape;121;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2" name="Google Shape;12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3" name="Google Shape;133;p21"/>
          <p:cNvSpPr>
            <a:spLocks noGrp="1"/>
          </p:cNvSpPr>
          <p:nvPr>
            <p:ph type="pic" idx="2"/>
          </p:nvPr>
        </p:nvSpPr>
        <p:spPr>
          <a:xfrm>
            <a:off x="1792288" y="612775"/>
            <a:ext cx="5486400" cy="4114800"/>
          </a:xfrm>
          <a:prstGeom prst="rect">
            <a:avLst/>
          </a:prstGeom>
          <a:noFill/>
          <a:ln>
            <a:noFill/>
          </a:ln>
        </p:spPr>
      </p:sp>
      <p:sp>
        <p:nvSpPr>
          <p:cNvPr id="134" name="Google Shape;13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5" name="Google Shape;13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6" name="Google Shape;146;p23"/>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7" name="Google Shape;14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8" name="Google Shape;158;p2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4"/>
          <p:cNvSpPr>
            <a:spLocks noGrp="1"/>
          </p:cNvSpPr>
          <p:nvPr>
            <p:ph type="tbl" idx="2"/>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0" name="Google Shape;4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9C97"/>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003366"/>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3" name="Google Shape;93;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4" name="Google Shape;9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6" name="Google Shape;106;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7" name="Google Shape;107;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8" name="Google Shape;108;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9" name="Google Shape;10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strike="noStrike" cap="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4" name="Google Shape;114;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5" name="Google Shape;11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16" name="Google Shape;11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17" name="Google Shape;11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27" name="Google Shape;127;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8" name="Google Shape;12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29" name="Google Shape;12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30" name="Google Shape;1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40" name="Google Shape;14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1" name="Google Shape;14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42" name="Google Shape;14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43" name="Google Shape;14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52" name="Google Shape;152;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 name="Google Shape;153;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54" name="Google Shape;154;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55" name="Google Shape;155;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strike="noStrike" cap="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23" name="Google Shape;23;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31" name="Google Shape;31;p5"/>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32" name="Google Shape;32;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1"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7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70" name="Google Shape;7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71" name="Google Shape;7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76" name="Google Shape;7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77" name="Google Shape;7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6" name="Google Shape;86;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8" name="Google Shape;8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9" name="Google Shape;8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99" name="Google Shape;99;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01" name="Google Shape;10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a:solidFill>
                  <a:srgbClr val="898989"/>
                </a:solidFill>
                <a:latin typeface="Tahoma"/>
                <a:ea typeface="Tahoma"/>
                <a:cs typeface="Tahoma"/>
                <a:sym typeface="Tahoma"/>
              </a:defRPr>
            </a:lvl1pPr>
            <a:lvl2pPr marR="0" lvl="1"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102" name="Google Shape;10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1" i="0" u="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hyperlink" Target="https://lecturenotes.in/subject/112/cryptography-and-network-security-c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illiamstallings.com/Extras/Security-Notes/" TargetMode="External"/><Relationship Id="rId4" Type="http://schemas.openxmlformats.org/officeDocument/2006/relationships/hyperlink" Target="http://studentsfocus.com/cs6701-cns-notes-cryptography-network-security-lecture-handwritten-notes-cse-7th-sem-anna-universit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6.xml"/><Relationship Id="rId16"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36.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notesSlide" Target="../notesSlides/notesSlide27.xml"/><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jpeg"/><Relationship Id="rId22" Type="http://schemas.openxmlformats.org/officeDocument/2006/relationships/image" Target="../media/image7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strike="noStrike" cap="none">
                <a:solidFill>
                  <a:srgbClr val="898989"/>
                </a:solidFill>
                <a:latin typeface="Tahoma"/>
                <a:ea typeface="Tahoma"/>
                <a:cs typeface="Tahoma"/>
                <a:sym typeface="Tahoma"/>
              </a:rPr>
              <a:t>Dr. Preeti Chandrakar</a:t>
            </a:r>
            <a:endParaRPr/>
          </a:p>
        </p:txBody>
      </p:sp>
      <p:sp>
        <p:nvSpPr>
          <p:cNvPr id="168" name="Google Shape;168;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1</a:t>
            </a:fld>
            <a:endParaRPr/>
          </a:p>
        </p:txBody>
      </p:sp>
      <p:sp>
        <p:nvSpPr>
          <p:cNvPr id="169" name="Google Shape;169;p26"/>
          <p:cNvSpPr txBox="1"/>
          <p:nvPr/>
        </p:nvSpPr>
        <p:spPr>
          <a:xfrm>
            <a:off x="914400" y="990600"/>
            <a:ext cx="7239000" cy="8302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4800"/>
              <a:buFont typeface="Times"/>
              <a:buNone/>
            </a:pPr>
            <a:r>
              <a:rPr lang="en-US" sz="4800" b="1" i="0" u="none" strike="noStrike" cap="none">
                <a:solidFill>
                  <a:schemeClr val="folHlink"/>
                </a:solidFill>
                <a:latin typeface="Times"/>
                <a:ea typeface="Times"/>
                <a:cs typeface="Times"/>
                <a:sym typeface="Times"/>
              </a:rPr>
              <a:t>Cryptography and Network Security</a:t>
            </a:r>
            <a:endParaRPr/>
          </a:p>
        </p:txBody>
      </p:sp>
      <p:sp>
        <p:nvSpPr>
          <p:cNvPr id="170" name="Google Shape;170;p26"/>
          <p:cNvSpPr/>
          <p:nvPr/>
        </p:nvSpPr>
        <p:spPr>
          <a:xfrm>
            <a:off x="2438400" y="3244334"/>
            <a:ext cx="4724400" cy="184665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Dr. Preeti Chandrakar</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Assistant Professor </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Computer Science &amp; Engineering, NIT, Raipur</a:t>
            </a:r>
            <a:endParaRPr/>
          </a:p>
          <a:p>
            <a:pPr marL="0" marR="0" lvl="0" indent="0" algn="ctr" rtl="0">
              <a:lnSpc>
                <a:spcPct val="100000"/>
              </a:lnSpc>
              <a:spcBef>
                <a:spcPts val="0"/>
              </a:spcBef>
              <a:spcAft>
                <a:spcPts val="0"/>
              </a:spcAft>
              <a:buClr>
                <a:schemeClr val="dk1"/>
              </a:buClr>
              <a:buSzPts val="1800"/>
              <a:buFont typeface="Tahoma"/>
              <a:buNone/>
            </a:pPr>
            <a:endParaRPr sz="1800" b="1" i="0" u="none" strike="noStrike" cap="none">
              <a:solidFill>
                <a:schemeClr val="dk1"/>
              </a:solidFill>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ctrTitle" idx="4294967295"/>
          </p:nvPr>
        </p:nvSpPr>
        <p:spPr>
          <a:xfrm>
            <a:off x="685800" y="685800"/>
            <a:ext cx="7772400" cy="14478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DF322D"/>
              </a:buClr>
              <a:buSzPts val="4400"/>
              <a:buFont typeface="Calibri"/>
              <a:buNone/>
            </a:pPr>
            <a:r>
              <a:rPr lang="en-US" sz="4400" b="1" i="0" u="none" strike="noStrike" cap="none">
                <a:solidFill>
                  <a:srgbClr val="DF322D"/>
                </a:solidFill>
                <a:latin typeface="Calibri"/>
                <a:ea typeface="Calibri"/>
                <a:cs typeface="Calibri"/>
                <a:sym typeface="Calibri"/>
              </a:rPr>
              <a:t>Confidentiality</a:t>
            </a:r>
            <a:endParaRPr sz="4400" b="1" i="0" u="none" strike="noStrike" cap="none">
              <a:solidFill>
                <a:srgbClr val="DF322D"/>
              </a:solidFill>
              <a:latin typeface="Calibri"/>
              <a:ea typeface="Calibri"/>
              <a:cs typeface="Calibri"/>
              <a:sym typeface="Calibri"/>
            </a:endParaRPr>
          </a:p>
        </p:txBody>
      </p:sp>
      <p:sp>
        <p:nvSpPr>
          <p:cNvPr id="230" name="Google Shape;230;p33"/>
          <p:cNvSpPr txBox="1">
            <a:spLocks noGrp="1"/>
          </p:cNvSpPr>
          <p:nvPr>
            <p:ph type="subTitle" idx="1"/>
          </p:nvPr>
        </p:nvSpPr>
        <p:spPr>
          <a:xfrm>
            <a:off x="381000" y="1905000"/>
            <a:ext cx="8305800" cy="4191000"/>
          </a:xfrm>
          <a:prstGeom prst="rect">
            <a:avLst/>
          </a:prstGeom>
          <a:noFill/>
          <a:ln>
            <a:noFill/>
          </a:ln>
        </p:spPr>
        <p:txBody>
          <a:bodyPr spcFirstLastPara="1" wrap="square" lIns="91425" tIns="45700" rIns="91425" bIns="45700" anchor="t" anchorCtr="0">
            <a:noAutofit/>
          </a:bodyPr>
          <a:lstStyle/>
          <a:p>
            <a:pPr marL="0" lvl="0" indent="-152400" algn="just"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Confidentiality is used to prevent sensitive information from reaching the wrong people, while making sure that the right people can in fact get it</a:t>
            </a:r>
            <a:endParaRPr/>
          </a:p>
          <a:p>
            <a:pPr marL="0" lvl="0" indent="-152400" algn="just"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Confidentiality assures that data can not be viewed by an unauthorized user</a:t>
            </a:r>
            <a:endParaRPr/>
          </a:p>
          <a:p>
            <a:pPr marL="0" lvl="0" indent="-152400" algn="just"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It sometimes referred to as secrecy</a:t>
            </a:r>
            <a:endParaRPr/>
          </a:p>
          <a:p>
            <a:pPr marL="0" lvl="0" indent="-152400" algn="just"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Data confidentiality is designed to protect data from disclosure attack</a:t>
            </a:r>
            <a:endParaRPr/>
          </a:p>
          <a:p>
            <a:pPr marL="0" lvl="0" indent="-152400" algn="just"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It is designed to prevent snooping and traffic analysis attack</a:t>
            </a:r>
            <a:endParaRPr/>
          </a:p>
          <a:p>
            <a:pPr marL="0" lvl="0" indent="0" algn="just" rtl="0">
              <a:lnSpc>
                <a:spcPct val="100000"/>
              </a:lnSpc>
              <a:spcBef>
                <a:spcPts val="480"/>
              </a:spcBef>
              <a:spcAft>
                <a:spcPts val="0"/>
              </a:spcAft>
              <a:buClr>
                <a:srgbClr val="888888"/>
              </a:buClr>
              <a:buSzPts val="2400"/>
              <a:buNone/>
            </a:pPr>
            <a:endParaRPr sz="2400" b="0" i="0" u="none">
              <a:solidFill>
                <a:schemeClr val="dk1"/>
              </a:solidFill>
              <a:latin typeface="Times New Roman"/>
              <a:ea typeface="Times New Roman"/>
              <a:cs typeface="Times New Roman"/>
              <a:sym typeface="Times New Roman"/>
            </a:endParaRPr>
          </a:p>
          <a:p>
            <a:pPr marL="0" lvl="0" indent="0" algn="ctr" rtl="0">
              <a:spcBef>
                <a:spcPts val="480"/>
              </a:spcBef>
              <a:spcAft>
                <a:spcPts val="0"/>
              </a:spcAft>
              <a:buClr>
                <a:srgbClr val="888888"/>
              </a:buClr>
              <a:buSzPts val="2400"/>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5926" y="453683"/>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a:latin typeface="Times New Roman" panose="02020603050405020304" pitchFamily="18" charset="0"/>
                <a:cs typeface="Times New Roman" panose="02020603050405020304" pitchFamily="18" charset="0"/>
              </a:rPr>
              <a:t>Security Goals</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F3EE1478-CD00-4EE3-806D-8253AAED850E}"/>
              </a:ext>
            </a:extLst>
          </p:cNvPr>
          <p:cNvSpPr/>
          <p:nvPr/>
        </p:nvSpPr>
        <p:spPr>
          <a:xfrm>
            <a:off x="472440" y="1430349"/>
            <a:ext cx="8153400" cy="4985980"/>
          </a:xfrm>
          <a:prstGeom prst="rect">
            <a:avLst/>
          </a:prstGeom>
          <a:noFill/>
        </p:spPr>
        <p:txBody>
          <a:bodyPr wrap="square" lIns="91440" tIns="45720" rIns="91440" bIns="45720">
            <a:spAutoFit/>
          </a:bodyPr>
          <a:lstStyle/>
          <a:p>
            <a:pPr algn="just"/>
            <a:r>
              <a:rPr lang="en-US" sz="2400" b="1" dirty="0">
                <a:ln w="0"/>
                <a:latin typeface="Times New Roman" panose="02020603050405020304" pitchFamily="18" charset="0"/>
                <a:cs typeface="Times New Roman" panose="02020603050405020304" pitchFamily="18" charset="0"/>
              </a:rPr>
              <a:t>Integrity</a:t>
            </a:r>
            <a:endParaRPr lang="en-US" sz="2400" b="1" cap="none" spc="0" dirty="0">
              <a:ln w="0"/>
              <a:solidFill>
                <a:schemeClr val="tx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n w="0"/>
                <a:latin typeface="Times New Roman" panose="02020603050405020304" pitchFamily="18" charset="0"/>
                <a:cs typeface="Times New Roman" panose="02020603050405020304" pitchFamily="18" charset="0"/>
              </a:rPr>
              <a:t>Contents of a message are changed after the sender sends it, but before it reaches the intended recipient</a:t>
            </a: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smtClean="0">
              <a:ln w="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n w="0"/>
                <a:latin typeface="Times New Roman" panose="02020603050405020304" pitchFamily="18" charset="0"/>
                <a:cs typeface="Times New Roman" panose="02020603050405020304" pitchFamily="18" charset="0"/>
              </a:rPr>
              <a:t>User </a:t>
            </a:r>
            <a:r>
              <a:rPr lang="en-US" dirty="0">
                <a:ln w="0"/>
                <a:latin typeface="Times New Roman" panose="02020603050405020304" pitchFamily="18" charset="0"/>
                <a:cs typeface="Times New Roman" panose="02020603050405020304" pitchFamily="18" charset="0"/>
              </a:rPr>
              <a:t>C change the contents and send changed message to user B. User A and B does not know about this change. This type of attack is called as modification</a:t>
            </a:r>
          </a:p>
        </p:txBody>
      </p:sp>
      <p:pic>
        <p:nvPicPr>
          <p:cNvPr id="6" name="Picture 5">
            <a:extLst>
              <a:ext uri="{FF2B5EF4-FFF2-40B4-BE49-F238E27FC236}">
                <a16:creationId xmlns:a16="http://schemas.microsoft.com/office/drawing/2014/main" xmlns="" id="{C68F298A-6293-4414-8BF4-7632EC370B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62200" y="3213740"/>
            <a:ext cx="3962400" cy="2413121"/>
          </a:xfrm>
          <a:prstGeom prst="rect">
            <a:avLst/>
          </a:prstGeom>
        </p:spPr>
      </p:pic>
    </p:spTree>
    <p:extLst>
      <p:ext uri="{BB962C8B-B14F-4D97-AF65-F5344CB8AC3E}">
        <p14:creationId xmlns:p14="http://schemas.microsoft.com/office/powerpoint/2010/main" xmlns="" val="188928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idx="4294967295"/>
          </p:nvPr>
        </p:nvSpPr>
        <p:spPr>
          <a:xfrm>
            <a:off x="685800" y="304800"/>
            <a:ext cx="69342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F322D"/>
              </a:buClr>
              <a:buSzPts val="4400"/>
              <a:buFont typeface="Calibri"/>
              <a:buNone/>
            </a:pPr>
            <a:r>
              <a:rPr lang="en-US" sz="4400" b="1" i="0" u="none" strike="noStrike" cap="none">
                <a:solidFill>
                  <a:srgbClr val="DF322D"/>
                </a:solidFill>
                <a:latin typeface="Calibri"/>
                <a:ea typeface="Calibri"/>
                <a:cs typeface="Calibri"/>
                <a:sym typeface="Calibri"/>
              </a:rPr>
              <a:t>Nonrepudiation</a:t>
            </a:r>
            <a:endParaRPr/>
          </a:p>
        </p:txBody>
      </p:sp>
      <p:sp>
        <p:nvSpPr>
          <p:cNvPr id="236" name="Google Shape;236;p3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37" name="Google Shape;237;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12</a:t>
            </a:fld>
            <a:endParaRPr/>
          </a:p>
        </p:txBody>
      </p:sp>
      <p:sp>
        <p:nvSpPr>
          <p:cNvPr id="238" name="Google Shape;238;p34"/>
          <p:cNvSpPr txBox="1"/>
          <p:nvPr/>
        </p:nvSpPr>
        <p:spPr>
          <a:xfrm>
            <a:off x="304800" y="1295400"/>
            <a:ext cx="8243887" cy="4770437"/>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Nonrepudiation service protects against repudiation by either the sender or the receiver of the data </a:t>
            </a:r>
            <a:endParaRPr/>
          </a:p>
          <a:p>
            <a:pPr marL="0" marR="0" lvl="0" indent="0" algn="just" rtl="0">
              <a:lnSpc>
                <a:spcPct val="100000"/>
              </a:lnSpc>
              <a:spcBef>
                <a:spcPts val="0"/>
              </a:spcBef>
              <a:spcAft>
                <a:spcPts val="0"/>
              </a:spcAft>
              <a:buClr>
                <a:schemeClr val="dk1"/>
              </a:buClr>
              <a:buSzPts val="2400"/>
              <a:buFont typeface="Tahoma"/>
              <a:buNone/>
            </a:pPr>
            <a:endParaRPr sz="2400" b="0" i="0" u="none">
              <a:solidFill>
                <a:schemeClr val="dk1"/>
              </a:solidFill>
              <a:latin typeface="Times New Roman"/>
              <a:ea typeface="Times New Roman"/>
              <a:cs typeface="Times New Roman"/>
              <a:sym typeface="Times New Roman"/>
            </a:endParaRPr>
          </a:p>
          <a:p>
            <a:pPr marL="0" marR="0" lvl="0" indent="-152400" algn="just"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 It ensures that en entity cannot deny a previous commitment or action</a:t>
            </a:r>
            <a:endParaRPr/>
          </a:p>
          <a:p>
            <a:pPr marL="0" marR="0" lvl="0" indent="0" algn="just" rtl="0">
              <a:lnSpc>
                <a:spcPct val="100000"/>
              </a:lnSpc>
              <a:spcBef>
                <a:spcPts val="0"/>
              </a:spcBef>
              <a:spcAft>
                <a:spcPts val="0"/>
              </a:spcAft>
              <a:buClr>
                <a:schemeClr val="dk1"/>
              </a:buClr>
              <a:buSzPts val="2400"/>
              <a:buFont typeface="Tahoma"/>
              <a:buNone/>
            </a:pPr>
            <a:endParaRPr sz="2400" b="0" i="0" u="none">
              <a:solidFill>
                <a:schemeClr val="dk1"/>
              </a:solidFill>
              <a:latin typeface="Times New Roman"/>
              <a:ea typeface="Times New Roman"/>
              <a:cs typeface="Times New Roman"/>
              <a:sym typeface="Times New Roman"/>
            </a:endParaRPr>
          </a:p>
          <a:p>
            <a:pPr marL="0" marR="0" lvl="0" indent="-152400" algn="just"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In nonrepudiation with proof of the origin, the receiver of the data can later prove the identity of the sender if denied</a:t>
            </a:r>
            <a:endParaRPr/>
          </a:p>
          <a:p>
            <a:pPr marL="0" marR="0" lvl="0" indent="0" algn="just" rtl="0">
              <a:lnSpc>
                <a:spcPct val="100000"/>
              </a:lnSpc>
              <a:spcBef>
                <a:spcPts val="0"/>
              </a:spcBef>
              <a:spcAft>
                <a:spcPts val="0"/>
              </a:spcAft>
              <a:buClr>
                <a:schemeClr val="dk1"/>
              </a:buClr>
              <a:buSzPts val="2400"/>
              <a:buFont typeface="Tahoma"/>
              <a:buNone/>
            </a:pPr>
            <a:endParaRPr sz="2400" b="0" i="0" u="none">
              <a:solidFill>
                <a:schemeClr val="dk1"/>
              </a:solidFill>
              <a:latin typeface="Times New Roman"/>
              <a:ea typeface="Times New Roman"/>
              <a:cs typeface="Times New Roman"/>
              <a:sym typeface="Times New Roman"/>
            </a:endParaRPr>
          </a:p>
          <a:p>
            <a:pPr marL="0" marR="0" lvl="0" indent="-152400" algn="just"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In nonrepudiation with proof of delivery, the sender of data can later prove the data were delivered to the intended recipient.</a:t>
            </a:r>
            <a:endParaRPr/>
          </a:p>
          <a:p>
            <a:pPr marL="0" marR="0" lvl="0" indent="0" algn="just" rtl="0">
              <a:lnSpc>
                <a:spcPct val="100000"/>
              </a:lnSpc>
              <a:spcBef>
                <a:spcPts val="0"/>
              </a:spcBef>
              <a:spcAft>
                <a:spcPts val="0"/>
              </a:spcAft>
              <a:buClr>
                <a:schemeClr val="dk1"/>
              </a:buClr>
              <a:buSzPts val="2000"/>
              <a:buFont typeface="Noto Sans Symbols"/>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265" y="59436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a:latin typeface="Times New Roman" panose="02020603050405020304" pitchFamily="18" charset="0"/>
                <a:cs typeface="Times New Roman" panose="02020603050405020304" pitchFamily="18" charset="0"/>
              </a:rPr>
              <a:t>Security Goals</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F3EE1478-CD00-4EE3-806D-8253AAED850E}"/>
              </a:ext>
            </a:extLst>
          </p:cNvPr>
          <p:cNvSpPr/>
          <p:nvPr/>
        </p:nvSpPr>
        <p:spPr>
          <a:xfrm>
            <a:off x="697524" y="1866447"/>
            <a:ext cx="8153400" cy="923330"/>
          </a:xfrm>
          <a:prstGeom prst="rect">
            <a:avLst/>
          </a:prstGeom>
          <a:noFill/>
        </p:spPr>
        <p:txBody>
          <a:bodyPr wrap="square" lIns="91440" tIns="45720" rIns="91440" bIns="45720">
            <a:spAutoFit/>
          </a:bodyPr>
          <a:lstStyle/>
          <a:p>
            <a:pPr algn="just"/>
            <a:r>
              <a:rPr lang="en-US" b="1" dirty="0">
                <a:ln w="0"/>
                <a:latin typeface="Times New Roman" panose="02020603050405020304" pitchFamily="18" charset="0"/>
                <a:cs typeface="Times New Roman" panose="02020603050405020304" pitchFamily="18" charset="0"/>
              </a:rPr>
              <a:t>Non-repudiation</a:t>
            </a:r>
            <a:endParaRPr lang="en-US" b="1" cap="none" spc="0" dirty="0">
              <a:ln w="0"/>
              <a:solidFill>
                <a:schemeClr val="tx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n w="0"/>
                <a:latin typeface="Times New Roman" panose="02020603050405020304" pitchFamily="18" charset="0"/>
                <a:cs typeface="Times New Roman" panose="02020603050405020304" pitchFamily="18" charset="0"/>
              </a:rPr>
              <a:t>It does not allow the sender of a message to refute the claim of not sending that message </a:t>
            </a:r>
          </a:p>
        </p:txBody>
      </p:sp>
      <p:pic>
        <p:nvPicPr>
          <p:cNvPr id="6" name="Picture 5">
            <a:extLst>
              <a:ext uri="{FF2B5EF4-FFF2-40B4-BE49-F238E27FC236}">
                <a16:creationId xmlns:a16="http://schemas.microsoft.com/office/drawing/2014/main" xmlns="" id="{9F088934-572B-4CC7-B05E-4C1D6358040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52600" y="3429000"/>
            <a:ext cx="6643884" cy="1905000"/>
          </a:xfrm>
          <a:prstGeom prst="rect">
            <a:avLst/>
          </a:prstGeom>
        </p:spPr>
      </p:pic>
    </p:spTree>
    <p:extLst>
      <p:ext uri="{BB962C8B-B14F-4D97-AF65-F5344CB8AC3E}">
        <p14:creationId xmlns:p14="http://schemas.microsoft.com/office/powerpoint/2010/main" xmlns="" val="346477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44" name="Google Shape;244;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14</a:t>
            </a:fld>
            <a:endParaRPr/>
          </a:p>
        </p:txBody>
      </p:sp>
      <p:pic>
        <p:nvPicPr>
          <p:cNvPr id="245" name="Google Shape;245;p35" descr="chapter-1-introduction-of-cryptography-and-network-security-10-638 (1).jpg"/>
          <p:cNvPicPr preferRelativeResize="0"/>
          <p:nvPr/>
        </p:nvPicPr>
        <p:blipFill rotWithShape="1">
          <a:blip r:embed="rId3">
            <a:alphaModFix/>
          </a:blip>
          <a:srcRect/>
          <a:stretch/>
        </p:blipFill>
        <p:spPr>
          <a:xfrm>
            <a:off x="228600" y="304800"/>
            <a:ext cx="8534400" cy="4343400"/>
          </a:xfrm>
          <a:prstGeom prst="rect">
            <a:avLst/>
          </a:prstGeom>
          <a:noFill/>
          <a:ln>
            <a:noFill/>
          </a:ln>
        </p:spPr>
      </p:pic>
      <p:sp>
        <p:nvSpPr>
          <p:cNvPr id="246" name="Google Shape;246;p35"/>
          <p:cNvSpPr txBox="1"/>
          <p:nvPr/>
        </p:nvSpPr>
        <p:spPr>
          <a:xfrm>
            <a:off x="228600" y="4876800"/>
            <a:ext cx="8534400" cy="1200150"/>
          </a:xfrm>
          <a:prstGeom prst="rect">
            <a:avLst/>
          </a:prstGeom>
          <a:noFill/>
          <a:ln>
            <a:noFill/>
          </a:ln>
        </p:spPr>
        <p:txBody>
          <a:bodyPr spcFirstLastPara="1" wrap="square" lIns="91425" tIns="45700" rIns="91425" bIns="45700" anchor="t" anchorCtr="0">
            <a:spAutoFit/>
          </a:bodyPr>
          <a:lstStyle/>
          <a:p>
            <a:pPr marL="0" marR="0" lvl="0" indent="-114300"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Tahoma"/>
                <a:ea typeface="Tahoma"/>
                <a:cs typeface="Tahoma"/>
                <a:sym typeface="Tahoma"/>
              </a:rPr>
              <a:t>Availability of information refers to ensuring that authorized parties are able to access the information when needed</a:t>
            </a:r>
            <a:endParaRPr/>
          </a:p>
          <a:p>
            <a:pPr marL="0" marR="0" lvl="0" indent="0" algn="just" rtl="0">
              <a:lnSpc>
                <a:spcPct val="100000"/>
              </a:lnSpc>
              <a:spcBef>
                <a:spcPts val="0"/>
              </a:spcBef>
              <a:spcAft>
                <a:spcPts val="0"/>
              </a:spcAft>
              <a:buClr>
                <a:schemeClr val="dk1"/>
              </a:buClr>
              <a:buSzPts val="1800"/>
              <a:buFont typeface="Tahoma"/>
              <a:buNone/>
            </a:pPr>
            <a:endParaRPr sz="1800" b="0" i="0" u="none">
              <a:solidFill>
                <a:schemeClr val="dk1"/>
              </a:solidFill>
              <a:latin typeface="Tahoma"/>
              <a:ea typeface="Tahoma"/>
              <a:cs typeface="Tahoma"/>
              <a:sym typeface="Tahoma"/>
            </a:endParaRPr>
          </a:p>
          <a:p>
            <a:pPr marL="0" marR="0" lvl="0" indent="-114300"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Tahoma"/>
                <a:ea typeface="Tahoma"/>
                <a:cs typeface="Tahoma"/>
                <a:sym typeface="Tahoma"/>
              </a:rPr>
              <a:t>Information only has value if the right people can access it at the right times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52" name="Google Shape;252;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15</a:t>
            </a:fld>
            <a:endParaRPr/>
          </a:p>
        </p:txBody>
      </p:sp>
      <p:sp>
        <p:nvSpPr>
          <p:cNvPr id="253" name="Google Shape;253;p36"/>
          <p:cNvSpPr txBox="1"/>
          <p:nvPr/>
        </p:nvSpPr>
        <p:spPr>
          <a:xfrm>
            <a:off x="228600" y="355600"/>
            <a:ext cx="3843337" cy="646112"/>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Times"/>
              <a:buNone/>
            </a:pPr>
            <a:r>
              <a:rPr lang="en-US" sz="3600" b="1" i="0" u="none">
                <a:solidFill>
                  <a:schemeClr val="lt1"/>
                </a:solidFill>
                <a:latin typeface="Times"/>
                <a:ea typeface="Times"/>
                <a:cs typeface="Times"/>
                <a:sym typeface="Times"/>
              </a:rPr>
              <a:t> Security Attacks:</a:t>
            </a:r>
            <a:endParaRPr/>
          </a:p>
        </p:txBody>
      </p:sp>
      <p:pic>
        <p:nvPicPr>
          <p:cNvPr id="254" name="Google Shape;254;p36"/>
          <p:cNvPicPr preferRelativeResize="0"/>
          <p:nvPr/>
        </p:nvPicPr>
        <p:blipFill rotWithShape="1">
          <a:blip r:embed="rId3">
            <a:alphaModFix/>
          </a:blip>
          <a:srcRect/>
          <a:stretch/>
        </p:blipFill>
        <p:spPr>
          <a:xfrm>
            <a:off x="868362" y="1209675"/>
            <a:ext cx="7742237" cy="5191125"/>
          </a:xfrm>
          <a:prstGeom prst="rect">
            <a:avLst/>
          </a:prstGeom>
          <a:noFill/>
          <a:ln>
            <a:noFill/>
          </a:ln>
        </p:spPr>
      </p:pic>
      <p:sp>
        <p:nvSpPr>
          <p:cNvPr id="255" name="Google Shape;255;p36"/>
          <p:cNvSpPr txBox="1"/>
          <p:nvPr/>
        </p:nvSpPr>
        <p:spPr>
          <a:xfrm>
            <a:off x="3962400" y="6324600"/>
            <a:ext cx="1371600" cy="38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256" name="Google Shape;256;p36"/>
          <p:cNvSpPr txBox="1"/>
          <p:nvPr/>
        </p:nvSpPr>
        <p:spPr>
          <a:xfrm>
            <a:off x="990600" y="5334000"/>
            <a:ext cx="19050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Passive Attack</a:t>
            </a:r>
            <a:endParaRPr/>
          </a:p>
        </p:txBody>
      </p:sp>
      <p:sp>
        <p:nvSpPr>
          <p:cNvPr id="257" name="Google Shape;257;p36"/>
          <p:cNvSpPr txBox="1"/>
          <p:nvPr/>
        </p:nvSpPr>
        <p:spPr>
          <a:xfrm>
            <a:off x="3733800" y="6488112"/>
            <a:ext cx="19050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Active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2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63" name="Google Shape;263;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16</a:t>
            </a:fld>
            <a:endParaRPr/>
          </a:p>
        </p:txBody>
      </p:sp>
      <p:sp>
        <p:nvSpPr>
          <p:cNvPr id="264" name="Google Shape;264;p37"/>
          <p:cNvSpPr txBox="1"/>
          <p:nvPr/>
        </p:nvSpPr>
        <p:spPr>
          <a:xfrm>
            <a:off x="914400" y="1219200"/>
            <a:ext cx="7010400" cy="1477962"/>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rgbClr val="FF0000"/>
              </a:buClr>
              <a:buSzPts val="1800"/>
              <a:buFont typeface="Noto Sans Symbols"/>
              <a:buChar char="❑"/>
            </a:pPr>
            <a:r>
              <a:rPr lang="en-US" sz="1800" b="0" i="0" u="none">
                <a:solidFill>
                  <a:schemeClr val="dk1"/>
                </a:solidFill>
                <a:latin typeface="Tahoma"/>
                <a:ea typeface="Tahoma"/>
                <a:cs typeface="Tahoma"/>
                <a:sym typeface="Tahoma"/>
              </a:rPr>
              <a:t>An active attack may change the data or harm the system</a:t>
            </a:r>
            <a:endParaRPr sz="1800" b="1" i="0" u="none">
              <a:solidFill>
                <a:schemeClr val="dk1"/>
              </a:solidFill>
              <a:latin typeface="Tahoma"/>
              <a:ea typeface="Tahoma"/>
              <a:cs typeface="Tahoma"/>
              <a:sym typeface="Tahoma"/>
            </a:endParaRPr>
          </a:p>
          <a:p>
            <a:pPr marL="0" marR="0" lvl="0" indent="-114300" algn="l" rtl="0">
              <a:lnSpc>
                <a:spcPct val="100000"/>
              </a:lnSpc>
              <a:spcBef>
                <a:spcPts val="0"/>
              </a:spcBef>
              <a:spcAft>
                <a:spcPts val="0"/>
              </a:spcAft>
              <a:buClr>
                <a:srgbClr val="FF0000"/>
              </a:buClr>
              <a:buSzPts val="1800"/>
              <a:buFont typeface="Noto Sans Symbols"/>
              <a:buChar char="❑"/>
            </a:pPr>
            <a:r>
              <a:rPr lang="en-US" sz="1800" b="0" i="0" u="none">
                <a:solidFill>
                  <a:schemeClr val="dk1"/>
                </a:solidFill>
                <a:latin typeface="Tahoma"/>
                <a:ea typeface="Tahoma"/>
                <a:cs typeface="Tahoma"/>
                <a:sym typeface="Tahoma"/>
              </a:rPr>
              <a:t>Active attacks threaten the integrity and availability</a:t>
            </a:r>
            <a:endParaRPr/>
          </a:p>
          <a:p>
            <a:pPr marL="0" marR="0" lvl="0" indent="-114300" algn="l" rtl="0">
              <a:lnSpc>
                <a:spcPct val="100000"/>
              </a:lnSpc>
              <a:spcBef>
                <a:spcPts val="0"/>
              </a:spcBef>
              <a:spcAft>
                <a:spcPts val="0"/>
              </a:spcAft>
              <a:buClr>
                <a:srgbClr val="FF0000"/>
              </a:buClr>
              <a:buSzPts val="1800"/>
              <a:buFont typeface="Noto Sans Symbols"/>
              <a:buChar char="❑"/>
            </a:pPr>
            <a:r>
              <a:rPr lang="en-US" sz="1800" b="0" i="0" u="none">
                <a:solidFill>
                  <a:schemeClr val="dk1"/>
                </a:solidFill>
                <a:latin typeface="Tahoma"/>
                <a:ea typeface="Tahoma"/>
                <a:cs typeface="Tahoma"/>
                <a:sym typeface="Tahoma"/>
              </a:rPr>
              <a:t>Active attacks are normally easier to detect than to prevent</a:t>
            </a:r>
            <a:endParaRPr/>
          </a:p>
          <a:p>
            <a:pPr marL="0" marR="0" lvl="0" indent="-114300" algn="l" rtl="0">
              <a:lnSpc>
                <a:spcPct val="100000"/>
              </a:lnSpc>
              <a:spcBef>
                <a:spcPts val="0"/>
              </a:spcBef>
              <a:spcAft>
                <a:spcPts val="0"/>
              </a:spcAft>
              <a:buClr>
                <a:srgbClr val="FF0000"/>
              </a:buClr>
              <a:buSzPts val="1800"/>
              <a:buFont typeface="Noto Sans Symbols"/>
              <a:buChar char="❑"/>
            </a:pPr>
            <a:r>
              <a:rPr lang="en-US" sz="1800" b="0" i="0" u="none">
                <a:solidFill>
                  <a:schemeClr val="dk1"/>
                </a:solidFill>
                <a:latin typeface="Tahoma"/>
                <a:ea typeface="Tahoma"/>
                <a:cs typeface="Tahoma"/>
                <a:sym typeface="Tahoma"/>
              </a:rPr>
              <a:t>Modification, Masquerading, Replaying and Repudiation are active attacks</a:t>
            </a:r>
            <a:endParaRPr/>
          </a:p>
        </p:txBody>
      </p:sp>
      <p:pic>
        <p:nvPicPr>
          <p:cNvPr id="265" name="Google Shape;265;p37" descr="active-attack-modified.jpg"/>
          <p:cNvPicPr preferRelativeResize="0"/>
          <p:nvPr/>
        </p:nvPicPr>
        <p:blipFill rotWithShape="1">
          <a:blip r:embed="rId3">
            <a:alphaModFix/>
          </a:blip>
          <a:srcRect/>
          <a:stretch/>
        </p:blipFill>
        <p:spPr>
          <a:xfrm>
            <a:off x="457200" y="2971800"/>
            <a:ext cx="8077200" cy="2438400"/>
          </a:xfrm>
          <a:prstGeom prst="rect">
            <a:avLst/>
          </a:prstGeom>
          <a:noFill/>
          <a:ln>
            <a:noFill/>
          </a:ln>
        </p:spPr>
      </p:pic>
      <p:sp>
        <p:nvSpPr>
          <p:cNvPr id="266" name="Google Shape;266;p37"/>
          <p:cNvSpPr/>
          <p:nvPr/>
        </p:nvSpPr>
        <p:spPr>
          <a:xfrm>
            <a:off x="2133600" y="457200"/>
            <a:ext cx="3352800" cy="52322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C7876"/>
              </a:buClr>
              <a:buSzPts val="2800"/>
              <a:buFont typeface="Times New Roman"/>
              <a:buNone/>
            </a:pPr>
            <a:r>
              <a:rPr lang="en-US" sz="2800" b="1" i="0" u="none" strike="noStrike" cap="none">
                <a:solidFill>
                  <a:srgbClr val="FC7876"/>
                </a:solidFill>
                <a:latin typeface="Times New Roman"/>
                <a:ea typeface="Times New Roman"/>
                <a:cs typeface="Times New Roman"/>
                <a:sym typeface="Times New Roman"/>
              </a:rPr>
              <a:t>Active Attack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72" name="Google Shape;272;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17</a:t>
            </a:fld>
            <a:endParaRPr/>
          </a:p>
        </p:txBody>
      </p:sp>
      <p:sp>
        <p:nvSpPr>
          <p:cNvPr id="273" name="Google Shape;273;p38"/>
          <p:cNvSpPr/>
          <p:nvPr/>
        </p:nvSpPr>
        <p:spPr>
          <a:xfrm>
            <a:off x="2133600" y="457200"/>
            <a:ext cx="4572000" cy="52322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C7876"/>
              </a:buClr>
              <a:buSzPts val="2800"/>
              <a:buFont typeface="Times New Roman"/>
              <a:buNone/>
            </a:pPr>
            <a:r>
              <a:rPr lang="en-US" sz="2800" b="1" i="0" u="none" strike="noStrike" cap="none">
                <a:solidFill>
                  <a:srgbClr val="FC7876"/>
                </a:solidFill>
                <a:latin typeface="Times New Roman"/>
                <a:ea typeface="Times New Roman"/>
                <a:cs typeface="Times New Roman"/>
                <a:sym typeface="Times New Roman"/>
              </a:rPr>
              <a:t>Passive Attack </a:t>
            </a:r>
            <a:endParaRPr/>
          </a:p>
        </p:txBody>
      </p:sp>
      <p:pic>
        <p:nvPicPr>
          <p:cNvPr id="274" name="Google Shape;274;p38" descr="passive.jpg"/>
          <p:cNvPicPr preferRelativeResize="0"/>
          <p:nvPr/>
        </p:nvPicPr>
        <p:blipFill rotWithShape="1">
          <a:blip r:embed="rId3">
            <a:alphaModFix/>
          </a:blip>
          <a:srcRect/>
          <a:stretch/>
        </p:blipFill>
        <p:spPr>
          <a:xfrm>
            <a:off x="533400" y="2895600"/>
            <a:ext cx="7620000" cy="2971800"/>
          </a:xfrm>
          <a:prstGeom prst="rect">
            <a:avLst/>
          </a:prstGeom>
          <a:noFill/>
          <a:ln>
            <a:noFill/>
          </a:ln>
        </p:spPr>
      </p:pic>
      <p:sp>
        <p:nvSpPr>
          <p:cNvPr id="275" name="Google Shape;275;p38"/>
          <p:cNvSpPr txBox="1"/>
          <p:nvPr/>
        </p:nvSpPr>
        <p:spPr>
          <a:xfrm>
            <a:off x="533400" y="1219200"/>
            <a:ext cx="7696200" cy="1477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Noto Sans Symbols"/>
              <a:buNone/>
            </a:pPr>
            <a:endParaRPr sz="1800" b="0" i="0" u="none">
              <a:solidFill>
                <a:schemeClr val="dk1"/>
              </a:solidFill>
              <a:latin typeface="Tahoma"/>
              <a:ea typeface="Tahoma"/>
              <a:cs typeface="Tahoma"/>
              <a:sym typeface="Tahoma"/>
            </a:endParaRPr>
          </a:p>
          <a:p>
            <a:pPr marL="0" marR="0" lvl="0" indent="-114300" algn="l" rtl="0">
              <a:lnSpc>
                <a:spcPct val="100000"/>
              </a:lnSpc>
              <a:spcBef>
                <a:spcPts val="0"/>
              </a:spcBef>
              <a:spcAft>
                <a:spcPts val="0"/>
              </a:spcAft>
              <a:buClr>
                <a:srgbClr val="FF0000"/>
              </a:buClr>
              <a:buSzPts val="1800"/>
              <a:buFont typeface="Noto Sans Symbols"/>
              <a:buChar char="❑"/>
            </a:pPr>
            <a:r>
              <a:rPr lang="en-US" sz="1800" b="0" i="0" u="none">
                <a:solidFill>
                  <a:schemeClr val="dk1"/>
                </a:solidFill>
                <a:latin typeface="Tahoma"/>
                <a:ea typeface="Tahoma"/>
                <a:cs typeface="Tahoma"/>
                <a:sym typeface="Tahoma"/>
              </a:rPr>
              <a:t>The attacker goal is just to obtain the information</a:t>
            </a:r>
            <a:endParaRPr/>
          </a:p>
          <a:p>
            <a:pPr marL="0" marR="0" lvl="0" indent="-114300" algn="l" rtl="0">
              <a:lnSpc>
                <a:spcPct val="100000"/>
              </a:lnSpc>
              <a:spcBef>
                <a:spcPts val="0"/>
              </a:spcBef>
              <a:spcAft>
                <a:spcPts val="0"/>
              </a:spcAft>
              <a:buClr>
                <a:srgbClr val="FF0000"/>
              </a:buClr>
              <a:buSzPts val="1800"/>
              <a:buFont typeface="Noto Sans Symbols"/>
              <a:buChar char="❑"/>
            </a:pPr>
            <a:r>
              <a:rPr lang="en-US" sz="1800" b="0" i="0" u="none">
                <a:solidFill>
                  <a:schemeClr val="dk1"/>
                </a:solidFill>
                <a:latin typeface="Tahoma"/>
                <a:ea typeface="Tahoma"/>
                <a:cs typeface="Tahoma"/>
                <a:sym typeface="Tahoma"/>
              </a:rPr>
              <a:t>Attack does not modify data or harm the system</a:t>
            </a:r>
            <a:endParaRPr/>
          </a:p>
          <a:p>
            <a:pPr marL="0" marR="0" lvl="0" indent="-114300" algn="l" rtl="0">
              <a:lnSpc>
                <a:spcPct val="100000"/>
              </a:lnSpc>
              <a:spcBef>
                <a:spcPts val="0"/>
              </a:spcBef>
              <a:spcAft>
                <a:spcPts val="0"/>
              </a:spcAft>
              <a:buClr>
                <a:srgbClr val="FF0000"/>
              </a:buClr>
              <a:buSzPts val="1800"/>
              <a:buFont typeface="Noto Sans Symbols"/>
              <a:buChar char="❑"/>
            </a:pPr>
            <a:r>
              <a:rPr lang="en-US" sz="1800" b="0" i="0" u="none">
                <a:solidFill>
                  <a:schemeClr val="dk1"/>
                </a:solidFill>
                <a:latin typeface="Tahoma"/>
                <a:ea typeface="Tahoma"/>
                <a:cs typeface="Tahoma"/>
                <a:sym typeface="Tahoma"/>
              </a:rPr>
              <a:t>Active attacks threaten the Confidentiality</a:t>
            </a:r>
            <a:endParaRPr/>
          </a:p>
          <a:p>
            <a:pPr marL="0" marR="0" lvl="0" indent="-114300" algn="l" rtl="0">
              <a:lnSpc>
                <a:spcPct val="100000"/>
              </a:lnSpc>
              <a:spcBef>
                <a:spcPts val="0"/>
              </a:spcBef>
              <a:spcAft>
                <a:spcPts val="0"/>
              </a:spcAft>
              <a:buClr>
                <a:srgbClr val="FF0000"/>
              </a:buClr>
              <a:buSzPts val="1800"/>
              <a:buFont typeface="Noto Sans Symbols"/>
              <a:buChar char="❑"/>
            </a:pPr>
            <a:r>
              <a:rPr lang="en-US" sz="1800" b="0" i="0" u="none">
                <a:solidFill>
                  <a:schemeClr val="dk1"/>
                </a:solidFill>
                <a:latin typeface="Tahoma"/>
                <a:ea typeface="Tahoma"/>
                <a:cs typeface="Tahoma"/>
                <a:sym typeface="Tahoma"/>
              </a:rPr>
              <a:t>Snooping and Traffic analysis are passive attacks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81" name="Google Shape;281;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18</a:t>
            </a:fld>
            <a:endParaRPr/>
          </a:p>
        </p:txBody>
      </p:sp>
      <p:sp>
        <p:nvSpPr>
          <p:cNvPr id="282" name="Google Shape;282;p39"/>
          <p:cNvSpPr/>
          <p:nvPr/>
        </p:nvSpPr>
        <p:spPr>
          <a:xfrm>
            <a:off x="457200" y="1143000"/>
            <a:ext cx="8229600" cy="353943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Snooping </a:t>
            </a:r>
            <a:endParaRPr/>
          </a:p>
          <a:p>
            <a:pPr marL="0" marR="0" lvl="0" indent="-114300"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 </a:t>
            </a:r>
            <a:r>
              <a:rPr lang="en-US" sz="2400" b="0" i="0" u="none" strike="noStrike" cap="none">
                <a:solidFill>
                  <a:schemeClr val="dk1"/>
                </a:solidFill>
                <a:latin typeface="Times New Roman"/>
                <a:ea typeface="Times New Roman"/>
                <a:cs typeface="Times New Roman"/>
                <a:sym typeface="Times New Roman"/>
              </a:rPr>
              <a:t>It refers to unauthorized access to o  r    interception of data. </a:t>
            </a:r>
            <a:endParaRPr/>
          </a:p>
          <a:p>
            <a:pPr marL="0" marR="0" lvl="0" indent="-1524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 The confidentiality of data threatened by snooping.</a:t>
            </a:r>
            <a:endParaRPr/>
          </a:p>
          <a:p>
            <a:pPr marL="0" marR="0" lvl="0" indent="-1524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 It is type of passive attack.</a:t>
            </a:r>
            <a:endParaRPr/>
          </a:p>
          <a:p>
            <a:pPr marL="0" marR="0" lvl="0" indent="0" algn="just"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Example</a:t>
            </a:r>
            <a:endParaRPr/>
          </a:p>
          <a:p>
            <a:pPr marL="0" marR="0" lvl="0" indent="0" algn="just"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 file transferred through the internet may contain confidential information. An unauthorized entity may intercept the transmission and use the contents for her own benefits.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88" name="Google Shape;288;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19</a:t>
            </a:fld>
            <a:endParaRPr/>
          </a:p>
        </p:txBody>
      </p:sp>
      <p:sp>
        <p:nvSpPr>
          <p:cNvPr id="289" name="Google Shape;289;p40"/>
          <p:cNvSpPr txBox="1"/>
          <p:nvPr/>
        </p:nvSpPr>
        <p:spPr>
          <a:xfrm>
            <a:off x="381000" y="2895600"/>
            <a:ext cx="8001000" cy="3352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290" name="Google Shape;290;p40"/>
          <p:cNvSpPr/>
          <p:nvPr/>
        </p:nvSpPr>
        <p:spPr>
          <a:xfrm>
            <a:off x="457200" y="304800"/>
            <a:ext cx="35052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Traffic Analysis</a:t>
            </a:r>
            <a:endParaRPr sz="2800" b="1" i="0" u="none" strike="noStrike" cap="none">
              <a:solidFill>
                <a:schemeClr val="dk1"/>
              </a:solidFill>
              <a:latin typeface="Tahoma"/>
              <a:ea typeface="Tahoma"/>
              <a:cs typeface="Tahoma"/>
              <a:sym typeface="Tahoma"/>
            </a:endParaRPr>
          </a:p>
        </p:txBody>
      </p:sp>
      <p:sp>
        <p:nvSpPr>
          <p:cNvPr id="291" name="Google Shape;291;p40"/>
          <p:cNvSpPr/>
          <p:nvPr/>
        </p:nvSpPr>
        <p:spPr>
          <a:xfrm>
            <a:off x="228600" y="1066800"/>
            <a:ext cx="8610600" cy="1354217"/>
          </a:xfrm>
          <a:prstGeom prst="rect">
            <a:avLst/>
          </a:prstGeom>
          <a:noFill/>
          <a:ln>
            <a:noFill/>
          </a:ln>
        </p:spPr>
        <p:txBody>
          <a:bodyPr spcFirstLastPara="1" wrap="square" lIns="91425" tIns="45700" rIns="91425" bIns="45700" anchor="t" anchorCtr="0">
            <a:noAutofit/>
          </a:bodyPr>
          <a:lstStyle/>
          <a:p>
            <a:pPr marL="0" marR="0" lvl="0" indent="-114300"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 Attacker can obtain some other type information by monitoring online traffic</a:t>
            </a:r>
            <a:endParaRPr/>
          </a:p>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Example</a:t>
            </a:r>
            <a:endParaRPr/>
          </a:p>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She can find the electronic address of the sender or the receiver. She can collect pairs of request and responses to help her guess the nature of transaction</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152400" y="0"/>
            <a:ext cx="8229600" cy="1143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hlink"/>
              </a:buClr>
              <a:buSzPts val="4400"/>
              <a:buFont typeface="Calibri"/>
              <a:buNone/>
            </a:pPr>
            <a:r>
              <a:rPr lang="en-US" sz="4400" b="1" i="0" u="none">
                <a:solidFill>
                  <a:schemeClr val="hlink"/>
                </a:solidFill>
                <a:latin typeface="Calibri"/>
                <a:ea typeface="Calibri"/>
                <a:cs typeface="Calibri"/>
                <a:sym typeface="Calibri"/>
              </a:rPr>
              <a:t>OBJECTIVES:</a:t>
            </a:r>
            <a:endParaRPr/>
          </a:p>
        </p:txBody>
      </p:sp>
      <p:sp>
        <p:nvSpPr>
          <p:cNvPr id="177" name="Google Shape;177;p2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strike="noStrike" cap="none">
                <a:solidFill>
                  <a:srgbClr val="898989"/>
                </a:solidFill>
                <a:latin typeface="Tahoma"/>
                <a:ea typeface="Tahoma"/>
                <a:cs typeface="Tahoma"/>
                <a:sym typeface="Tahoma"/>
              </a:rPr>
              <a:t>Dr. Preeti Chandrakar</a:t>
            </a:r>
            <a:endParaRPr/>
          </a:p>
        </p:txBody>
      </p:sp>
      <p:sp>
        <p:nvSpPr>
          <p:cNvPr id="178" name="Google Shape;178;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strike="noStrike" cap="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2</a:t>
            </a:fld>
            <a:endParaRPr/>
          </a:p>
        </p:txBody>
      </p:sp>
      <p:sp>
        <p:nvSpPr>
          <p:cNvPr id="179" name="Google Shape;179;p27"/>
          <p:cNvSpPr txBox="1"/>
          <p:nvPr/>
        </p:nvSpPr>
        <p:spPr>
          <a:xfrm>
            <a:off x="0" y="838200"/>
            <a:ext cx="8991600" cy="5715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To introduce security goals and to discuss the types of attacks that threaten these goals.</a:t>
            </a:r>
            <a:endParaRPr/>
          </a:p>
          <a:p>
            <a:pPr marL="342900" marR="0" lvl="0" indent="-342900" algn="just" rtl="0">
              <a:lnSpc>
                <a:spcPct val="100000"/>
              </a:lnSpc>
              <a:spcBef>
                <a:spcPts val="1200"/>
              </a:spcBef>
              <a:spcAft>
                <a:spcPts val="0"/>
              </a:spcAft>
              <a:buClr>
                <a:schemeClr val="folHlink"/>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To introduce traditional ciphers as symmetric-key ciphers to create the background for understanding modern symmetric-key ciphers.</a:t>
            </a:r>
            <a:endParaRPr/>
          </a:p>
          <a:p>
            <a:pPr marL="342900" marR="0" lvl="0" indent="-342900" algn="just" rtl="0">
              <a:lnSpc>
                <a:spcPct val="100000"/>
              </a:lnSpc>
              <a:spcBef>
                <a:spcPts val="1200"/>
              </a:spcBef>
              <a:spcAft>
                <a:spcPts val="0"/>
              </a:spcAft>
              <a:buClr>
                <a:schemeClr val="folHlink"/>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To discuss the general idea behind asymmetric-key ciphers and introduce  common cipher in this category.</a:t>
            </a:r>
            <a:endParaRPr/>
          </a:p>
          <a:p>
            <a:pPr marL="342900" marR="0" lvl="0" indent="-342900" algn="just" rtl="0">
              <a:lnSpc>
                <a:spcPct val="100000"/>
              </a:lnSpc>
              <a:spcBef>
                <a:spcPts val="1200"/>
              </a:spcBef>
              <a:spcAft>
                <a:spcPts val="0"/>
              </a:spcAft>
              <a:buClr>
                <a:schemeClr val="folHlink"/>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To discuss message integrity and show how to use a cryptographic hash function and digital signatures to create a message digest.</a:t>
            </a:r>
            <a:endParaRPr/>
          </a:p>
          <a:p>
            <a:pPr marL="342900" marR="0" lvl="0" indent="-342900" algn="just" rtl="0">
              <a:lnSpc>
                <a:spcPct val="100000"/>
              </a:lnSpc>
              <a:spcBef>
                <a:spcPts val="1200"/>
              </a:spcBef>
              <a:spcAft>
                <a:spcPts val="0"/>
              </a:spcAft>
              <a:buClr>
                <a:schemeClr val="folHlink"/>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To apply cryptography as a tool to provide security along with Kerberos, X.509, authentication services, E-mail security, PGP, S/MIME.</a:t>
            </a:r>
            <a:endParaRPr/>
          </a:p>
          <a:p>
            <a:pPr marL="342900" marR="0" lvl="0" indent="-342900" algn="just" rtl="0">
              <a:lnSpc>
                <a:spcPct val="100000"/>
              </a:lnSpc>
              <a:spcBef>
                <a:spcPts val="1200"/>
              </a:spcBef>
              <a:spcAft>
                <a:spcPts val="0"/>
              </a:spcAft>
              <a:buClr>
                <a:schemeClr val="dk1"/>
              </a:buClr>
              <a:buSzPts val="2400"/>
              <a:buFont typeface="Tahoma"/>
              <a:buNone/>
            </a:pP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00"/>
              </a:spcBef>
              <a:spcAft>
                <a:spcPts val="0"/>
              </a:spcAft>
              <a:buNone/>
            </a:pPr>
            <a:endParaRPr sz="2400" b="1"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 calcmode="lin" valueType="num">
                                      <p:cBhvr additive="base">
                                        <p:cTn id="7" dur="500"/>
                                        <p:tgtEl>
                                          <p:spTgt spid="17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7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79">
                                            <p:txEl>
                                              <p:pRg st="1" end="1"/>
                                            </p:txEl>
                                          </p:spTgt>
                                        </p:tgtEl>
                                        <p:attrNameLst>
                                          <p:attrName>style.visibility</p:attrName>
                                        </p:attrNameLst>
                                      </p:cBhvr>
                                      <p:to>
                                        <p:strVal val="visible"/>
                                      </p:to>
                                    </p:set>
                                    <p:anim calcmode="lin" valueType="num">
                                      <p:cBhvr additive="base">
                                        <p:cTn id="13" dur="500"/>
                                        <p:tgtEl>
                                          <p:spTgt spid="179">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17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79">
                                            <p:txEl>
                                              <p:pRg st="2" end="2"/>
                                            </p:txEl>
                                          </p:spTgt>
                                        </p:tgtEl>
                                        <p:attrNameLst>
                                          <p:attrName>style.visibility</p:attrName>
                                        </p:attrNameLst>
                                      </p:cBhvr>
                                      <p:to>
                                        <p:strVal val="visible"/>
                                      </p:to>
                                    </p:set>
                                    <p:anim calcmode="lin" valueType="num">
                                      <p:cBhvr additive="base">
                                        <p:cTn id="19" dur="500"/>
                                        <p:tgtEl>
                                          <p:spTgt spid="179">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17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79">
                                            <p:txEl>
                                              <p:pRg st="3" end="3"/>
                                            </p:txEl>
                                          </p:spTgt>
                                        </p:tgtEl>
                                        <p:attrNameLst>
                                          <p:attrName>style.visibility</p:attrName>
                                        </p:attrNameLst>
                                      </p:cBhvr>
                                      <p:to>
                                        <p:strVal val="visible"/>
                                      </p:to>
                                    </p:set>
                                    <p:anim calcmode="lin" valueType="num">
                                      <p:cBhvr additive="base">
                                        <p:cTn id="25" dur="500"/>
                                        <p:tgtEl>
                                          <p:spTgt spid="179">
                                            <p:txEl>
                                              <p:pRg st="3" end="3"/>
                                            </p:txEl>
                                          </p:spTgt>
                                        </p:tgtEl>
                                        <p:attrNameLst>
                                          <p:attrName>ppt_w</p:attrName>
                                        </p:attrNameLst>
                                      </p:cBhvr>
                                      <p:tavLst>
                                        <p:tav tm="0">
                                          <p:val>
                                            <p:strVal val="0"/>
                                          </p:val>
                                        </p:tav>
                                        <p:tav tm="100000">
                                          <p:val>
                                            <p:strVal val="#ppt_w"/>
                                          </p:val>
                                        </p:tav>
                                      </p:tavLst>
                                    </p:anim>
                                    <p:anim calcmode="lin" valueType="num">
                                      <p:cBhvr additive="base">
                                        <p:cTn id="26" dur="500"/>
                                        <p:tgtEl>
                                          <p:spTgt spid="17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9">
                                            <p:txEl>
                                              <p:pRg st="4" end="4"/>
                                            </p:txEl>
                                          </p:spTgt>
                                        </p:tgtEl>
                                        <p:attrNameLst>
                                          <p:attrName>style.visibility</p:attrName>
                                        </p:attrNameLst>
                                      </p:cBhvr>
                                      <p:to>
                                        <p:strVal val="visible"/>
                                      </p:to>
                                    </p:set>
                                    <p:anim calcmode="lin" valueType="num">
                                      <p:cBhvr additive="base">
                                        <p:cTn id="31" dur="500"/>
                                        <p:tgtEl>
                                          <p:spTgt spid="179">
                                            <p:txEl>
                                              <p:pRg st="4" end="4"/>
                                            </p:txEl>
                                          </p:spTgt>
                                        </p:tgtEl>
                                        <p:attrNameLst>
                                          <p:attrName>ppt_w</p:attrName>
                                        </p:attrNameLst>
                                      </p:cBhvr>
                                      <p:tavLst>
                                        <p:tav tm="0">
                                          <p:val>
                                            <p:strVal val="0"/>
                                          </p:val>
                                        </p:tav>
                                        <p:tav tm="100000">
                                          <p:val>
                                            <p:strVal val="#ppt_w"/>
                                          </p:val>
                                        </p:tav>
                                      </p:tavLst>
                                    </p:anim>
                                    <p:anim calcmode="lin" valueType="num">
                                      <p:cBhvr additive="base">
                                        <p:cTn id="32" dur="500"/>
                                        <p:tgtEl>
                                          <p:spTgt spid="179">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79">
                                            <p:txEl>
                                              <p:pRg st="5" end="5"/>
                                            </p:txEl>
                                          </p:spTgt>
                                        </p:tgtEl>
                                        <p:attrNameLst>
                                          <p:attrName>style.visibility</p:attrName>
                                        </p:attrNameLst>
                                      </p:cBhvr>
                                      <p:to>
                                        <p:strVal val="visible"/>
                                      </p:to>
                                    </p:set>
                                    <p:anim calcmode="lin" valueType="num">
                                      <p:cBhvr additive="base">
                                        <p:cTn id="37" dur="500"/>
                                        <p:tgtEl>
                                          <p:spTgt spid="179">
                                            <p:txEl>
                                              <p:pRg st="5" end="5"/>
                                            </p:txEl>
                                          </p:spTgt>
                                        </p:tgtEl>
                                        <p:attrNameLst>
                                          <p:attrName>ppt_w</p:attrName>
                                        </p:attrNameLst>
                                      </p:cBhvr>
                                      <p:tavLst>
                                        <p:tav tm="0">
                                          <p:val>
                                            <p:strVal val="0"/>
                                          </p:val>
                                        </p:tav>
                                        <p:tav tm="100000">
                                          <p:val>
                                            <p:strVal val="#ppt_w"/>
                                          </p:val>
                                        </p:tav>
                                      </p:tavLst>
                                    </p:anim>
                                    <p:anim calcmode="lin" valueType="num">
                                      <p:cBhvr additive="base">
                                        <p:cTn id="38" dur="500"/>
                                        <p:tgtEl>
                                          <p:spTgt spid="179">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79">
                                            <p:txEl>
                                              <p:pRg st="6" end="6"/>
                                            </p:txEl>
                                          </p:spTgt>
                                        </p:tgtEl>
                                        <p:attrNameLst>
                                          <p:attrName>style.visibility</p:attrName>
                                        </p:attrNameLst>
                                      </p:cBhvr>
                                      <p:to>
                                        <p:strVal val="visible"/>
                                      </p:to>
                                    </p:set>
                                    <p:anim calcmode="lin" valueType="num">
                                      <p:cBhvr additive="base">
                                        <p:cTn id="43" dur="500"/>
                                        <p:tgtEl>
                                          <p:spTgt spid="179">
                                            <p:txEl>
                                              <p:pRg st="6" end="6"/>
                                            </p:txEl>
                                          </p:spTgt>
                                        </p:tgtEl>
                                        <p:attrNameLst>
                                          <p:attrName>ppt_w</p:attrName>
                                        </p:attrNameLst>
                                      </p:cBhvr>
                                      <p:tavLst>
                                        <p:tav tm="0">
                                          <p:val>
                                            <p:strVal val="0"/>
                                          </p:val>
                                        </p:tav>
                                        <p:tav tm="100000">
                                          <p:val>
                                            <p:strVal val="#ppt_w"/>
                                          </p:val>
                                        </p:tav>
                                      </p:tavLst>
                                    </p:anim>
                                    <p:anim calcmode="lin" valueType="num">
                                      <p:cBhvr additive="base">
                                        <p:cTn id="44" dur="500"/>
                                        <p:tgtEl>
                                          <p:spTgt spid="179">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97" name="Google Shape;297;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20</a:t>
            </a:fld>
            <a:endParaRPr/>
          </a:p>
        </p:txBody>
      </p:sp>
      <p:sp>
        <p:nvSpPr>
          <p:cNvPr id="298" name="Google Shape;298;p41"/>
          <p:cNvSpPr/>
          <p:nvPr/>
        </p:nvSpPr>
        <p:spPr>
          <a:xfrm>
            <a:off x="457200" y="3048000"/>
            <a:ext cx="8382000" cy="323165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Example:</a:t>
            </a:r>
            <a:endParaRPr/>
          </a:p>
          <a:p>
            <a:pPr marL="457200" marR="0" lvl="0" indent="-457200" algn="just" rtl="0">
              <a:lnSpc>
                <a:spcPct val="100000"/>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An attacker might steal the bank card and PIN of a bank customer and pretend that she is that customer.</a:t>
            </a:r>
            <a:endParaRPr/>
          </a:p>
          <a:p>
            <a:pPr marL="457200" marR="0" lvl="0" indent="-457200" algn="just" rtl="0">
              <a:lnSpc>
                <a:spcPct val="100000"/>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A user tries to contact a bank, but another site pretends that it is the bank and obtains some information from the user.</a:t>
            </a:r>
            <a:endParaRPr/>
          </a:p>
          <a:p>
            <a:pPr marL="0" marR="0" lvl="0" indent="0" algn="just"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ahoma"/>
              <a:buNone/>
            </a:pPr>
            <a:endParaRPr sz="2800" b="1" i="0" u="none" strike="noStrike" cap="none">
              <a:solidFill>
                <a:schemeClr val="dk1"/>
              </a:solidFill>
              <a:latin typeface="Times New Roman"/>
              <a:ea typeface="Times New Roman"/>
              <a:cs typeface="Times New Roman"/>
              <a:sym typeface="Times New Roman"/>
            </a:endParaRPr>
          </a:p>
        </p:txBody>
      </p:sp>
      <p:pic>
        <p:nvPicPr>
          <p:cNvPr id="299" name="Google Shape;299;p41" descr="masquerade.jpg"/>
          <p:cNvPicPr preferRelativeResize="0"/>
          <p:nvPr/>
        </p:nvPicPr>
        <p:blipFill rotWithShape="1">
          <a:blip r:embed="rId3">
            <a:alphaModFix/>
          </a:blip>
          <a:srcRect/>
          <a:stretch/>
        </p:blipFill>
        <p:spPr>
          <a:xfrm>
            <a:off x="457200" y="152400"/>
            <a:ext cx="8458200" cy="342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305" name="Google Shape;305;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21</a:t>
            </a:fld>
            <a:endParaRPr/>
          </a:p>
        </p:txBody>
      </p:sp>
      <p:sp>
        <p:nvSpPr>
          <p:cNvPr id="306" name="Google Shape;306;p42"/>
          <p:cNvSpPr/>
          <p:nvPr/>
        </p:nvSpPr>
        <p:spPr>
          <a:xfrm>
            <a:off x="228600" y="304800"/>
            <a:ext cx="35052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Replay Attack</a:t>
            </a:r>
            <a:endParaRPr sz="2800" b="1" i="0" u="none" strike="noStrike" cap="none">
              <a:solidFill>
                <a:schemeClr val="dk1"/>
              </a:solidFill>
              <a:latin typeface="Tahoma"/>
              <a:ea typeface="Tahoma"/>
              <a:cs typeface="Tahoma"/>
              <a:sym typeface="Tahoma"/>
            </a:endParaRPr>
          </a:p>
        </p:txBody>
      </p:sp>
      <p:pic>
        <p:nvPicPr>
          <p:cNvPr id="307" name="Google Shape;307;p42" descr="Active Attacks Replay.JPG"/>
          <p:cNvPicPr preferRelativeResize="0"/>
          <p:nvPr/>
        </p:nvPicPr>
        <p:blipFill rotWithShape="1">
          <a:blip r:embed="rId3">
            <a:alphaModFix/>
          </a:blip>
          <a:srcRect/>
          <a:stretch/>
        </p:blipFill>
        <p:spPr>
          <a:xfrm>
            <a:off x="228600" y="838200"/>
            <a:ext cx="8763000" cy="2743200"/>
          </a:xfrm>
          <a:prstGeom prst="rect">
            <a:avLst/>
          </a:prstGeom>
          <a:noFill/>
          <a:ln>
            <a:noFill/>
          </a:ln>
        </p:spPr>
      </p:pic>
      <p:sp>
        <p:nvSpPr>
          <p:cNvPr id="308" name="Google Shape;308;p42"/>
          <p:cNvSpPr/>
          <p:nvPr/>
        </p:nvSpPr>
        <p:spPr>
          <a:xfrm>
            <a:off x="457200" y="3581400"/>
            <a:ext cx="28194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Example</a:t>
            </a:r>
            <a:endParaRPr sz="2800" b="1" i="0" u="none" strike="noStrike" cap="none">
              <a:solidFill>
                <a:schemeClr val="dk1"/>
              </a:solidFill>
              <a:latin typeface="Tahoma"/>
              <a:ea typeface="Tahoma"/>
              <a:cs typeface="Tahoma"/>
              <a:sym typeface="Tahoma"/>
            </a:endParaRPr>
          </a:p>
        </p:txBody>
      </p:sp>
      <p:sp>
        <p:nvSpPr>
          <p:cNvPr id="309" name="Google Shape;309;p42"/>
          <p:cNvSpPr txBox="1"/>
          <p:nvPr/>
        </p:nvSpPr>
        <p:spPr>
          <a:xfrm>
            <a:off x="381000" y="4648200"/>
            <a:ext cx="8305800" cy="1200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person sends a request to her bank to ask for payments. Attacker intercepts the message and sends it again to receive another payments from the bank.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315" name="Google Shape;315;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22</a:t>
            </a:fld>
            <a:endParaRPr/>
          </a:p>
        </p:txBody>
      </p:sp>
      <p:sp>
        <p:nvSpPr>
          <p:cNvPr id="316" name="Google Shape;316;p43"/>
          <p:cNvSpPr/>
          <p:nvPr/>
        </p:nvSpPr>
        <p:spPr>
          <a:xfrm>
            <a:off x="228600" y="304800"/>
            <a:ext cx="35052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Modification Attack</a:t>
            </a:r>
            <a:endParaRPr sz="2800" b="1" i="0" u="none" strike="noStrike" cap="none">
              <a:solidFill>
                <a:schemeClr val="dk1"/>
              </a:solidFill>
              <a:latin typeface="Tahoma"/>
              <a:ea typeface="Tahoma"/>
              <a:cs typeface="Tahoma"/>
              <a:sym typeface="Tahoma"/>
            </a:endParaRPr>
          </a:p>
        </p:txBody>
      </p:sp>
      <p:pic>
        <p:nvPicPr>
          <p:cNvPr id="317" name="Google Shape;317;p43" descr="modification.jpg"/>
          <p:cNvPicPr preferRelativeResize="0"/>
          <p:nvPr/>
        </p:nvPicPr>
        <p:blipFill rotWithShape="1">
          <a:blip r:embed="rId3">
            <a:alphaModFix/>
          </a:blip>
          <a:srcRect/>
          <a:stretch/>
        </p:blipFill>
        <p:spPr>
          <a:xfrm>
            <a:off x="457200" y="762000"/>
            <a:ext cx="8077200" cy="1981200"/>
          </a:xfrm>
          <a:prstGeom prst="rect">
            <a:avLst/>
          </a:prstGeom>
          <a:noFill/>
          <a:ln>
            <a:noFill/>
          </a:ln>
        </p:spPr>
      </p:pic>
      <p:pic>
        <p:nvPicPr>
          <p:cNvPr id="318" name="Google Shape;318;p43" descr="modification7.jpg"/>
          <p:cNvPicPr preferRelativeResize="0"/>
          <p:nvPr/>
        </p:nvPicPr>
        <p:blipFill rotWithShape="1">
          <a:blip r:embed="rId4">
            <a:alphaModFix/>
          </a:blip>
          <a:srcRect/>
          <a:stretch/>
        </p:blipFill>
        <p:spPr>
          <a:xfrm>
            <a:off x="228600" y="3352800"/>
            <a:ext cx="8534400" cy="3038475"/>
          </a:xfrm>
          <a:prstGeom prst="rect">
            <a:avLst/>
          </a:prstGeom>
          <a:noFill/>
          <a:ln>
            <a:noFill/>
          </a:ln>
        </p:spPr>
      </p:pic>
      <p:sp>
        <p:nvSpPr>
          <p:cNvPr id="319" name="Google Shape;319;p43"/>
          <p:cNvSpPr txBox="1"/>
          <p:nvPr/>
        </p:nvSpPr>
        <p:spPr>
          <a:xfrm>
            <a:off x="3124200" y="2895600"/>
            <a:ext cx="15408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Example</a:t>
            </a:r>
            <a:endParaRPr sz="28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325" name="Google Shape;325;p4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23</a:t>
            </a:fld>
            <a:endParaRPr/>
          </a:p>
        </p:txBody>
      </p:sp>
      <p:sp>
        <p:nvSpPr>
          <p:cNvPr id="326" name="Google Shape;326;p44"/>
          <p:cNvSpPr/>
          <p:nvPr/>
        </p:nvSpPr>
        <p:spPr>
          <a:xfrm>
            <a:off x="228600" y="304800"/>
            <a:ext cx="35052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Repudiation</a:t>
            </a:r>
            <a:endParaRPr sz="2800" b="1" i="0" u="none" strike="noStrike" cap="none">
              <a:solidFill>
                <a:schemeClr val="dk1"/>
              </a:solidFill>
              <a:latin typeface="Tahoma"/>
              <a:ea typeface="Tahoma"/>
              <a:cs typeface="Tahoma"/>
              <a:sym typeface="Tahoma"/>
            </a:endParaRPr>
          </a:p>
        </p:txBody>
      </p:sp>
      <p:pic>
        <p:nvPicPr>
          <p:cNvPr id="327" name="Google Shape;327;p44" descr="Non-Repudiation-by-Cryptomathic.008.png"/>
          <p:cNvPicPr preferRelativeResize="0"/>
          <p:nvPr/>
        </p:nvPicPr>
        <p:blipFill rotWithShape="1">
          <a:blip r:embed="rId3">
            <a:alphaModFix/>
          </a:blip>
          <a:srcRect/>
          <a:stretch/>
        </p:blipFill>
        <p:spPr>
          <a:xfrm>
            <a:off x="533400" y="2362200"/>
            <a:ext cx="7772400" cy="3733800"/>
          </a:xfrm>
          <a:prstGeom prst="rect">
            <a:avLst/>
          </a:prstGeom>
          <a:noFill/>
          <a:ln>
            <a:noFill/>
          </a:ln>
        </p:spPr>
      </p:pic>
      <p:sp>
        <p:nvSpPr>
          <p:cNvPr id="328" name="Google Shape;328;p44"/>
          <p:cNvSpPr txBox="1"/>
          <p:nvPr/>
        </p:nvSpPr>
        <p:spPr>
          <a:xfrm>
            <a:off x="228600" y="1219200"/>
            <a:ext cx="8001000" cy="1016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The sender of the message might later deny that she has sent the message ; the receiver of the message might later deny that he has received the message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334" name="Google Shape;334;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24</a:t>
            </a:fld>
            <a:endParaRPr/>
          </a:p>
        </p:txBody>
      </p:sp>
      <p:pic>
        <p:nvPicPr>
          <p:cNvPr id="335" name="Google Shape;335;p45" descr="introduction-of-cryptography-and-network-security-19-638.jpg"/>
          <p:cNvPicPr preferRelativeResize="0"/>
          <p:nvPr/>
        </p:nvPicPr>
        <p:blipFill rotWithShape="1">
          <a:blip r:embed="rId3">
            <a:alphaModFix/>
          </a:blip>
          <a:srcRect/>
          <a:stretch/>
        </p:blipFill>
        <p:spPr>
          <a:xfrm>
            <a:off x="304800" y="304800"/>
            <a:ext cx="8458200" cy="6019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6"/>
          <p:cNvSpPr txBox="1">
            <a:spLocks noGrp="1"/>
          </p:cNvSpPr>
          <p:nvPr>
            <p:ph type="title" idx="4294967295"/>
          </p:nvPr>
        </p:nvSpPr>
        <p:spPr>
          <a:xfrm>
            <a:off x="192259" y="456028"/>
            <a:ext cx="8458200" cy="2132427"/>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DF322D"/>
              </a:buClr>
              <a:buSzPts val="2800"/>
              <a:buFont typeface="Times New Roman"/>
              <a:buNone/>
            </a:pPr>
            <a:r>
              <a:rPr lang="en-US" sz="2800" b="1" i="0" u="none" strike="noStrike" cap="none" dirty="0" err="1">
                <a:solidFill>
                  <a:srgbClr val="DF322D"/>
                </a:solidFill>
                <a:latin typeface="Times New Roman"/>
                <a:ea typeface="Times New Roman"/>
                <a:cs typeface="Times New Roman"/>
                <a:sym typeface="Times New Roman"/>
              </a:rPr>
              <a:t>Encipherment</a:t>
            </a:r>
            <a:r>
              <a:rPr lang="en-US" sz="2800" b="1" i="0" u="none" strike="noStrike" cap="none" dirty="0">
                <a:solidFill>
                  <a:srgbClr val="DF322D"/>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This is  hiding or covering data, which provides confidentiality. The use of mathematical algorithms to transform data into a form that is not readily </a:t>
            </a:r>
            <a:r>
              <a:rPr lang="en-US" sz="2400" b="0" i="0" u="none" strike="noStrike" cap="none" dirty="0" smtClean="0">
                <a:solidFill>
                  <a:schemeClr val="dk1"/>
                </a:solidFill>
                <a:latin typeface="Times New Roman"/>
                <a:ea typeface="Times New Roman"/>
                <a:cs typeface="Times New Roman"/>
                <a:sym typeface="Times New Roman"/>
              </a:rPr>
              <a:t>intelligible</a:t>
            </a:r>
            <a:br>
              <a:rPr lang="en-US" sz="2400" b="0" i="0" u="none" strike="noStrike" cap="none" dirty="0" smtClean="0">
                <a:solidFill>
                  <a:schemeClr val="dk1"/>
                </a:solidFill>
                <a:latin typeface="Times New Roman"/>
                <a:ea typeface="Times New Roman"/>
                <a:cs typeface="Times New Roman"/>
                <a:sym typeface="Times New Roman"/>
              </a:rPr>
            </a:br>
            <a:endParaRPr sz="2400" b="0" i="0" u="none" strike="noStrike" cap="none">
              <a:solidFill>
                <a:schemeClr val="dk1"/>
              </a:solidFill>
              <a:latin typeface="Times New Roman"/>
              <a:ea typeface="Times New Roman"/>
              <a:cs typeface="Times New Roman"/>
              <a:sym typeface="Times New Roman"/>
            </a:endParaRPr>
          </a:p>
        </p:txBody>
      </p:sp>
      <p:sp>
        <p:nvSpPr>
          <p:cNvPr id="341" name="Google Shape;341;p4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342" name="Google Shape;342;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25</a:t>
            </a:fld>
            <a:endParaRPr/>
          </a:p>
        </p:txBody>
      </p:sp>
      <p:pic>
        <p:nvPicPr>
          <p:cNvPr id="5" name="Picture 4" descr="encrypt-1.png"/>
          <p:cNvPicPr>
            <a:picLocks noChangeAspect="1"/>
          </p:cNvPicPr>
          <p:nvPr/>
        </p:nvPicPr>
        <p:blipFill>
          <a:blip r:embed="rId3"/>
          <a:stretch>
            <a:fillRect/>
          </a:stretch>
        </p:blipFill>
        <p:spPr>
          <a:xfrm>
            <a:off x="309490" y="2363373"/>
            <a:ext cx="8117058" cy="380113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945" y="357351"/>
            <a:ext cx="8011550" cy="1200329"/>
          </a:xfrm>
          <a:prstGeom prst="rect">
            <a:avLst/>
          </a:prstGeom>
        </p:spPr>
        <p:txBody>
          <a:bodyPr wrap="square">
            <a:spAutoFit/>
          </a:bodyPr>
          <a:lstStyle/>
          <a:p>
            <a:pPr algn="just"/>
            <a:r>
              <a:rPr lang="en-US" sz="2400" b="1" dirty="0" smtClean="0">
                <a:solidFill>
                  <a:srgbClr val="DF322D"/>
                </a:solidFill>
                <a:latin typeface="Times New Roman"/>
                <a:ea typeface="Times New Roman"/>
                <a:cs typeface="Times New Roman"/>
                <a:sym typeface="Times New Roman"/>
              </a:rPr>
              <a:t>Authentication Exchange- </a:t>
            </a:r>
            <a:r>
              <a:rPr lang="en-US" sz="2400" dirty="0" smtClean="0">
                <a:solidFill>
                  <a:schemeClr val="dk1"/>
                </a:solidFill>
                <a:latin typeface="Times New Roman"/>
                <a:ea typeface="Times New Roman"/>
                <a:cs typeface="Times New Roman"/>
                <a:sym typeface="Times New Roman"/>
              </a:rPr>
              <a:t>In</a:t>
            </a:r>
            <a:r>
              <a:rPr lang="en-US" sz="2400" b="1" dirty="0" smtClean="0">
                <a:solidFill>
                  <a:srgbClr val="DF322D"/>
                </a:solidFill>
                <a:latin typeface="Times New Roman"/>
                <a:ea typeface="Times New Roman"/>
                <a:cs typeface="Times New Roman"/>
                <a:sym typeface="Times New Roman"/>
              </a:rPr>
              <a:t> </a:t>
            </a:r>
            <a:r>
              <a:rPr lang="en-US" sz="2400" dirty="0" smtClean="0">
                <a:solidFill>
                  <a:schemeClr val="dk1"/>
                </a:solidFill>
                <a:latin typeface="Times New Roman"/>
                <a:ea typeface="Times New Roman"/>
                <a:cs typeface="Times New Roman"/>
                <a:sym typeface="Times New Roman"/>
              </a:rPr>
              <a:t>authentication exchange, two entities exchange some messages to prove their identity to each other.</a:t>
            </a:r>
            <a:endParaRPr lang="en-US" sz="2400" dirty="0"/>
          </a:p>
        </p:txBody>
      </p:sp>
      <p:pic>
        <p:nvPicPr>
          <p:cNvPr id="3" name="Picture 2" descr="download.png"/>
          <p:cNvPicPr>
            <a:picLocks noChangeAspect="1"/>
          </p:cNvPicPr>
          <p:nvPr/>
        </p:nvPicPr>
        <p:blipFill>
          <a:blip r:embed="rId2"/>
          <a:stretch>
            <a:fillRect/>
          </a:stretch>
        </p:blipFill>
        <p:spPr>
          <a:xfrm>
            <a:off x="365761" y="1589649"/>
            <a:ext cx="8356208" cy="483928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350" y="493207"/>
            <a:ext cx="8081890" cy="769441"/>
          </a:xfrm>
          <a:prstGeom prst="rect">
            <a:avLst/>
          </a:prstGeom>
        </p:spPr>
        <p:txBody>
          <a:bodyPr wrap="square">
            <a:spAutoFit/>
          </a:bodyPr>
          <a:lstStyle/>
          <a:p>
            <a:pPr algn="just"/>
            <a:r>
              <a:rPr lang="en-US" sz="2400" b="1" dirty="0" smtClean="0">
                <a:solidFill>
                  <a:srgbClr val="DF322D"/>
                </a:solidFill>
                <a:latin typeface="Times New Roman"/>
                <a:ea typeface="Times New Roman"/>
                <a:cs typeface="Times New Roman"/>
                <a:sym typeface="Times New Roman"/>
              </a:rPr>
              <a:t>Digital Signature- </a:t>
            </a:r>
            <a:r>
              <a:rPr lang="en-US" sz="2000" dirty="0" smtClean="0">
                <a:solidFill>
                  <a:schemeClr val="dk1"/>
                </a:solidFill>
                <a:latin typeface="Times New Roman"/>
                <a:ea typeface="Times New Roman"/>
                <a:cs typeface="Times New Roman"/>
                <a:sym typeface="Times New Roman"/>
              </a:rPr>
              <a:t>The sender can electronically sign the data and the receiver can electronically verify the signature</a:t>
            </a:r>
            <a:endParaRPr lang="en-US" sz="2000" dirty="0"/>
          </a:p>
        </p:txBody>
      </p:sp>
      <p:pic>
        <p:nvPicPr>
          <p:cNvPr id="3" name="Picture 2" descr="19-jun-18-twitter-blog-eng.png"/>
          <p:cNvPicPr>
            <a:picLocks noChangeAspect="1"/>
          </p:cNvPicPr>
          <p:nvPr/>
        </p:nvPicPr>
        <p:blipFill>
          <a:blip r:embed="rId2"/>
          <a:stretch>
            <a:fillRect/>
          </a:stretch>
        </p:blipFill>
        <p:spPr>
          <a:xfrm>
            <a:off x="379828" y="2110154"/>
            <a:ext cx="8356209" cy="44031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7"/>
          <p:cNvSpPr txBox="1">
            <a:spLocks noGrp="1"/>
          </p:cNvSpPr>
          <p:nvPr>
            <p:ph type="title" idx="4294967295"/>
          </p:nvPr>
        </p:nvSpPr>
        <p:spPr>
          <a:xfrm>
            <a:off x="457200" y="0"/>
            <a:ext cx="8229600" cy="60198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DF322D"/>
              </a:buClr>
              <a:buSzPts val="2800"/>
              <a:buFont typeface="Times New Roman"/>
              <a:buNone/>
            </a:pPr>
            <a:r>
              <a:rPr lang="en-US" sz="2800" b="1" i="0" u="none" strike="noStrike" cap="none">
                <a:solidFill>
                  <a:srgbClr val="DF322D"/>
                </a:solidFill>
                <a:latin typeface="Times New Roman"/>
                <a:ea typeface="Times New Roman"/>
                <a:cs typeface="Times New Roman"/>
                <a:sym typeface="Times New Roman"/>
              </a:rPr>
              <a:t>Access Control- </a:t>
            </a:r>
            <a:r>
              <a:rPr lang="en-US" sz="2400" b="0" i="0" u="none" strike="noStrike" cap="none">
                <a:solidFill>
                  <a:schemeClr val="dk1"/>
                </a:solidFill>
                <a:latin typeface="Times New Roman"/>
                <a:ea typeface="Times New Roman"/>
                <a:cs typeface="Times New Roman"/>
                <a:sym typeface="Times New Roman"/>
              </a:rPr>
              <a:t>Access control uses methods to prove that a user has access right to the data or resource owned by a system</a:t>
            </a:r>
            <a:br>
              <a:rPr lang="en-US" sz="2400" b="0" i="0" u="none" strike="noStrike" cap="none">
                <a:solidFill>
                  <a:schemeClr val="dk1"/>
                </a:solidFill>
                <a:latin typeface="Times New Roman"/>
                <a:ea typeface="Times New Roman"/>
                <a:cs typeface="Times New Roman"/>
                <a:sym typeface="Times New Roman"/>
              </a:rPr>
            </a:br>
            <a:r>
              <a:rPr lang="en-US" sz="1600" b="0" i="0" u="none" strike="noStrike" cap="none">
                <a:solidFill>
                  <a:schemeClr val="dk1"/>
                </a:solidFill>
                <a:latin typeface="Times New Roman"/>
                <a:ea typeface="Times New Roman"/>
                <a:cs typeface="Times New Roman"/>
                <a:sym typeface="Times New Roman"/>
              </a:rPr>
              <a:t/>
            </a:r>
            <a:br>
              <a:rPr lang="en-US" sz="1600" b="0" i="0" u="none" strike="noStrike" cap="none">
                <a:solidFill>
                  <a:schemeClr val="dk1"/>
                </a:solidFill>
                <a:latin typeface="Times New Roman"/>
                <a:ea typeface="Times New Roman"/>
                <a:cs typeface="Times New Roman"/>
                <a:sym typeface="Times New Roman"/>
              </a:rPr>
            </a:br>
            <a:r>
              <a:rPr lang="en-US" sz="2800" b="1" i="0" u="none" strike="noStrike" cap="none">
                <a:solidFill>
                  <a:srgbClr val="DF322D"/>
                </a:solidFill>
                <a:latin typeface="Times New Roman"/>
                <a:ea typeface="Times New Roman"/>
                <a:cs typeface="Times New Roman"/>
                <a:sym typeface="Times New Roman"/>
              </a:rPr>
              <a:t>Routing Control- </a:t>
            </a:r>
            <a:r>
              <a:rPr lang="en-US" sz="2400" b="0" i="0" u="none" strike="noStrike" cap="none">
                <a:solidFill>
                  <a:schemeClr val="dk1"/>
                </a:solidFill>
                <a:latin typeface="Times New Roman"/>
                <a:ea typeface="Times New Roman"/>
                <a:cs typeface="Times New Roman"/>
                <a:sym typeface="Times New Roman"/>
              </a:rPr>
              <a:t>Routing control means selecting and continuously changing different available routes between sender and receiver to prevent the opponent from eavesdropping on a particular route</a:t>
            </a:r>
            <a:r>
              <a:rPr lang="en-US" sz="2000" b="0" i="0" u="none" strike="noStrike" cap="none">
                <a:solidFill>
                  <a:schemeClr val="dk1"/>
                </a:solidFill>
                <a:latin typeface="Times New Roman"/>
                <a:ea typeface="Times New Roman"/>
                <a:cs typeface="Times New Roman"/>
                <a:sym typeface="Times New Roman"/>
              </a:rPr>
              <a:t>.</a:t>
            </a:r>
            <a:r>
              <a:rPr lang="en-US" sz="1600" b="0" i="0" u="none" strike="noStrike" cap="none">
                <a:solidFill>
                  <a:schemeClr val="dk1"/>
                </a:solidFill>
                <a:latin typeface="Times New Roman"/>
                <a:ea typeface="Times New Roman"/>
                <a:cs typeface="Times New Roman"/>
                <a:sym typeface="Times New Roman"/>
              </a:rPr>
              <a:t/>
            </a:r>
            <a:br>
              <a:rPr lang="en-US" sz="1600" b="0" i="0" u="none" strike="noStrike" cap="none">
                <a:solidFill>
                  <a:schemeClr val="dk1"/>
                </a:solidFill>
                <a:latin typeface="Times New Roman"/>
                <a:ea typeface="Times New Roman"/>
                <a:cs typeface="Times New Roman"/>
                <a:sym typeface="Times New Roman"/>
              </a:rPr>
            </a:br>
            <a:r>
              <a:rPr lang="en-US" sz="2800" b="1" i="0" u="none" strike="noStrike" cap="none">
                <a:solidFill>
                  <a:srgbClr val="DF322D"/>
                </a:solidFill>
                <a:latin typeface="Times New Roman"/>
                <a:ea typeface="Times New Roman"/>
                <a:cs typeface="Times New Roman"/>
                <a:sym typeface="Times New Roman"/>
              </a:rPr>
              <a:t>Traffic padding </a:t>
            </a:r>
            <a:r>
              <a:rPr lang="en-US" sz="2400" b="0" i="0" u="none" strike="noStrike" cap="none">
                <a:solidFill>
                  <a:schemeClr val="dk1"/>
                </a:solidFill>
                <a:latin typeface="Times New Roman"/>
                <a:ea typeface="Times New Roman"/>
                <a:cs typeface="Times New Roman"/>
                <a:sym typeface="Times New Roman"/>
              </a:rPr>
              <a:t>may be used to hide the traffic pattern, which means to insert dummy traffic into the network and present to the intruder a different traffic pattern</a:t>
            </a:r>
            <a:r>
              <a:rPr lang="en-US" sz="2000" b="0" i="0" u="none" strike="noStrike" cap="none">
                <a:solidFill>
                  <a:schemeClr val="dk1"/>
                </a:solidFill>
                <a:latin typeface="Times New Roman"/>
                <a:ea typeface="Times New Roman"/>
                <a:cs typeface="Times New Roman"/>
                <a:sym typeface="Times New Roman"/>
              </a:rPr>
              <a:t>. </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
            </a:r>
            <a:br>
              <a:rPr lang="en-US" sz="2000" b="0" i="0" u="none" strike="noStrike" cap="none">
                <a:solidFill>
                  <a:schemeClr val="dk1"/>
                </a:solidFill>
                <a:latin typeface="Times New Roman"/>
                <a:ea typeface="Times New Roman"/>
                <a:cs typeface="Times New Roman"/>
                <a:sym typeface="Times New Roman"/>
              </a:rPr>
            </a:br>
            <a:r>
              <a:rPr lang="en-US" sz="2800" b="1" i="0" u="none" strike="noStrike" cap="none">
                <a:solidFill>
                  <a:srgbClr val="DF322D"/>
                </a:solidFill>
                <a:latin typeface="Times New Roman"/>
                <a:ea typeface="Times New Roman"/>
                <a:cs typeface="Times New Roman"/>
                <a:sym typeface="Times New Roman"/>
              </a:rPr>
              <a:t>Data Integrity- </a:t>
            </a:r>
            <a:r>
              <a:rPr lang="en-US" sz="2400" b="0" i="0" u="none" strike="noStrike" cap="none">
                <a:solidFill>
                  <a:schemeClr val="dk1"/>
                </a:solidFill>
                <a:latin typeface="Times New Roman"/>
                <a:ea typeface="Times New Roman"/>
                <a:cs typeface="Times New Roman"/>
                <a:sym typeface="Times New Roman"/>
              </a:rPr>
              <a:t>The data integrity mechanism appends to the data a short check value that has been created by a specific process from the data itself. Data Integrity is preserved by comparing checked value received to check value generated</a:t>
            </a:r>
            <a:r>
              <a:rPr lang="en-US" sz="2000" b="0" i="0" u="none" strike="noStrike" cap="none">
                <a:solidFill>
                  <a:schemeClr val="dk1"/>
                </a:solidFill>
                <a:latin typeface="Times New Roman"/>
                <a:ea typeface="Times New Roman"/>
                <a:cs typeface="Times New Roman"/>
                <a:sym typeface="Times New Roman"/>
              </a:rPr>
              <a:t>.</a:t>
            </a:r>
            <a:br>
              <a:rPr lang="en-US" sz="2000" b="0" i="0" u="none" strike="noStrike" cap="none">
                <a:solidFill>
                  <a:schemeClr val="dk1"/>
                </a:solidFill>
                <a:latin typeface="Times New Roman"/>
                <a:ea typeface="Times New Roman"/>
                <a:cs typeface="Times New Roman"/>
                <a:sym typeface="Times New Roman"/>
              </a:rPr>
            </a:br>
            <a:endParaRPr sz="2000" b="0" i="0" u="none" strike="noStrike" cap="none">
              <a:solidFill>
                <a:schemeClr val="dk1"/>
              </a:solidFill>
              <a:latin typeface="Times New Roman"/>
              <a:ea typeface="Times New Roman"/>
              <a:cs typeface="Times New Roman"/>
              <a:sym typeface="Times New Roman"/>
            </a:endParaRPr>
          </a:p>
        </p:txBody>
      </p:sp>
      <p:sp>
        <p:nvSpPr>
          <p:cNvPr id="348" name="Google Shape;348;p4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349" name="Google Shape;349;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8"/>
          <p:cNvSpPr txBox="1"/>
          <p:nvPr/>
        </p:nvSpPr>
        <p:spPr>
          <a:xfrm>
            <a:off x="415925" y="703262"/>
            <a:ext cx="4321175" cy="44926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55" name="Google Shape;355;p48"/>
          <p:cNvSpPr txBox="1"/>
          <p:nvPr/>
        </p:nvSpPr>
        <p:spPr>
          <a:xfrm>
            <a:off x="457200" y="5410200"/>
            <a:ext cx="8382000" cy="1200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Cryptography is the science and art of transforming messages across insecure channel so that it can not be read  by anyone except the intended recipient</a:t>
            </a:r>
            <a:endParaRPr/>
          </a:p>
        </p:txBody>
      </p:sp>
      <p:pic>
        <p:nvPicPr>
          <p:cNvPr id="356" name="Google Shape;356;p48" descr="500_F_89973923_0lfduzsXEqiKKGN71ruGQ4kdf0dgnQid.jpg"/>
          <p:cNvPicPr preferRelativeResize="0"/>
          <p:nvPr/>
        </p:nvPicPr>
        <p:blipFill rotWithShape="1">
          <a:blip r:embed="rId4">
            <a:alphaModFix/>
          </a:blip>
          <a:srcRect/>
          <a:stretch/>
        </p:blipFill>
        <p:spPr>
          <a:xfrm>
            <a:off x="304800" y="304800"/>
            <a:ext cx="8534400" cy="49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38200" y="457200"/>
            <a:ext cx="2438400" cy="63976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Books:</a:t>
            </a:r>
            <a:endParaRPr/>
          </a:p>
        </p:txBody>
      </p:sp>
      <p:sp>
        <p:nvSpPr>
          <p:cNvPr id="185" name="Google Shape;185;p2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186" name="Google Shape;186;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3</a:t>
            </a:fld>
            <a:endParaRPr/>
          </a:p>
        </p:txBody>
      </p:sp>
      <p:sp>
        <p:nvSpPr>
          <p:cNvPr id="187" name="Google Shape;187;p28"/>
          <p:cNvSpPr txBox="1"/>
          <p:nvPr/>
        </p:nvSpPr>
        <p:spPr>
          <a:xfrm>
            <a:off x="838200" y="1143000"/>
            <a:ext cx="7620000" cy="20320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Times New Roman"/>
                <a:ea typeface="Times New Roman"/>
                <a:cs typeface="Times New Roman"/>
                <a:sym typeface="Times New Roman"/>
              </a:rPr>
              <a:t>Forouzan, Behrouz A., and Debdeep Mukhopadhyay. Cryptography and Network security (Sie). McGraw-Hill Education, 2011. </a:t>
            </a:r>
            <a:endParaRPr sz="1800" b="1"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Times New Roman"/>
                <a:ea typeface="Times New Roman"/>
                <a:cs typeface="Times New Roman"/>
                <a:sym typeface="Times New Roman"/>
              </a:rPr>
              <a:t>W. Stallings,”Cryptography and Network Security Principles and practice”, 5/e, Pearson Education Asia, 2013.</a:t>
            </a:r>
            <a:endParaRPr/>
          </a:p>
          <a:p>
            <a:pPr marL="342900" marR="0" lvl="0" indent="-342900" algn="just" rtl="0">
              <a:lnSpc>
                <a:spcPct val="100000"/>
              </a:lnSpc>
              <a:spcBef>
                <a:spcPts val="0"/>
              </a:spcBef>
              <a:spcAft>
                <a:spcPts val="0"/>
              </a:spcAft>
              <a:buClr>
                <a:schemeClr val="dk1"/>
              </a:buClr>
              <a:buSzPts val="1800"/>
              <a:buFont typeface="Calibri"/>
              <a:buAutoNum type="arabicPeriod"/>
            </a:pPr>
            <a:r>
              <a:rPr lang="en-US" sz="1800" b="0" i="0" u="none">
                <a:solidFill>
                  <a:schemeClr val="dk1"/>
                </a:solidFill>
                <a:latin typeface="Times New Roman"/>
                <a:ea typeface="Times New Roman"/>
                <a:cs typeface="Times New Roman"/>
                <a:sym typeface="Times New Roman"/>
              </a:rPr>
              <a:t>Kahate, Atul. Cryptography and network security. Tata McGraw-Hill Education, 2013.</a:t>
            </a:r>
            <a:endParaRPr/>
          </a:p>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188" name="Google Shape;188;p28"/>
          <p:cNvSpPr txBox="1"/>
          <p:nvPr/>
        </p:nvSpPr>
        <p:spPr>
          <a:xfrm>
            <a:off x="1066800" y="3352800"/>
            <a:ext cx="2514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Links:</a:t>
            </a:r>
            <a:endParaRPr/>
          </a:p>
        </p:txBody>
      </p:sp>
      <p:sp>
        <p:nvSpPr>
          <p:cNvPr id="189" name="Google Shape;189;p28"/>
          <p:cNvSpPr txBox="1"/>
          <p:nvPr/>
        </p:nvSpPr>
        <p:spPr>
          <a:xfrm>
            <a:off x="838200" y="3886200"/>
            <a:ext cx="7162800" cy="17541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1800"/>
              <a:buFont typeface="Tahoma"/>
              <a:buAutoNum type="arabicPeriod"/>
            </a:pPr>
            <a:r>
              <a:rPr lang="en-US" sz="1800" b="1" i="0" u="sng">
                <a:solidFill>
                  <a:schemeClr val="hlink"/>
                </a:solidFill>
                <a:latin typeface="Tahoma"/>
                <a:ea typeface="Tahoma"/>
                <a:cs typeface="Tahoma"/>
                <a:sym typeface="Tahoma"/>
                <a:hlinkClick r:id="rId3"/>
              </a:rPr>
              <a:t>https://lecturenotes.in/subject/112/cryptography-and-network-security-cns</a:t>
            </a:r>
            <a:r>
              <a:rPr lang="en-US" sz="1800" b="1" i="0" u="none">
                <a:solidFill>
                  <a:schemeClr val="dk1"/>
                </a:solidFill>
                <a:latin typeface="Times New Roman"/>
                <a:ea typeface="Times New Roman"/>
                <a:cs typeface="Times New Roman"/>
                <a:sym typeface="Times New Roman"/>
              </a:rPr>
              <a:t>.</a:t>
            </a:r>
            <a:endParaRPr/>
          </a:p>
          <a:p>
            <a:pPr marL="342900" marR="0" lvl="0" indent="-342900" algn="just" rtl="0">
              <a:lnSpc>
                <a:spcPct val="100000"/>
              </a:lnSpc>
              <a:spcBef>
                <a:spcPts val="0"/>
              </a:spcBef>
              <a:spcAft>
                <a:spcPts val="0"/>
              </a:spcAft>
              <a:buClr>
                <a:schemeClr val="dk1"/>
              </a:buClr>
              <a:buSzPts val="1800"/>
              <a:buFont typeface="Tahoma"/>
              <a:buAutoNum type="arabicPeriod"/>
            </a:pPr>
            <a:r>
              <a:rPr lang="en-US" sz="1800" b="1" i="0" u="sng">
                <a:solidFill>
                  <a:schemeClr val="hlink"/>
                </a:solidFill>
                <a:latin typeface="Tahoma"/>
                <a:ea typeface="Tahoma"/>
                <a:cs typeface="Tahoma"/>
                <a:sym typeface="Tahoma"/>
                <a:hlinkClick r:id="rId4"/>
              </a:rPr>
              <a:t>http://studentsfocus.com/cs6701-cns-notes-cryptography-network-security-lecture-handwritten-notes-cse-7th-sem-anna-university/</a:t>
            </a:r>
            <a:endParaRPr/>
          </a:p>
          <a:p>
            <a:pPr marL="342900" marR="0" lvl="0" indent="-342900" algn="just" rtl="0">
              <a:lnSpc>
                <a:spcPct val="100000"/>
              </a:lnSpc>
              <a:spcBef>
                <a:spcPts val="0"/>
              </a:spcBef>
              <a:spcAft>
                <a:spcPts val="0"/>
              </a:spcAft>
              <a:buClr>
                <a:schemeClr val="dk1"/>
              </a:buClr>
              <a:buSzPts val="1800"/>
              <a:buFont typeface="Tahoma"/>
              <a:buAutoNum type="arabicPeriod"/>
            </a:pPr>
            <a:r>
              <a:rPr lang="en-US" sz="1800" b="1" i="0" u="sng">
                <a:solidFill>
                  <a:schemeClr val="hlink"/>
                </a:solidFill>
                <a:latin typeface="Tahoma"/>
                <a:ea typeface="Tahoma"/>
                <a:cs typeface="Tahoma"/>
                <a:sym typeface="Tahoma"/>
                <a:hlinkClick r:id="rId5"/>
              </a:rPr>
              <a:t>http://williamstallings.com/Extras/Security-Notes/</a:t>
            </a:r>
            <a:endParaRPr/>
          </a:p>
          <a:p>
            <a:pPr marL="0" marR="0" lvl="0" indent="0" algn="l" rtl="0">
              <a:lnSpc>
                <a:spcPct val="100000"/>
              </a:lnSpc>
              <a:spcBef>
                <a:spcPts val="0"/>
              </a:spcBef>
              <a:spcAft>
                <a:spcPts val="0"/>
              </a:spcAft>
              <a:buNone/>
            </a:pPr>
            <a:endParaRPr sz="1800" b="1" i="0" u="sng">
              <a:solidFill>
                <a:schemeClr val="hlink"/>
              </a:solidFill>
              <a:latin typeface="Tahoma"/>
              <a:ea typeface="Tahoma"/>
              <a:cs typeface="Tahoma"/>
              <a:sym typeface="Tahoma"/>
              <a:hlinkClick r:id="rId5"/>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492369"/>
            <a:ext cx="8342142" cy="3693319"/>
          </a:xfrm>
          <a:prstGeom prst="rect">
            <a:avLst/>
          </a:prstGeom>
        </p:spPr>
        <p:txBody>
          <a:bodyPr wrap="square">
            <a:spAutoFit/>
          </a:bodyPr>
          <a:lstStyle/>
          <a:p>
            <a:pPr algn="just">
              <a:buFont typeface="Wingdings" pitchFamily="2" charset="2"/>
              <a:buChar char="q"/>
            </a:pPr>
            <a:r>
              <a:rPr lang="en-US" sz="2400" dirty="0" smtClean="0">
                <a:latin typeface="+mj-lt"/>
                <a:cs typeface="Times New Roman" pitchFamily="18" charset="0"/>
              </a:rPr>
              <a:t>Cryptography is the study of secure communications techniques that allow only the sender and intended recipient of a message to view its contents. </a:t>
            </a:r>
            <a:endParaRPr lang="en-US" sz="2400" dirty="0" smtClean="0">
              <a:latin typeface="+mj-lt"/>
              <a:cs typeface="Times New Roman" pitchFamily="18" charset="0"/>
            </a:endParaRPr>
          </a:p>
          <a:p>
            <a:pPr algn="just"/>
            <a:endParaRPr lang="en-US" sz="1800" dirty="0" smtClean="0">
              <a:latin typeface="+mj-lt"/>
              <a:cs typeface="Times New Roman" pitchFamily="18" charset="0"/>
            </a:endParaRPr>
          </a:p>
          <a:p>
            <a:pPr algn="just">
              <a:buFont typeface="Wingdings" pitchFamily="2" charset="2"/>
              <a:buChar char="q"/>
            </a:pPr>
            <a:r>
              <a:rPr lang="en-US" sz="2400" dirty="0" smtClean="0">
                <a:latin typeface="+mj-lt"/>
                <a:cs typeface="Times New Roman" pitchFamily="18" charset="0"/>
              </a:rPr>
              <a:t>The </a:t>
            </a:r>
            <a:r>
              <a:rPr lang="en-US" sz="2400" dirty="0" smtClean="0">
                <a:latin typeface="+mj-lt"/>
                <a:cs typeface="Times New Roman" pitchFamily="18" charset="0"/>
              </a:rPr>
              <a:t>term is derived from the Greek word </a:t>
            </a:r>
            <a:r>
              <a:rPr lang="en-US" sz="2400" i="1" dirty="0" err="1" smtClean="0">
                <a:latin typeface="+mj-lt"/>
                <a:cs typeface="Times New Roman" pitchFamily="18" charset="0"/>
              </a:rPr>
              <a:t>kryptos</a:t>
            </a:r>
            <a:r>
              <a:rPr lang="en-US" sz="2400" i="1" dirty="0" smtClean="0">
                <a:latin typeface="+mj-lt"/>
                <a:cs typeface="Times New Roman" pitchFamily="18" charset="0"/>
              </a:rPr>
              <a:t>,</a:t>
            </a:r>
            <a:r>
              <a:rPr lang="en-US" sz="2400" dirty="0" smtClean="0">
                <a:latin typeface="+mj-lt"/>
                <a:cs typeface="Times New Roman" pitchFamily="18" charset="0"/>
              </a:rPr>
              <a:t> which means hidden. </a:t>
            </a:r>
            <a:endParaRPr lang="en-US" sz="2400" dirty="0" smtClean="0">
              <a:latin typeface="+mj-lt"/>
              <a:cs typeface="Times New Roman" pitchFamily="18" charset="0"/>
            </a:endParaRPr>
          </a:p>
          <a:p>
            <a:pPr algn="just"/>
            <a:endParaRPr lang="en-US" sz="2400" dirty="0" smtClean="0">
              <a:latin typeface="+mj-lt"/>
              <a:cs typeface="Times New Roman" pitchFamily="18" charset="0"/>
            </a:endParaRPr>
          </a:p>
          <a:p>
            <a:pPr algn="just">
              <a:buFont typeface="Wingdings" pitchFamily="2" charset="2"/>
              <a:buChar char="q"/>
            </a:pPr>
            <a:r>
              <a:rPr lang="en-US" sz="2400" dirty="0" smtClean="0">
                <a:latin typeface="+mj-lt"/>
                <a:cs typeface="Times New Roman" pitchFamily="18" charset="0"/>
              </a:rPr>
              <a:t>It </a:t>
            </a:r>
            <a:r>
              <a:rPr lang="en-US" sz="2400" dirty="0" smtClean="0">
                <a:latin typeface="+mj-lt"/>
                <a:cs typeface="Times New Roman" pitchFamily="18" charset="0"/>
              </a:rPr>
              <a:t>is closely associated to encryption, which is the act of scrambling ordinary text into what's known as </a:t>
            </a:r>
            <a:r>
              <a:rPr lang="en-US" sz="2400" dirty="0" err="1" smtClean="0">
                <a:latin typeface="+mj-lt"/>
                <a:cs typeface="Times New Roman" pitchFamily="18" charset="0"/>
              </a:rPr>
              <a:t>ciphertext</a:t>
            </a:r>
            <a:r>
              <a:rPr lang="en-US" sz="2400" dirty="0" smtClean="0">
                <a:latin typeface="+mj-lt"/>
                <a:cs typeface="Times New Roman" pitchFamily="18" charset="0"/>
              </a:rPr>
              <a:t> and then back again upon arrival</a:t>
            </a:r>
            <a:r>
              <a:rPr lang="en-US" sz="1800" dirty="0" smtClean="0">
                <a:latin typeface="+mj-lt"/>
                <a:cs typeface="Times New Roman" pitchFamily="18" charset="0"/>
              </a:rPr>
              <a:t>.</a:t>
            </a:r>
            <a:endParaRPr lang="en-US" sz="1800" dirty="0">
              <a:latin typeface="+mj-lt"/>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gfdgrfgrf21.png"/>
          <p:cNvPicPr>
            <a:picLocks noChangeAspect="1"/>
          </p:cNvPicPr>
          <p:nvPr/>
        </p:nvPicPr>
        <p:blipFill>
          <a:blip r:embed="rId2"/>
          <a:stretch>
            <a:fillRect/>
          </a:stretch>
        </p:blipFill>
        <p:spPr>
          <a:xfrm>
            <a:off x="267287" y="450166"/>
            <a:ext cx="8173328" cy="56411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51692" y="478524"/>
            <a:ext cx="8468751" cy="33547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Hieroglyph − The Oldest Cryptographic Technique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The first known evidence of cryptography can be traced to the use of ‘hieroglyph’. Some 4000 years ago</a:t>
            </a:r>
          </a:p>
          <a:p>
            <a:pPr marL="0" marR="0" lvl="0" indent="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rgbClr val="000000"/>
              </a:solidFill>
              <a:effectLst/>
              <a:latin typeface="Times New Roman" pitchFamily="18" charset="0"/>
              <a:cs typeface="Times New Roman" pitchFamily="18" charset="0"/>
            </a:endParaRPr>
          </a:p>
          <a:p>
            <a:pPr lvl="0" algn="just" eaLnBrk="0" fontAlgn="base" hangingPunct="0">
              <a:spcBef>
                <a:spcPct val="0"/>
              </a:spcBef>
              <a:spcAft>
                <a:spcPct val="0"/>
              </a:spcAft>
              <a:buClrTx/>
              <a:buFont typeface="Wingdings" pitchFamily="2" charset="2"/>
              <a:buChar char="q"/>
            </a:pPr>
            <a:r>
              <a:rPr lang="en-US" sz="1800" dirty="0" smtClean="0">
                <a:latin typeface="Times New Roman" pitchFamily="18" charset="0"/>
                <a:cs typeface="Times New Roman" pitchFamily="18" charset="0"/>
              </a:rPr>
              <a:t>T</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he Egyptians used to communicate by messages written in </a:t>
            </a:r>
            <a:r>
              <a:rPr lang="en-US" sz="1800" b="1" dirty="0" smtClean="0">
                <a:solidFill>
                  <a:schemeClr val="tx1"/>
                </a:solidFill>
                <a:latin typeface="Arial" pitchFamily="34" charset="0"/>
                <a:cs typeface="Arial" pitchFamily="34" charset="0"/>
              </a:rPr>
              <a:t>Hieroglyph</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This code was the secret known only to the scribes who used to transmit messages on behalf of the kings</a:t>
            </a:r>
          </a:p>
          <a:p>
            <a:pPr marL="0" marR="0" lvl="0" indent="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One such hieroglyph is shown below.</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103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Hieroglyph"/>
          <p:cNvPicPr>
            <a:picLocks noChangeAspect="1" noChangeArrowheads="1"/>
          </p:cNvPicPr>
          <p:nvPr/>
        </p:nvPicPr>
        <p:blipFill>
          <a:blip r:embed="rId2"/>
          <a:srcRect/>
          <a:stretch>
            <a:fillRect/>
          </a:stretch>
        </p:blipFill>
        <p:spPr bwMode="auto">
          <a:xfrm>
            <a:off x="1067518" y="4465982"/>
            <a:ext cx="6515100" cy="1638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p:nvPr/>
        </p:nvSpPr>
        <p:spPr>
          <a:xfrm>
            <a:off x="333375" y="28575"/>
            <a:ext cx="8467725" cy="14573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62" name="Google Shape;362;p49"/>
          <p:cNvSpPr txBox="1"/>
          <p:nvPr/>
        </p:nvSpPr>
        <p:spPr>
          <a:xfrm>
            <a:off x="1346200" y="841375"/>
            <a:ext cx="6205537" cy="3508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63" name="Google Shape;363;p49"/>
          <p:cNvSpPr txBox="1"/>
          <p:nvPr/>
        </p:nvSpPr>
        <p:spPr>
          <a:xfrm>
            <a:off x="981075" y="523875"/>
            <a:ext cx="6886575" cy="8032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64" name="Google Shape;364;p49"/>
          <p:cNvSpPr txBox="1"/>
          <p:nvPr/>
        </p:nvSpPr>
        <p:spPr>
          <a:xfrm>
            <a:off x="4037012" y="3503612"/>
            <a:ext cx="2054225" cy="22431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65" name="Google Shape;365;p49"/>
          <p:cNvSpPr txBox="1"/>
          <p:nvPr/>
        </p:nvSpPr>
        <p:spPr>
          <a:xfrm>
            <a:off x="6323012" y="3427412"/>
            <a:ext cx="2163762" cy="22479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66" name="Google Shape;366;p49"/>
          <p:cNvSpPr txBox="1"/>
          <p:nvPr/>
        </p:nvSpPr>
        <p:spPr>
          <a:xfrm>
            <a:off x="760412" y="3656012"/>
            <a:ext cx="1755775" cy="198437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67" name="Google Shape;367;p49"/>
          <p:cNvSpPr txBox="1"/>
          <p:nvPr/>
        </p:nvSpPr>
        <p:spPr>
          <a:xfrm>
            <a:off x="838200" y="5562600"/>
            <a:ext cx="1619250" cy="33337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68" name="Google Shape;368;p49"/>
          <p:cNvSpPr txBox="1"/>
          <p:nvPr/>
        </p:nvSpPr>
        <p:spPr>
          <a:xfrm>
            <a:off x="4114800" y="5638800"/>
            <a:ext cx="1905000" cy="327025"/>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69" name="Google Shape;369;p49"/>
          <p:cNvSpPr txBox="1"/>
          <p:nvPr/>
        </p:nvSpPr>
        <p:spPr>
          <a:xfrm>
            <a:off x="6477000" y="5638800"/>
            <a:ext cx="1905000" cy="314325"/>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0"/>
          <p:cNvSpPr txBox="1"/>
          <p:nvPr/>
        </p:nvSpPr>
        <p:spPr>
          <a:xfrm>
            <a:off x="142875" y="104775"/>
            <a:ext cx="9001125" cy="15335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75" name="Google Shape;375;p50"/>
          <p:cNvSpPr txBox="1"/>
          <p:nvPr/>
        </p:nvSpPr>
        <p:spPr>
          <a:xfrm>
            <a:off x="736600" y="841375"/>
            <a:ext cx="7837487" cy="4635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76" name="Google Shape;376;p50"/>
          <p:cNvSpPr txBox="1"/>
          <p:nvPr/>
        </p:nvSpPr>
        <p:spPr>
          <a:xfrm>
            <a:off x="268287" y="447675"/>
            <a:ext cx="2894012" cy="10318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77" name="Google Shape;377;p50"/>
          <p:cNvSpPr txBox="1"/>
          <p:nvPr/>
        </p:nvSpPr>
        <p:spPr>
          <a:xfrm>
            <a:off x="2336800" y="447675"/>
            <a:ext cx="1155700" cy="103187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78" name="Google Shape;378;p50"/>
          <p:cNvSpPr txBox="1"/>
          <p:nvPr/>
        </p:nvSpPr>
        <p:spPr>
          <a:xfrm>
            <a:off x="2667000" y="447675"/>
            <a:ext cx="6362700" cy="103187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pic>
        <p:nvPicPr>
          <p:cNvPr id="379" name="Google Shape;379;p50" descr="encryption_decryption.gif"/>
          <p:cNvPicPr preferRelativeResize="0"/>
          <p:nvPr/>
        </p:nvPicPr>
        <p:blipFill rotWithShape="1">
          <a:blip r:embed="rId8">
            <a:alphaModFix/>
          </a:blip>
          <a:srcRect/>
          <a:stretch/>
        </p:blipFill>
        <p:spPr>
          <a:xfrm>
            <a:off x="533400" y="1785937"/>
            <a:ext cx="8229600" cy="44624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txBox="1"/>
          <p:nvPr/>
        </p:nvSpPr>
        <p:spPr>
          <a:xfrm>
            <a:off x="180975" y="257175"/>
            <a:ext cx="8924925" cy="14573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85" name="Google Shape;385;p51"/>
          <p:cNvSpPr txBox="1"/>
          <p:nvPr/>
        </p:nvSpPr>
        <p:spPr>
          <a:xfrm>
            <a:off x="876300" y="1046162"/>
            <a:ext cx="7016750" cy="3667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86" name="Google Shape;386;p51"/>
          <p:cNvSpPr txBox="1"/>
          <p:nvPr/>
        </p:nvSpPr>
        <p:spPr>
          <a:xfrm>
            <a:off x="514350" y="714375"/>
            <a:ext cx="7710487" cy="8413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87" name="Google Shape;387;p51"/>
          <p:cNvSpPr txBox="1"/>
          <p:nvPr/>
        </p:nvSpPr>
        <p:spPr>
          <a:xfrm>
            <a:off x="1116012" y="3249612"/>
            <a:ext cx="3025775" cy="173037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88" name="Google Shape;388;p51"/>
          <p:cNvSpPr txBox="1"/>
          <p:nvPr/>
        </p:nvSpPr>
        <p:spPr>
          <a:xfrm>
            <a:off x="2341562" y="4208462"/>
            <a:ext cx="193675" cy="19367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89" name="Google Shape;389;p51"/>
          <p:cNvSpPr txBox="1"/>
          <p:nvPr/>
        </p:nvSpPr>
        <p:spPr>
          <a:xfrm>
            <a:off x="1211262" y="3344862"/>
            <a:ext cx="2835275" cy="153987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0" name="Google Shape;390;p51"/>
          <p:cNvSpPr txBox="1"/>
          <p:nvPr/>
        </p:nvSpPr>
        <p:spPr>
          <a:xfrm>
            <a:off x="5383212" y="3249612"/>
            <a:ext cx="2949575" cy="173037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1" name="Google Shape;391;p51"/>
          <p:cNvSpPr txBox="1"/>
          <p:nvPr/>
        </p:nvSpPr>
        <p:spPr>
          <a:xfrm>
            <a:off x="5359400" y="3827462"/>
            <a:ext cx="2667000" cy="879475"/>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2" name="Google Shape;392;p51"/>
          <p:cNvSpPr txBox="1"/>
          <p:nvPr/>
        </p:nvSpPr>
        <p:spPr>
          <a:xfrm>
            <a:off x="5478462" y="3344862"/>
            <a:ext cx="2759075" cy="1539875"/>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3" name="Google Shape;393;p51"/>
          <p:cNvSpPr txBox="1"/>
          <p:nvPr/>
        </p:nvSpPr>
        <p:spPr>
          <a:xfrm>
            <a:off x="5599112" y="3981450"/>
            <a:ext cx="2138362" cy="635000"/>
          </a:xfrm>
          <a:prstGeom prst="rect">
            <a:avLst/>
          </a:prstGeom>
          <a:noFill/>
          <a:ln>
            <a:noFill/>
          </a:ln>
        </p:spPr>
        <p:txBody>
          <a:bodyPr spcFirstLastPara="1" wrap="square" lIns="0" tIns="12700" rIns="0" bIns="0" anchor="t" anchorCtr="0">
            <a:spAutoFit/>
          </a:bodyPr>
          <a:lstStyle/>
          <a:p>
            <a:pPr marL="100012" marR="0" lvl="0" indent="-88898" algn="l" rtl="0">
              <a:lnSpc>
                <a:spcPct val="100000"/>
              </a:lnSpc>
              <a:spcBef>
                <a:spcPts val="0"/>
              </a:spcBef>
              <a:spcAft>
                <a:spcPts val="0"/>
              </a:spcAft>
              <a:buClr>
                <a:schemeClr val="dk1"/>
              </a:buClr>
              <a:buSzPts val="2000"/>
              <a:buFont typeface="Trebuchet MS"/>
              <a:buNone/>
            </a:pPr>
            <a:r>
              <a:rPr lang="en-US" sz="2000" b="1" i="0" u="none">
                <a:solidFill>
                  <a:schemeClr val="dk1"/>
                </a:solidFill>
                <a:latin typeface="Trebuchet MS"/>
                <a:ea typeface="Trebuchet MS"/>
                <a:cs typeface="Trebuchet MS"/>
                <a:sym typeface="Trebuchet MS"/>
              </a:rPr>
              <a:t>ASYMMETRIC KEY  CRYPTOGRAPHY</a:t>
            </a:r>
            <a:endParaRPr/>
          </a:p>
        </p:txBody>
      </p:sp>
      <p:sp>
        <p:nvSpPr>
          <p:cNvPr id="394" name="Google Shape;394;p51"/>
          <p:cNvSpPr txBox="1"/>
          <p:nvPr/>
        </p:nvSpPr>
        <p:spPr>
          <a:xfrm>
            <a:off x="2470150" y="1404937"/>
            <a:ext cx="2222500" cy="2295525"/>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5" name="Google Shape;395;p51"/>
          <p:cNvSpPr txBox="1"/>
          <p:nvPr/>
        </p:nvSpPr>
        <p:spPr>
          <a:xfrm>
            <a:off x="2566987" y="1501775"/>
            <a:ext cx="2028825" cy="210185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6" name="Google Shape;396;p51"/>
          <p:cNvSpPr txBox="1"/>
          <p:nvPr/>
        </p:nvSpPr>
        <p:spPr>
          <a:xfrm>
            <a:off x="4451350" y="1327150"/>
            <a:ext cx="2374900" cy="23749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7" name="Google Shape;397;p51"/>
          <p:cNvSpPr txBox="1"/>
          <p:nvPr/>
        </p:nvSpPr>
        <p:spPr>
          <a:xfrm>
            <a:off x="4548187" y="1423987"/>
            <a:ext cx="2181225" cy="2181225"/>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8" name="Google Shape;398;p51"/>
          <p:cNvSpPr txBox="1"/>
          <p:nvPr/>
        </p:nvSpPr>
        <p:spPr>
          <a:xfrm>
            <a:off x="4295775" y="1323975"/>
            <a:ext cx="695325" cy="695325"/>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399" name="Google Shape;399;p51"/>
          <p:cNvSpPr txBox="1"/>
          <p:nvPr/>
        </p:nvSpPr>
        <p:spPr>
          <a:xfrm>
            <a:off x="1374775" y="3989387"/>
            <a:ext cx="2087562" cy="635000"/>
          </a:xfrm>
          <a:prstGeom prst="rect">
            <a:avLst/>
          </a:prstGeom>
          <a:noFill/>
          <a:ln>
            <a:noFill/>
          </a:ln>
        </p:spPr>
        <p:txBody>
          <a:bodyPr spcFirstLastPara="1" wrap="square" lIns="0" tIns="12700" rIns="0" bIns="0" anchor="t" anchorCtr="0">
            <a:spAutoFit/>
          </a:bodyPr>
          <a:lstStyle/>
          <a:p>
            <a:pPr marL="12700" marR="0" lvl="0" indent="107950" algn="l" rtl="0">
              <a:lnSpc>
                <a:spcPct val="100000"/>
              </a:lnSpc>
              <a:spcBef>
                <a:spcPts val="0"/>
              </a:spcBef>
              <a:spcAft>
                <a:spcPts val="0"/>
              </a:spcAft>
              <a:buClr>
                <a:schemeClr val="dk1"/>
              </a:buClr>
              <a:buSzPts val="2000"/>
              <a:buFont typeface="Trebuchet MS"/>
              <a:buNone/>
            </a:pPr>
            <a:r>
              <a:rPr lang="en-US" sz="2000" b="1" i="0" u="none">
                <a:solidFill>
                  <a:schemeClr val="dk1"/>
                </a:solidFill>
                <a:latin typeface="Trebuchet MS"/>
                <a:ea typeface="Trebuchet MS"/>
                <a:cs typeface="Trebuchet MS"/>
                <a:sym typeface="Trebuchet MS"/>
              </a:rPr>
              <a:t>SYMMETRIC KEY  CRYPTOGRAPHY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p:nvPr/>
        </p:nvSpPr>
        <p:spPr>
          <a:xfrm>
            <a:off x="57150" y="28575"/>
            <a:ext cx="8848725" cy="14573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05" name="Google Shape;405;p52"/>
          <p:cNvSpPr txBox="1"/>
          <p:nvPr/>
        </p:nvSpPr>
        <p:spPr>
          <a:xfrm>
            <a:off x="568325" y="771525"/>
            <a:ext cx="7864475" cy="4000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06" name="Google Shape;406;p52"/>
          <p:cNvSpPr txBox="1"/>
          <p:nvPr/>
        </p:nvSpPr>
        <p:spPr>
          <a:xfrm>
            <a:off x="180975" y="407987"/>
            <a:ext cx="8615362" cy="91916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07" name="Google Shape;407;p52"/>
          <p:cNvSpPr txBox="1"/>
          <p:nvPr/>
        </p:nvSpPr>
        <p:spPr>
          <a:xfrm>
            <a:off x="307975" y="2286000"/>
            <a:ext cx="1824037" cy="112395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08" name="Google Shape;408;p52"/>
          <p:cNvSpPr txBox="1"/>
          <p:nvPr/>
        </p:nvSpPr>
        <p:spPr>
          <a:xfrm>
            <a:off x="6708775" y="2362200"/>
            <a:ext cx="1824037" cy="112395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09" name="Google Shape;409;p52"/>
          <p:cNvSpPr/>
          <p:nvPr/>
        </p:nvSpPr>
        <p:spPr>
          <a:xfrm>
            <a:off x="1219200" y="4800600"/>
            <a:ext cx="2362200" cy="1143000"/>
          </a:xfrm>
          <a:custGeom>
            <a:avLst/>
            <a:gdLst/>
            <a:ahLst/>
            <a:cxnLst/>
            <a:rect l="l" t="t" r="r" b="b"/>
            <a:pathLst>
              <a:path w="2362200" h="1143000" extrusionOk="0">
                <a:moveTo>
                  <a:pt x="2171700" y="0"/>
                </a:moveTo>
                <a:lnTo>
                  <a:pt x="190500" y="0"/>
                </a:lnTo>
                <a:lnTo>
                  <a:pt x="146837" y="5034"/>
                </a:lnTo>
                <a:lnTo>
                  <a:pt x="106746" y="19372"/>
                </a:lnTo>
                <a:lnTo>
                  <a:pt x="71374" y="41867"/>
                </a:lnTo>
                <a:lnTo>
                  <a:pt x="41867" y="71374"/>
                </a:lnTo>
                <a:lnTo>
                  <a:pt x="19372" y="106746"/>
                </a:lnTo>
                <a:lnTo>
                  <a:pt x="5034" y="146837"/>
                </a:lnTo>
                <a:lnTo>
                  <a:pt x="0" y="190500"/>
                </a:lnTo>
                <a:lnTo>
                  <a:pt x="0" y="952500"/>
                </a:lnTo>
                <a:lnTo>
                  <a:pt x="5034" y="996178"/>
                </a:lnTo>
                <a:lnTo>
                  <a:pt x="19372" y="1036275"/>
                </a:lnTo>
                <a:lnTo>
                  <a:pt x="41867" y="1071646"/>
                </a:lnTo>
                <a:lnTo>
                  <a:pt x="71374" y="1101148"/>
                </a:lnTo>
                <a:lnTo>
                  <a:pt x="106746" y="1123636"/>
                </a:lnTo>
                <a:lnTo>
                  <a:pt x="146837" y="1137968"/>
                </a:lnTo>
                <a:lnTo>
                  <a:pt x="190500" y="1143000"/>
                </a:lnTo>
                <a:lnTo>
                  <a:pt x="2171700" y="1143000"/>
                </a:lnTo>
                <a:lnTo>
                  <a:pt x="2215362" y="1137968"/>
                </a:lnTo>
                <a:lnTo>
                  <a:pt x="2255453" y="1123636"/>
                </a:lnTo>
                <a:lnTo>
                  <a:pt x="2290825" y="1101148"/>
                </a:lnTo>
                <a:lnTo>
                  <a:pt x="2320332" y="1071646"/>
                </a:lnTo>
                <a:lnTo>
                  <a:pt x="2342827" y="1036275"/>
                </a:lnTo>
                <a:lnTo>
                  <a:pt x="2357165" y="996178"/>
                </a:lnTo>
                <a:lnTo>
                  <a:pt x="2362200" y="952500"/>
                </a:lnTo>
                <a:lnTo>
                  <a:pt x="2362200" y="190500"/>
                </a:lnTo>
                <a:lnTo>
                  <a:pt x="2357165" y="146837"/>
                </a:lnTo>
                <a:lnTo>
                  <a:pt x="2342827" y="106746"/>
                </a:lnTo>
                <a:lnTo>
                  <a:pt x="2320332" y="71374"/>
                </a:lnTo>
                <a:lnTo>
                  <a:pt x="2290825" y="41867"/>
                </a:lnTo>
                <a:lnTo>
                  <a:pt x="2255453" y="19372"/>
                </a:lnTo>
                <a:lnTo>
                  <a:pt x="2215362" y="5034"/>
                </a:lnTo>
                <a:lnTo>
                  <a:pt x="217170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10" name="Google Shape;410;p52"/>
          <p:cNvSpPr/>
          <p:nvPr/>
        </p:nvSpPr>
        <p:spPr>
          <a:xfrm>
            <a:off x="1219200" y="4800600"/>
            <a:ext cx="2362200" cy="1143000"/>
          </a:xfrm>
          <a:custGeom>
            <a:avLst/>
            <a:gdLst/>
            <a:ahLst/>
            <a:cxnLst/>
            <a:rect l="l" t="t" r="r" b="b"/>
            <a:pathLst>
              <a:path w="2362200" h="1143000" extrusionOk="0">
                <a:moveTo>
                  <a:pt x="0" y="190500"/>
                </a:moveTo>
                <a:lnTo>
                  <a:pt x="5034" y="146837"/>
                </a:lnTo>
                <a:lnTo>
                  <a:pt x="19372" y="106746"/>
                </a:lnTo>
                <a:lnTo>
                  <a:pt x="41867" y="71374"/>
                </a:lnTo>
                <a:lnTo>
                  <a:pt x="71374" y="41867"/>
                </a:lnTo>
                <a:lnTo>
                  <a:pt x="106746" y="19372"/>
                </a:lnTo>
                <a:lnTo>
                  <a:pt x="146837" y="5034"/>
                </a:lnTo>
                <a:lnTo>
                  <a:pt x="190500" y="0"/>
                </a:lnTo>
                <a:lnTo>
                  <a:pt x="2171700" y="0"/>
                </a:lnTo>
                <a:lnTo>
                  <a:pt x="2215362" y="5034"/>
                </a:lnTo>
                <a:lnTo>
                  <a:pt x="2255453" y="19372"/>
                </a:lnTo>
                <a:lnTo>
                  <a:pt x="2290825" y="41867"/>
                </a:lnTo>
                <a:lnTo>
                  <a:pt x="2320332" y="71374"/>
                </a:lnTo>
                <a:lnTo>
                  <a:pt x="2342827" y="106746"/>
                </a:lnTo>
                <a:lnTo>
                  <a:pt x="2357165" y="146837"/>
                </a:lnTo>
                <a:lnTo>
                  <a:pt x="2362200" y="190500"/>
                </a:lnTo>
                <a:lnTo>
                  <a:pt x="2362200" y="952500"/>
                </a:lnTo>
                <a:lnTo>
                  <a:pt x="2357165" y="996178"/>
                </a:lnTo>
                <a:lnTo>
                  <a:pt x="2342827" y="1036275"/>
                </a:lnTo>
                <a:lnTo>
                  <a:pt x="2320332" y="1071646"/>
                </a:lnTo>
                <a:lnTo>
                  <a:pt x="2290825" y="1101148"/>
                </a:lnTo>
                <a:lnTo>
                  <a:pt x="2255453" y="1123636"/>
                </a:lnTo>
                <a:lnTo>
                  <a:pt x="2215362" y="1137968"/>
                </a:lnTo>
                <a:lnTo>
                  <a:pt x="2171700" y="1143000"/>
                </a:lnTo>
                <a:lnTo>
                  <a:pt x="190500" y="1143000"/>
                </a:lnTo>
                <a:lnTo>
                  <a:pt x="146837" y="1137968"/>
                </a:lnTo>
                <a:lnTo>
                  <a:pt x="106746" y="1123636"/>
                </a:lnTo>
                <a:lnTo>
                  <a:pt x="71374" y="1101148"/>
                </a:lnTo>
                <a:lnTo>
                  <a:pt x="41867" y="1071646"/>
                </a:lnTo>
                <a:lnTo>
                  <a:pt x="19372" y="1036275"/>
                </a:lnTo>
                <a:lnTo>
                  <a:pt x="5034" y="996178"/>
                </a:lnTo>
                <a:lnTo>
                  <a:pt x="0" y="952500"/>
                </a:lnTo>
                <a:lnTo>
                  <a:pt x="0" y="190500"/>
                </a:lnTo>
                <a:close/>
              </a:path>
            </a:pathLst>
          </a:custGeom>
          <a:noFill/>
          <a:ln w="38100" cap="flat" cmpd="sng">
            <a:solidFill>
              <a:srgbClr val="00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11" name="Google Shape;411;p52"/>
          <p:cNvSpPr txBox="1"/>
          <p:nvPr/>
        </p:nvSpPr>
        <p:spPr>
          <a:xfrm>
            <a:off x="1468437" y="5170487"/>
            <a:ext cx="1862137" cy="39052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400"/>
              <a:buFont typeface="Trebuchet MS"/>
              <a:buNone/>
            </a:pPr>
            <a:r>
              <a:rPr lang="en-US" sz="2400" b="1" i="0" u="none">
                <a:solidFill>
                  <a:schemeClr val="dk1"/>
                </a:solidFill>
                <a:latin typeface="Trebuchet MS"/>
                <a:ea typeface="Trebuchet MS"/>
                <a:cs typeface="Trebuchet MS"/>
                <a:sym typeface="Trebuchet MS"/>
              </a:rPr>
              <a:t>ENCRYPTION</a:t>
            </a:r>
            <a:endParaRPr/>
          </a:p>
        </p:txBody>
      </p:sp>
      <p:sp>
        <p:nvSpPr>
          <p:cNvPr id="412" name="Google Shape;412;p52"/>
          <p:cNvSpPr/>
          <p:nvPr/>
        </p:nvSpPr>
        <p:spPr>
          <a:xfrm>
            <a:off x="5257800" y="4800600"/>
            <a:ext cx="2362200" cy="1143000"/>
          </a:xfrm>
          <a:custGeom>
            <a:avLst/>
            <a:gdLst/>
            <a:ahLst/>
            <a:cxnLst/>
            <a:rect l="l" t="t" r="r" b="b"/>
            <a:pathLst>
              <a:path w="2362200" h="1143000" extrusionOk="0">
                <a:moveTo>
                  <a:pt x="2171700" y="0"/>
                </a:moveTo>
                <a:lnTo>
                  <a:pt x="190500" y="0"/>
                </a:lnTo>
                <a:lnTo>
                  <a:pt x="146837" y="5034"/>
                </a:lnTo>
                <a:lnTo>
                  <a:pt x="106746" y="19372"/>
                </a:lnTo>
                <a:lnTo>
                  <a:pt x="71374" y="41867"/>
                </a:lnTo>
                <a:lnTo>
                  <a:pt x="41867" y="71374"/>
                </a:lnTo>
                <a:lnTo>
                  <a:pt x="19372" y="106746"/>
                </a:lnTo>
                <a:lnTo>
                  <a:pt x="5034" y="146837"/>
                </a:lnTo>
                <a:lnTo>
                  <a:pt x="0" y="190500"/>
                </a:lnTo>
                <a:lnTo>
                  <a:pt x="0" y="952500"/>
                </a:lnTo>
                <a:lnTo>
                  <a:pt x="5034" y="996178"/>
                </a:lnTo>
                <a:lnTo>
                  <a:pt x="19372" y="1036275"/>
                </a:lnTo>
                <a:lnTo>
                  <a:pt x="41867" y="1071646"/>
                </a:lnTo>
                <a:lnTo>
                  <a:pt x="71374" y="1101148"/>
                </a:lnTo>
                <a:lnTo>
                  <a:pt x="106746" y="1123636"/>
                </a:lnTo>
                <a:lnTo>
                  <a:pt x="146837" y="1137968"/>
                </a:lnTo>
                <a:lnTo>
                  <a:pt x="190500" y="1143000"/>
                </a:lnTo>
                <a:lnTo>
                  <a:pt x="2171700" y="1143000"/>
                </a:lnTo>
                <a:lnTo>
                  <a:pt x="2215362" y="1137968"/>
                </a:lnTo>
                <a:lnTo>
                  <a:pt x="2255453" y="1123636"/>
                </a:lnTo>
                <a:lnTo>
                  <a:pt x="2290825" y="1101148"/>
                </a:lnTo>
                <a:lnTo>
                  <a:pt x="2320332" y="1071646"/>
                </a:lnTo>
                <a:lnTo>
                  <a:pt x="2342827" y="1036275"/>
                </a:lnTo>
                <a:lnTo>
                  <a:pt x="2357165" y="996178"/>
                </a:lnTo>
                <a:lnTo>
                  <a:pt x="2362200" y="952500"/>
                </a:lnTo>
                <a:lnTo>
                  <a:pt x="2362200" y="190500"/>
                </a:lnTo>
                <a:lnTo>
                  <a:pt x="2357165" y="146837"/>
                </a:lnTo>
                <a:lnTo>
                  <a:pt x="2342827" y="106746"/>
                </a:lnTo>
                <a:lnTo>
                  <a:pt x="2320332" y="71374"/>
                </a:lnTo>
                <a:lnTo>
                  <a:pt x="2290825" y="41867"/>
                </a:lnTo>
                <a:lnTo>
                  <a:pt x="2255453" y="19372"/>
                </a:lnTo>
                <a:lnTo>
                  <a:pt x="2215362" y="5034"/>
                </a:lnTo>
                <a:lnTo>
                  <a:pt x="217170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13" name="Google Shape;413;p52"/>
          <p:cNvSpPr/>
          <p:nvPr/>
        </p:nvSpPr>
        <p:spPr>
          <a:xfrm>
            <a:off x="5257800" y="4800600"/>
            <a:ext cx="2362200" cy="1143000"/>
          </a:xfrm>
          <a:custGeom>
            <a:avLst/>
            <a:gdLst/>
            <a:ahLst/>
            <a:cxnLst/>
            <a:rect l="l" t="t" r="r" b="b"/>
            <a:pathLst>
              <a:path w="2362200" h="1143000" extrusionOk="0">
                <a:moveTo>
                  <a:pt x="0" y="190500"/>
                </a:moveTo>
                <a:lnTo>
                  <a:pt x="5034" y="146837"/>
                </a:lnTo>
                <a:lnTo>
                  <a:pt x="19372" y="106746"/>
                </a:lnTo>
                <a:lnTo>
                  <a:pt x="41867" y="71374"/>
                </a:lnTo>
                <a:lnTo>
                  <a:pt x="71374" y="41867"/>
                </a:lnTo>
                <a:lnTo>
                  <a:pt x="106746" y="19372"/>
                </a:lnTo>
                <a:lnTo>
                  <a:pt x="146837" y="5034"/>
                </a:lnTo>
                <a:lnTo>
                  <a:pt x="190500" y="0"/>
                </a:lnTo>
                <a:lnTo>
                  <a:pt x="2171700" y="0"/>
                </a:lnTo>
                <a:lnTo>
                  <a:pt x="2215362" y="5034"/>
                </a:lnTo>
                <a:lnTo>
                  <a:pt x="2255453" y="19372"/>
                </a:lnTo>
                <a:lnTo>
                  <a:pt x="2290825" y="41867"/>
                </a:lnTo>
                <a:lnTo>
                  <a:pt x="2320332" y="71374"/>
                </a:lnTo>
                <a:lnTo>
                  <a:pt x="2342827" y="106746"/>
                </a:lnTo>
                <a:lnTo>
                  <a:pt x="2357165" y="146837"/>
                </a:lnTo>
                <a:lnTo>
                  <a:pt x="2362200" y="190500"/>
                </a:lnTo>
                <a:lnTo>
                  <a:pt x="2362200" y="952500"/>
                </a:lnTo>
                <a:lnTo>
                  <a:pt x="2357165" y="996178"/>
                </a:lnTo>
                <a:lnTo>
                  <a:pt x="2342827" y="1036275"/>
                </a:lnTo>
                <a:lnTo>
                  <a:pt x="2320332" y="1071646"/>
                </a:lnTo>
                <a:lnTo>
                  <a:pt x="2290825" y="1101148"/>
                </a:lnTo>
                <a:lnTo>
                  <a:pt x="2255453" y="1123636"/>
                </a:lnTo>
                <a:lnTo>
                  <a:pt x="2215362" y="1137968"/>
                </a:lnTo>
                <a:lnTo>
                  <a:pt x="2171700" y="1143000"/>
                </a:lnTo>
                <a:lnTo>
                  <a:pt x="190500" y="1143000"/>
                </a:lnTo>
                <a:lnTo>
                  <a:pt x="146837" y="1137968"/>
                </a:lnTo>
                <a:lnTo>
                  <a:pt x="106746" y="1123636"/>
                </a:lnTo>
                <a:lnTo>
                  <a:pt x="71374" y="1101148"/>
                </a:lnTo>
                <a:lnTo>
                  <a:pt x="41867" y="1071646"/>
                </a:lnTo>
                <a:lnTo>
                  <a:pt x="19372" y="1036275"/>
                </a:lnTo>
                <a:lnTo>
                  <a:pt x="5034" y="996178"/>
                </a:lnTo>
                <a:lnTo>
                  <a:pt x="0" y="952500"/>
                </a:lnTo>
                <a:lnTo>
                  <a:pt x="0" y="190500"/>
                </a:lnTo>
                <a:close/>
              </a:path>
            </a:pathLst>
          </a:custGeom>
          <a:noFill/>
          <a:ln w="38100" cap="flat" cmpd="sng">
            <a:solidFill>
              <a:srgbClr val="00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14" name="Google Shape;414;p52"/>
          <p:cNvSpPr txBox="1"/>
          <p:nvPr/>
        </p:nvSpPr>
        <p:spPr>
          <a:xfrm>
            <a:off x="5505450" y="5170487"/>
            <a:ext cx="1866900" cy="39052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2400"/>
              <a:buFont typeface="Trebuchet MS"/>
              <a:buNone/>
            </a:pPr>
            <a:r>
              <a:rPr lang="en-US" sz="2400" b="1" i="0" u="none">
                <a:solidFill>
                  <a:schemeClr val="dk1"/>
                </a:solidFill>
                <a:latin typeface="Trebuchet MS"/>
                <a:ea typeface="Trebuchet MS"/>
                <a:cs typeface="Trebuchet MS"/>
                <a:sym typeface="Trebuchet MS"/>
              </a:rPr>
              <a:t>DECRYPTION</a:t>
            </a:r>
            <a:endParaRPr/>
          </a:p>
        </p:txBody>
      </p:sp>
      <p:sp>
        <p:nvSpPr>
          <p:cNvPr id="415" name="Google Shape;415;p52"/>
          <p:cNvSpPr txBox="1"/>
          <p:nvPr/>
        </p:nvSpPr>
        <p:spPr>
          <a:xfrm>
            <a:off x="7794625" y="3333750"/>
            <a:ext cx="260350" cy="202247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16" name="Google Shape;416;p52"/>
          <p:cNvSpPr txBox="1"/>
          <p:nvPr/>
        </p:nvSpPr>
        <p:spPr>
          <a:xfrm>
            <a:off x="7891462" y="3429000"/>
            <a:ext cx="66675" cy="183197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17" name="Google Shape;417;p52"/>
          <p:cNvSpPr txBox="1"/>
          <p:nvPr/>
        </p:nvSpPr>
        <p:spPr>
          <a:xfrm>
            <a:off x="7523162" y="5127625"/>
            <a:ext cx="498475" cy="26193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18" name="Google Shape;418;p52"/>
          <p:cNvSpPr txBox="1"/>
          <p:nvPr/>
        </p:nvSpPr>
        <p:spPr>
          <a:xfrm>
            <a:off x="7618412" y="5224462"/>
            <a:ext cx="307975" cy="6826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19" name="Google Shape;419;p52"/>
          <p:cNvSpPr txBox="1"/>
          <p:nvPr/>
        </p:nvSpPr>
        <p:spPr>
          <a:xfrm>
            <a:off x="3484562" y="5127625"/>
            <a:ext cx="1870075" cy="2619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0" name="Google Shape;420;p52"/>
          <p:cNvSpPr txBox="1"/>
          <p:nvPr/>
        </p:nvSpPr>
        <p:spPr>
          <a:xfrm>
            <a:off x="3579812" y="5224462"/>
            <a:ext cx="1679575" cy="68262"/>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1" name="Google Shape;421;p52"/>
          <p:cNvSpPr txBox="1"/>
          <p:nvPr/>
        </p:nvSpPr>
        <p:spPr>
          <a:xfrm>
            <a:off x="1828800" y="3476625"/>
            <a:ext cx="5029200" cy="8413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2" name="Google Shape;422;p52"/>
          <p:cNvSpPr/>
          <p:nvPr/>
        </p:nvSpPr>
        <p:spPr>
          <a:xfrm>
            <a:off x="1828800" y="3517900"/>
            <a:ext cx="1587" cy="1282700"/>
          </a:xfrm>
          <a:custGeom>
            <a:avLst/>
            <a:gdLst/>
            <a:ahLst/>
            <a:cxnLst/>
            <a:rect l="l" t="t" r="r" b="b"/>
            <a:pathLst>
              <a:path w="1905" h="1282064" extrusionOk="0">
                <a:moveTo>
                  <a:pt x="1650" y="0"/>
                </a:moveTo>
                <a:lnTo>
                  <a:pt x="0" y="1282064"/>
                </a:lnTo>
              </a:path>
            </a:pathLst>
          </a:custGeom>
          <a:noFill/>
          <a:ln w="12700" cap="flat" cmpd="sng">
            <a:solidFill>
              <a:srgbClr val="000000"/>
            </a:solidFill>
            <a:prstDash val="solid"/>
            <a:miter lim="800000"/>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3" name="Google Shape;423;p52"/>
          <p:cNvSpPr/>
          <p:nvPr/>
        </p:nvSpPr>
        <p:spPr>
          <a:xfrm>
            <a:off x="6858000" y="3517900"/>
            <a:ext cx="1587" cy="1282700"/>
          </a:xfrm>
          <a:custGeom>
            <a:avLst/>
            <a:gdLst/>
            <a:ahLst/>
            <a:cxnLst/>
            <a:rect l="l" t="t" r="r" b="b"/>
            <a:pathLst>
              <a:path w="1904" h="1282064" extrusionOk="0">
                <a:moveTo>
                  <a:pt x="0" y="0"/>
                </a:moveTo>
                <a:lnTo>
                  <a:pt x="1650" y="1282064"/>
                </a:lnTo>
              </a:path>
            </a:pathLst>
          </a:custGeom>
          <a:noFill/>
          <a:ln w="12700" cap="flat" cmpd="sng">
            <a:solidFill>
              <a:srgbClr val="000000"/>
            </a:solidFill>
            <a:prstDash val="solid"/>
            <a:miter lim="800000"/>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4" name="Google Shape;424;p52"/>
          <p:cNvSpPr/>
          <p:nvPr/>
        </p:nvSpPr>
        <p:spPr>
          <a:xfrm>
            <a:off x="1778000" y="3517900"/>
            <a:ext cx="103187" cy="1282700"/>
          </a:xfrm>
          <a:custGeom>
            <a:avLst/>
            <a:gdLst/>
            <a:ahLst/>
            <a:cxnLst/>
            <a:rect l="l" t="t" r="r" b="b"/>
            <a:pathLst>
              <a:path w="103505" h="1282064" extrusionOk="0">
                <a:moveTo>
                  <a:pt x="7112" y="1185926"/>
                </a:moveTo>
                <a:lnTo>
                  <a:pt x="1016" y="1189482"/>
                </a:lnTo>
                <a:lnTo>
                  <a:pt x="0" y="1193419"/>
                </a:lnTo>
                <a:lnTo>
                  <a:pt x="51562" y="1282064"/>
                </a:lnTo>
                <a:lnTo>
                  <a:pt x="58922" y="1269491"/>
                </a:lnTo>
                <a:lnTo>
                  <a:pt x="45212" y="1269491"/>
                </a:lnTo>
                <a:lnTo>
                  <a:pt x="45240" y="1246026"/>
                </a:lnTo>
                <a:lnTo>
                  <a:pt x="12390" y="1189482"/>
                </a:lnTo>
                <a:lnTo>
                  <a:pt x="10922" y="1187069"/>
                </a:lnTo>
                <a:lnTo>
                  <a:pt x="7112" y="1185926"/>
                </a:lnTo>
                <a:close/>
              </a:path>
              <a:path w="103505" h="1282064" extrusionOk="0">
                <a:moveTo>
                  <a:pt x="45240" y="1246026"/>
                </a:moveTo>
                <a:lnTo>
                  <a:pt x="45212" y="1269491"/>
                </a:lnTo>
                <a:lnTo>
                  <a:pt x="57912" y="1269491"/>
                </a:lnTo>
                <a:lnTo>
                  <a:pt x="57915" y="1266316"/>
                </a:lnTo>
                <a:lnTo>
                  <a:pt x="46100" y="1266316"/>
                </a:lnTo>
                <a:lnTo>
                  <a:pt x="51581" y="1256946"/>
                </a:lnTo>
                <a:lnTo>
                  <a:pt x="45240" y="1246026"/>
                </a:lnTo>
                <a:close/>
              </a:path>
              <a:path w="103505" h="1282064" extrusionOk="0">
                <a:moveTo>
                  <a:pt x="96266" y="1186052"/>
                </a:moveTo>
                <a:lnTo>
                  <a:pt x="92456" y="1187069"/>
                </a:lnTo>
                <a:lnTo>
                  <a:pt x="57969" y="1246026"/>
                </a:lnTo>
                <a:lnTo>
                  <a:pt x="57912" y="1269491"/>
                </a:lnTo>
                <a:lnTo>
                  <a:pt x="58922" y="1269491"/>
                </a:lnTo>
                <a:lnTo>
                  <a:pt x="103378" y="1193545"/>
                </a:lnTo>
                <a:lnTo>
                  <a:pt x="102362" y="1189608"/>
                </a:lnTo>
                <a:lnTo>
                  <a:pt x="96266" y="1186052"/>
                </a:lnTo>
                <a:close/>
              </a:path>
              <a:path w="103505" h="1282064" extrusionOk="0">
                <a:moveTo>
                  <a:pt x="51581" y="1256946"/>
                </a:moveTo>
                <a:lnTo>
                  <a:pt x="46100" y="1266316"/>
                </a:lnTo>
                <a:lnTo>
                  <a:pt x="57023" y="1266316"/>
                </a:lnTo>
                <a:lnTo>
                  <a:pt x="51581" y="1256946"/>
                </a:lnTo>
                <a:close/>
              </a:path>
              <a:path w="103505" h="1282064" extrusionOk="0">
                <a:moveTo>
                  <a:pt x="57940" y="1246076"/>
                </a:moveTo>
                <a:lnTo>
                  <a:pt x="51581" y="1256946"/>
                </a:lnTo>
                <a:lnTo>
                  <a:pt x="57023" y="1266316"/>
                </a:lnTo>
                <a:lnTo>
                  <a:pt x="57915" y="1266316"/>
                </a:lnTo>
                <a:lnTo>
                  <a:pt x="57940" y="1246076"/>
                </a:lnTo>
                <a:close/>
              </a:path>
              <a:path w="103505" h="1282064" extrusionOk="0">
                <a:moveTo>
                  <a:pt x="59436" y="0"/>
                </a:moveTo>
                <a:lnTo>
                  <a:pt x="46736" y="0"/>
                </a:lnTo>
                <a:lnTo>
                  <a:pt x="45312" y="1185926"/>
                </a:lnTo>
                <a:lnTo>
                  <a:pt x="45269" y="1246076"/>
                </a:lnTo>
                <a:lnTo>
                  <a:pt x="51581" y="1256946"/>
                </a:lnTo>
                <a:lnTo>
                  <a:pt x="57940" y="1246076"/>
                </a:lnTo>
                <a:lnTo>
                  <a:pt x="5943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5" name="Google Shape;425;p52"/>
          <p:cNvSpPr/>
          <p:nvPr/>
        </p:nvSpPr>
        <p:spPr>
          <a:xfrm>
            <a:off x="6807200" y="3517900"/>
            <a:ext cx="104775" cy="1282700"/>
          </a:xfrm>
          <a:custGeom>
            <a:avLst/>
            <a:gdLst/>
            <a:ahLst/>
            <a:cxnLst/>
            <a:rect l="l" t="t" r="r" b="b"/>
            <a:pathLst>
              <a:path w="103504" h="1282064" extrusionOk="0">
                <a:moveTo>
                  <a:pt x="7112" y="1186052"/>
                </a:moveTo>
                <a:lnTo>
                  <a:pt x="4064" y="1187831"/>
                </a:lnTo>
                <a:lnTo>
                  <a:pt x="1143" y="1189608"/>
                </a:lnTo>
                <a:lnTo>
                  <a:pt x="0" y="1193545"/>
                </a:lnTo>
                <a:lnTo>
                  <a:pt x="51816" y="1282064"/>
                </a:lnTo>
                <a:lnTo>
                  <a:pt x="59147" y="1269491"/>
                </a:lnTo>
                <a:lnTo>
                  <a:pt x="45466" y="1269491"/>
                </a:lnTo>
                <a:lnTo>
                  <a:pt x="45437" y="1245859"/>
                </a:lnTo>
                <a:lnTo>
                  <a:pt x="11049" y="1187069"/>
                </a:lnTo>
                <a:lnTo>
                  <a:pt x="7112" y="1186052"/>
                </a:lnTo>
                <a:close/>
              </a:path>
              <a:path w="103504" h="1282064" extrusionOk="0">
                <a:moveTo>
                  <a:pt x="45437" y="1245859"/>
                </a:moveTo>
                <a:lnTo>
                  <a:pt x="45466" y="1269491"/>
                </a:lnTo>
                <a:lnTo>
                  <a:pt x="58166" y="1269491"/>
                </a:lnTo>
                <a:lnTo>
                  <a:pt x="58162" y="1266316"/>
                </a:lnTo>
                <a:lnTo>
                  <a:pt x="46355" y="1266316"/>
                </a:lnTo>
                <a:lnTo>
                  <a:pt x="51859" y="1256838"/>
                </a:lnTo>
                <a:lnTo>
                  <a:pt x="45437" y="1245859"/>
                </a:lnTo>
                <a:close/>
              </a:path>
              <a:path w="103504" h="1282064" extrusionOk="0">
                <a:moveTo>
                  <a:pt x="96393" y="1185926"/>
                </a:moveTo>
                <a:lnTo>
                  <a:pt x="92456" y="1187069"/>
                </a:lnTo>
                <a:lnTo>
                  <a:pt x="90677" y="1189989"/>
                </a:lnTo>
                <a:lnTo>
                  <a:pt x="58234" y="1245859"/>
                </a:lnTo>
                <a:lnTo>
                  <a:pt x="58166" y="1269491"/>
                </a:lnTo>
                <a:lnTo>
                  <a:pt x="59147" y="1269491"/>
                </a:lnTo>
                <a:lnTo>
                  <a:pt x="103505" y="1193419"/>
                </a:lnTo>
                <a:lnTo>
                  <a:pt x="102489" y="1189482"/>
                </a:lnTo>
                <a:lnTo>
                  <a:pt x="96393" y="1185926"/>
                </a:lnTo>
                <a:close/>
              </a:path>
              <a:path w="103504" h="1282064" extrusionOk="0">
                <a:moveTo>
                  <a:pt x="51859" y="1256838"/>
                </a:moveTo>
                <a:lnTo>
                  <a:pt x="46355" y="1266316"/>
                </a:lnTo>
                <a:lnTo>
                  <a:pt x="57403" y="1266316"/>
                </a:lnTo>
                <a:lnTo>
                  <a:pt x="51859" y="1256838"/>
                </a:lnTo>
                <a:close/>
              </a:path>
              <a:path w="103504" h="1282064" extrusionOk="0">
                <a:moveTo>
                  <a:pt x="58137" y="1246026"/>
                </a:moveTo>
                <a:lnTo>
                  <a:pt x="51859" y="1256838"/>
                </a:lnTo>
                <a:lnTo>
                  <a:pt x="57403" y="1266316"/>
                </a:lnTo>
                <a:lnTo>
                  <a:pt x="58162" y="1266316"/>
                </a:lnTo>
                <a:lnTo>
                  <a:pt x="58137" y="1246026"/>
                </a:lnTo>
                <a:close/>
              </a:path>
              <a:path w="103504" h="1282064" extrusionOk="0">
                <a:moveTo>
                  <a:pt x="56642" y="0"/>
                </a:moveTo>
                <a:lnTo>
                  <a:pt x="43942" y="0"/>
                </a:lnTo>
                <a:lnTo>
                  <a:pt x="45437" y="1245859"/>
                </a:lnTo>
                <a:lnTo>
                  <a:pt x="51859" y="1256838"/>
                </a:lnTo>
                <a:lnTo>
                  <a:pt x="58137" y="1246026"/>
                </a:lnTo>
                <a:lnTo>
                  <a:pt x="5664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6" name="Google Shape;426;p52"/>
          <p:cNvSpPr txBox="1"/>
          <p:nvPr/>
        </p:nvSpPr>
        <p:spPr>
          <a:xfrm>
            <a:off x="4214812" y="2895600"/>
            <a:ext cx="357187" cy="10668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7" name="Google Shape;427;p52"/>
          <p:cNvSpPr txBox="1"/>
          <p:nvPr/>
        </p:nvSpPr>
        <p:spPr>
          <a:xfrm>
            <a:off x="3736975" y="5438775"/>
            <a:ext cx="1381125"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151515"/>
              </a:buClr>
              <a:buSzPts val="1800"/>
              <a:buFont typeface="Trebuchet MS"/>
              <a:buNone/>
            </a:pPr>
            <a:r>
              <a:rPr lang="en-US" sz="1800" b="1" i="0" u="none">
                <a:solidFill>
                  <a:srgbClr val="151515"/>
                </a:solidFill>
                <a:latin typeface="Trebuchet MS"/>
                <a:ea typeface="Trebuchet MS"/>
                <a:cs typeface="Trebuchet MS"/>
                <a:sym typeface="Trebuchet MS"/>
              </a:rPr>
              <a:t>CIPHERTEXT</a:t>
            </a:r>
            <a:endParaRPr/>
          </a:p>
        </p:txBody>
      </p:sp>
      <p:sp>
        <p:nvSpPr>
          <p:cNvPr id="428" name="Google Shape;428;p52"/>
          <p:cNvSpPr txBox="1"/>
          <p:nvPr/>
        </p:nvSpPr>
        <p:spPr>
          <a:xfrm>
            <a:off x="3484562" y="4878387"/>
            <a:ext cx="2154237" cy="7620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29" name="Google Shape;429;p52"/>
          <p:cNvSpPr txBox="1"/>
          <p:nvPr/>
        </p:nvSpPr>
        <p:spPr>
          <a:xfrm>
            <a:off x="3579812" y="4973637"/>
            <a:ext cx="1963737" cy="569912"/>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30" name="Google Shape;430;p52"/>
          <p:cNvSpPr txBox="1"/>
          <p:nvPr/>
        </p:nvSpPr>
        <p:spPr>
          <a:xfrm>
            <a:off x="555625" y="3181350"/>
            <a:ext cx="260350" cy="2327275"/>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31" name="Google Shape;431;p52"/>
          <p:cNvSpPr txBox="1"/>
          <p:nvPr/>
        </p:nvSpPr>
        <p:spPr>
          <a:xfrm>
            <a:off x="652462" y="3276600"/>
            <a:ext cx="66675" cy="2136775"/>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32" name="Google Shape;432;p52"/>
          <p:cNvSpPr txBox="1"/>
          <p:nvPr/>
        </p:nvSpPr>
        <p:spPr>
          <a:xfrm>
            <a:off x="587375" y="4991100"/>
            <a:ext cx="1012825" cy="762000"/>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33" name="Google Shape;433;p52"/>
          <p:cNvSpPr txBox="1"/>
          <p:nvPr/>
        </p:nvSpPr>
        <p:spPr>
          <a:xfrm>
            <a:off x="682625" y="5086350"/>
            <a:ext cx="822325" cy="57150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34" name="Google Shape;434;p52"/>
          <p:cNvSpPr txBox="1"/>
          <p:nvPr/>
        </p:nvSpPr>
        <p:spPr>
          <a:xfrm>
            <a:off x="7543800" y="3048000"/>
            <a:ext cx="762000" cy="2232025"/>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35" name="Google Shape;435;p52"/>
          <p:cNvSpPr txBox="1"/>
          <p:nvPr/>
        </p:nvSpPr>
        <p:spPr>
          <a:xfrm>
            <a:off x="7639050" y="3143250"/>
            <a:ext cx="571500" cy="2041525"/>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436" name="Google Shape;436;p52"/>
          <p:cNvSpPr txBox="1">
            <a:spLocks noGrp="1"/>
          </p:cNvSpPr>
          <p:nvPr>
            <p:ph type="title"/>
          </p:nvPr>
        </p:nvSpPr>
        <p:spPr>
          <a:xfrm>
            <a:off x="536575" y="1778000"/>
            <a:ext cx="969962" cy="331787"/>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51515"/>
              </a:buClr>
              <a:buSzPts val="2000"/>
              <a:buFont typeface="Calibri"/>
              <a:buNone/>
            </a:pPr>
            <a:r>
              <a:rPr lang="en-US" sz="2000" b="0" i="0" u="none">
                <a:solidFill>
                  <a:srgbClr val="151515"/>
                </a:solidFill>
                <a:latin typeface="Calibri"/>
                <a:ea typeface="Calibri"/>
                <a:cs typeface="Calibri"/>
                <a:sym typeface="Calibri"/>
              </a:rPr>
              <a:t>SENDER</a:t>
            </a:r>
            <a:endParaRPr/>
          </a:p>
        </p:txBody>
      </p:sp>
      <p:sp>
        <p:nvSpPr>
          <p:cNvPr id="437" name="Google Shape;437;p52"/>
          <p:cNvSpPr txBox="1"/>
          <p:nvPr/>
        </p:nvSpPr>
        <p:spPr>
          <a:xfrm>
            <a:off x="7318375" y="1854200"/>
            <a:ext cx="1193800" cy="331787"/>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151515"/>
              </a:buClr>
              <a:buSzPts val="2000"/>
              <a:buFont typeface="Trebuchet MS"/>
              <a:buNone/>
            </a:pPr>
            <a:r>
              <a:rPr lang="en-US" sz="2000" b="1" i="0" u="none">
                <a:solidFill>
                  <a:srgbClr val="151515"/>
                </a:solidFill>
                <a:latin typeface="Trebuchet MS"/>
                <a:ea typeface="Trebuchet MS"/>
                <a:cs typeface="Trebuchet MS"/>
                <a:sym typeface="Trebuchet MS"/>
              </a:rPr>
              <a:t>RECEIVER</a:t>
            </a:r>
            <a:endParaRPr/>
          </a:p>
        </p:txBody>
      </p:sp>
      <p:sp>
        <p:nvSpPr>
          <p:cNvPr id="438" name="Google Shape;438;p52"/>
          <p:cNvSpPr txBox="1"/>
          <p:nvPr/>
        </p:nvSpPr>
        <p:spPr>
          <a:xfrm>
            <a:off x="3736975" y="2541587"/>
            <a:ext cx="13081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D0D0D"/>
              </a:buClr>
              <a:buSzPts val="1800"/>
              <a:buFont typeface="Trebuchet MS"/>
              <a:buNone/>
            </a:pPr>
            <a:r>
              <a:rPr lang="en-US" sz="1800" b="1" i="0" u="none">
                <a:solidFill>
                  <a:srgbClr val="0D0D0D"/>
                </a:solidFill>
                <a:latin typeface="Trebuchet MS"/>
                <a:ea typeface="Trebuchet MS"/>
                <a:cs typeface="Trebuchet MS"/>
                <a:sym typeface="Trebuchet MS"/>
              </a:rPr>
              <a:t>SECRET KEY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3131" y="340567"/>
            <a:ext cx="8180363" cy="3816429"/>
          </a:xfrm>
          <a:prstGeom prst="rect">
            <a:avLst/>
          </a:prstGeom>
        </p:spPr>
        <p:txBody>
          <a:bodyPr wrap="square">
            <a:spAutoFit/>
          </a:bodyPr>
          <a:lstStyle/>
          <a:p>
            <a:pPr fontAlgn="base"/>
            <a:r>
              <a:rPr lang="en-US" sz="2800" b="1" u="sng" dirty="0" smtClean="0"/>
              <a:t>Symmetric Key Cryptography-</a:t>
            </a:r>
            <a:endParaRPr lang="en-US" sz="2800" b="1" dirty="0" smtClean="0"/>
          </a:p>
          <a:p>
            <a:pPr fontAlgn="base"/>
            <a:r>
              <a:rPr lang="en-US" dirty="0" smtClean="0"/>
              <a:t> </a:t>
            </a:r>
          </a:p>
          <a:p>
            <a:pPr algn="just" fontAlgn="base">
              <a:buFont typeface="Wingdings" pitchFamily="2" charset="2"/>
              <a:buChar char="q"/>
            </a:pPr>
            <a:r>
              <a:rPr lang="en-US" sz="2000" dirty="0" smtClean="0"/>
              <a:t>Symmetric Key Cryptography also known as Symmetric Encryption is when a secret key is used  for both encryption and decryption functions.</a:t>
            </a:r>
          </a:p>
          <a:p>
            <a:pPr algn="just" fontAlgn="base">
              <a:buFont typeface="Wingdings" pitchFamily="2" charset="2"/>
              <a:buChar char="q"/>
            </a:pPr>
            <a:endParaRPr lang="en-US" sz="2000" dirty="0" smtClean="0"/>
          </a:p>
          <a:p>
            <a:pPr algn="just" fontAlgn="base">
              <a:buFont typeface="Wingdings" pitchFamily="2" charset="2"/>
              <a:buChar char="q"/>
            </a:pPr>
            <a:r>
              <a:rPr lang="en-US" sz="2000" dirty="0" smtClean="0"/>
              <a:t>Both </a:t>
            </a:r>
            <a:r>
              <a:rPr lang="en-US" sz="2000" dirty="0" smtClean="0"/>
              <a:t>sender and receiver uses a common key to encrypt and decrypt the message</a:t>
            </a:r>
            <a:r>
              <a:rPr lang="en-US" sz="2000" dirty="0" smtClean="0"/>
              <a:t>.</a:t>
            </a:r>
          </a:p>
          <a:p>
            <a:pPr algn="just" fontAlgn="base"/>
            <a:endParaRPr lang="en-US" sz="2000" dirty="0" smtClean="0"/>
          </a:p>
          <a:p>
            <a:pPr algn="just" fontAlgn="base">
              <a:buFont typeface="Wingdings" pitchFamily="2" charset="2"/>
              <a:buChar char="q"/>
            </a:pPr>
            <a:r>
              <a:rPr lang="en-US" sz="2000" dirty="0" smtClean="0"/>
              <a:t>This secret key is known only to the sender and to the receiver</a:t>
            </a:r>
            <a:r>
              <a:rPr lang="en-US" sz="2000" dirty="0" smtClean="0"/>
              <a:t>.</a:t>
            </a:r>
          </a:p>
          <a:p>
            <a:pPr algn="just" fontAlgn="base">
              <a:buFont typeface="Wingdings" pitchFamily="2" charset="2"/>
              <a:buChar char="q"/>
            </a:pPr>
            <a:endParaRPr lang="en-US" sz="2000" dirty="0" smtClean="0"/>
          </a:p>
          <a:p>
            <a:pPr algn="just" fontAlgn="base">
              <a:buFont typeface="Wingdings" pitchFamily="2" charset="2"/>
              <a:buChar char="q"/>
            </a:pPr>
            <a:r>
              <a:rPr lang="en-US" sz="2000" dirty="0" smtClean="0"/>
              <a:t>It </a:t>
            </a:r>
            <a:r>
              <a:rPr lang="en-US" sz="2000" dirty="0" smtClean="0"/>
              <a:t>is also called as </a:t>
            </a:r>
            <a:r>
              <a:rPr lang="en-US" sz="2000" b="1" dirty="0" smtClean="0"/>
              <a:t>secret key cryptography</a:t>
            </a:r>
            <a:r>
              <a:rPr lang="en-US" sz="2000" dirty="0" smtClean="0"/>
              <a:t>.</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072" y="320897"/>
            <a:ext cx="1741182" cy="523220"/>
          </a:xfrm>
          <a:prstGeom prst="rect">
            <a:avLst/>
          </a:prstGeom>
        </p:spPr>
        <p:txBody>
          <a:bodyPr wrap="none">
            <a:spAutoFit/>
          </a:bodyPr>
          <a:lstStyle/>
          <a:p>
            <a:pPr fontAlgn="base"/>
            <a:r>
              <a:rPr lang="en-US" sz="2800" b="1" u="sng" dirty="0" smtClean="0"/>
              <a:t>Working-</a:t>
            </a:r>
            <a:endParaRPr lang="en-US" sz="2800" b="1" dirty="0"/>
          </a:p>
        </p:txBody>
      </p:sp>
      <p:sp>
        <p:nvSpPr>
          <p:cNvPr id="3" name="Rectangle 2"/>
          <p:cNvSpPr/>
          <p:nvPr/>
        </p:nvSpPr>
        <p:spPr>
          <a:xfrm>
            <a:off x="288386" y="856357"/>
            <a:ext cx="8658666" cy="6001643"/>
          </a:xfrm>
          <a:prstGeom prst="rect">
            <a:avLst/>
          </a:prstGeom>
        </p:spPr>
        <p:txBody>
          <a:bodyPr wrap="square">
            <a:spAutoFit/>
          </a:bodyPr>
          <a:lstStyle/>
          <a:p>
            <a:pPr algn="just" fontAlgn="base">
              <a:buFont typeface="Wingdings" pitchFamily="2" charset="2"/>
              <a:buChar char="q"/>
            </a:pPr>
            <a:r>
              <a:rPr lang="en-US" sz="2400" dirty="0" smtClean="0"/>
              <a:t>Before starting the communication, sender and receiver shares the secret key</a:t>
            </a:r>
            <a:r>
              <a:rPr lang="en-US" sz="2400" dirty="0" smtClean="0"/>
              <a:t>.</a:t>
            </a:r>
          </a:p>
          <a:p>
            <a:pPr algn="just" fontAlgn="base"/>
            <a:endParaRPr lang="en-US" sz="2400" dirty="0" smtClean="0"/>
          </a:p>
          <a:p>
            <a:pPr algn="just" fontAlgn="base">
              <a:buFont typeface="Wingdings" pitchFamily="2" charset="2"/>
              <a:buChar char="q"/>
            </a:pPr>
            <a:r>
              <a:rPr lang="en-US" sz="2400" dirty="0" smtClean="0"/>
              <a:t>This secret key is shared through some external means</a:t>
            </a:r>
            <a:r>
              <a:rPr lang="en-US" sz="2400" dirty="0" smtClean="0"/>
              <a:t>.</a:t>
            </a:r>
          </a:p>
          <a:p>
            <a:pPr algn="just" fontAlgn="base"/>
            <a:endParaRPr lang="en-US" sz="2400" dirty="0" smtClean="0"/>
          </a:p>
          <a:p>
            <a:pPr algn="just" fontAlgn="base">
              <a:buFont typeface="Wingdings" pitchFamily="2" charset="2"/>
              <a:buChar char="q"/>
            </a:pPr>
            <a:r>
              <a:rPr lang="en-US" sz="2400" dirty="0" smtClean="0"/>
              <a:t>At sender side, sender encrypts the message using his copy of the key</a:t>
            </a:r>
            <a:r>
              <a:rPr lang="en-US" sz="2400" dirty="0" smtClean="0"/>
              <a:t>.</a:t>
            </a:r>
          </a:p>
          <a:p>
            <a:pPr algn="just" fontAlgn="base"/>
            <a:endParaRPr lang="en-US" sz="2400" dirty="0" smtClean="0"/>
          </a:p>
          <a:p>
            <a:pPr algn="just" fontAlgn="base">
              <a:buFont typeface="Wingdings" pitchFamily="2" charset="2"/>
              <a:buChar char="q"/>
            </a:pPr>
            <a:r>
              <a:rPr lang="en-US" sz="2400" dirty="0" smtClean="0"/>
              <a:t>The cipher text is then sent to the receiver over the communication channel</a:t>
            </a:r>
            <a:r>
              <a:rPr lang="en-US" sz="2400" dirty="0" smtClean="0"/>
              <a:t>.</a:t>
            </a:r>
          </a:p>
          <a:p>
            <a:pPr algn="just" fontAlgn="base"/>
            <a:endParaRPr lang="en-US" sz="2400" dirty="0" smtClean="0"/>
          </a:p>
          <a:p>
            <a:pPr algn="just" fontAlgn="base">
              <a:buFont typeface="Wingdings" pitchFamily="2" charset="2"/>
              <a:buChar char="q"/>
            </a:pPr>
            <a:r>
              <a:rPr lang="en-US" sz="2400" dirty="0" smtClean="0"/>
              <a:t>At receiver side, receiver decrypts the cipher text using his copy of the key</a:t>
            </a:r>
            <a:r>
              <a:rPr lang="en-US" sz="2400" dirty="0" smtClean="0"/>
              <a:t>.</a:t>
            </a:r>
          </a:p>
          <a:p>
            <a:pPr algn="just" fontAlgn="base"/>
            <a:endParaRPr lang="en-US" sz="2400" dirty="0" smtClean="0"/>
          </a:p>
          <a:p>
            <a:pPr algn="just" fontAlgn="base">
              <a:buFont typeface="Wingdings" pitchFamily="2" charset="2"/>
              <a:buChar char="q"/>
            </a:pPr>
            <a:r>
              <a:rPr lang="en-US" sz="2400" dirty="0" smtClean="0"/>
              <a:t>After decryption, the message converts back into readable format.</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ChangeArrowheads="1"/>
          </p:cNvSpPr>
          <p:nvPr/>
        </p:nvSpPr>
        <p:spPr bwMode="auto">
          <a:xfrm>
            <a:off x="196948" y="534571"/>
            <a:ext cx="8525021" cy="3402179"/>
          </a:xfrm>
          <a:prstGeom prst="rect">
            <a:avLst/>
          </a:prstGeom>
          <a:solidFill>
            <a:srgbClr val="FFFFFF"/>
          </a:solidFill>
          <a:ln w="9525">
            <a:noFill/>
            <a:miter lim="800000"/>
            <a:headEnd/>
            <a:tailEnd/>
          </a:ln>
          <a:effectLst/>
        </p:spPr>
        <p:txBody>
          <a:bodyPr vert="horz" wrap="square" lIns="0" tIns="36501" rIns="0" bIns="7141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303030"/>
                </a:solidFill>
                <a:effectLst/>
                <a:latin typeface="roboto condensed"/>
                <a:cs typeface="Arial" pitchFamily="34" charset="0"/>
              </a:rPr>
              <a:t>   Symmetric Encryption Algorithms-</a:t>
            </a:r>
            <a:endParaRPr kumimoji="0" lang="en-US" sz="2800" b="1" i="0" u="none" strike="noStrike" cap="none" normalizeH="0" baseline="0" dirty="0" smtClean="0">
              <a:ln>
                <a:noFill/>
              </a:ln>
              <a:solidFill>
                <a:srgbClr val="303030"/>
              </a:solidFill>
              <a:effectLst/>
              <a:latin typeface="roboto condensed"/>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03030"/>
                </a:solidFill>
                <a:effectLst/>
                <a:latin typeface="Arimo"/>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03030"/>
                </a:solidFill>
                <a:effectLst/>
                <a:latin typeface="Arimo"/>
                <a:cs typeface="Arial" pitchFamily="34" charset="0"/>
              </a:rPr>
              <a:t>Some of the encryption algorithms that use symmetric key are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303030"/>
                </a:solidFill>
                <a:effectLst/>
                <a:latin typeface="Arimo"/>
                <a:cs typeface="Arial" pitchFamily="34" charset="0"/>
              </a:rPr>
              <a:t>Advanced Encryption Standard (AES)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303030"/>
                </a:solidFill>
                <a:effectLst/>
                <a:latin typeface="Arimo"/>
                <a:cs typeface="Arial" pitchFamily="34" charset="0"/>
              </a:rPr>
              <a:t>Data Encryption Standard (DES)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196" name="Google Shape;196;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4</a:t>
            </a:fld>
            <a:endParaRPr/>
          </a:p>
        </p:txBody>
      </p:sp>
      <p:sp>
        <p:nvSpPr>
          <p:cNvPr id="197" name="Google Shape;197;p29"/>
          <p:cNvSpPr txBox="1"/>
          <p:nvPr/>
        </p:nvSpPr>
        <p:spPr>
          <a:xfrm>
            <a:off x="228600" y="355600"/>
            <a:ext cx="5324475" cy="646112"/>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Times"/>
              <a:buNone/>
            </a:pPr>
            <a:r>
              <a:rPr lang="en-US" sz="3600" b="1" i="0" u="none">
                <a:solidFill>
                  <a:schemeClr val="lt1"/>
                </a:solidFill>
                <a:latin typeface="Times"/>
                <a:ea typeface="Times"/>
                <a:cs typeface="Times"/>
                <a:sym typeface="Times"/>
              </a:rPr>
              <a:t>Computer Security: Why</a:t>
            </a:r>
            <a:endParaRPr/>
          </a:p>
        </p:txBody>
      </p:sp>
      <p:sp>
        <p:nvSpPr>
          <p:cNvPr id="198" name="Google Shape;198;p29"/>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a:solidFill>
                <a:schemeClr val="dk1"/>
              </a:solidFill>
              <a:latin typeface="Tahoma"/>
              <a:ea typeface="Tahoma"/>
              <a:cs typeface="Tahoma"/>
              <a:sym typeface="Tahoma"/>
            </a:endParaRPr>
          </a:p>
        </p:txBody>
      </p:sp>
      <p:sp>
        <p:nvSpPr>
          <p:cNvPr id="199" name="Google Shape;199;p29"/>
          <p:cNvSpPr txBox="1"/>
          <p:nvPr/>
        </p:nvSpPr>
        <p:spPr>
          <a:xfrm>
            <a:off x="381000" y="1524000"/>
            <a:ext cx="8534400" cy="4832350"/>
          </a:xfrm>
          <a:prstGeom prst="rect">
            <a:avLst/>
          </a:prstGeom>
          <a:noFill/>
          <a:ln>
            <a:noFill/>
          </a:ln>
        </p:spPr>
        <p:txBody>
          <a:bodyPr spcFirstLastPara="1" wrap="square" lIns="91425" tIns="45700" rIns="91425" bIns="45700" anchor="t" anchorCtr="0">
            <a:spAutoFit/>
          </a:bodyPr>
          <a:lstStyle/>
          <a:p>
            <a:pPr marL="0" marR="0" lvl="0" indent="-177800" algn="just" rtl="0">
              <a:lnSpc>
                <a:spcPct val="100000"/>
              </a:lnSpc>
              <a:spcBef>
                <a:spcPts val="0"/>
              </a:spcBef>
              <a:spcAft>
                <a:spcPts val="0"/>
              </a:spcAft>
              <a:buClr>
                <a:schemeClr val="dk1"/>
              </a:buClr>
              <a:buSzPts val="2800"/>
              <a:buFont typeface="Arial"/>
              <a:buChar char="•"/>
            </a:pPr>
            <a:r>
              <a:rPr lang="en-US" sz="2800" b="0" i="0" u="none">
                <a:solidFill>
                  <a:schemeClr val="dk1"/>
                </a:solidFill>
                <a:latin typeface="Tahoma"/>
                <a:ea typeface="Tahoma"/>
                <a:cs typeface="Tahoma"/>
                <a:sym typeface="Tahoma"/>
              </a:rPr>
              <a:t> </a:t>
            </a:r>
            <a:r>
              <a:rPr lang="en-US" sz="2800" b="0" i="0" u="none">
                <a:solidFill>
                  <a:schemeClr val="dk1"/>
                </a:solidFill>
                <a:latin typeface="Times New Roman"/>
                <a:ea typeface="Times New Roman"/>
                <a:cs typeface="Times New Roman"/>
                <a:sym typeface="Times New Roman"/>
              </a:rPr>
              <a:t>Information is a strategic resource</a:t>
            </a:r>
            <a:endParaRPr/>
          </a:p>
          <a:p>
            <a:pPr marL="0" marR="0" lvl="0" indent="0" algn="just" rtl="0">
              <a:lnSpc>
                <a:spcPct val="100000"/>
              </a:lnSpc>
              <a:spcBef>
                <a:spcPts val="0"/>
              </a:spcBef>
              <a:spcAft>
                <a:spcPts val="0"/>
              </a:spcAft>
              <a:buClr>
                <a:schemeClr val="dk1"/>
              </a:buClr>
              <a:buSzPts val="2800"/>
              <a:buFont typeface="Tahoma"/>
              <a:buNone/>
            </a:pPr>
            <a:endParaRPr sz="2800" b="0" i="0" u="none">
              <a:solidFill>
                <a:schemeClr val="dk1"/>
              </a:solidFill>
              <a:latin typeface="Times New Roman"/>
              <a:ea typeface="Times New Roman"/>
              <a:cs typeface="Times New Roman"/>
              <a:sym typeface="Times New Roman"/>
            </a:endParaRPr>
          </a:p>
          <a:p>
            <a:pPr marL="0" marR="0" lvl="0" indent="-177800" algn="just" rtl="0">
              <a:lnSpc>
                <a:spcPct val="100000"/>
              </a:lnSpc>
              <a:spcBef>
                <a:spcPts val="0"/>
              </a:spcBef>
              <a:spcAft>
                <a:spcPts val="0"/>
              </a:spcAft>
              <a:buClr>
                <a:schemeClr val="dk1"/>
              </a:buClr>
              <a:buSzPts val="2800"/>
              <a:buFont typeface="Arial"/>
              <a:buChar char="•"/>
            </a:pPr>
            <a:r>
              <a:rPr lang="en-US" sz="2800" b="1" i="0" u="none">
                <a:solidFill>
                  <a:schemeClr val="dk1"/>
                </a:solidFill>
                <a:latin typeface="Times New Roman"/>
                <a:ea typeface="Times New Roman"/>
                <a:cs typeface="Times New Roman"/>
                <a:sym typeface="Times New Roman"/>
              </a:rPr>
              <a:t> </a:t>
            </a:r>
            <a:r>
              <a:rPr lang="en-US" sz="2800" b="0" i="0" u="none">
                <a:solidFill>
                  <a:schemeClr val="dk1"/>
                </a:solidFill>
                <a:latin typeface="Times New Roman"/>
                <a:ea typeface="Times New Roman"/>
                <a:cs typeface="Times New Roman"/>
                <a:sym typeface="Times New Roman"/>
              </a:rPr>
              <a:t>In this digital world, information is very important for survival</a:t>
            </a:r>
            <a:endParaRPr/>
          </a:p>
          <a:p>
            <a:pPr marL="0" marR="0" lvl="0" indent="0" algn="just" rtl="0">
              <a:lnSpc>
                <a:spcPct val="100000"/>
              </a:lnSpc>
              <a:spcBef>
                <a:spcPts val="0"/>
              </a:spcBef>
              <a:spcAft>
                <a:spcPts val="0"/>
              </a:spcAft>
              <a:buClr>
                <a:schemeClr val="dk1"/>
              </a:buClr>
              <a:buSzPts val="2800"/>
              <a:buFont typeface="Tahoma"/>
              <a:buNone/>
            </a:pPr>
            <a:endParaRPr sz="2800" b="0" i="0" u="none">
              <a:solidFill>
                <a:schemeClr val="dk1"/>
              </a:solidFill>
              <a:latin typeface="Times New Roman"/>
              <a:ea typeface="Times New Roman"/>
              <a:cs typeface="Times New Roman"/>
              <a:sym typeface="Times New Roman"/>
            </a:endParaRPr>
          </a:p>
          <a:p>
            <a:pPr marL="0" marR="0" lvl="0" indent="-177800" algn="just" rtl="0">
              <a:lnSpc>
                <a:spcPct val="100000"/>
              </a:lnSpc>
              <a:spcBef>
                <a:spcPts val="0"/>
              </a:spcBef>
              <a:spcAft>
                <a:spcPts val="0"/>
              </a:spcAft>
              <a:buClr>
                <a:schemeClr val="dk1"/>
              </a:buClr>
              <a:buSzPts val="2800"/>
              <a:buFont typeface="Arial"/>
              <a:buChar char="•"/>
            </a:pPr>
            <a:r>
              <a:rPr lang="en-US" sz="2800" b="0" i="0" u="none">
                <a:solidFill>
                  <a:schemeClr val="dk1"/>
                </a:solidFill>
                <a:latin typeface="Times New Roman"/>
                <a:ea typeface="Times New Roman"/>
                <a:cs typeface="Times New Roman"/>
                <a:sym typeface="Times New Roman"/>
              </a:rPr>
              <a:t>Preventing illegal access to your personal financial information begins with you protecting your information</a:t>
            </a:r>
            <a:endParaRPr/>
          </a:p>
          <a:p>
            <a:pPr marL="0" marR="0" lvl="0" indent="0" algn="just" rtl="0">
              <a:lnSpc>
                <a:spcPct val="100000"/>
              </a:lnSpc>
              <a:spcBef>
                <a:spcPts val="0"/>
              </a:spcBef>
              <a:spcAft>
                <a:spcPts val="0"/>
              </a:spcAft>
              <a:buClr>
                <a:schemeClr val="dk1"/>
              </a:buClr>
              <a:buSzPts val="2800"/>
              <a:buFont typeface="Tahoma"/>
              <a:buNone/>
            </a:pPr>
            <a:endParaRPr sz="2800" b="0" i="0" u="none">
              <a:solidFill>
                <a:schemeClr val="dk1"/>
              </a:solidFill>
              <a:latin typeface="Times New Roman"/>
              <a:ea typeface="Times New Roman"/>
              <a:cs typeface="Times New Roman"/>
              <a:sym typeface="Times New Roman"/>
            </a:endParaRPr>
          </a:p>
          <a:p>
            <a:pPr marL="0" marR="0" lvl="0" indent="-177800" algn="just" rtl="0">
              <a:lnSpc>
                <a:spcPct val="100000"/>
              </a:lnSpc>
              <a:spcBef>
                <a:spcPts val="0"/>
              </a:spcBef>
              <a:spcAft>
                <a:spcPts val="0"/>
              </a:spcAft>
              <a:buClr>
                <a:schemeClr val="dk1"/>
              </a:buClr>
              <a:buSzPts val="2800"/>
              <a:buFont typeface="Arial"/>
              <a:buChar char="•"/>
            </a:pPr>
            <a:r>
              <a:rPr lang="en-US" sz="2800" b="0" i="0" u="none">
                <a:solidFill>
                  <a:schemeClr val="dk1"/>
                </a:solidFill>
                <a:latin typeface="Times New Roman"/>
                <a:ea typeface="Times New Roman"/>
                <a:cs typeface="Times New Roman"/>
                <a:sym typeface="Times New Roman"/>
              </a:rPr>
              <a:t>A significant portion of organizational budget is spent on managing information</a:t>
            </a:r>
            <a:endParaRPr/>
          </a:p>
          <a:p>
            <a:pPr marL="0" marR="0" lvl="0" indent="0" algn="l" rtl="0">
              <a:lnSpc>
                <a:spcPct val="100000"/>
              </a:lnSpc>
              <a:spcBef>
                <a:spcPts val="0"/>
              </a:spcBef>
              <a:spcAft>
                <a:spcPts val="0"/>
              </a:spcAft>
              <a:buNone/>
            </a:pPr>
            <a:endParaRPr sz="2800" b="0" i="0" u="none">
              <a:solidFill>
                <a:schemeClr val="dk1"/>
              </a:solidFill>
              <a:latin typeface="Times New Roman"/>
              <a:ea typeface="Times New Roman"/>
              <a:cs typeface="Times New Roman"/>
              <a:sym typeface="Times New Roman"/>
            </a:endParaRPr>
          </a:p>
        </p:txBody>
      </p:sp>
      <p:sp>
        <p:nvSpPr>
          <p:cNvPr id="7" name="Rectangle 6"/>
          <p:cNvSpPr/>
          <p:nvPr/>
        </p:nvSpPr>
        <p:spPr>
          <a:xfrm>
            <a:off x="4454820" y="3275112"/>
            <a:ext cx="234360" cy="307777"/>
          </a:xfrm>
          <a:prstGeom prst="rect">
            <a:avLst/>
          </a:prstGeom>
        </p:spPr>
        <p:txBody>
          <a:bodyPr wrap="none">
            <a:spAutoFit/>
          </a:bodyPr>
          <a:lstStyle/>
          <a:p>
            <a:r>
              <a:rPr lang="en-US" dirty="0" smtClean="0"/>
              <a:t> </a:t>
            </a:r>
            <a:endParaRPr lang="en-US" dirty="0"/>
          </a:p>
        </p:txBody>
      </p:sp>
      <p:sp>
        <p:nvSpPr>
          <p:cNvPr id="8" name="Rectangle 7"/>
          <p:cNvSpPr/>
          <p:nvPr/>
        </p:nvSpPr>
        <p:spPr>
          <a:xfrm>
            <a:off x="4454820" y="3275112"/>
            <a:ext cx="234360" cy="307777"/>
          </a:xfrm>
          <a:prstGeom prst="rect">
            <a:avLst/>
          </a:prstGeom>
        </p:spPr>
        <p:txBody>
          <a:bodyPr wrap="none">
            <a:spAutoFit/>
          </a:bodyPr>
          <a:lstStyle/>
          <a:p>
            <a:r>
              <a:rPr lang="en-US" dirty="0" smtClean="0"/>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3" name="Google Shape;443;p53" descr="asymm.png"/>
          <p:cNvPicPr preferRelativeResize="0"/>
          <p:nvPr/>
        </p:nvPicPr>
        <p:blipFill rotWithShape="1">
          <a:blip r:embed="rId3">
            <a:alphaModFix/>
          </a:blip>
          <a:srcRect/>
          <a:stretch/>
        </p:blipFill>
        <p:spPr>
          <a:xfrm>
            <a:off x="228600" y="533400"/>
            <a:ext cx="8534400" cy="59896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083" y="1273463"/>
            <a:ext cx="8609427" cy="2677656"/>
          </a:xfrm>
          <a:prstGeom prst="rect">
            <a:avLst/>
          </a:prstGeom>
        </p:spPr>
        <p:txBody>
          <a:bodyPr wrap="square">
            <a:spAutoFit/>
          </a:bodyPr>
          <a:lstStyle/>
          <a:p>
            <a:pPr algn="just" fontAlgn="base">
              <a:buFont typeface="Wingdings" pitchFamily="2" charset="2"/>
              <a:buChar char="q"/>
            </a:pPr>
            <a:r>
              <a:rPr lang="en-US" sz="2400" dirty="0" smtClean="0"/>
              <a:t>Sender </a:t>
            </a:r>
            <a:r>
              <a:rPr lang="en-US" sz="2400" dirty="0" smtClean="0"/>
              <a:t>and receiver use different keys to encrypt and decrypt the message</a:t>
            </a:r>
            <a:r>
              <a:rPr lang="en-US" sz="2400" dirty="0" smtClean="0"/>
              <a:t>.</a:t>
            </a:r>
          </a:p>
          <a:p>
            <a:pPr algn="just" fontAlgn="base"/>
            <a:endParaRPr lang="en-US" sz="2400" dirty="0" smtClean="0"/>
          </a:p>
          <a:p>
            <a:pPr algn="just" fontAlgn="base">
              <a:buFont typeface="Wingdings" pitchFamily="2" charset="2"/>
              <a:buChar char="q"/>
            </a:pPr>
            <a:r>
              <a:rPr lang="en-US" sz="2400" dirty="0" smtClean="0"/>
              <a:t>It is called so because sender and receiver use different keys</a:t>
            </a:r>
            <a:r>
              <a:rPr lang="en-US" sz="2400" dirty="0" smtClean="0"/>
              <a:t>.</a:t>
            </a:r>
          </a:p>
          <a:p>
            <a:pPr algn="just" fontAlgn="base"/>
            <a:endParaRPr lang="en-US" sz="2400" dirty="0" smtClean="0"/>
          </a:p>
          <a:p>
            <a:pPr algn="just" fontAlgn="base">
              <a:buFont typeface="Wingdings" pitchFamily="2" charset="2"/>
              <a:buChar char="q"/>
            </a:pPr>
            <a:r>
              <a:rPr lang="en-US" sz="2400" dirty="0" smtClean="0"/>
              <a:t>It is also called as </a:t>
            </a:r>
            <a:r>
              <a:rPr lang="en-US" sz="2400" b="1" dirty="0" smtClean="0"/>
              <a:t>public key cryptography</a:t>
            </a:r>
            <a:r>
              <a:rPr lang="en-US" sz="2400" dirty="0" smtClean="0"/>
              <a:t>.</a:t>
            </a:r>
            <a:endParaRPr lang="en-US" sz="2400" dirty="0"/>
          </a:p>
        </p:txBody>
      </p:sp>
      <p:sp>
        <p:nvSpPr>
          <p:cNvPr id="3" name="Rectangle 2"/>
          <p:cNvSpPr/>
          <p:nvPr/>
        </p:nvSpPr>
        <p:spPr>
          <a:xfrm>
            <a:off x="715906" y="377167"/>
            <a:ext cx="5580374" cy="523220"/>
          </a:xfrm>
          <a:prstGeom prst="rect">
            <a:avLst/>
          </a:prstGeom>
        </p:spPr>
        <p:txBody>
          <a:bodyPr wrap="none">
            <a:spAutoFit/>
          </a:bodyPr>
          <a:lstStyle/>
          <a:p>
            <a:pPr fontAlgn="base"/>
            <a:r>
              <a:rPr lang="en-US" sz="2800" b="1" u="sng" dirty="0" smtClean="0"/>
              <a:t>Asymmetric Key Cryptography-</a:t>
            </a:r>
            <a:endParaRPr lang="en-US" sz="2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184" y="1733268"/>
            <a:ext cx="8306972" cy="4708981"/>
          </a:xfrm>
          <a:prstGeom prst="rect">
            <a:avLst/>
          </a:prstGeom>
        </p:spPr>
        <p:txBody>
          <a:bodyPr wrap="square">
            <a:spAutoFit/>
          </a:bodyPr>
          <a:lstStyle/>
          <a:p>
            <a:pPr fontAlgn="base"/>
            <a:r>
              <a:rPr lang="en-US" b="1" u="sng" dirty="0" smtClean="0">
                <a:solidFill>
                  <a:srgbClr val="FF0000"/>
                </a:solidFill>
              </a:rPr>
              <a:t>Step-01:</a:t>
            </a:r>
            <a:endParaRPr lang="en-US" b="1" dirty="0" smtClean="0">
              <a:solidFill>
                <a:srgbClr val="FF0000"/>
              </a:solidFill>
            </a:endParaRPr>
          </a:p>
          <a:p>
            <a:pPr fontAlgn="base">
              <a:buFont typeface="Wingdings" pitchFamily="2" charset="2"/>
              <a:buChar char="q"/>
            </a:pPr>
            <a:endParaRPr lang="en-US" dirty="0" smtClean="0"/>
          </a:p>
          <a:p>
            <a:pPr fontAlgn="base">
              <a:buFont typeface="Wingdings" pitchFamily="2" charset="2"/>
              <a:buChar char="q"/>
            </a:pPr>
            <a:r>
              <a:rPr lang="en-US" sz="1600" dirty="0" smtClean="0"/>
              <a:t>At </a:t>
            </a:r>
            <a:r>
              <a:rPr lang="en-US" sz="1600" dirty="0" smtClean="0"/>
              <a:t>sender side,</a:t>
            </a:r>
          </a:p>
          <a:p>
            <a:pPr fontAlgn="base">
              <a:buFont typeface="Wingdings" pitchFamily="2" charset="2"/>
              <a:buChar char="q"/>
            </a:pPr>
            <a:r>
              <a:rPr lang="en-US" sz="1600" dirty="0" smtClean="0"/>
              <a:t>Sender encrypts the message using receiver’s public key.</a:t>
            </a:r>
          </a:p>
          <a:p>
            <a:pPr fontAlgn="base">
              <a:buFont typeface="Wingdings" pitchFamily="2" charset="2"/>
              <a:buChar char="q"/>
            </a:pPr>
            <a:r>
              <a:rPr lang="en-US" sz="1600" dirty="0" smtClean="0"/>
              <a:t>The public key of receiver is publicly available and known to everyone.</a:t>
            </a:r>
          </a:p>
          <a:p>
            <a:pPr fontAlgn="base">
              <a:buFont typeface="Wingdings" pitchFamily="2" charset="2"/>
              <a:buChar char="q"/>
            </a:pPr>
            <a:r>
              <a:rPr lang="en-US" sz="1600" dirty="0" smtClean="0"/>
              <a:t>Encryption converts the message into a cipher text.</a:t>
            </a:r>
          </a:p>
          <a:p>
            <a:pPr fontAlgn="base">
              <a:buFont typeface="Wingdings" pitchFamily="2" charset="2"/>
              <a:buChar char="q"/>
            </a:pPr>
            <a:r>
              <a:rPr lang="en-US" sz="1600" dirty="0" smtClean="0"/>
              <a:t>This cipher text can be decrypted only using the receiver’s private key</a:t>
            </a:r>
            <a:r>
              <a:rPr lang="en-US" sz="1600" dirty="0" smtClean="0"/>
              <a:t>.</a:t>
            </a:r>
            <a:endParaRPr lang="en-US" dirty="0" smtClean="0"/>
          </a:p>
          <a:p>
            <a:pPr fontAlgn="base"/>
            <a:endParaRPr lang="en-US" dirty="0" smtClean="0">
              <a:solidFill>
                <a:srgbClr val="FF0000"/>
              </a:solidFill>
            </a:endParaRPr>
          </a:p>
          <a:p>
            <a:pPr fontAlgn="base"/>
            <a:r>
              <a:rPr lang="en-US" b="1" u="sng" dirty="0" smtClean="0">
                <a:solidFill>
                  <a:srgbClr val="FF0000"/>
                </a:solidFill>
              </a:rPr>
              <a:t>Step-02:</a:t>
            </a:r>
            <a:endParaRPr lang="en-US" b="1" dirty="0" smtClean="0">
              <a:solidFill>
                <a:srgbClr val="FF0000"/>
              </a:solidFill>
            </a:endParaRPr>
          </a:p>
          <a:p>
            <a:pPr fontAlgn="base"/>
            <a:r>
              <a:rPr lang="en-US" dirty="0" smtClean="0"/>
              <a:t> </a:t>
            </a:r>
            <a:endParaRPr lang="en-US" sz="1600" dirty="0" smtClean="0"/>
          </a:p>
          <a:p>
            <a:pPr fontAlgn="base">
              <a:buFont typeface="Wingdings" pitchFamily="2" charset="2"/>
              <a:buChar char="q"/>
            </a:pPr>
            <a:r>
              <a:rPr lang="en-US" sz="1600" dirty="0" smtClean="0"/>
              <a:t>The cipher text is sent to the receiver over the communication channel.</a:t>
            </a:r>
          </a:p>
          <a:p>
            <a:pPr fontAlgn="base"/>
            <a:r>
              <a:rPr lang="en-US" dirty="0" smtClean="0"/>
              <a:t> </a:t>
            </a:r>
          </a:p>
          <a:p>
            <a:pPr fontAlgn="base"/>
            <a:r>
              <a:rPr lang="en-US" b="1" u="sng" dirty="0" smtClean="0">
                <a:solidFill>
                  <a:srgbClr val="FF0000"/>
                </a:solidFill>
              </a:rPr>
              <a:t>Step-03:</a:t>
            </a:r>
            <a:endParaRPr lang="en-US" b="1" dirty="0" smtClean="0">
              <a:solidFill>
                <a:srgbClr val="FF0000"/>
              </a:solidFill>
            </a:endParaRPr>
          </a:p>
          <a:p>
            <a:pPr fontAlgn="base">
              <a:buFont typeface="Wingdings" pitchFamily="2" charset="2"/>
              <a:buChar char="q"/>
            </a:pPr>
            <a:endParaRPr lang="en-US" dirty="0" smtClean="0"/>
          </a:p>
          <a:p>
            <a:pPr fontAlgn="base">
              <a:buFont typeface="Wingdings" pitchFamily="2" charset="2"/>
              <a:buChar char="q"/>
            </a:pPr>
            <a:r>
              <a:rPr lang="en-US" sz="1600" dirty="0" smtClean="0"/>
              <a:t>At receiver side,</a:t>
            </a:r>
          </a:p>
          <a:p>
            <a:pPr fontAlgn="base">
              <a:buFont typeface="Wingdings" pitchFamily="2" charset="2"/>
              <a:buChar char="q"/>
            </a:pPr>
            <a:r>
              <a:rPr lang="en-US" sz="1600" dirty="0" smtClean="0"/>
              <a:t>Receiver decrypts the cipher text using his private key.</a:t>
            </a:r>
          </a:p>
          <a:p>
            <a:pPr fontAlgn="base">
              <a:buFont typeface="Wingdings" pitchFamily="2" charset="2"/>
              <a:buChar char="q"/>
            </a:pPr>
            <a:r>
              <a:rPr lang="en-US" sz="1600" dirty="0" smtClean="0"/>
              <a:t>The private key of the receiver is known only to the receiver.</a:t>
            </a:r>
          </a:p>
          <a:p>
            <a:pPr fontAlgn="base">
              <a:buFont typeface="Wingdings" pitchFamily="2" charset="2"/>
              <a:buChar char="q"/>
            </a:pPr>
            <a:r>
              <a:rPr lang="en-US" sz="1600" dirty="0" smtClean="0"/>
              <a:t>Using the public key, it is not possible for anyone to determine the receiver’s private key.</a:t>
            </a:r>
          </a:p>
          <a:p>
            <a:pPr fontAlgn="base">
              <a:buFont typeface="Wingdings" pitchFamily="2" charset="2"/>
              <a:buChar char="q"/>
            </a:pPr>
            <a:r>
              <a:rPr lang="en-US" sz="1600" dirty="0" smtClean="0"/>
              <a:t>After decryption, cipher text converts back into a readable format.</a:t>
            </a:r>
          </a:p>
          <a:p>
            <a:pPr fontAlgn="base"/>
            <a:endParaRPr lang="en-US" dirty="0"/>
          </a:p>
        </p:txBody>
      </p:sp>
      <p:sp>
        <p:nvSpPr>
          <p:cNvPr id="5" name="Rectangle 4"/>
          <p:cNvSpPr/>
          <p:nvPr/>
        </p:nvSpPr>
        <p:spPr>
          <a:xfrm>
            <a:off x="203982" y="279085"/>
            <a:ext cx="8574258" cy="1077218"/>
          </a:xfrm>
          <a:prstGeom prst="rect">
            <a:avLst/>
          </a:prstGeom>
        </p:spPr>
        <p:txBody>
          <a:bodyPr wrap="square">
            <a:spAutoFit/>
          </a:bodyPr>
          <a:lstStyle/>
          <a:p>
            <a:pPr fontAlgn="base"/>
            <a:r>
              <a:rPr lang="en-US" b="1" u="sng" dirty="0" smtClean="0"/>
              <a:t>Working-</a:t>
            </a:r>
            <a:endParaRPr lang="en-US" b="1" dirty="0" smtClean="0"/>
          </a:p>
          <a:p>
            <a:pPr fontAlgn="base"/>
            <a:r>
              <a:rPr lang="en-US" dirty="0" smtClean="0"/>
              <a:t> </a:t>
            </a:r>
          </a:p>
          <a:p>
            <a:pPr fontAlgn="base"/>
            <a:r>
              <a:rPr lang="en-US" sz="1800" dirty="0" smtClean="0"/>
              <a:t>The message exchange using public key </a:t>
            </a:r>
            <a:r>
              <a:rPr lang="en-US" sz="1800" dirty="0" smtClean="0"/>
              <a:t>cryptography involves </a:t>
            </a:r>
            <a:r>
              <a:rPr lang="en-US" sz="1800" dirty="0" smtClean="0"/>
              <a:t>the following steps-</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594" y="363100"/>
            <a:ext cx="6215163" cy="523220"/>
          </a:xfrm>
          <a:prstGeom prst="rect">
            <a:avLst/>
          </a:prstGeom>
        </p:spPr>
        <p:txBody>
          <a:bodyPr wrap="none">
            <a:spAutoFit/>
          </a:bodyPr>
          <a:lstStyle/>
          <a:p>
            <a:pPr fontAlgn="base"/>
            <a:r>
              <a:rPr lang="en-US" sz="2800" b="1" u="sng" dirty="0" smtClean="0"/>
              <a:t>Asymmetric Encryption Algorithms</a:t>
            </a:r>
            <a:endParaRPr lang="en-US" sz="2800" b="1" dirty="0"/>
          </a:p>
        </p:txBody>
      </p:sp>
      <p:sp>
        <p:nvSpPr>
          <p:cNvPr id="3" name="Rectangle 2"/>
          <p:cNvSpPr/>
          <p:nvPr/>
        </p:nvSpPr>
        <p:spPr>
          <a:xfrm>
            <a:off x="510885" y="869537"/>
            <a:ext cx="5378395" cy="923330"/>
          </a:xfrm>
          <a:prstGeom prst="rect">
            <a:avLst/>
          </a:prstGeom>
        </p:spPr>
        <p:txBody>
          <a:bodyPr wrap="none">
            <a:spAutoFit/>
          </a:bodyPr>
          <a:lstStyle/>
          <a:p>
            <a:endParaRPr lang="en-US" sz="1800" dirty="0" smtClean="0"/>
          </a:p>
          <a:p>
            <a:endParaRPr lang="en-US" sz="1800" dirty="0" smtClean="0"/>
          </a:p>
          <a:p>
            <a:r>
              <a:rPr lang="en-US" sz="1800" dirty="0" smtClean="0"/>
              <a:t>The </a:t>
            </a:r>
            <a:r>
              <a:rPr lang="en-US" sz="1800" dirty="0" smtClean="0"/>
              <a:t>famous asymmetric encryption algorithms are-</a:t>
            </a:r>
            <a:endParaRPr lang="en-US" sz="1800" dirty="0"/>
          </a:p>
        </p:txBody>
      </p:sp>
      <p:sp>
        <p:nvSpPr>
          <p:cNvPr id="4" name="Rectangle 3"/>
          <p:cNvSpPr/>
          <p:nvPr/>
        </p:nvSpPr>
        <p:spPr>
          <a:xfrm>
            <a:off x="654149" y="2421802"/>
            <a:ext cx="4572000" cy="707886"/>
          </a:xfrm>
          <a:prstGeom prst="rect">
            <a:avLst/>
          </a:prstGeom>
        </p:spPr>
        <p:txBody>
          <a:bodyPr>
            <a:spAutoFit/>
          </a:bodyPr>
          <a:lstStyle/>
          <a:p>
            <a:pPr fontAlgn="base">
              <a:buFont typeface="Wingdings" pitchFamily="2" charset="2"/>
              <a:buChar char="q"/>
            </a:pPr>
            <a:r>
              <a:rPr lang="en-US" sz="2000" dirty="0" smtClean="0">
                <a:solidFill>
                  <a:srgbClr val="FF0000"/>
                </a:solidFill>
              </a:rPr>
              <a:t>RSA Algorithm</a:t>
            </a:r>
          </a:p>
          <a:p>
            <a:pPr fontAlgn="base">
              <a:buFont typeface="Wingdings" pitchFamily="2" charset="2"/>
              <a:buChar char="q"/>
            </a:pPr>
            <a:r>
              <a:rPr lang="en-US" sz="2000" dirty="0" err="1" smtClean="0">
                <a:solidFill>
                  <a:srgbClr val="FF0000"/>
                </a:solidFill>
              </a:rPr>
              <a:t>Diffie</a:t>
            </a:r>
            <a:r>
              <a:rPr lang="en-US" sz="2000" dirty="0" smtClean="0">
                <a:solidFill>
                  <a:srgbClr val="FF0000"/>
                </a:solidFill>
              </a:rPr>
              <a:t>-Hellman Key Exchange</a:t>
            </a:r>
            <a:endParaRPr lang="en-US" sz="2000"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449" name="Google Shape;449;p5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44</a:t>
            </a:fld>
            <a:endParaRPr/>
          </a:p>
        </p:txBody>
      </p:sp>
      <p:pic>
        <p:nvPicPr>
          <p:cNvPr id="450" name="Google Shape;450;p54" descr="1.PNG"/>
          <p:cNvPicPr preferRelativeResize="0"/>
          <p:nvPr/>
        </p:nvPicPr>
        <p:blipFill rotWithShape="1">
          <a:blip r:embed="rId3">
            <a:alphaModFix/>
          </a:blip>
          <a:srcRect/>
          <a:stretch/>
        </p:blipFill>
        <p:spPr>
          <a:xfrm>
            <a:off x="304800" y="381000"/>
            <a:ext cx="8610600" cy="5867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456" name="Google Shape;456;p5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45</a:t>
            </a:fld>
            <a:endParaRPr/>
          </a:p>
        </p:txBody>
      </p:sp>
      <p:pic>
        <p:nvPicPr>
          <p:cNvPr id="457" name="Google Shape;457;p55" descr="2.PNG"/>
          <p:cNvPicPr preferRelativeResize="0"/>
          <p:nvPr/>
        </p:nvPicPr>
        <p:blipFill rotWithShape="1">
          <a:blip r:embed="rId3">
            <a:alphaModFix/>
          </a:blip>
          <a:srcRect/>
          <a:stretch/>
        </p:blipFill>
        <p:spPr>
          <a:xfrm>
            <a:off x="304800" y="381000"/>
            <a:ext cx="8458200" cy="586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506" y="1765833"/>
            <a:ext cx="7695026" cy="2308324"/>
          </a:xfrm>
          <a:prstGeom prst="rect">
            <a:avLst/>
          </a:prstGeom>
        </p:spPr>
        <p:txBody>
          <a:bodyPr wrap="square">
            <a:spAutoFit/>
          </a:bodyPr>
          <a:lstStyle/>
          <a:p>
            <a:pPr algn="just"/>
            <a:r>
              <a:rPr lang="en-US" sz="2400" b="1" dirty="0" smtClean="0">
                <a:latin typeface="Times New Roman" pitchFamily="18" charset="0"/>
                <a:cs typeface="Times New Roman" pitchFamily="18" charset="0"/>
              </a:rPr>
              <a:t>Information security refers to the processes and methodologies which are designed and implemented to protect print, electronic, or any other form of confidential, private and sensitive information or data from unauthorized access, use, misuse, disclosure, destruction, modification, or disruption.</a:t>
            </a:r>
            <a:endParaRPr lang="en-US" sz="2400" b="1" dirty="0">
              <a:latin typeface="Times New Roman" pitchFamily="18" charset="0"/>
              <a:cs typeface="Times New Roman" pitchFamily="18" charset="0"/>
            </a:endParaRPr>
          </a:p>
        </p:txBody>
      </p:sp>
      <p:sp>
        <p:nvSpPr>
          <p:cNvPr id="3" name="Rectangle 2"/>
          <p:cNvSpPr/>
          <p:nvPr/>
        </p:nvSpPr>
        <p:spPr>
          <a:xfrm>
            <a:off x="926509" y="433438"/>
            <a:ext cx="4169731" cy="58477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3200" b="1" dirty="0" smtClean="0"/>
              <a:t>Information Security</a:t>
            </a:r>
            <a:endParaRPr 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05" name="Google Shape;205;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6</a:t>
            </a:fld>
            <a:endParaRPr/>
          </a:p>
        </p:txBody>
      </p:sp>
      <p:pic>
        <p:nvPicPr>
          <p:cNvPr id="206" name="Google Shape;206;p30" descr="security mechanism.png"/>
          <p:cNvPicPr preferRelativeResize="0"/>
          <p:nvPr/>
        </p:nvPicPr>
        <p:blipFill rotWithShape="1">
          <a:blip r:embed="rId3">
            <a:alphaModFix/>
          </a:blip>
          <a:srcRect/>
          <a:stretch/>
        </p:blipFill>
        <p:spPr>
          <a:xfrm>
            <a:off x="685800" y="1076325"/>
            <a:ext cx="7848600" cy="4867275"/>
          </a:xfrm>
          <a:prstGeom prst="rect">
            <a:avLst/>
          </a:prstGeom>
          <a:noFill/>
          <a:ln>
            <a:noFill/>
          </a:ln>
        </p:spPr>
      </p:pic>
      <p:sp>
        <p:nvSpPr>
          <p:cNvPr id="207" name="Google Shape;207;p30"/>
          <p:cNvSpPr/>
          <p:nvPr/>
        </p:nvSpPr>
        <p:spPr>
          <a:xfrm>
            <a:off x="533400" y="381000"/>
            <a:ext cx="29718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Security Services</a:t>
            </a:r>
            <a:endParaRPr sz="2800" b="1" i="0" u="none" strike="noStrike" cap="non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ctrTitle" idx="4294967295"/>
          </p:nvPr>
        </p:nvSpPr>
        <p:spPr>
          <a:xfrm>
            <a:off x="2971800" y="228600"/>
            <a:ext cx="3886200" cy="762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DF322D"/>
              </a:buClr>
              <a:buSzPts val="4400"/>
              <a:buFont typeface="Calibri"/>
              <a:buNone/>
            </a:pPr>
            <a:r>
              <a:rPr lang="en-US" sz="4400" b="1" i="0" u="none" strike="noStrike" cap="none">
                <a:solidFill>
                  <a:srgbClr val="DF322D"/>
                </a:solidFill>
                <a:latin typeface="Calibri"/>
                <a:ea typeface="Calibri"/>
                <a:cs typeface="Calibri"/>
                <a:sym typeface="Calibri"/>
              </a:rPr>
              <a:t>Authentication</a:t>
            </a:r>
            <a:endParaRPr sz="4400" b="1" i="0" u="none" strike="noStrike" cap="none">
              <a:solidFill>
                <a:srgbClr val="DF322D"/>
              </a:solidFill>
              <a:latin typeface="Calibri"/>
              <a:ea typeface="Calibri"/>
              <a:cs typeface="Calibri"/>
              <a:sym typeface="Calibri"/>
            </a:endParaRPr>
          </a:p>
        </p:txBody>
      </p:sp>
      <p:sp>
        <p:nvSpPr>
          <p:cNvPr id="213" name="Google Shape;213;p3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solidFill>
                <a:srgbClr val="888888"/>
              </a:solidFill>
            </a:endParaRPr>
          </a:p>
        </p:txBody>
      </p:sp>
      <p:pic>
        <p:nvPicPr>
          <p:cNvPr id="214" name="Google Shape;214;p31" descr="shutterstock_641960737.jpg"/>
          <p:cNvPicPr preferRelativeResize="0"/>
          <p:nvPr/>
        </p:nvPicPr>
        <p:blipFill rotWithShape="1">
          <a:blip r:embed="rId3">
            <a:alphaModFix/>
          </a:blip>
          <a:srcRect/>
          <a:stretch/>
        </p:blipFill>
        <p:spPr>
          <a:xfrm>
            <a:off x="685800" y="3581400"/>
            <a:ext cx="8229600" cy="2590800"/>
          </a:xfrm>
          <a:prstGeom prst="rect">
            <a:avLst/>
          </a:prstGeom>
          <a:noFill/>
          <a:ln>
            <a:noFill/>
          </a:ln>
        </p:spPr>
      </p:pic>
      <p:sp>
        <p:nvSpPr>
          <p:cNvPr id="215" name="Google Shape;215;p31"/>
          <p:cNvSpPr txBox="1"/>
          <p:nvPr/>
        </p:nvSpPr>
        <p:spPr>
          <a:xfrm>
            <a:off x="152400" y="1066800"/>
            <a:ext cx="8763000" cy="1016000"/>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Times New Roman"/>
                <a:ea typeface="Times New Roman"/>
                <a:cs typeface="Times New Roman"/>
                <a:sym typeface="Times New Roman"/>
              </a:rPr>
              <a:t>Authentication is the process of recognizing a user’s identity</a:t>
            </a:r>
            <a:endParaRPr/>
          </a:p>
          <a:p>
            <a:pPr marL="0" marR="0" lvl="0" indent="-1270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Times New Roman"/>
                <a:ea typeface="Times New Roman"/>
                <a:cs typeface="Times New Roman"/>
                <a:sym typeface="Times New Roman"/>
              </a:rPr>
              <a:t>Authentication is an important security mechanism through which two or</a:t>
            </a:r>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more communicating parties could authenticate each other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166" y="341141"/>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a:latin typeface="Times New Roman" panose="02020603050405020304" pitchFamily="18" charset="0"/>
                <a:cs typeface="Times New Roman" panose="02020603050405020304" pitchFamily="18" charset="0"/>
              </a:rPr>
              <a:t>Security Goals</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F3EE1478-CD00-4EE3-806D-8253AAED850E}"/>
              </a:ext>
            </a:extLst>
          </p:cNvPr>
          <p:cNvSpPr/>
          <p:nvPr/>
        </p:nvSpPr>
        <p:spPr>
          <a:xfrm>
            <a:off x="402102" y="1345942"/>
            <a:ext cx="8153400" cy="3108543"/>
          </a:xfrm>
          <a:prstGeom prst="rect">
            <a:avLst/>
          </a:prstGeom>
          <a:noFill/>
        </p:spPr>
        <p:txBody>
          <a:bodyPr wrap="square" lIns="91440" tIns="45720" rIns="91440" bIns="45720">
            <a:spAutoFit/>
          </a:bodyPr>
          <a:lstStyle/>
          <a:p>
            <a:r>
              <a:rPr lang="en-US"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Authentication </a:t>
            </a:r>
            <a:endParaRPr lang="en-US"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Establish proof </a:t>
            </a:r>
            <a:r>
              <a:rPr lang="en-US"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of  identities</a:t>
            </a: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ensures that the origin of a message or document is correctly identified</a:t>
            </a: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A240A49-9A9D-46B4-9FB9-A3E6D61D61C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00580" y="2521927"/>
            <a:ext cx="5162550" cy="2419350"/>
          </a:xfrm>
          <a:prstGeom prst="rect">
            <a:avLst/>
          </a:prstGeom>
        </p:spPr>
      </p:pic>
      <p:sp>
        <p:nvSpPr>
          <p:cNvPr id="5" name="Rectangle 4"/>
          <p:cNvSpPr/>
          <p:nvPr/>
        </p:nvSpPr>
        <p:spPr>
          <a:xfrm>
            <a:off x="1048043" y="5123191"/>
            <a:ext cx="7505114" cy="830997"/>
          </a:xfrm>
          <a:prstGeom prst="rect">
            <a:avLst/>
          </a:prstGeom>
        </p:spPr>
        <p:txBody>
          <a:bodyPr wrap="square">
            <a:spAutoFit/>
          </a:bodyPr>
          <a:lstStyle/>
          <a:p>
            <a:pPr marL="742950" lvl="1" indent="-285750" algn="just"/>
            <a:r>
              <a:rPr lang="en-US" sz="1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User </a:t>
            </a:r>
            <a:r>
              <a:rPr lang="en-US" sz="1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 posing as user A and send a fund transfer request to bank B. The bank transfer the funds from A’s account to C’s account, it think that user A has requested for the funds transfer. This type of attack is called as fabrication</a:t>
            </a:r>
            <a:endPar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1181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r>
              <a:rPr lang="en-US" sz="1200" b="1" i="0" u="none">
                <a:solidFill>
                  <a:srgbClr val="898989"/>
                </a:solidFill>
                <a:latin typeface="Tahoma"/>
                <a:ea typeface="Tahoma"/>
                <a:cs typeface="Tahoma"/>
                <a:sym typeface="Tahoma"/>
              </a:rPr>
              <a:t>Dr. Preeti Chandrakar</a:t>
            </a:r>
            <a:endParaRPr/>
          </a:p>
        </p:txBody>
      </p:sp>
      <p:sp>
        <p:nvSpPr>
          <p:cNvPr id="221" name="Google Shape;221;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1" i="0" u="none">
                <a:solidFill>
                  <a:srgbClr val="898989"/>
                </a:solidFill>
                <a:latin typeface="Tahoma"/>
                <a:ea typeface="Tahoma"/>
                <a:cs typeface="Tahoma"/>
                <a:sym typeface="Tahoma"/>
              </a:rPr>
              <a:pPr marL="0" marR="0" lvl="0" indent="0" algn="r" rtl="0">
                <a:lnSpc>
                  <a:spcPct val="100000"/>
                </a:lnSpc>
                <a:spcBef>
                  <a:spcPts val="0"/>
                </a:spcBef>
                <a:spcAft>
                  <a:spcPts val="0"/>
                </a:spcAft>
                <a:buClr>
                  <a:srgbClr val="898989"/>
                </a:buClr>
                <a:buSzPts val="1200"/>
                <a:buFont typeface="Tahoma"/>
                <a:buNone/>
              </a:pPr>
              <a:t>9</a:t>
            </a:fld>
            <a:endParaRPr/>
          </a:p>
        </p:txBody>
      </p:sp>
      <p:sp>
        <p:nvSpPr>
          <p:cNvPr id="222" name="Google Shape;222;p32"/>
          <p:cNvSpPr/>
          <p:nvPr/>
        </p:nvSpPr>
        <p:spPr>
          <a:xfrm>
            <a:off x="762000" y="533400"/>
            <a:ext cx="274320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Integrity</a:t>
            </a:r>
            <a:endParaRPr sz="3200" b="1" i="0" u="none" strike="noStrike" cap="none">
              <a:solidFill>
                <a:schemeClr val="dk1"/>
              </a:solidFill>
              <a:latin typeface="Tahoma"/>
              <a:ea typeface="Tahoma"/>
              <a:cs typeface="Tahoma"/>
              <a:sym typeface="Tahoma"/>
            </a:endParaRPr>
          </a:p>
        </p:txBody>
      </p:sp>
      <p:sp>
        <p:nvSpPr>
          <p:cNvPr id="223" name="Google Shape;223;p32"/>
          <p:cNvSpPr txBox="1"/>
          <p:nvPr/>
        </p:nvSpPr>
        <p:spPr>
          <a:xfrm>
            <a:off x="381000" y="1219200"/>
            <a:ext cx="8382000" cy="1323975"/>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Times New Roman"/>
                <a:ea typeface="Times New Roman"/>
                <a:cs typeface="Times New Roman"/>
                <a:sym typeface="Times New Roman"/>
              </a:rPr>
              <a:t>Integrity means that the changes need to be done only by authorized entities and through authorized mechanism</a:t>
            </a:r>
            <a:endParaRPr/>
          </a:p>
          <a:p>
            <a:pPr marL="0" marR="0" lvl="0" indent="-1270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Times New Roman"/>
                <a:ea typeface="Times New Roman"/>
                <a:cs typeface="Times New Roman"/>
                <a:sym typeface="Times New Roman"/>
              </a:rPr>
              <a:t>Data integrity is designed to protect data from modification, insertion, deletion, and replying by an attacker</a:t>
            </a:r>
            <a:endParaRPr/>
          </a:p>
        </p:txBody>
      </p:sp>
      <p:pic>
        <p:nvPicPr>
          <p:cNvPr id="224" name="Google Shape;224;p32" descr="1532120549-0841.jpg_thump.jpg"/>
          <p:cNvPicPr preferRelativeResize="0"/>
          <p:nvPr/>
        </p:nvPicPr>
        <p:blipFill rotWithShape="1">
          <a:blip r:embed="rId3">
            <a:alphaModFix/>
          </a:blip>
          <a:srcRect/>
          <a:stretch/>
        </p:blipFill>
        <p:spPr>
          <a:xfrm>
            <a:off x="304800" y="2895600"/>
            <a:ext cx="8458200" cy="3429000"/>
          </a:xfrm>
          <a:prstGeom prst="rect">
            <a:avLst/>
          </a:prstGeom>
          <a:noFill/>
          <a:ln>
            <a:noFill/>
          </a:ln>
        </p:spPr>
      </p:pic>
    </p:spTree>
  </p:cSld>
  <p:clrMapOvr>
    <a:masterClrMapping/>
  </p:clrMapOvr>
</p:sld>
</file>

<file path=ppt/theme/theme1.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4469</TotalTime>
  <Words>1388</Words>
  <PresentationFormat>On-screen Show (4:3)</PresentationFormat>
  <Paragraphs>265</Paragraphs>
  <Slides>45</Slides>
  <Notes>30</Notes>
  <HiddenSlides>0</HiddenSlides>
  <MMClips>0</MMClips>
  <ScaleCrop>false</ScaleCrop>
  <HeadingPairs>
    <vt:vector size="6" baseType="variant">
      <vt:variant>
        <vt:lpstr>Fonts Used</vt:lpstr>
      </vt:variant>
      <vt:variant>
        <vt:i4>10</vt:i4>
      </vt:variant>
      <vt:variant>
        <vt:lpstr>Theme</vt:lpstr>
      </vt:variant>
      <vt:variant>
        <vt:i4>13</vt:i4>
      </vt:variant>
      <vt:variant>
        <vt:lpstr>Slide Titles</vt:lpstr>
      </vt:variant>
      <vt:variant>
        <vt:i4>45</vt:i4>
      </vt:variant>
    </vt:vector>
  </HeadingPairs>
  <TitlesOfParts>
    <vt:vector size="68" baseType="lpstr">
      <vt:lpstr>Arial</vt:lpstr>
      <vt:lpstr>Tahoma</vt:lpstr>
      <vt:lpstr>Times</vt:lpstr>
      <vt:lpstr>Times New Roman</vt:lpstr>
      <vt:lpstr>Calibri</vt:lpstr>
      <vt:lpstr>Noto Sans Symbols</vt:lpstr>
      <vt:lpstr>Wingdings</vt:lpstr>
      <vt:lpstr>Trebuchet MS</vt:lpstr>
      <vt:lpstr>roboto condensed</vt:lpstr>
      <vt:lpstr>Arimo</vt:lpstr>
      <vt:lpstr>7_Office Theme</vt:lpstr>
      <vt:lpstr>12_Office Theme</vt:lpstr>
      <vt:lpstr>1_Office Theme</vt:lpstr>
      <vt:lpstr>2_Office Theme</vt:lpstr>
      <vt:lpstr>6_Office Theme</vt:lpstr>
      <vt:lpstr>Office Theme</vt:lpstr>
      <vt:lpstr>3_Office Theme</vt:lpstr>
      <vt:lpstr>4_Office Theme</vt:lpstr>
      <vt:lpstr>5_Office Theme</vt:lpstr>
      <vt:lpstr>8_Office Theme</vt:lpstr>
      <vt:lpstr>9_Office Theme</vt:lpstr>
      <vt:lpstr>10_Office Theme</vt:lpstr>
      <vt:lpstr>11_Office Theme</vt:lpstr>
      <vt:lpstr>Slide 1</vt:lpstr>
      <vt:lpstr>OBJECTIVES:</vt:lpstr>
      <vt:lpstr>Books:</vt:lpstr>
      <vt:lpstr>Slide 4</vt:lpstr>
      <vt:lpstr>Slide 5</vt:lpstr>
      <vt:lpstr>Slide 6</vt:lpstr>
      <vt:lpstr>Authentication</vt:lpstr>
      <vt:lpstr>Security Goals</vt:lpstr>
      <vt:lpstr>Slide 9</vt:lpstr>
      <vt:lpstr>Confidentiality</vt:lpstr>
      <vt:lpstr>Security Goals</vt:lpstr>
      <vt:lpstr>Nonrepudiation</vt:lpstr>
      <vt:lpstr>Security Goals</vt:lpstr>
      <vt:lpstr>Slide 14</vt:lpstr>
      <vt:lpstr>Slide 15</vt:lpstr>
      <vt:lpstr>Slide 16</vt:lpstr>
      <vt:lpstr>Slide 17</vt:lpstr>
      <vt:lpstr>Slide 18</vt:lpstr>
      <vt:lpstr>Slide 19</vt:lpstr>
      <vt:lpstr>Slide 20</vt:lpstr>
      <vt:lpstr>Slide 21</vt:lpstr>
      <vt:lpstr>Slide 22</vt:lpstr>
      <vt:lpstr>Slide 23</vt:lpstr>
      <vt:lpstr>Slide 24</vt:lpstr>
      <vt:lpstr>Encipherment- This is  hiding or covering data, which provides confidentiality. The use of mathematical algorithms to transform data into a form that is not readily intelligible </vt:lpstr>
      <vt:lpstr>Slide 26</vt:lpstr>
      <vt:lpstr>Slide 27</vt:lpstr>
      <vt:lpstr>Access Control- Access control uses methods to prove that a user has access right to the data or resource owned by a system  Routing Control- Routing control means selecting and continuously changing different available routes between sender and receiver to prevent the opponent from eavesdropping on a particular route. Traffic padding may be used to hide the traffic pattern, which means to insert dummy traffic into the network and present to the intruder a different traffic pattern.   Data Integrity- The data integrity mechanism appends to the data a short check value that has been created by a specific process from the data itself. Data Integrity is preserved by comparing checked value received to check value generated. </vt:lpstr>
      <vt:lpstr>Slide 29</vt:lpstr>
      <vt:lpstr>Slide 30</vt:lpstr>
      <vt:lpstr>Slide 31</vt:lpstr>
      <vt:lpstr>Slide 32</vt:lpstr>
      <vt:lpstr>Slide 33</vt:lpstr>
      <vt:lpstr>Slide 34</vt:lpstr>
      <vt:lpstr>Slide 35</vt:lpstr>
      <vt:lpstr>SENDER</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INSPIRON 3000</dc:creator>
  <cp:lastModifiedBy>INSPIRON 3000</cp:lastModifiedBy>
  <cp:revision>26</cp:revision>
  <dcterms:modified xsi:type="dcterms:W3CDTF">2022-01-19T17:38:03Z</dcterms:modified>
</cp:coreProperties>
</file>