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2" r:id="rId24"/>
    <p:sldId id="305" r:id="rId25"/>
    <p:sldId id="306" r:id="rId26"/>
    <p:sldId id="319" r:id="rId27"/>
    <p:sldId id="309" r:id="rId28"/>
    <p:sldId id="310" r:id="rId29"/>
    <p:sldId id="311" r:id="rId30"/>
    <p:sldId id="312" r:id="rId31"/>
    <p:sldId id="320" r:id="rId32"/>
    <p:sldId id="314" r:id="rId33"/>
    <p:sldId id="315" r:id="rId34"/>
    <p:sldId id="316" r:id="rId35"/>
    <p:sldId id="32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03728-E0E7-4D72-86E6-B3D7C5D3C179}" type="datetimeFigureOut">
              <a:rPr lang="en-IN" smtClean="0"/>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F3348-C742-4493-AA26-224711EF8E4E}" type="slidenum">
              <a:rPr lang="en-IN" smtClean="0"/>
              <a:t>‹#›</a:t>
            </a:fld>
            <a:endParaRPr lang="en-IN"/>
          </a:p>
        </p:txBody>
      </p:sp>
    </p:spTree>
    <p:extLst>
      <p:ext uri="{BB962C8B-B14F-4D97-AF65-F5344CB8AC3E}">
        <p14:creationId xmlns:p14="http://schemas.microsoft.com/office/powerpoint/2010/main" val="22976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0de1529a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0de1529a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0de1529a9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10de1529a9e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0de1529a9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g10de1529a9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de1529a9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10de1529a9e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0de1529a9e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10de1529a9e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0de1529a9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g10de1529a9e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de1529a9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g10de1529a9e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de1529a9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10de1529a9e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0de1529a9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g10de1529a9e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0de1529a9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g10de1529a9e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de1529a9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10de1529a9e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de1529a9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10de1529a9e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09234b0dc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09234b0dc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https://www.commonlounge.com/discussion/350ac6f155ba48ecbd0fb8fd38e2f205</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9234b0dc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09234b0dc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09234b0dc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09234b0dc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09234b0dc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09234b0dc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09234b0dc6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09234b0dc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09234b0dc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09234b0dc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09234b0dc6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09234b0dc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0f539741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0f539741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https://www.codespeedy.com/hill-cipher-implementation/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0f5397412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0f539741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de1529a9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10de1529a9e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0f5397412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0f5397412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0f5397412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0f5397412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0f5397412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0f5397412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0f539741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0f5397412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0f5397412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0f5397412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0f5397412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0f5397412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de1529a9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10de1529a9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de1529a9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10de1529a9e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de1529a9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0de1529a9e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de1529a9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0de1529a9e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0de1529a9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10de1529a9e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de1529a9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10de1529a9e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A35C-7AF1-4848-BE99-875E3D4E3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552FE3-8194-4859-AA29-16372F794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A7805B-567D-4823-914F-D5485325619B}"/>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5" name="Footer Placeholder 4">
            <a:extLst>
              <a:ext uri="{FF2B5EF4-FFF2-40B4-BE49-F238E27FC236}">
                <a16:creationId xmlns:a16="http://schemas.microsoft.com/office/drawing/2014/main" id="{C87FB6A0-B1DB-46DB-9AEE-C60AFF8EF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B800B-B78F-4146-B5C8-22789F82FC46}"/>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238108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2CF0-4C30-489D-9A24-45AB533603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1F91B2-2970-4EA4-9C77-005A62177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0DD39-B764-4A2E-8D67-AD7A1DF508AC}"/>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5" name="Footer Placeholder 4">
            <a:extLst>
              <a:ext uri="{FF2B5EF4-FFF2-40B4-BE49-F238E27FC236}">
                <a16:creationId xmlns:a16="http://schemas.microsoft.com/office/drawing/2014/main" id="{FE0B379A-C45A-4FDB-AD17-D833EE4BF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538C5-9D2C-4AB7-88D8-6B12A30AB1B6}"/>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418681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97136-DC81-43FD-A7CA-20B88CA824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8A43A1-AF1B-45BA-886B-0ABFD0E174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95AB4-2790-4E60-BC2E-7099194F449A}"/>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5" name="Footer Placeholder 4">
            <a:extLst>
              <a:ext uri="{FF2B5EF4-FFF2-40B4-BE49-F238E27FC236}">
                <a16:creationId xmlns:a16="http://schemas.microsoft.com/office/drawing/2014/main" id="{644C095D-CAE7-46AA-9F0A-C371F525F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0502A-F48D-449D-8766-0A6DC45B1F43}"/>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70200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0901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0BFD-F2E7-4A6A-8638-26869A5240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66A4D3-FBCF-4403-80D7-736FB6B1E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45802-BDE0-4900-AA1D-AE4DE9C5F0E8}"/>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5" name="Footer Placeholder 4">
            <a:extLst>
              <a:ext uri="{FF2B5EF4-FFF2-40B4-BE49-F238E27FC236}">
                <a16:creationId xmlns:a16="http://schemas.microsoft.com/office/drawing/2014/main" id="{FA7C350C-23C0-40F5-A378-DC2679B79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DC838-AACF-4C2C-AF72-FCB976DEC897}"/>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330887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EFA6-6986-49F6-8E35-4AC042FD3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2FD5C7-EDD3-4A2D-8166-580005AE4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EE5EF-CC79-42FF-8099-F04881738305}"/>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5" name="Footer Placeholder 4">
            <a:extLst>
              <a:ext uri="{FF2B5EF4-FFF2-40B4-BE49-F238E27FC236}">
                <a16:creationId xmlns:a16="http://schemas.microsoft.com/office/drawing/2014/main" id="{C4C2D500-6ACC-48C2-AE35-E08BD333E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66297-6FB3-41C2-A022-0ECB39A4D1DF}"/>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44656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6DAC-4F0A-45BD-A9AB-BE483D0905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6C092C-A984-4E21-B2E1-195B223F6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D08A37-601D-466F-B8B8-CB8470C7C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234C21-728E-4654-9196-7AAF7A68A928}"/>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6" name="Footer Placeholder 5">
            <a:extLst>
              <a:ext uri="{FF2B5EF4-FFF2-40B4-BE49-F238E27FC236}">
                <a16:creationId xmlns:a16="http://schemas.microsoft.com/office/drawing/2014/main" id="{B84D1A21-1C27-4DA2-AEAB-A63433DF5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D294A-B5CA-439C-8C3E-D4DB11301958}"/>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16303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9CE1-7EDF-4797-8409-FAABBF53E2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1C4BD-F3D2-40B3-80B6-CC4672376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7FAEE-DC18-46CF-B1A1-3F8A69074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76DDD5-7E69-42C4-A516-92E659CBB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DF581-BF6E-46F8-97BF-D76D7E2EE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C22525-972D-4ECD-A606-AC82D8C755D4}"/>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8" name="Footer Placeholder 7">
            <a:extLst>
              <a:ext uri="{FF2B5EF4-FFF2-40B4-BE49-F238E27FC236}">
                <a16:creationId xmlns:a16="http://schemas.microsoft.com/office/drawing/2014/main" id="{8661A798-331B-441B-8854-3A53BA9C31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265E2E-DFFA-4C87-8972-6C60DFCB47A5}"/>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289163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312B-A0D8-42FB-BB7B-E30EA8C29D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542871-E8B6-4BF6-A14F-9A5E5669371A}"/>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4" name="Footer Placeholder 3">
            <a:extLst>
              <a:ext uri="{FF2B5EF4-FFF2-40B4-BE49-F238E27FC236}">
                <a16:creationId xmlns:a16="http://schemas.microsoft.com/office/drawing/2014/main" id="{7E2160EA-6D9F-45B2-B967-45B78628C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E85293-05A1-479A-8887-A7A519500D2F}"/>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29286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536809-FD80-4329-A2B4-D5DF9AC0C41B}"/>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3" name="Footer Placeholder 2">
            <a:extLst>
              <a:ext uri="{FF2B5EF4-FFF2-40B4-BE49-F238E27FC236}">
                <a16:creationId xmlns:a16="http://schemas.microsoft.com/office/drawing/2014/main" id="{FF6ED6BA-5D11-4111-ACD8-3CFBAE9FE8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2CFF5F-F227-4D4E-B169-A4E760AC1DB0}"/>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365379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247E-FB77-4F45-B916-10C40880A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376FF5-865B-491C-9C61-E864444B52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B452A9-2A84-4A0F-98FE-EF908F046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52327-8FCF-4FB2-8E96-806EA423BC74}"/>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6" name="Footer Placeholder 5">
            <a:extLst>
              <a:ext uri="{FF2B5EF4-FFF2-40B4-BE49-F238E27FC236}">
                <a16:creationId xmlns:a16="http://schemas.microsoft.com/office/drawing/2014/main" id="{73AF959A-A37F-4F69-AFC5-A095A3FA59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6AFA3-6C08-42A3-8187-FD465E3B3060}"/>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10627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FD8C-280D-41E0-990D-EDA278EEA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CA45B9-4AF6-4433-80DD-5F37A4809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F094C7-79A0-40D6-A924-2FF410423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72F88-E011-4265-B093-CC7AF5A48163}"/>
              </a:ext>
            </a:extLst>
          </p:cNvPr>
          <p:cNvSpPr>
            <a:spLocks noGrp="1"/>
          </p:cNvSpPr>
          <p:nvPr>
            <p:ph type="dt" sz="half" idx="10"/>
          </p:nvPr>
        </p:nvSpPr>
        <p:spPr/>
        <p:txBody>
          <a:bodyPr/>
          <a:lstStyle/>
          <a:p>
            <a:fld id="{E70FAE0C-5AEC-44CE-BEC5-AEC5F88750A7}" type="datetimeFigureOut">
              <a:rPr lang="en-IN" smtClean="0"/>
              <a:t>31-01-2022</a:t>
            </a:fld>
            <a:endParaRPr lang="en-IN"/>
          </a:p>
        </p:txBody>
      </p:sp>
      <p:sp>
        <p:nvSpPr>
          <p:cNvPr id="6" name="Footer Placeholder 5">
            <a:extLst>
              <a:ext uri="{FF2B5EF4-FFF2-40B4-BE49-F238E27FC236}">
                <a16:creationId xmlns:a16="http://schemas.microsoft.com/office/drawing/2014/main" id="{3B46B174-AE4C-4C5A-92A6-D87D74BE8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02634-4802-481E-B5DD-FCD6CFE2A348}"/>
              </a:ext>
            </a:extLst>
          </p:cNvPr>
          <p:cNvSpPr>
            <a:spLocks noGrp="1"/>
          </p:cNvSpPr>
          <p:nvPr>
            <p:ph type="sldNum" sz="quarter" idx="12"/>
          </p:nvPr>
        </p:nvSpPr>
        <p:spPr/>
        <p:txBody>
          <a:bodyPr/>
          <a:lstStyle/>
          <a:p>
            <a:fld id="{CE3A5F84-699F-4DB2-86DF-5C410C83A27B}" type="slidenum">
              <a:rPr lang="en-IN" smtClean="0"/>
              <a:t>‹#›</a:t>
            </a:fld>
            <a:endParaRPr lang="en-IN"/>
          </a:p>
        </p:txBody>
      </p:sp>
    </p:spTree>
    <p:extLst>
      <p:ext uri="{BB962C8B-B14F-4D97-AF65-F5344CB8AC3E}">
        <p14:creationId xmlns:p14="http://schemas.microsoft.com/office/powerpoint/2010/main" val="383973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418C7-3211-44FC-8357-ACCDE1256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CF7FFF-056A-4B1C-83D4-DC51A4FDC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8E2E0-FC44-4700-B6D5-014F1E3B4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AE0C-5AEC-44CE-BEC5-AEC5F88750A7}" type="datetimeFigureOut">
              <a:rPr lang="en-IN" smtClean="0"/>
              <a:t>31-01-2022</a:t>
            </a:fld>
            <a:endParaRPr lang="en-IN"/>
          </a:p>
        </p:txBody>
      </p:sp>
      <p:sp>
        <p:nvSpPr>
          <p:cNvPr id="5" name="Footer Placeholder 4">
            <a:extLst>
              <a:ext uri="{FF2B5EF4-FFF2-40B4-BE49-F238E27FC236}">
                <a16:creationId xmlns:a16="http://schemas.microsoft.com/office/drawing/2014/main" id="{2E602A47-EAF7-4119-B5DE-9E4D6BD8E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BC648B-6538-4C40-9329-797C84ED94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A5F84-699F-4DB2-86DF-5C410C83A27B}" type="slidenum">
              <a:rPr lang="en-IN" smtClean="0"/>
              <a:t>‹#›</a:t>
            </a:fld>
            <a:endParaRPr lang="en-IN"/>
          </a:p>
        </p:txBody>
      </p:sp>
    </p:spTree>
    <p:extLst>
      <p:ext uri="{BB962C8B-B14F-4D97-AF65-F5344CB8AC3E}">
        <p14:creationId xmlns:p14="http://schemas.microsoft.com/office/powerpoint/2010/main" val="27448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36" name="Google Shape;336;p36"/>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lnSpcReduction="10000"/>
          </a:bodyPr>
          <a:lstStyle/>
          <a:p>
            <a:pPr marL="0" indent="0">
              <a:lnSpc>
                <a:spcPct val="115000"/>
              </a:lnSpc>
              <a:buNone/>
            </a:pPr>
            <a:r>
              <a:rPr lang="en" dirty="0"/>
              <a:t>The first practical digraph substitution cipher.</a:t>
            </a:r>
            <a:endParaRPr dirty="0"/>
          </a:p>
          <a:p>
            <a:pPr marL="0" indent="0">
              <a:lnSpc>
                <a:spcPct val="115000"/>
              </a:lnSpc>
              <a:spcBef>
                <a:spcPts val="1600"/>
              </a:spcBef>
              <a:buNone/>
            </a:pPr>
            <a:r>
              <a:rPr lang="en" dirty="0"/>
              <a:t>Digraph means a pair of two characters are encrypted at a time.</a:t>
            </a:r>
            <a:endParaRPr dirty="0"/>
          </a:p>
          <a:p>
            <a:pPr marL="0" indent="0">
              <a:lnSpc>
                <a:spcPct val="115000"/>
              </a:lnSpc>
              <a:spcBef>
                <a:spcPts val="1600"/>
              </a:spcBef>
              <a:buNone/>
            </a:pPr>
            <a:r>
              <a:rPr lang="en" dirty="0"/>
              <a:t>It was named after Lord Playfair but invented by Charles Wheatstone in 1854.</a:t>
            </a:r>
            <a:endParaRPr dirty="0"/>
          </a:p>
          <a:p>
            <a:pPr marL="0" indent="0">
              <a:lnSpc>
                <a:spcPct val="115000"/>
              </a:lnSpc>
              <a:spcBef>
                <a:spcPts val="1600"/>
              </a:spcBef>
              <a:spcAft>
                <a:spcPts val="1600"/>
              </a:spcAft>
              <a:buNone/>
            </a:pPr>
            <a:r>
              <a:rPr lang="en" dirty="0"/>
              <a:t>It fast and does not requires any special equipment.</a:t>
            </a:r>
            <a:endParaRPr dirty="0"/>
          </a:p>
        </p:txBody>
      </p:sp>
      <p:sp>
        <p:nvSpPr>
          <p:cNvPr id="337" name="Google Shape;337;p36"/>
          <p:cNvSpPr txBox="1">
            <a:spLocks noGrp="1"/>
          </p:cNvSpPr>
          <p:nvPr>
            <p:ph type="body" idx="1"/>
          </p:nvPr>
        </p:nvSpPr>
        <p:spPr>
          <a:xfrm>
            <a:off x="6308400" y="3168967"/>
            <a:ext cx="5760000" cy="3558800"/>
          </a:xfrm>
          <a:prstGeom prst="rect">
            <a:avLst/>
          </a:prstGeom>
          <a:solidFill>
            <a:srgbClr val="FFFFFF"/>
          </a:solidFill>
          <a:ln w="9525" cap="flat" cmpd="sng">
            <a:solidFill>
              <a:srgbClr val="6AA84F"/>
            </a:solidFill>
            <a:prstDash val="solid"/>
            <a:round/>
            <a:headEnd type="none" w="sm" len="sm"/>
            <a:tailEnd type="none" w="sm" len="sm"/>
          </a:ln>
        </p:spPr>
        <p:txBody>
          <a:bodyPr spcFirstLastPara="1" vert="horz" wrap="square" lIns="121900" tIns="121900" rIns="121900" bIns="121900" rtlCol="0" anchor="t" anchorCtr="0">
            <a:normAutofit/>
          </a:bodyPr>
          <a:lstStyle/>
          <a:p>
            <a:pPr marL="0" indent="0">
              <a:lnSpc>
                <a:spcPct val="115000"/>
              </a:lnSpc>
              <a:buNone/>
            </a:pPr>
            <a:r>
              <a:rPr lang="en"/>
              <a:t>A 5x5 matrix is used to create encoding and decoding matrix.</a:t>
            </a:r>
            <a:endParaRPr/>
          </a:p>
          <a:p>
            <a:pPr marL="0" indent="0">
              <a:lnSpc>
                <a:spcPct val="115000"/>
              </a:lnSpc>
              <a:spcBef>
                <a:spcPts val="1600"/>
              </a:spcBef>
              <a:buNone/>
            </a:pPr>
            <a:r>
              <a:rPr lang="en"/>
              <a:t>As we have 26 characters in english alphabet and only 25 place in matrix. One character is ignored.</a:t>
            </a:r>
            <a:endParaRPr/>
          </a:p>
          <a:p>
            <a:pPr marL="0" indent="0">
              <a:lnSpc>
                <a:spcPct val="115000"/>
              </a:lnSpc>
              <a:spcBef>
                <a:spcPts val="1600"/>
              </a:spcBef>
              <a:spcAft>
                <a:spcPts val="1600"/>
              </a:spcAft>
              <a:buNone/>
            </a:pPr>
            <a:endParaRPr/>
          </a:p>
        </p:txBody>
      </p:sp>
      <p:sp>
        <p:nvSpPr>
          <p:cNvPr id="338" name="Google Shape;338;p36"/>
          <p:cNvSpPr/>
          <p:nvPr/>
        </p:nvSpPr>
        <p:spPr>
          <a:xfrm>
            <a:off x="11506067" y="0"/>
            <a:ext cx="422400" cy="828800"/>
          </a:xfrm>
          <a:prstGeom prst="rect">
            <a:avLst/>
          </a:prstGeom>
          <a:solidFill>
            <a:srgbClr val="6AA84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39" name="Google Shape;339;p36"/>
          <p:cNvSpPr/>
          <p:nvPr/>
        </p:nvSpPr>
        <p:spPr>
          <a:xfrm>
            <a:off x="11912467" y="0"/>
            <a:ext cx="300400" cy="564800"/>
          </a:xfrm>
          <a:prstGeom prst="rect">
            <a:avLst/>
          </a:prstGeom>
          <a:solidFill>
            <a:srgbClr val="38761D"/>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40" name="Google Shape;340;p36"/>
          <p:cNvSpPr txBox="1">
            <a:spLocks noGrp="1"/>
          </p:cNvSpPr>
          <p:nvPr>
            <p:ph type="title"/>
          </p:nvPr>
        </p:nvSpPr>
        <p:spPr>
          <a:xfrm>
            <a:off x="6708400" y="191567"/>
            <a:ext cx="5483600" cy="364400"/>
          </a:xfrm>
          <a:prstGeom prst="rect">
            <a:avLst/>
          </a:prstGeom>
          <a:solidFill>
            <a:srgbClr val="38761D"/>
          </a:solidFill>
          <a:ln>
            <a:noFill/>
          </a:ln>
        </p:spPr>
        <p:txBody>
          <a:bodyPr spcFirstLastPara="1" vert="horz" wrap="square" lIns="121900" tIns="121900" rIns="121900" bIns="121900" rtlCol="0" anchor="ctr" anchorCtr="0">
            <a:normAutofit fontScale="90000"/>
          </a:bodyPr>
          <a:lstStyle/>
          <a:p>
            <a:pPr>
              <a:lnSpc>
                <a:spcPct val="100000"/>
              </a:lnSpc>
              <a:buSzPct val="311111"/>
            </a:pPr>
            <a:r>
              <a:rPr lang="en" sz="1333">
                <a:solidFill>
                  <a:srgbClr val="FFFFFF"/>
                </a:solidFill>
              </a:rPr>
              <a:t>Polyalphabetic substitution</a:t>
            </a:r>
            <a:endParaRPr sz="1333">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5"/>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28" name="Google Shape;428;p45"/>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fontScale="92500"/>
          </a:bodyPr>
          <a:lstStyle/>
          <a:p>
            <a:pPr marL="0" indent="0">
              <a:lnSpc>
                <a:spcPct val="115000"/>
              </a:lnSpc>
              <a:buNone/>
            </a:pPr>
            <a:r>
              <a:rPr lang="en"/>
              <a:t>Rules for groping Encryption:</a:t>
            </a:r>
            <a:endParaRPr/>
          </a:p>
          <a:p>
            <a:pPr marL="0" indent="0">
              <a:lnSpc>
                <a:spcPct val="115000"/>
              </a:lnSpc>
              <a:spcBef>
                <a:spcPts val="1600"/>
              </a:spcBef>
              <a:buNone/>
            </a:pPr>
            <a:r>
              <a:rPr lang="en"/>
              <a:t>Plaintext : APPLE  // X = false character</a:t>
            </a:r>
            <a:endParaRPr/>
          </a:p>
          <a:p>
            <a:pPr marL="0" indent="0">
              <a:lnSpc>
                <a:spcPct val="115000"/>
              </a:lnSpc>
              <a:spcBef>
                <a:spcPts val="1600"/>
              </a:spcBef>
              <a:buNone/>
            </a:pPr>
            <a:r>
              <a:rPr lang="en"/>
              <a:t>[ [A,P] [ X,P] , [ E ,L ]]</a:t>
            </a:r>
            <a:endParaRPr/>
          </a:p>
          <a:p>
            <a:pPr marL="0" indent="0">
              <a:lnSpc>
                <a:spcPct val="115000"/>
              </a:lnSpc>
              <a:spcBef>
                <a:spcPts val="1600"/>
              </a:spcBef>
              <a:buNone/>
            </a:pPr>
            <a:r>
              <a:rPr lang="en"/>
              <a:t>[A , P ] =&gt; [ O, S ] 	//case 2 </a:t>
            </a:r>
            <a:endParaRPr/>
          </a:p>
          <a:p>
            <a:pPr marL="0" indent="0">
              <a:lnSpc>
                <a:spcPct val="115000"/>
              </a:lnSpc>
              <a:spcBef>
                <a:spcPts val="1600"/>
              </a:spcBef>
              <a:buNone/>
            </a:pPr>
            <a:r>
              <a:rPr lang="en"/>
              <a:t>[X,P] =&gt; [ V, S ]     //case 1 </a:t>
            </a:r>
            <a:endParaRPr/>
          </a:p>
          <a:p>
            <a:pPr marL="0" indent="0">
              <a:lnSpc>
                <a:spcPct val="115000"/>
              </a:lnSpc>
              <a:spcBef>
                <a:spcPts val="1600"/>
              </a:spcBef>
              <a:buNone/>
            </a:pPr>
            <a:r>
              <a:rPr lang="en"/>
              <a:t>[E, L] =&gt; [ L,U ]  //same column</a:t>
            </a:r>
            <a:endParaRPr/>
          </a:p>
          <a:p>
            <a:pPr marL="0" indent="0">
              <a:lnSpc>
                <a:spcPct val="115000"/>
              </a:lnSpc>
              <a:spcBef>
                <a:spcPts val="1600"/>
              </a:spcBef>
              <a:buNone/>
            </a:pPr>
            <a:endParaRPr/>
          </a:p>
          <a:p>
            <a:pPr marL="0" indent="0">
              <a:lnSpc>
                <a:spcPct val="115000"/>
              </a:lnSpc>
              <a:spcBef>
                <a:spcPts val="1600"/>
              </a:spcBef>
              <a:buNone/>
            </a:pPr>
            <a:r>
              <a:rPr lang="en"/>
              <a:t>So APPLE becomes OSVSLU</a:t>
            </a:r>
            <a:endParaRPr/>
          </a:p>
          <a:p>
            <a:pPr marL="0" indent="0">
              <a:lnSpc>
                <a:spcPct val="115000"/>
              </a:lnSpc>
              <a:spcBef>
                <a:spcPts val="1600"/>
              </a:spcBef>
              <a:spcAft>
                <a:spcPts val="1600"/>
              </a:spcAft>
              <a:buNone/>
            </a:pPr>
            <a:endParaRPr/>
          </a:p>
        </p:txBody>
      </p:sp>
      <p:graphicFrame>
        <p:nvGraphicFramePr>
          <p:cNvPr id="429" name="Google Shape;429;p45"/>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30" name="Google Shape;430;p45"/>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6"/>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36" name="Google Shape;436;p46"/>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fontScale="92500"/>
          </a:bodyPr>
          <a:lstStyle/>
          <a:p>
            <a:pPr marL="0" indent="0">
              <a:lnSpc>
                <a:spcPct val="115000"/>
              </a:lnSpc>
              <a:buNone/>
            </a:pPr>
            <a:r>
              <a:rPr lang="en"/>
              <a:t>Rules for groping Encryption:</a:t>
            </a:r>
            <a:endParaRPr/>
          </a:p>
          <a:p>
            <a:pPr marL="0" indent="0">
              <a:lnSpc>
                <a:spcPct val="115000"/>
              </a:lnSpc>
              <a:spcBef>
                <a:spcPts val="1600"/>
              </a:spcBef>
              <a:buNone/>
            </a:pPr>
            <a:r>
              <a:rPr lang="en"/>
              <a:t>Plaintext : APPLE  // X = false character</a:t>
            </a:r>
            <a:endParaRPr/>
          </a:p>
          <a:p>
            <a:pPr marL="0" indent="0">
              <a:lnSpc>
                <a:spcPct val="115000"/>
              </a:lnSpc>
              <a:spcBef>
                <a:spcPts val="1600"/>
              </a:spcBef>
              <a:buNone/>
            </a:pPr>
            <a:r>
              <a:rPr lang="en"/>
              <a:t>[ [A,P] [ X,P] , [ E ,L ]]</a:t>
            </a:r>
            <a:endParaRPr/>
          </a:p>
          <a:p>
            <a:pPr marL="0" indent="0">
              <a:lnSpc>
                <a:spcPct val="115000"/>
              </a:lnSpc>
              <a:spcBef>
                <a:spcPts val="1600"/>
              </a:spcBef>
              <a:buNone/>
            </a:pPr>
            <a:r>
              <a:rPr lang="en"/>
              <a:t>[A , P ] =&gt; [ O, S ] 	//case 2 </a:t>
            </a:r>
            <a:endParaRPr/>
          </a:p>
          <a:p>
            <a:pPr marL="0" indent="0">
              <a:lnSpc>
                <a:spcPct val="115000"/>
              </a:lnSpc>
              <a:spcBef>
                <a:spcPts val="1600"/>
              </a:spcBef>
              <a:buNone/>
            </a:pPr>
            <a:r>
              <a:rPr lang="en"/>
              <a:t>[X,P] =&gt; [ V, S ]     //case 1 </a:t>
            </a:r>
            <a:endParaRPr/>
          </a:p>
          <a:p>
            <a:pPr marL="0" indent="0">
              <a:lnSpc>
                <a:spcPct val="115000"/>
              </a:lnSpc>
              <a:spcBef>
                <a:spcPts val="1600"/>
              </a:spcBef>
              <a:buNone/>
            </a:pPr>
            <a:r>
              <a:rPr lang="en"/>
              <a:t>[E, L] =&gt; [ L,U ]  //same column</a:t>
            </a:r>
            <a:endParaRPr/>
          </a:p>
          <a:p>
            <a:pPr marL="0" indent="0">
              <a:lnSpc>
                <a:spcPct val="115000"/>
              </a:lnSpc>
              <a:spcBef>
                <a:spcPts val="1600"/>
              </a:spcBef>
              <a:buNone/>
            </a:pPr>
            <a:endParaRPr/>
          </a:p>
          <a:p>
            <a:pPr marL="0" indent="0">
              <a:lnSpc>
                <a:spcPct val="115000"/>
              </a:lnSpc>
              <a:spcBef>
                <a:spcPts val="1600"/>
              </a:spcBef>
              <a:buNone/>
            </a:pPr>
            <a:r>
              <a:rPr lang="en"/>
              <a:t>So APPLE becomes OSVSLU</a:t>
            </a:r>
            <a:endParaRPr/>
          </a:p>
          <a:p>
            <a:pPr marL="0" indent="0">
              <a:lnSpc>
                <a:spcPct val="115000"/>
              </a:lnSpc>
              <a:spcBef>
                <a:spcPts val="1600"/>
              </a:spcBef>
              <a:spcAft>
                <a:spcPts val="1600"/>
              </a:spcAft>
              <a:buNone/>
            </a:pPr>
            <a:endParaRPr/>
          </a:p>
        </p:txBody>
      </p:sp>
      <p:graphicFrame>
        <p:nvGraphicFramePr>
          <p:cNvPr id="437" name="Google Shape;437;p46"/>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38" name="Google Shape;438;p46"/>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7"/>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44" name="Google Shape;444;p47"/>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a:t>Rules for groping Encryption:</a:t>
            </a:r>
            <a:endParaRPr/>
          </a:p>
          <a:p>
            <a:pPr>
              <a:lnSpc>
                <a:spcPct val="115000"/>
              </a:lnSpc>
              <a:spcBef>
                <a:spcPts val="1600"/>
              </a:spcBef>
              <a:buAutoNum type="arabicPeriod"/>
            </a:pPr>
            <a:r>
              <a:rPr lang="en"/>
              <a:t>Opposite corners of rectangle </a:t>
            </a:r>
            <a:endParaRPr/>
          </a:p>
          <a:p>
            <a:pPr indent="0">
              <a:lnSpc>
                <a:spcPct val="115000"/>
              </a:lnSpc>
              <a:spcBef>
                <a:spcPts val="1600"/>
              </a:spcBef>
              <a:buNone/>
            </a:pPr>
            <a:r>
              <a:rPr lang="en"/>
              <a:t>Case 2</a:t>
            </a:r>
            <a:endParaRPr/>
          </a:p>
          <a:p>
            <a:pPr indent="0">
              <a:lnSpc>
                <a:spcPct val="115000"/>
              </a:lnSpc>
              <a:spcBef>
                <a:spcPts val="1600"/>
              </a:spcBef>
              <a:spcAft>
                <a:spcPts val="1600"/>
              </a:spcAft>
              <a:buNone/>
            </a:pPr>
            <a:r>
              <a:rPr lang="en"/>
              <a:t>[ D, Q] =&gt; [ Y, T ]</a:t>
            </a:r>
            <a:endParaRPr/>
          </a:p>
        </p:txBody>
      </p:sp>
      <p:graphicFrame>
        <p:nvGraphicFramePr>
          <p:cNvPr id="445" name="Google Shape;445;p47"/>
          <p:cNvGraphicFramePr/>
          <p:nvPr/>
        </p:nvGraphicFramePr>
        <p:xfrm>
          <a:off x="7404234" y="33782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46" name="Google Shape;446;p47"/>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
        <p:nvSpPr>
          <p:cNvPr id="447" name="Google Shape;447;p47"/>
          <p:cNvSpPr/>
          <p:nvPr/>
        </p:nvSpPr>
        <p:spPr>
          <a:xfrm>
            <a:off x="7800567" y="926333"/>
            <a:ext cx="1820000" cy="154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8" name="Google Shape;448;p47"/>
          <p:cNvSpPr/>
          <p:nvPr/>
        </p:nvSpPr>
        <p:spPr>
          <a:xfrm>
            <a:off x="9463900" y="728533"/>
            <a:ext cx="349200" cy="3492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9" name="Google Shape;449;p47"/>
          <p:cNvSpPr/>
          <p:nvPr/>
        </p:nvSpPr>
        <p:spPr>
          <a:xfrm>
            <a:off x="7703067" y="2291700"/>
            <a:ext cx="349200" cy="3492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50" name="Google Shape;450;p47"/>
          <p:cNvSpPr/>
          <p:nvPr/>
        </p:nvSpPr>
        <p:spPr>
          <a:xfrm>
            <a:off x="7674667" y="804567"/>
            <a:ext cx="349200" cy="3492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51" name="Google Shape;451;p47"/>
          <p:cNvSpPr/>
          <p:nvPr/>
        </p:nvSpPr>
        <p:spPr>
          <a:xfrm>
            <a:off x="9463884" y="2291700"/>
            <a:ext cx="349200" cy="3492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cxnSp>
        <p:nvCxnSpPr>
          <p:cNvPr id="452" name="Google Shape;452;p47"/>
          <p:cNvCxnSpPr/>
          <p:nvPr/>
        </p:nvCxnSpPr>
        <p:spPr>
          <a:xfrm>
            <a:off x="8052267" y="2291700"/>
            <a:ext cx="1310000" cy="0"/>
          </a:xfrm>
          <a:prstGeom prst="straightConnector1">
            <a:avLst/>
          </a:prstGeom>
          <a:noFill/>
          <a:ln w="19050" cap="flat" cmpd="sng">
            <a:solidFill>
              <a:srgbClr val="CC0000"/>
            </a:solidFill>
            <a:prstDash val="solid"/>
            <a:round/>
            <a:headEnd type="none" w="sm" len="sm"/>
            <a:tailEnd type="triangle" w="med" len="med"/>
          </a:ln>
        </p:spPr>
      </p:cxnSp>
      <p:cxnSp>
        <p:nvCxnSpPr>
          <p:cNvPr id="453" name="Google Shape;453;p47"/>
          <p:cNvCxnSpPr/>
          <p:nvPr/>
        </p:nvCxnSpPr>
        <p:spPr>
          <a:xfrm rot="10800000">
            <a:off x="7993839" y="1175328"/>
            <a:ext cx="1521200" cy="4000"/>
          </a:xfrm>
          <a:prstGeom prst="straightConnector1">
            <a:avLst/>
          </a:prstGeom>
          <a:noFill/>
          <a:ln w="19050" cap="flat" cmpd="sng">
            <a:solidFill>
              <a:srgbClr val="FF0000"/>
            </a:solidFill>
            <a:prstDash val="solid"/>
            <a:round/>
            <a:headEnd type="none" w="sm" len="sm"/>
            <a:tailEnd type="triangle" w="med" len="med"/>
          </a:ln>
        </p:spPr>
      </p:cxnSp>
      <p:cxnSp>
        <p:nvCxnSpPr>
          <p:cNvPr id="454" name="Google Shape;454;p47"/>
          <p:cNvCxnSpPr/>
          <p:nvPr/>
        </p:nvCxnSpPr>
        <p:spPr>
          <a:xfrm>
            <a:off x="9779467" y="5644500"/>
            <a:ext cx="1310000" cy="0"/>
          </a:xfrm>
          <a:prstGeom prst="straightConnector1">
            <a:avLst/>
          </a:prstGeom>
          <a:noFill/>
          <a:ln w="19050" cap="flat" cmpd="sng">
            <a:solidFill>
              <a:srgbClr val="CC0000"/>
            </a:solidFill>
            <a:prstDash val="solid"/>
            <a:round/>
            <a:headEnd type="none" w="sm" len="sm"/>
            <a:tailEnd type="triangle" w="med" len="med"/>
          </a:ln>
        </p:spPr>
      </p:cxnSp>
      <p:cxnSp>
        <p:nvCxnSpPr>
          <p:cNvPr id="455" name="Google Shape;455;p47"/>
          <p:cNvCxnSpPr/>
          <p:nvPr/>
        </p:nvCxnSpPr>
        <p:spPr>
          <a:xfrm rot="10800000">
            <a:off x="9517839" y="4020128"/>
            <a:ext cx="1521200" cy="4000"/>
          </a:xfrm>
          <a:prstGeom prst="straightConnector1">
            <a:avLst/>
          </a:prstGeom>
          <a:noFill/>
          <a:ln w="19050" cap="flat" cmpd="sng">
            <a:solidFill>
              <a:srgbClr val="FF0000"/>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61" name="Google Shape;461;p48"/>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a:t>Rules for groping Decryption:</a:t>
            </a:r>
            <a:endParaRPr/>
          </a:p>
          <a:p>
            <a:pPr marL="0" indent="0">
              <a:lnSpc>
                <a:spcPct val="115000"/>
              </a:lnSpc>
              <a:spcBef>
                <a:spcPts val="1600"/>
              </a:spcBef>
              <a:buNone/>
            </a:pPr>
            <a:r>
              <a:rPr lang="en"/>
              <a:t>Same Column : Take upper character.</a:t>
            </a:r>
            <a:endParaRPr/>
          </a:p>
          <a:p>
            <a:pPr marL="0" indent="0">
              <a:lnSpc>
                <a:spcPct val="115000"/>
              </a:lnSpc>
              <a:spcBef>
                <a:spcPts val="1600"/>
              </a:spcBef>
              <a:buNone/>
            </a:pPr>
            <a:r>
              <a:rPr lang="en"/>
              <a:t>[ L,U ] =&gt; [E, L]  //same column</a:t>
            </a:r>
            <a:endParaRPr/>
          </a:p>
          <a:p>
            <a:pPr marL="0" indent="0">
              <a:lnSpc>
                <a:spcPct val="115000"/>
              </a:lnSpc>
              <a:spcBef>
                <a:spcPts val="1600"/>
              </a:spcBef>
              <a:buNone/>
            </a:pPr>
            <a:endParaRPr/>
          </a:p>
          <a:p>
            <a:pPr marL="0" indent="0">
              <a:lnSpc>
                <a:spcPct val="115000"/>
              </a:lnSpc>
              <a:spcBef>
                <a:spcPts val="1600"/>
              </a:spcBef>
              <a:buNone/>
            </a:pPr>
            <a:r>
              <a:rPr lang="en"/>
              <a:t>It’s just the reverse of method we used during encryption.</a:t>
            </a:r>
            <a:endParaRPr/>
          </a:p>
          <a:p>
            <a:pPr marL="0" indent="0">
              <a:lnSpc>
                <a:spcPct val="115000"/>
              </a:lnSpc>
              <a:spcBef>
                <a:spcPts val="1600"/>
              </a:spcBef>
              <a:buNone/>
            </a:pPr>
            <a:r>
              <a:rPr lang="en"/>
              <a:t>L-&gt; E</a:t>
            </a:r>
            <a:endParaRPr/>
          </a:p>
          <a:p>
            <a:pPr marL="0" indent="0">
              <a:lnSpc>
                <a:spcPct val="115000"/>
              </a:lnSpc>
              <a:spcBef>
                <a:spcPts val="1600"/>
              </a:spcBef>
              <a:buNone/>
            </a:pPr>
            <a:r>
              <a:rPr lang="en"/>
              <a:t>U -&gt; L</a:t>
            </a:r>
            <a:endParaRPr/>
          </a:p>
          <a:p>
            <a:pPr marL="0" indent="0">
              <a:lnSpc>
                <a:spcPct val="115000"/>
              </a:lnSpc>
              <a:spcBef>
                <a:spcPts val="1600"/>
              </a:spcBef>
              <a:spcAft>
                <a:spcPts val="1600"/>
              </a:spcAft>
              <a:buNone/>
            </a:pPr>
            <a:endParaRPr/>
          </a:p>
        </p:txBody>
      </p:sp>
      <p:graphicFrame>
        <p:nvGraphicFramePr>
          <p:cNvPr id="462" name="Google Shape;462;p48"/>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63" name="Google Shape;463;p48"/>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69" name="Google Shape;469;p49"/>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a:t>Rules for groping Decryption:</a:t>
            </a:r>
            <a:endParaRPr/>
          </a:p>
          <a:p>
            <a:pPr marL="0" indent="0">
              <a:lnSpc>
                <a:spcPct val="115000"/>
              </a:lnSpc>
              <a:spcBef>
                <a:spcPts val="1600"/>
              </a:spcBef>
              <a:buNone/>
            </a:pPr>
            <a:r>
              <a:rPr lang="en"/>
              <a:t>Same Row: Take previous character.</a:t>
            </a:r>
            <a:endParaRPr/>
          </a:p>
          <a:p>
            <a:pPr marL="0" indent="0">
              <a:lnSpc>
                <a:spcPct val="115000"/>
              </a:lnSpc>
              <a:spcBef>
                <a:spcPts val="1600"/>
              </a:spcBef>
              <a:buNone/>
            </a:pPr>
            <a:r>
              <a:rPr lang="en"/>
              <a:t>[ O, A ] =&gt; [ M, N ]</a:t>
            </a:r>
            <a:endParaRPr/>
          </a:p>
          <a:p>
            <a:pPr marL="0" indent="0">
              <a:lnSpc>
                <a:spcPct val="115000"/>
              </a:lnSpc>
              <a:spcBef>
                <a:spcPts val="3200"/>
              </a:spcBef>
              <a:buNone/>
            </a:pPr>
            <a:endParaRPr/>
          </a:p>
          <a:p>
            <a:pPr marL="0" indent="0">
              <a:lnSpc>
                <a:spcPct val="115000"/>
              </a:lnSpc>
              <a:spcBef>
                <a:spcPts val="3200"/>
              </a:spcBef>
              <a:buNone/>
            </a:pPr>
            <a:r>
              <a:rPr lang="en"/>
              <a:t>It’s just the reverse of method we used during encryption.</a:t>
            </a:r>
            <a:endParaRPr/>
          </a:p>
          <a:p>
            <a:pPr marL="0" indent="0">
              <a:lnSpc>
                <a:spcPct val="115000"/>
              </a:lnSpc>
              <a:spcBef>
                <a:spcPts val="3200"/>
              </a:spcBef>
              <a:spcAft>
                <a:spcPts val="1600"/>
              </a:spcAft>
              <a:buNone/>
            </a:pPr>
            <a:endParaRPr/>
          </a:p>
        </p:txBody>
      </p:sp>
      <p:graphicFrame>
        <p:nvGraphicFramePr>
          <p:cNvPr id="470" name="Google Shape;470;p49"/>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71" name="Google Shape;471;p49"/>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0"/>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77" name="Google Shape;477;p50"/>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a:t>Now applying decryption to</a:t>
            </a:r>
            <a:endParaRPr/>
          </a:p>
          <a:p>
            <a:pPr marL="0" indent="0">
              <a:lnSpc>
                <a:spcPct val="115000"/>
              </a:lnSpc>
              <a:spcBef>
                <a:spcPts val="1600"/>
              </a:spcBef>
              <a:buNone/>
            </a:pPr>
            <a:r>
              <a:rPr lang="en"/>
              <a:t>Ciphertext : OSVSLU</a:t>
            </a:r>
            <a:endParaRPr/>
          </a:p>
          <a:p>
            <a:pPr marL="0" indent="0">
              <a:lnSpc>
                <a:spcPct val="115000"/>
              </a:lnSpc>
              <a:spcBef>
                <a:spcPts val="1600"/>
              </a:spcBef>
              <a:buNone/>
            </a:pPr>
            <a:r>
              <a:rPr lang="en"/>
              <a:t>Preparing ciphetext</a:t>
            </a:r>
            <a:endParaRPr/>
          </a:p>
          <a:p>
            <a:pPr marL="0" indent="0">
              <a:lnSpc>
                <a:spcPct val="115000"/>
              </a:lnSpc>
              <a:spcBef>
                <a:spcPts val="1600"/>
              </a:spcBef>
              <a:buNone/>
            </a:pPr>
            <a:r>
              <a:rPr lang="en"/>
              <a:t>[ [O,S] [ V,S] , [ L ,U ]]</a:t>
            </a:r>
            <a:endParaRPr/>
          </a:p>
          <a:p>
            <a:pPr marL="0" indent="0">
              <a:lnSpc>
                <a:spcPct val="115000"/>
              </a:lnSpc>
              <a:spcBef>
                <a:spcPts val="1600"/>
              </a:spcBef>
              <a:spcAft>
                <a:spcPts val="1600"/>
              </a:spcAft>
              <a:buNone/>
            </a:pPr>
            <a:endParaRPr/>
          </a:p>
        </p:txBody>
      </p:sp>
      <p:graphicFrame>
        <p:nvGraphicFramePr>
          <p:cNvPr id="478" name="Google Shape;478;p50"/>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79" name="Google Shape;479;p50"/>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1"/>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85" name="Google Shape;485;p51"/>
          <p:cNvSpPr txBox="1">
            <a:spLocks noGrp="1"/>
          </p:cNvSpPr>
          <p:nvPr>
            <p:ph type="body" idx="1"/>
          </p:nvPr>
        </p:nvSpPr>
        <p:spPr>
          <a:xfrm>
            <a:off x="315135" y="1115125"/>
            <a:ext cx="5760000" cy="5428000"/>
          </a:xfrm>
          <a:prstGeom prst="rect">
            <a:avLst/>
          </a:prstGeom>
          <a:noFill/>
          <a:ln>
            <a:noFill/>
          </a:ln>
        </p:spPr>
        <p:txBody>
          <a:bodyPr spcFirstLastPara="1" vert="horz" wrap="square" lIns="121900" tIns="121900" rIns="121900" bIns="121900" rtlCol="0" anchor="t" anchorCtr="0">
            <a:normAutofit fontScale="85000" lnSpcReduction="20000"/>
          </a:bodyPr>
          <a:lstStyle/>
          <a:p>
            <a:pPr marL="0" indent="0">
              <a:lnSpc>
                <a:spcPct val="115000"/>
              </a:lnSpc>
              <a:buSzPts val="2118"/>
              <a:buNone/>
            </a:pPr>
            <a:r>
              <a:rPr lang="en"/>
              <a:t>Rules for groping Decryption:</a:t>
            </a:r>
            <a:endParaRPr/>
          </a:p>
          <a:p>
            <a:pPr marL="0" indent="0">
              <a:lnSpc>
                <a:spcPct val="115000"/>
              </a:lnSpc>
              <a:spcBef>
                <a:spcPts val="1600"/>
              </a:spcBef>
              <a:buSzPts val="2118"/>
              <a:buNone/>
            </a:pPr>
            <a:r>
              <a:rPr lang="en"/>
              <a:t>Ciphertext : OSVSLU</a:t>
            </a:r>
            <a:endParaRPr/>
          </a:p>
          <a:p>
            <a:pPr marL="0" indent="0">
              <a:lnSpc>
                <a:spcPct val="115000"/>
              </a:lnSpc>
              <a:spcBef>
                <a:spcPts val="1600"/>
              </a:spcBef>
              <a:buSzPts val="2118"/>
              <a:buNone/>
            </a:pPr>
            <a:r>
              <a:rPr lang="en"/>
              <a:t>[ [O,S] [ V,S] , [ L ,U ]]</a:t>
            </a:r>
            <a:endParaRPr/>
          </a:p>
          <a:p>
            <a:pPr marL="0" indent="0">
              <a:lnSpc>
                <a:spcPct val="115000"/>
              </a:lnSpc>
              <a:spcBef>
                <a:spcPts val="1600"/>
              </a:spcBef>
              <a:buSzPts val="2118"/>
              <a:buNone/>
            </a:pPr>
            <a:r>
              <a:rPr lang="en"/>
              <a:t>[ O, S ] =&gt;[A , P ]  	//case 1</a:t>
            </a:r>
            <a:endParaRPr/>
          </a:p>
          <a:p>
            <a:pPr marL="0" indent="0">
              <a:lnSpc>
                <a:spcPct val="115000"/>
              </a:lnSpc>
              <a:spcBef>
                <a:spcPts val="1600"/>
              </a:spcBef>
              <a:buSzPts val="2118"/>
              <a:buNone/>
            </a:pPr>
            <a:r>
              <a:rPr lang="en"/>
              <a:t>Reversing the encryption method of case 1, </a:t>
            </a:r>
            <a:endParaRPr/>
          </a:p>
          <a:p>
            <a:pPr marL="0" indent="0">
              <a:lnSpc>
                <a:spcPct val="115000"/>
              </a:lnSpc>
              <a:spcBef>
                <a:spcPts val="3200"/>
              </a:spcBef>
              <a:buSzPts val="2118"/>
              <a:buNone/>
            </a:pPr>
            <a:r>
              <a:rPr lang="en"/>
              <a:t>For O -&gt; A</a:t>
            </a:r>
            <a:endParaRPr/>
          </a:p>
          <a:p>
            <a:pPr marL="0" indent="0">
              <a:lnSpc>
                <a:spcPct val="115000"/>
              </a:lnSpc>
              <a:spcBef>
                <a:spcPts val="3200"/>
              </a:spcBef>
              <a:buSzPts val="2118"/>
              <a:buNone/>
            </a:pPr>
            <a:r>
              <a:rPr lang="en"/>
              <a:t>For S -&gt; P</a:t>
            </a:r>
            <a:endParaRPr/>
          </a:p>
          <a:p>
            <a:pPr marL="0" indent="0">
              <a:lnSpc>
                <a:spcPct val="115000"/>
              </a:lnSpc>
              <a:spcBef>
                <a:spcPts val="3200"/>
              </a:spcBef>
              <a:spcAft>
                <a:spcPts val="1600"/>
              </a:spcAft>
              <a:buSzPts val="2118"/>
              <a:buNone/>
            </a:pPr>
            <a:r>
              <a:rPr lang="en"/>
              <a:t>So we get [ O,S] =&gt; [ A, P]</a:t>
            </a:r>
            <a:endParaRPr/>
          </a:p>
        </p:txBody>
      </p:sp>
      <p:graphicFrame>
        <p:nvGraphicFramePr>
          <p:cNvPr id="486" name="Google Shape;486;p51"/>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87" name="Google Shape;487;p51"/>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2"/>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93" name="Google Shape;493;p52"/>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fontScale="85000" lnSpcReduction="20000"/>
          </a:bodyPr>
          <a:lstStyle/>
          <a:p>
            <a:pPr marL="0" indent="0">
              <a:lnSpc>
                <a:spcPct val="115000"/>
              </a:lnSpc>
              <a:buSzPts val="2118"/>
              <a:buNone/>
            </a:pPr>
            <a:r>
              <a:rPr lang="en"/>
              <a:t>Rules for groping Decryption:</a:t>
            </a:r>
            <a:endParaRPr/>
          </a:p>
          <a:p>
            <a:pPr marL="0" indent="0">
              <a:lnSpc>
                <a:spcPct val="115000"/>
              </a:lnSpc>
              <a:spcBef>
                <a:spcPts val="1600"/>
              </a:spcBef>
              <a:buSzPts val="2118"/>
              <a:buNone/>
            </a:pPr>
            <a:r>
              <a:rPr lang="en"/>
              <a:t>Ciphertext : OSVSLU</a:t>
            </a:r>
            <a:endParaRPr/>
          </a:p>
          <a:p>
            <a:pPr marL="0" indent="0">
              <a:lnSpc>
                <a:spcPct val="115000"/>
              </a:lnSpc>
              <a:spcBef>
                <a:spcPts val="1600"/>
              </a:spcBef>
              <a:buSzPts val="2118"/>
              <a:buNone/>
            </a:pPr>
            <a:r>
              <a:rPr lang="en"/>
              <a:t>[ [O,S] [ V,S] , [ L ,U ]]</a:t>
            </a:r>
            <a:endParaRPr/>
          </a:p>
          <a:p>
            <a:pPr marL="0" indent="0">
              <a:lnSpc>
                <a:spcPct val="115000"/>
              </a:lnSpc>
              <a:spcBef>
                <a:spcPts val="1600"/>
              </a:spcBef>
              <a:buSzPts val="2118"/>
              <a:buNone/>
            </a:pPr>
            <a:r>
              <a:rPr lang="en"/>
              <a:t>[ V, S ] =&gt;[X,P]     //case 2 </a:t>
            </a:r>
            <a:endParaRPr/>
          </a:p>
          <a:p>
            <a:pPr marL="0" indent="0">
              <a:lnSpc>
                <a:spcPct val="115000"/>
              </a:lnSpc>
              <a:spcBef>
                <a:spcPts val="1600"/>
              </a:spcBef>
              <a:buSzPts val="2118"/>
              <a:buNone/>
            </a:pPr>
            <a:r>
              <a:rPr lang="en"/>
              <a:t>Now, using the reverse of encryption case 2</a:t>
            </a:r>
            <a:endParaRPr/>
          </a:p>
          <a:p>
            <a:pPr marL="0" indent="0">
              <a:lnSpc>
                <a:spcPct val="115000"/>
              </a:lnSpc>
              <a:spcBef>
                <a:spcPts val="3200"/>
              </a:spcBef>
              <a:buSzPts val="2118"/>
              <a:buNone/>
            </a:pPr>
            <a:r>
              <a:rPr lang="en"/>
              <a:t>We get S - &gt; P</a:t>
            </a:r>
            <a:endParaRPr/>
          </a:p>
          <a:p>
            <a:pPr marL="0" indent="0">
              <a:lnSpc>
                <a:spcPct val="115000"/>
              </a:lnSpc>
              <a:spcBef>
                <a:spcPts val="3200"/>
              </a:spcBef>
              <a:buSzPts val="2118"/>
              <a:buNone/>
            </a:pPr>
            <a:r>
              <a:rPr lang="en"/>
              <a:t>V-&gt;X</a:t>
            </a:r>
            <a:endParaRPr/>
          </a:p>
          <a:p>
            <a:pPr marL="0" indent="0">
              <a:lnSpc>
                <a:spcPct val="115000"/>
              </a:lnSpc>
              <a:spcBef>
                <a:spcPts val="3200"/>
              </a:spcBef>
              <a:spcAft>
                <a:spcPts val="1600"/>
              </a:spcAft>
              <a:buSzPts val="2118"/>
              <a:buNone/>
            </a:pPr>
            <a:r>
              <a:rPr lang="en"/>
              <a:t>Means [V,S] =&gt; [X,P]</a:t>
            </a:r>
            <a:endParaRPr/>
          </a:p>
        </p:txBody>
      </p:sp>
      <p:graphicFrame>
        <p:nvGraphicFramePr>
          <p:cNvPr id="494" name="Google Shape;494;p52"/>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95" name="Google Shape;495;p52"/>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3"/>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501" name="Google Shape;501;p53"/>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fontScale="70000" lnSpcReduction="20000"/>
          </a:bodyPr>
          <a:lstStyle/>
          <a:p>
            <a:pPr marL="0" indent="0">
              <a:lnSpc>
                <a:spcPct val="115000"/>
              </a:lnSpc>
              <a:buSzPct val="117647"/>
              <a:buNone/>
            </a:pPr>
            <a:r>
              <a:rPr lang="en"/>
              <a:t>Rules for groping Decryption:</a:t>
            </a:r>
            <a:endParaRPr/>
          </a:p>
          <a:p>
            <a:pPr marL="0" indent="0">
              <a:lnSpc>
                <a:spcPct val="115000"/>
              </a:lnSpc>
              <a:spcBef>
                <a:spcPts val="1600"/>
              </a:spcBef>
              <a:buSzPct val="117647"/>
              <a:buNone/>
            </a:pPr>
            <a:r>
              <a:rPr lang="en"/>
              <a:t>Ciphertext : OSVSLU</a:t>
            </a:r>
            <a:endParaRPr/>
          </a:p>
          <a:p>
            <a:pPr marL="0" indent="0">
              <a:lnSpc>
                <a:spcPct val="115000"/>
              </a:lnSpc>
              <a:spcBef>
                <a:spcPts val="1600"/>
              </a:spcBef>
              <a:buSzPct val="117647"/>
              <a:buNone/>
            </a:pPr>
            <a:r>
              <a:rPr lang="en"/>
              <a:t>[ [O,S] [ V,S] , [ L ,U ]]</a:t>
            </a:r>
            <a:endParaRPr/>
          </a:p>
          <a:p>
            <a:pPr marL="0" indent="0">
              <a:lnSpc>
                <a:spcPct val="115000"/>
              </a:lnSpc>
              <a:spcBef>
                <a:spcPts val="1600"/>
              </a:spcBef>
              <a:buSzPct val="117647"/>
              <a:buNone/>
            </a:pPr>
            <a:r>
              <a:rPr lang="en"/>
              <a:t>[ L,U ] =&gt; [E, L]  //same column</a:t>
            </a:r>
            <a:endParaRPr/>
          </a:p>
          <a:p>
            <a:pPr marL="0" indent="0">
              <a:lnSpc>
                <a:spcPct val="115000"/>
              </a:lnSpc>
              <a:spcBef>
                <a:spcPts val="1600"/>
              </a:spcBef>
              <a:buSzPct val="117647"/>
              <a:buNone/>
            </a:pPr>
            <a:r>
              <a:rPr lang="en"/>
              <a:t>Using the reverse of encryption same column,</a:t>
            </a:r>
            <a:endParaRPr/>
          </a:p>
          <a:p>
            <a:pPr marL="0" indent="0">
              <a:lnSpc>
                <a:spcPct val="115000"/>
              </a:lnSpc>
              <a:spcBef>
                <a:spcPts val="1600"/>
              </a:spcBef>
              <a:buSzPct val="117647"/>
              <a:buNone/>
            </a:pPr>
            <a:r>
              <a:rPr lang="en"/>
              <a:t>L -&gt; E</a:t>
            </a:r>
            <a:endParaRPr/>
          </a:p>
          <a:p>
            <a:pPr marL="0" indent="0">
              <a:lnSpc>
                <a:spcPct val="115000"/>
              </a:lnSpc>
              <a:spcBef>
                <a:spcPts val="1600"/>
              </a:spcBef>
              <a:buSzPct val="117647"/>
              <a:buNone/>
            </a:pPr>
            <a:r>
              <a:rPr lang="en"/>
              <a:t>U-&gt; L</a:t>
            </a:r>
            <a:endParaRPr/>
          </a:p>
          <a:p>
            <a:pPr marL="0" indent="0">
              <a:lnSpc>
                <a:spcPct val="115000"/>
              </a:lnSpc>
              <a:spcBef>
                <a:spcPts val="1600"/>
              </a:spcBef>
              <a:buSzPct val="117647"/>
              <a:buNone/>
            </a:pPr>
            <a:r>
              <a:rPr lang="en"/>
              <a:t>Now we have APXPLE,</a:t>
            </a:r>
            <a:endParaRPr/>
          </a:p>
          <a:p>
            <a:pPr marL="0" indent="0">
              <a:lnSpc>
                <a:spcPct val="115000"/>
              </a:lnSpc>
              <a:spcBef>
                <a:spcPts val="1600"/>
              </a:spcBef>
              <a:buSzPct val="117647"/>
              <a:buNone/>
            </a:pPr>
            <a:r>
              <a:rPr lang="en"/>
              <a:t>As we can see the repetition of P and a dummy character X between them we can remove the X.</a:t>
            </a:r>
            <a:endParaRPr/>
          </a:p>
          <a:p>
            <a:pPr marL="0" indent="0">
              <a:lnSpc>
                <a:spcPct val="115000"/>
              </a:lnSpc>
              <a:spcBef>
                <a:spcPts val="1600"/>
              </a:spcBef>
              <a:buSzPct val="117647"/>
              <a:buNone/>
            </a:pPr>
            <a:r>
              <a:rPr lang="en"/>
              <a:t>And get back “APPLE”</a:t>
            </a:r>
            <a:endParaRPr/>
          </a:p>
        </p:txBody>
      </p:sp>
      <p:graphicFrame>
        <p:nvGraphicFramePr>
          <p:cNvPr id="502" name="Google Shape;502;p53"/>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03" name="Google Shape;503;p53"/>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4"/>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509" name="Google Shape;509;p54"/>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a:t>Some special case : </a:t>
            </a:r>
            <a:endParaRPr/>
          </a:p>
          <a:p>
            <a:pPr marL="0" indent="0">
              <a:lnSpc>
                <a:spcPct val="115000"/>
              </a:lnSpc>
              <a:spcBef>
                <a:spcPts val="1600"/>
              </a:spcBef>
              <a:buNone/>
            </a:pPr>
            <a:r>
              <a:rPr lang="en"/>
              <a:t>If key = playfair example</a:t>
            </a:r>
            <a:endParaRPr/>
          </a:p>
          <a:p>
            <a:pPr marL="0" indent="0">
              <a:lnSpc>
                <a:spcPct val="115000"/>
              </a:lnSpc>
              <a:spcBef>
                <a:spcPts val="1600"/>
              </a:spcBef>
              <a:spcAft>
                <a:spcPts val="1600"/>
              </a:spcAft>
              <a:buNone/>
            </a:pPr>
            <a:r>
              <a:rPr lang="en"/>
              <a:t>The actual key becomes : playfirexm</a:t>
            </a:r>
            <a:endParaRPr/>
          </a:p>
        </p:txBody>
      </p:sp>
      <p:sp>
        <p:nvSpPr>
          <p:cNvPr id="511" name="Google Shape;511;p54"/>
          <p:cNvSpPr txBox="1">
            <a:spLocks noGrp="1"/>
          </p:cNvSpPr>
          <p:nvPr>
            <p:ph type="title"/>
          </p:nvPr>
        </p:nvSpPr>
        <p:spPr>
          <a:xfrm>
            <a:off x="10205733" y="390167"/>
            <a:ext cx="1986400" cy="552400"/>
          </a:xfrm>
          <a:prstGeom prst="rect">
            <a:avLst/>
          </a:prstGeom>
          <a:solidFill>
            <a:srgbClr val="674EA7"/>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Decryption</a:t>
            </a:r>
            <a:endParaRPr sz="2293">
              <a:solidFill>
                <a:srgbClr val="FFFFFF"/>
              </a:solidFill>
            </a:endParaRPr>
          </a:p>
        </p:txBody>
      </p:sp>
      <p:graphicFrame>
        <p:nvGraphicFramePr>
          <p:cNvPr id="6" name="Google Shape;512;p54">
            <a:extLst>
              <a:ext uri="{FF2B5EF4-FFF2-40B4-BE49-F238E27FC236}">
                <a16:creationId xmlns:a16="http://schemas.microsoft.com/office/drawing/2014/main" id="{36BCDC4E-B2DE-4181-9758-19B4B46777E1}"/>
              </a:ext>
            </a:extLst>
          </p:cNvPr>
          <p:cNvGraphicFramePr/>
          <p:nvPr>
            <p:extLst>
              <p:ext uri="{D42A27DB-BD31-4B8C-83A1-F6EECF244321}">
                <p14:modId xmlns:p14="http://schemas.microsoft.com/office/powerpoint/2010/main" val="3766956914"/>
              </p:ext>
            </p:extLst>
          </p:nvPr>
        </p:nvGraphicFramePr>
        <p:xfrm>
          <a:off x="7526354" y="1659356"/>
          <a:ext cx="3199000" cy="2285850"/>
        </p:xfrm>
        <a:graphic>
          <a:graphicData uri="http://schemas.openxmlformats.org/drawingml/2006/table">
            <a:tbl>
              <a:tblPr>
                <a:noFill/>
              </a:tblPr>
              <a:tblGrid>
                <a:gridCol w="639800">
                  <a:extLst>
                    <a:ext uri="{9D8B030D-6E8A-4147-A177-3AD203B41FA5}">
                      <a16:colId xmlns:a16="http://schemas.microsoft.com/office/drawing/2014/main" val="20000"/>
                    </a:ext>
                  </a:extLst>
                </a:gridCol>
                <a:gridCol w="639800">
                  <a:extLst>
                    <a:ext uri="{9D8B030D-6E8A-4147-A177-3AD203B41FA5}">
                      <a16:colId xmlns:a16="http://schemas.microsoft.com/office/drawing/2014/main" val="20001"/>
                    </a:ext>
                  </a:extLst>
                </a:gridCol>
                <a:gridCol w="639800">
                  <a:extLst>
                    <a:ext uri="{9D8B030D-6E8A-4147-A177-3AD203B41FA5}">
                      <a16:colId xmlns:a16="http://schemas.microsoft.com/office/drawing/2014/main" val="20002"/>
                    </a:ext>
                  </a:extLst>
                </a:gridCol>
                <a:gridCol w="639800">
                  <a:extLst>
                    <a:ext uri="{9D8B030D-6E8A-4147-A177-3AD203B41FA5}">
                      <a16:colId xmlns:a16="http://schemas.microsoft.com/office/drawing/2014/main" val="20003"/>
                    </a:ext>
                  </a:extLst>
                </a:gridCol>
                <a:gridCol w="639800">
                  <a:extLst>
                    <a:ext uri="{9D8B030D-6E8A-4147-A177-3AD203B41FA5}">
                      <a16:colId xmlns:a16="http://schemas.microsoft.com/office/drawing/2014/main" val="20004"/>
                    </a:ext>
                  </a:extLst>
                </a:gridCol>
              </a:tblGrid>
              <a:tr h="438275">
                <a:tc>
                  <a:txBody>
                    <a:bodyPr/>
                    <a:lstStyle/>
                    <a:p>
                      <a:pPr marL="0" marR="0" lvl="0" indent="0" algn="l" rtl="0">
                        <a:lnSpc>
                          <a:spcPct val="100000"/>
                        </a:lnSpc>
                        <a:spcBef>
                          <a:spcPts val="0"/>
                        </a:spcBef>
                        <a:spcAft>
                          <a:spcPts val="0"/>
                        </a:spcAft>
                        <a:buClr>
                          <a:srgbClr val="000000"/>
                        </a:buClr>
                        <a:buSzPts val="1400"/>
                        <a:buFont typeface="Arial"/>
                        <a:buNone/>
                      </a:pPr>
                      <a:r>
                        <a:rPr lang="en"/>
                        <a:t>P</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L</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A</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Y</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F</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438275">
                <a:tc>
                  <a:txBody>
                    <a:bodyPr/>
                    <a:lstStyle/>
                    <a:p>
                      <a:pPr marL="0" marR="0" lvl="0" indent="0" algn="l" rtl="0">
                        <a:lnSpc>
                          <a:spcPct val="100000"/>
                        </a:lnSpc>
                        <a:spcBef>
                          <a:spcPts val="0"/>
                        </a:spcBef>
                        <a:spcAft>
                          <a:spcPts val="0"/>
                        </a:spcAft>
                        <a:buClr>
                          <a:srgbClr val="000000"/>
                        </a:buClr>
                        <a:buSzPts val="1400"/>
                        <a:buFont typeface="Arial"/>
                        <a:buNone/>
                      </a:pPr>
                      <a:r>
                        <a:rPr lang="en" dirty="0"/>
                        <a:t>I</a:t>
                      </a:r>
                      <a:endParaRPr sz="1400" u="none" strike="noStrike" cap="none" dirty="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R</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dirty="0"/>
                        <a:t>E</a:t>
                      </a:r>
                      <a:endParaRPr sz="1400" u="none" strike="noStrike" cap="none" dirty="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X</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M</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438275">
                <a:tc>
                  <a:txBody>
                    <a:bodyPr/>
                    <a:lstStyle/>
                    <a:p>
                      <a:pPr marL="0" marR="0" lvl="0" indent="0" algn="l" rtl="0">
                        <a:lnSpc>
                          <a:spcPct val="100000"/>
                        </a:lnSpc>
                        <a:spcBef>
                          <a:spcPts val="0"/>
                        </a:spcBef>
                        <a:spcAft>
                          <a:spcPts val="0"/>
                        </a:spcAft>
                        <a:buClr>
                          <a:srgbClr val="000000"/>
                        </a:buClr>
                        <a:buSzPts val="1400"/>
                        <a:buFont typeface="Arial"/>
                        <a:buNone/>
                      </a:pPr>
                      <a:r>
                        <a:rPr lang="en"/>
                        <a:t>B</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C</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D</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G</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H</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438275">
                <a:tc>
                  <a:txBody>
                    <a:bodyPr/>
                    <a:lstStyle/>
                    <a:p>
                      <a:pPr marL="0" marR="0" lvl="0" indent="0" algn="l" rtl="0">
                        <a:lnSpc>
                          <a:spcPct val="100000"/>
                        </a:lnSpc>
                        <a:spcBef>
                          <a:spcPts val="0"/>
                        </a:spcBef>
                        <a:spcAft>
                          <a:spcPts val="0"/>
                        </a:spcAft>
                        <a:buClr>
                          <a:srgbClr val="000000"/>
                        </a:buClr>
                        <a:buSzPts val="1400"/>
                        <a:buFont typeface="Arial"/>
                        <a:buNone/>
                      </a:pPr>
                      <a:r>
                        <a:rPr lang="en"/>
                        <a:t>K</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N</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O</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Q</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S</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438275">
                <a:tc>
                  <a:txBody>
                    <a:bodyPr/>
                    <a:lstStyle/>
                    <a:p>
                      <a:pPr marL="0" marR="0" lvl="0" indent="0" algn="l" rtl="0">
                        <a:lnSpc>
                          <a:spcPct val="100000"/>
                        </a:lnSpc>
                        <a:spcBef>
                          <a:spcPts val="0"/>
                        </a:spcBef>
                        <a:spcAft>
                          <a:spcPts val="0"/>
                        </a:spcAft>
                        <a:buClr>
                          <a:srgbClr val="000000"/>
                        </a:buClr>
                        <a:buSzPts val="1400"/>
                        <a:buFont typeface="Arial"/>
                        <a:buNone/>
                      </a:pPr>
                      <a:r>
                        <a:rPr lang="en"/>
                        <a:t>T</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U</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V</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t>W</a:t>
                      </a:r>
                      <a:endParaRPr sz="14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Z</a:t>
                      </a:r>
                      <a:endParaRPr sz="1400" u="none" strike="noStrike" cap="none" dirty="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46" name="Google Shape;346;p37"/>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lnSpcReduction="10000"/>
          </a:bodyPr>
          <a:lstStyle/>
          <a:p>
            <a:pPr marL="0" indent="0">
              <a:lnSpc>
                <a:spcPct val="115000"/>
              </a:lnSpc>
              <a:buNone/>
            </a:pPr>
            <a:r>
              <a:rPr lang="en"/>
              <a:t>The first practical digraph substitution cipher.</a:t>
            </a:r>
            <a:endParaRPr/>
          </a:p>
          <a:p>
            <a:pPr marL="0" indent="0">
              <a:lnSpc>
                <a:spcPct val="115000"/>
              </a:lnSpc>
              <a:spcBef>
                <a:spcPts val="1600"/>
              </a:spcBef>
              <a:buNone/>
            </a:pPr>
            <a:r>
              <a:rPr lang="en"/>
              <a:t>Digraph means a pair of two characters are encrypted at a time.</a:t>
            </a:r>
            <a:endParaRPr/>
          </a:p>
          <a:p>
            <a:pPr marL="0" indent="0">
              <a:lnSpc>
                <a:spcPct val="115000"/>
              </a:lnSpc>
              <a:spcBef>
                <a:spcPts val="1600"/>
              </a:spcBef>
              <a:buNone/>
            </a:pPr>
            <a:r>
              <a:rPr lang="en"/>
              <a:t>It was named after Lord Playfair but invented by Charles Wheatstone in 1854.</a:t>
            </a:r>
            <a:endParaRPr/>
          </a:p>
          <a:p>
            <a:pPr marL="0" indent="0">
              <a:lnSpc>
                <a:spcPct val="115000"/>
              </a:lnSpc>
              <a:spcBef>
                <a:spcPts val="1600"/>
              </a:spcBef>
              <a:spcAft>
                <a:spcPts val="1600"/>
              </a:spcAft>
              <a:buNone/>
            </a:pPr>
            <a:r>
              <a:rPr lang="en"/>
              <a:t>It fast and does not requires any special equipment.</a:t>
            </a:r>
            <a:endParaRPr/>
          </a:p>
        </p:txBody>
      </p:sp>
      <p:sp>
        <p:nvSpPr>
          <p:cNvPr id="347" name="Google Shape;347;p37"/>
          <p:cNvSpPr txBox="1">
            <a:spLocks noGrp="1"/>
          </p:cNvSpPr>
          <p:nvPr>
            <p:ph type="body" idx="1"/>
          </p:nvPr>
        </p:nvSpPr>
        <p:spPr>
          <a:xfrm>
            <a:off x="6308400" y="3168967"/>
            <a:ext cx="5760000" cy="3558800"/>
          </a:xfrm>
          <a:prstGeom prst="rect">
            <a:avLst/>
          </a:prstGeom>
          <a:solidFill>
            <a:srgbClr val="FFFFFF"/>
          </a:solidFill>
          <a:ln w="9525" cap="flat" cmpd="sng">
            <a:solidFill>
              <a:srgbClr val="6AA84F"/>
            </a:solidFill>
            <a:prstDash val="solid"/>
            <a:round/>
            <a:headEnd type="none" w="sm" len="sm"/>
            <a:tailEnd type="none" w="sm" len="sm"/>
          </a:ln>
        </p:spPr>
        <p:txBody>
          <a:bodyPr spcFirstLastPara="1" vert="horz" wrap="square" lIns="121900" tIns="121900" rIns="121900" bIns="121900" rtlCol="0" anchor="t" anchorCtr="0">
            <a:normAutofit/>
          </a:bodyPr>
          <a:lstStyle/>
          <a:p>
            <a:pPr marL="0" indent="0">
              <a:lnSpc>
                <a:spcPct val="115000"/>
              </a:lnSpc>
              <a:buNone/>
            </a:pPr>
            <a:r>
              <a:rPr lang="en"/>
              <a:t>A 5x5 matrix is used to create encoding and decoding matrix.</a:t>
            </a:r>
            <a:endParaRPr/>
          </a:p>
          <a:p>
            <a:pPr marL="0" indent="0">
              <a:lnSpc>
                <a:spcPct val="115000"/>
              </a:lnSpc>
              <a:spcBef>
                <a:spcPts val="1600"/>
              </a:spcBef>
              <a:buNone/>
            </a:pPr>
            <a:r>
              <a:rPr lang="en"/>
              <a:t>As we have 26 characters in english alphabet and only 25 place in matrix. One character is ignored.</a:t>
            </a:r>
            <a:endParaRPr/>
          </a:p>
          <a:p>
            <a:pPr marL="0" indent="0">
              <a:lnSpc>
                <a:spcPct val="115000"/>
              </a:lnSpc>
              <a:spcBef>
                <a:spcPts val="1600"/>
              </a:spcBef>
              <a:spcAft>
                <a:spcPts val="1600"/>
              </a:spcAft>
              <a:buNone/>
            </a:pPr>
            <a:endParaRPr/>
          </a:p>
        </p:txBody>
      </p:sp>
      <p:sp>
        <p:nvSpPr>
          <p:cNvPr id="348" name="Google Shape;348;p37"/>
          <p:cNvSpPr/>
          <p:nvPr/>
        </p:nvSpPr>
        <p:spPr>
          <a:xfrm>
            <a:off x="11506067" y="0"/>
            <a:ext cx="422400" cy="828800"/>
          </a:xfrm>
          <a:prstGeom prst="rect">
            <a:avLst/>
          </a:prstGeom>
          <a:solidFill>
            <a:srgbClr val="6AA84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49" name="Google Shape;349;p37"/>
          <p:cNvSpPr/>
          <p:nvPr/>
        </p:nvSpPr>
        <p:spPr>
          <a:xfrm>
            <a:off x="11912467" y="0"/>
            <a:ext cx="300400" cy="564800"/>
          </a:xfrm>
          <a:prstGeom prst="rect">
            <a:avLst/>
          </a:prstGeom>
          <a:solidFill>
            <a:srgbClr val="38761D"/>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50" name="Google Shape;350;p37"/>
          <p:cNvSpPr txBox="1">
            <a:spLocks noGrp="1"/>
          </p:cNvSpPr>
          <p:nvPr>
            <p:ph type="title"/>
          </p:nvPr>
        </p:nvSpPr>
        <p:spPr>
          <a:xfrm>
            <a:off x="6708400" y="191567"/>
            <a:ext cx="5483600" cy="364400"/>
          </a:xfrm>
          <a:prstGeom prst="rect">
            <a:avLst/>
          </a:prstGeom>
          <a:solidFill>
            <a:srgbClr val="38761D"/>
          </a:solidFill>
          <a:ln>
            <a:noFill/>
          </a:ln>
        </p:spPr>
        <p:txBody>
          <a:bodyPr spcFirstLastPara="1" vert="horz" wrap="square" lIns="121900" tIns="121900" rIns="121900" bIns="121900" rtlCol="0" anchor="ctr" anchorCtr="0">
            <a:normAutofit fontScale="90000"/>
          </a:bodyPr>
          <a:lstStyle/>
          <a:p>
            <a:pPr>
              <a:lnSpc>
                <a:spcPct val="100000"/>
              </a:lnSpc>
              <a:buSzPct val="311111"/>
            </a:pPr>
            <a:r>
              <a:rPr lang="en" sz="1333">
                <a:solidFill>
                  <a:srgbClr val="FFFFFF"/>
                </a:solidFill>
              </a:rPr>
              <a:t>Polyalphabetic substitution</a:t>
            </a:r>
            <a:endParaRPr sz="1333">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5"/>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Attacks on Playfair Cipher</a:t>
            </a:r>
            <a:endParaRPr>
              <a:solidFill>
                <a:srgbClr val="FFFFFF"/>
              </a:solidFill>
            </a:endParaRPr>
          </a:p>
        </p:txBody>
      </p:sp>
      <p:sp>
        <p:nvSpPr>
          <p:cNvPr id="517" name="Google Shape;517;p55"/>
          <p:cNvSpPr txBox="1">
            <a:spLocks noGrp="1"/>
          </p:cNvSpPr>
          <p:nvPr>
            <p:ph type="body" idx="1"/>
          </p:nvPr>
        </p:nvSpPr>
        <p:spPr>
          <a:xfrm>
            <a:off x="314000" y="1153767"/>
            <a:ext cx="11500800" cy="5428000"/>
          </a:xfrm>
          <a:prstGeom prst="rect">
            <a:avLst/>
          </a:prstGeom>
        </p:spPr>
        <p:txBody>
          <a:bodyPr spcFirstLastPara="1" vert="horz" wrap="square" lIns="121900" tIns="121900" rIns="121900" bIns="121900" rtlCol="0" anchor="t" anchorCtr="0">
            <a:normAutofit/>
          </a:bodyPr>
          <a:lstStyle/>
          <a:p>
            <a:pPr marL="0" indent="0">
              <a:buNone/>
            </a:pPr>
            <a:r>
              <a:rPr lang="en"/>
              <a:t>With modern computing capability brute force attack is possible on Playfair Cipher.</a:t>
            </a:r>
            <a:endParaRPr/>
          </a:p>
          <a:p>
            <a:pPr marL="0" indent="0">
              <a:spcBef>
                <a:spcPts val="1600"/>
              </a:spcBef>
              <a:buNone/>
            </a:pPr>
            <a:r>
              <a:rPr lang="en"/>
              <a:t>As number of possible key matrix is = 25!</a:t>
            </a:r>
            <a:endParaRPr/>
          </a:p>
          <a:p>
            <a:pPr marL="0" indent="0">
              <a:spcBef>
                <a:spcPts val="1600"/>
              </a:spcBef>
              <a:buNone/>
            </a:pPr>
            <a:endParaRPr/>
          </a:p>
          <a:p>
            <a:pPr marL="0" indent="0">
              <a:spcBef>
                <a:spcPts val="1600"/>
              </a:spcBef>
              <a:spcAft>
                <a:spcPts val="1600"/>
              </a:spcAft>
              <a:buNone/>
            </a:pPr>
            <a:r>
              <a:rPr lang="en"/>
              <a:t>NOTE: Frequency attack is bit difficult in Playfair Cipher but it can be performed with shortgun hill climbing method.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6"/>
          <p:cNvSpPr txBox="1">
            <a:spLocks noGrp="1"/>
          </p:cNvSpPr>
          <p:nvPr>
            <p:ph type="title"/>
          </p:nvPr>
        </p:nvSpPr>
        <p:spPr>
          <a:xfrm>
            <a:off x="9200" y="182733"/>
            <a:ext cx="5483600" cy="564800"/>
          </a:xfrm>
          <a:prstGeom prst="rect">
            <a:avLst/>
          </a:prstGeom>
          <a:solidFill>
            <a:srgbClr val="38761D"/>
          </a:solidFill>
        </p:spPr>
        <p:txBody>
          <a:bodyPr spcFirstLastPara="1" vert="horz" wrap="square" lIns="121900" tIns="121900" rIns="121900" bIns="121900" rtlCol="0" anchor="ctr" anchorCtr="0">
            <a:noAutofit/>
          </a:bodyPr>
          <a:lstStyle/>
          <a:p>
            <a:pPr>
              <a:buSzPts val="990"/>
            </a:pPr>
            <a:r>
              <a:rPr lang="en" sz="2960">
                <a:solidFill>
                  <a:srgbClr val="FFFFFF"/>
                </a:solidFill>
              </a:rPr>
              <a:t>Vigenere Cipher</a:t>
            </a:r>
            <a:endParaRPr sz="2960">
              <a:solidFill>
                <a:srgbClr val="FFFFFF"/>
              </a:solidFill>
            </a:endParaRPr>
          </a:p>
        </p:txBody>
      </p:sp>
      <p:sp>
        <p:nvSpPr>
          <p:cNvPr id="523" name="Google Shape;523;p56"/>
          <p:cNvSpPr txBox="1">
            <a:spLocks noGrp="1"/>
          </p:cNvSpPr>
          <p:nvPr>
            <p:ph type="body" idx="1"/>
          </p:nvPr>
        </p:nvSpPr>
        <p:spPr>
          <a:xfrm>
            <a:off x="314000" y="975067"/>
            <a:ext cx="11582000" cy="5606800"/>
          </a:xfrm>
          <a:prstGeom prst="rect">
            <a:avLst/>
          </a:prstGeom>
        </p:spPr>
        <p:txBody>
          <a:bodyPr spcFirstLastPara="1" vert="horz" wrap="square" lIns="121900" tIns="121900" rIns="121900" bIns="121900" rtlCol="0" anchor="t" anchorCtr="0">
            <a:normAutofit/>
          </a:bodyPr>
          <a:lstStyle/>
          <a:p>
            <a:pPr marL="0" indent="0">
              <a:lnSpc>
                <a:spcPct val="150000"/>
              </a:lnSpc>
              <a:buNone/>
            </a:pPr>
            <a:r>
              <a:rPr lang="en" dirty="0"/>
              <a:t>A polyalphabetic substitution method.</a:t>
            </a:r>
            <a:endParaRPr dirty="0"/>
          </a:p>
          <a:p>
            <a:pPr marL="0" indent="0">
              <a:lnSpc>
                <a:spcPct val="150000"/>
              </a:lnSpc>
              <a:buNone/>
            </a:pPr>
            <a:r>
              <a:rPr lang="en" dirty="0"/>
              <a:t>A method of encrypting alphabetic text by using a</a:t>
            </a:r>
            <a:r>
              <a:rPr lang="en" b="1" dirty="0"/>
              <a:t> series of interwoven Caesar ciphers</a:t>
            </a:r>
            <a:r>
              <a:rPr lang="en" dirty="0"/>
              <a:t>, based on the letters of a keyword.</a:t>
            </a:r>
            <a:endParaRPr dirty="0"/>
          </a:p>
          <a:p>
            <a:pPr marL="0" indent="0">
              <a:lnSpc>
                <a:spcPct val="150000"/>
              </a:lnSpc>
              <a:buNone/>
            </a:pPr>
            <a:endParaRPr dirty="0"/>
          </a:p>
          <a:p>
            <a:pPr marL="0" indent="0">
              <a:lnSpc>
                <a:spcPct val="150000"/>
              </a:lnSpc>
              <a:buNone/>
            </a:pPr>
            <a:endParaRPr dirty="0"/>
          </a:p>
          <a:p>
            <a:pPr marL="0" indent="0">
              <a:lnSpc>
                <a:spcPct val="150000"/>
              </a:lnSpc>
              <a:buNone/>
            </a:pPr>
            <a:r>
              <a:rPr lang="en" dirty="0"/>
              <a:t>A keyword is used to encrypt plaintext.</a:t>
            </a:r>
            <a:endParaRPr dirty="0"/>
          </a:p>
          <a:p>
            <a:pPr marL="0" indent="0">
              <a:lnSpc>
                <a:spcPct val="150000"/>
              </a:lnSpc>
              <a:buNone/>
            </a:pPr>
            <a:r>
              <a:rPr lang="en" dirty="0"/>
              <a:t>A keyword, which is repeated so that the total length is equal to that of the plaintext.</a:t>
            </a:r>
            <a:endParaRPr dirty="0"/>
          </a:p>
          <a:p>
            <a:pPr marL="0" indent="0">
              <a:lnSpc>
                <a:spcPct val="150000"/>
              </a:lnSpc>
              <a:buNone/>
            </a:pPr>
            <a:endParaRPr dirty="0"/>
          </a:p>
          <a:p>
            <a:pPr marL="0" indent="0">
              <a:lnSpc>
                <a:spcPct val="150000"/>
              </a:lnSpc>
              <a:buNone/>
            </a:pPr>
            <a:endParaRPr dirty="0"/>
          </a:p>
        </p:txBody>
      </p:sp>
      <p:sp>
        <p:nvSpPr>
          <p:cNvPr id="524" name="Google Shape;524;p56"/>
          <p:cNvSpPr/>
          <p:nvPr/>
        </p:nvSpPr>
        <p:spPr>
          <a:xfrm>
            <a:off x="11506067" y="0"/>
            <a:ext cx="422400" cy="828800"/>
          </a:xfrm>
          <a:prstGeom prst="rect">
            <a:avLst/>
          </a:prstGeom>
          <a:solidFill>
            <a:srgbClr val="6AA84F"/>
          </a:solidFill>
          <a:ln>
            <a:noFill/>
          </a:ln>
        </p:spPr>
        <p:txBody>
          <a:bodyPr spcFirstLastPara="1" wrap="square" lIns="121900" tIns="121900" rIns="121900" bIns="121900" anchor="ctr" anchorCtr="0">
            <a:noAutofit/>
          </a:bodyPr>
          <a:lstStyle/>
          <a:p>
            <a:endParaRPr sz="2400"/>
          </a:p>
        </p:txBody>
      </p:sp>
      <p:sp>
        <p:nvSpPr>
          <p:cNvPr id="525" name="Google Shape;525;p56"/>
          <p:cNvSpPr/>
          <p:nvPr/>
        </p:nvSpPr>
        <p:spPr>
          <a:xfrm>
            <a:off x="11912467" y="0"/>
            <a:ext cx="300400" cy="564800"/>
          </a:xfrm>
          <a:prstGeom prst="rect">
            <a:avLst/>
          </a:prstGeom>
          <a:solidFill>
            <a:srgbClr val="38761D"/>
          </a:solidFill>
          <a:ln>
            <a:noFill/>
          </a:ln>
        </p:spPr>
        <p:txBody>
          <a:bodyPr spcFirstLastPara="1" wrap="square" lIns="121900" tIns="121900" rIns="121900" bIns="121900" anchor="ctr" anchorCtr="0">
            <a:noAutofit/>
          </a:bodyPr>
          <a:lstStyle/>
          <a:p>
            <a:endParaRPr sz="2400"/>
          </a:p>
        </p:txBody>
      </p:sp>
      <p:sp>
        <p:nvSpPr>
          <p:cNvPr id="526" name="Google Shape;526;p56"/>
          <p:cNvSpPr txBox="1">
            <a:spLocks noGrp="1"/>
          </p:cNvSpPr>
          <p:nvPr>
            <p:ph type="title"/>
          </p:nvPr>
        </p:nvSpPr>
        <p:spPr>
          <a:xfrm>
            <a:off x="6708400" y="191567"/>
            <a:ext cx="5483600" cy="364400"/>
          </a:xfrm>
          <a:prstGeom prst="rect">
            <a:avLst/>
          </a:prstGeom>
          <a:solidFill>
            <a:srgbClr val="38761D"/>
          </a:solidFill>
        </p:spPr>
        <p:txBody>
          <a:bodyPr spcFirstLastPara="1" vert="horz" wrap="square" lIns="121900" tIns="121900" rIns="121900" bIns="121900" rtlCol="0" anchor="ctr" anchorCtr="0">
            <a:normAutofit fontScale="90000"/>
          </a:bodyPr>
          <a:lstStyle/>
          <a:p>
            <a:r>
              <a:rPr lang="en" sz="1333">
                <a:solidFill>
                  <a:srgbClr val="FFFFFF"/>
                </a:solidFill>
              </a:rPr>
              <a:t>Polyalphabetic substitution</a:t>
            </a:r>
            <a:endParaRPr sz="1333">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7"/>
          <p:cNvSpPr txBox="1">
            <a:spLocks noGrp="1"/>
          </p:cNvSpPr>
          <p:nvPr>
            <p:ph type="title"/>
          </p:nvPr>
        </p:nvSpPr>
        <p:spPr>
          <a:xfrm>
            <a:off x="9200" y="182733"/>
            <a:ext cx="5483600" cy="564800"/>
          </a:xfrm>
          <a:prstGeom prst="rect">
            <a:avLst/>
          </a:prstGeom>
          <a:solidFill>
            <a:srgbClr val="38761D"/>
          </a:solidFill>
        </p:spPr>
        <p:txBody>
          <a:bodyPr spcFirstLastPara="1" vert="horz" wrap="square" lIns="121900" tIns="121900" rIns="121900" bIns="121900" rtlCol="0" anchor="ctr" anchorCtr="0">
            <a:noAutofit/>
          </a:bodyPr>
          <a:lstStyle/>
          <a:p>
            <a:pPr>
              <a:buSzPts val="990"/>
            </a:pPr>
            <a:r>
              <a:rPr lang="en" sz="2960">
                <a:solidFill>
                  <a:srgbClr val="FFFFFF"/>
                </a:solidFill>
              </a:rPr>
              <a:t>Vigenere Cipher</a:t>
            </a:r>
            <a:endParaRPr sz="2960">
              <a:solidFill>
                <a:srgbClr val="FFFFFF"/>
              </a:solidFill>
            </a:endParaRPr>
          </a:p>
        </p:txBody>
      </p:sp>
      <p:sp>
        <p:nvSpPr>
          <p:cNvPr id="532" name="Google Shape;532;p57"/>
          <p:cNvSpPr txBox="1">
            <a:spLocks noGrp="1"/>
          </p:cNvSpPr>
          <p:nvPr>
            <p:ph type="body" idx="1"/>
          </p:nvPr>
        </p:nvSpPr>
        <p:spPr>
          <a:xfrm>
            <a:off x="314000" y="975067"/>
            <a:ext cx="11582000" cy="5606800"/>
          </a:xfrm>
          <a:prstGeom prst="rect">
            <a:avLst/>
          </a:prstGeom>
        </p:spPr>
        <p:txBody>
          <a:bodyPr spcFirstLastPara="1" vert="horz" wrap="square" lIns="121900" tIns="121900" rIns="121900" bIns="121900" rtlCol="0" anchor="t" anchorCtr="0">
            <a:normAutofit fontScale="92500" lnSpcReduction="20000"/>
          </a:bodyPr>
          <a:lstStyle/>
          <a:p>
            <a:pPr marL="0" indent="0">
              <a:lnSpc>
                <a:spcPct val="150000"/>
              </a:lnSpc>
              <a:buNone/>
            </a:pPr>
            <a:r>
              <a:rPr lang="en" dirty="0"/>
              <a:t>Mathematically it can be express as:</a:t>
            </a:r>
            <a:endParaRPr dirty="0"/>
          </a:p>
          <a:p>
            <a:pPr marL="0" indent="0">
              <a:lnSpc>
                <a:spcPct val="150000"/>
              </a:lnSpc>
              <a:buNone/>
            </a:pPr>
            <a:r>
              <a:rPr lang="en" b="1" dirty="0"/>
              <a:t>Formula of encryption :</a:t>
            </a:r>
            <a:endParaRPr b="1" dirty="0"/>
          </a:p>
          <a:p>
            <a:pPr marL="0" indent="0">
              <a:lnSpc>
                <a:spcPct val="150000"/>
              </a:lnSpc>
              <a:buNone/>
            </a:pPr>
            <a:r>
              <a:rPr lang="en" dirty="0"/>
              <a:t>Ci = (Pi + Ki) mod 26</a:t>
            </a:r>
            <a:endParaRPr dirty="0"/>
          </a:p>
          <a:p>
            <a:pPr marL="0" indent="0">
              <a:lnSpc>
                <a:spcPct val="150000"/>
              </a:lnSpc>
              <a:buNone/>
            </a:pPr>
            <a:r>
              <a:rPr lang="en" b="1" dirty="0"/>
              <a:t>Formula of decryption :</a:t>
            </a:r>
            <a:endParaRPr b="1" dirty="0"/>
          </a:p>
          <a:p>
            <a:pPr marL="0" indent="0">
              <a:lnSpc>
                <a:spcPct val="150000"/>
              </a:lnSpc>
              <a:buNone/>
            </a:pPr>
            <a:r>
              <a:rPr lang="en" dirty="0"/>
              <a:t>Pi = (Ci - Ki) mod 26</a:t>
            </a:r>
            <a:endParaRPr dirty="0"/>
          </a:p>
          <a:p>
            <a:pPr marL="0" indent="0">
              <a:lnSpc>
                <a:spcPct val="150000"/>
              </a:lnSpc>
              <a:buNone/>
            </a:pPr>
            <a:endParaRPr dirty="0"/>
          </a:p>
          <a:p>
            <a:pPr marL="0" indent="0">
              <a:lnSpc>
                <a:spcPct val="150000"/>
              </a:lnSpc>
              <a:buNone/>
            </a:pPr>
            <a:r>
              <a:rPr lang="en" dirty="0"/>
              <a:t>Where Ci : Encrypted i</a:t>
            </a:r>
            <a:r>
              <a:rPr lang="en" baseline="30000" dirty="0"/>
              <a:t>th</a:t>
            </a:r>
            <a:r>
              <a:rPr lang="en" dirty="0"/>
              <a:t> character</a:t>
            </a:r>
            <a:endParaRPr dirty="0"/>
          </a:p>
          <a:p>
            <a:pPr marL="0" indent="0">
              <a:lnSpc>
                <a:spcPct val="150000"/>
              </a:lnSpc>
              <a:buNone/>
            </a:pPr>
            <a:r>
              <a:rPr lang="en" dirty="0"/>
              <a:t>Pi = ith character in plaintext.</a:t>
            </a:r>
            <a:endParaRPr dirty="0"/>
          </a:p>
          <a:p>
            <a:pPr marL="0" indent="0">
              <a:lnSpc>
                <a:spcPct val="150000"/>
              </a:lnSpc>
              <a:buNone/>
            </a:pPr>
            <a:r>
              <a:rPr lang="en" dirty="0"/>
              <a:t>Ki = ith character in key.</a:t>
            </a:r>
            <a:endParaRPr dirty="0"/>
          </a:p>
          <a:p>
            <a:pPr marL="0" indent="0">
              <a:lnSpc>
                <a:spcPct val="150000"/>
              </a:lnSpc>
              <a:buNone/>
            </a:pPr>
            <a:r>
              <a:rPr lang="en" dirty="0"/>
              <a:t>NOTE: All the alphabets from A-Z are numbered as A=0, B=1…… Z=25</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9"/>
          <p:cNvSpPr txBox="1">
            <a:spLocks noGrp="1"/>
          </p:cNvSpPr>
          <p:nvPr>
            <p:ph type="title"/>
          </p:nvPr>
        </p:nvSpPr>
        <p:spPr>
          <a:xfrm>
            <a:off x="9200" y="182733"/>
            <a:ext cx="5483600" cy="564800"/>
          </a:xfrm>
          <a:prstGeom prst="rect">
            <a:avLst/>
          </a:prstGeom>
          <a:solidFill>
            <a:srgbClr val="38761D"/>
          </a:solidFill>
        </p:spPr>
        <p:txBody>
          <a:bodyPr spcFirstLastPara="1" vert="horz" wrap="square" lIns="121900" tIns="121900" rIns="121900" bIns="121900" rtlCol="0" anchor="ctr" anchorCtr="0">
            <a:noAutofit/>
          </a:bodyPr>
          <a:lstStyle/>
          <a:p>
            <a:pPr>
              <a:buSzPts val="990"/>
            </a:pPr>
            <a:r>
              <a:rPr lang="en" sz="2960">
                <a:solidFill>
                  <a:srgbClr val="FFFFFF"/>
                </a:solidFill>
              </a:rPr>
              <a:t>Vigenere Cipher</a:t>
            </a:r>
            <a:endParaRPr sz="2960">
              <a:solidFill>
                <a:srgbClr val="FFFFFF"/>
              </a:solidFill>
            </a:endParaRPr>
          </a:p>
        </p:txBody>
      </p:sp>
      <p:sp>
        <p:nvSpPr>
          <p:cNvPr id="545" name="Google Shape;545;p59"/>
          <p:cNvSpPr txBox="1">
            <a:spLocks noGrp="1"/>
          </p:cNvSpPr>
          <p:nvPr>
            <p:ph type="body" idx="1"/>
          </p:nvPr>
        </p:nvSpPr>
        <p:spPr>
          <a:xfrm>
            <a:off x="314000" y="975067"/>
            <a:ext cx="11582000" cy="3559200"/>
          </a:xfrm>
          <a:prstGeom prst="rect">
            <a:avLst/>
          </a:prstGeom>
        </p:spPr>
        <p:txBody>
          <a:bodyPr spcFirstLastPara="1" vert="horz" wrap="square" lIns="121900" tIns="121900" rIns="121900" bIns="121900" rtlCol="0" anchor="t" anchorCtr="0">
            <a:normAutofit fontScale="92500" lnSpcReduction="20000"/>
          </a:bodyPr>
          <a:lstStyle/>
          <a:p>
            <a:pPr marL="0" indent="0">
              <a:lnSpc>
                <a:spcPct val="150000"/>
              </a:lnSpc>
              <a:buNone/>
            </a:pPr>
            <a:r>
              <a:rPr lang="en"/>
              <a:t>Example:</a:t>
            </a:r>
            <a:endParaRPr/>
          </a:p>
          <a:p>
            <a:pPr marL="0" indent="0">
              <a:lnSpc>
                <a:spcPct val="150000"/>
              </a:lnSpc>
              <a:buNone/>
            </a:pPr>
            <a:r>
              <a:rPr lang="en"/>
              <a:t>Let plaintext is : COMPUTER             [ 8 characters ]</a:t>
            </a:r>
            <a:endParaRPr/>
          </a:p>
          <a:p>
            <a:pPr marL="0" indent="0">
              <a:lnSpc>
                <a:spcPct val="150000"/>
              </a:lnSpc>
              <a:buNone/>
            </a:pPr>
            <a:r>
              <a:rPr lang="en"/>
              <a:t>Keyword is: ALPHA    [ 5 characters ]</a:t>
            </a:r>
            <a:endParaRPr/>
          </a:p>
          <a:p>
            <a:pPr marL="0" indent="0">
              <a:lnSpc>
                <a:spcPct val="150000"/>
              </a:lnSpc>
              <a:buNone/>
            </a:pPr>
            <a:endParaRPr/>
          </a:p>
          <a:p>
            <a:pPr marL="0" indent="0">
              <a:lnSpc>
                <a:spcPct val="150000"/>
              </a:lnSpc>
              <a:buNone/>
            </a:pPr>
            <a:r>
              <a:rPr lang="en"/>
              <a:t>Rule 1: Create a Key from Keyword which has same length as plaintext.</a:t>
            </a:r>
            <a:endParaRPr/>
          </a:p>
          <a:p>
            <a:pPr marL="0" indent="0">
              <a:lnSpc>
                <a:spcPct val="150000"/>
              </a:lnSpc>
              <a:buNone/>
            </a:pPr>
            <a:r>
              <a:rPr lang="en"/>
              <a:t>So, Key : ALPHA</a:t>
            </a:r>
            <a:r>
              <a:rPr lang="en">
                <a:solidFill>
                  <a:srgbClr val="1155CC"/>
                </a:solidFill>
              </a:rPr>
              <a:t>ALP</a:t>
            </a:r>
            <a:r>
              <a:rPr lang="en"/>
              <a:t>   [ 8 characters ]</a:t>
            </a:r>
            <a:endParaRPr/>
          </a:p>
          <a:p>
            <a:pPr marL="0" indent="0">
              <a:lnSpc>
                <a:spcPct val="150000"/>
              </a:lnSpc>
              <a:buNone/>
            </a:pPr>
            <a:endParaRPr/>
          </a:p>
        </p:txBody>
      </p:sp>
      <p:graphicFrame>
        <p:nvGraphicFramePr>
          <p:cNvPr id="546" name="Google Shape;546;p59"/>
          <p:cNvGraphicFramePr/>
          <p:nvPr/>
        </p:nvGraphicFramePr>
        <p:xfrm>
          <a:off x="328101" y="4611268"/>
          <a:ext cx="6112100" cy="1312633"/>
        </p:xfrm>
        <a:graphic>
          <a:graphicData uri="http://schemas.openxmlformats.org/drawingml/2006/table">
            <a:tbl>
              <a:tblPr>
                <a:noFill/>
              </a:tblPr>
              <a:tblGrid>
                <a:gridCol w="1519200">
                  <a:extLst>
                    <a:ext uri="{9D8B030D-6E8A-4147-A177-3AD203B41FA5}">
                      <a16:colId xmlns:a16="http://schemas.microsoft.com/office/drawing/2014/main" val="20000"/>
                    </a:ext>
                  </a:extLst>
                </a:gridCol>
                <a:gridCol w="641667">
                  <a:extLst>
                    <a:ext uri="{9D8B030D-6E8A-4147-A177-3AD203B41FA5}">
                      <a16:colId xmlns:a16="http://schemas.microsoft.com/office/drawing/2014/main" val="20001"/>
                    </a:ext>
                  </a:extLst>
                </a:gridCol>
                <a:gridCol w="577500">
                  <a:extLst>
                    <a:ext uri="{9D8B030D-6E8A-4147-A177-3AD203B41FA5}">
                      <a16:colId xmlns:a16="http://schemas.microsoft.com/office/drawing/2014/main" val="20002"/>
                    </a:ext>
                  </a:extLst>
                </a:gridCol>
                <a:gridCol w="571433">
                  <a:extLst>
                    <a:ext uri="{9D8B030D-6E8A-4147-A177-3AD203B41FA5}">
                      <a16:colId xmlns:a16="http://schemas.microsoft.com/office/drawing/2014/main" val="20003"/>
                    </a:ext>
                  </a:extLst>
                </a:gridCol>
                <a:gridCol w="539533">
                  <a:extLst>
                    <a:ext uri="{9D8B030D-6E8A-4147-A177-3AD203B41FA5}">
                      <a16:colId xmlns:a16="http://schemas.microsoft.com/office/drawing/2014/main" val="20004"/>
                    </a:ext>
                  </a:extLst>
                </a:gridCol>
                <a:gridCol w="591467">
                  <a:extLst>
                    <a:ext uri="{9D8B030D-6E8A-4147-A177-3AD203B41FA5}">
                      <a16:colId xmlns:a16="http://schemas.microsoft.com/office/drawing/2014/main" val="20005"/>
                    </a:ext>
                  </a:extLst>
                </a:gridCol>
                <a:gridCol w="629333">
                  <a:extLst>
                    <a:ext uri="{9D8B030D-6E8A-4147-A177-3AD203B41FA5}">
                      <a16:colId xmlns:a16="http://schemas.microsoft.com/office/drawing/2014/main" val="20006"/>
                    </a:ext>
                  </a:extLst>
                </a:gridCol>
                <a:gridCol w="510467">
                  <a:extLst>
                    <a:ext uri="{9D8B030D-6E8A-4147-A177-3AD203B41FA5}">
                      <a16:colId xmlns:a16="http://schemas.microsoft.com/office/drawing/2014/main" val="20007"/>
                    </a:ext>
                  </a:extLst>
                </a:gridCol>
                <a:gridCol w="531500">
                  <a:extLst>
                    <a:ext uri="{9D8B030D-6E8A-4147-A177-3AD203B41FA5}">
                      <a16:colId xmlns:a16="http://schemas.microsoft.com/office/drawing/2014/main" val="20008"/>
                    </a:ext>
                  </a:extLst>
                </a:gridCol>
              </a:tblGrid>
              <a:tr h="689000">
                <a:tc>
                  <a:txBody>
                    <a:bodyPr/>
                    <a:lstStyle/>
                    <a:p>
                      <a:pPr marL="0" lvl="0" indent="0" algn="l" rtl="0">
                        <a:spcBef>
                          <a:spcPts val="0"/>
                        </a:spcBef>
                        <a:spcAft>
                          <a:spcPts val="0"/>
                        </a:spcAft>
                        <a:buNone/>
                      </a:pPr>
                      <a:r>
                        <a:rPr lang="en" sz="2400"/>
                        <a:t>Plaintext</a:t>
                      </a:r>
                      <a:endParaRPr sz="2400"/>
                    </a:p>
                  </a:txBody>
                  <a:tcPr marL="121900" marR="121900" marT="121900" marB="121900"/>
                </a:tc>
                <a:tc>
                  <a:txBody>
                    <a:bodyPr/>
                    <a:lstStyle/>
                    <a:p>
                      <a:pPr marL="0" lvl="0" indent="0" algn="l" rtl="0">
                        <a:spcBef>
                          <a:spcPts val="0"/>
                        </a:spcBef>
                        <a:spcAft>
                          <a:spcPts val="0"/>
                        </a:spcAft>
                        <a:buNone/>
                      </a:pPr>
                      <a:r>
                        <a:rPr lang="en" sz="2400"/>
                        <a:t>C</a:t>
                      </a:r>
                      <a:endParaRPr sz="2400"/>
                    </a:p>
                  </a:txBody>
                  <a:tcPr marL="121900" marR="121900" marT="121900" marB="121900"/>
                </a:tc>
                <a:tc>
                  <a:txBody>
                    <a:bodyPr/>
                    <a:lstStyle/>
                    <a:p>
                      <a:pPr marL="0" lvl="0" indent="0" algn="l" rtl="0">
                        <a:spcBef>
                          <a:spcPts val="0"/>
                        </a:spcBef>
                        <a:spcAft>
                          <a:spcPts val="0"/>
                        </a:spcAft>
                        <a:buNone/>
                      </a:pPr>
                      <a:r>
                        <a:rPr lang="en" sz="2400"/>
                        <a:t>O</a:t>
                      </a:r>
                      <a:endParaRPr sz="2400"/>
                    </a:p>
                  </a:txBody>
                  <a:tcPr marL="121900" marR="121900" marT="121900" marB="121900"/>
                </a:tc>
                <a:tc>
                  <a:txBody>
                    <a:bodyPr/>
                    <a:lstStyle/>
                    <a:p>
                      <a:pPr marL="0" lvl="0" indent="0" algn="l" rtl="0">
                        <a:spcBef>
                          <a:spcPts val="0"/>
                        </a:spcBef>
                        <a:spcAft>
                          <a:spcPts val="0"/>
                        </a:spcAft>
                        <a:buNone/>
                      </a:pPr>
                      <a:r>
                        <a:rPr lang="en" sz="2400"/>
                        <a:t>M</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tc>
                  <a:txBody>
                    <a:bodyPr/>
                    <a:lstStyle/>
                    <a:p>
                      <a:pPr marL="0" lvl="0" indent="0" algn="l" rtl="0">
                        <a:spcBef>
                          <a:spcPts val="0"/>
                        </a:spcBef>
                        <a:spcAft>
                          <a:spcPts val="0"/>
                        </a:spcAft>
                        <a:buNone/>
                      </a:pPr>
                      <a:r>
                        <a:rPr lang="en" sz="2400"/>
                        <a:t>U</a:t>
                      </a:r>
                      <a:endParaRPr sz="2400"/>
                    </a:p>
                  </a:txBody>
                  <a:tcPr marL="121900" marR="121900" marT="121900" marB="121900"/>
                </a:tc>
                <a:tc>
                  <a:txBody>
                    <a:bodyPr/>
                    <a:lstStyle/>
                    <a:p>
                      <a:pPr marL="0" lvl="0" indent="0" algn="l" rtl="0">
                        <a:spcBef>
                          <a:spcPts val="0"/>
                        </a:spcBef>
                        <a:spcAft>
                          <a:spcPts val="0"/>
                        </a:spcAft>
                        <a:buNone/>
                      </a:pPr>
                      <a:r>
                        <a:rPr lang="en" sz="2400"/>
                        <a:t>T</a:t>
                      </a:r>
                      <a:endParaRPr sz="2400"/>
                    </a:p>
                  </a:txBody>
                  <a:tcPr marL="121900" marR="121900" marT="121900" marB="121900"/>
                </a:tc>
                <a:tc>
                  <a:txBody>
                    <a:bodyPr/>
                    <a:lstStyle/>
                    <a:p>
                      <a:pPr marL="0" lvl="0" indent="0" algn="l" rtl="0">
                        <a:spcBef>
                          <a:spcPts val="0"/>
                        </a:spcBef>
                        <a:spcAft>
                          <a:spcPts val="0"/>
                        </a:spcAft>
                        <a:buNone/>
                      </a:pPr>
                      <a:r>
                        <a:rPr lang="en" sz="2400"/>
                        <a:t>E</a:t>
                      </a:r>
                      <a:endParaRPr sz="2400"/>
                    </a:p>
                  </a:txBody>
                  <a:tcPr marL="121900" marR="121900" marT="121900" marB="121900"/>
                </a:tc>
                <a:tc>
                  <a:txBody>
                    <a:bodyPr/>
                    <a:lstStyle/>
                    <a:p>
                      <a:pPr marL="0" lvl="0" indent="0" algn="l" rtl="0">
                        <a:spcBef>
                          <a:spcPts val="0"/>
                        </a:spcBef>
                        <a:spcAft>
                          <a:spcPts val="0"/>
                        </a:spcAft>
                        <a:buNone/>
                      </a:pPr>
                      <a:r>
                        <a:rPr lang="en" sz="2400"/>
                        <a:t>R</a:t>
                      </a:r>
                      <a:endParaRPr sz="2400"/>
                    </a:p>
                  </a:txBody>
                  <a:tcPr marL="121900" marR="121900" marT="121900" marB="121900"/>
                </a:tc>
                <a:extLst>
                  <a:ext uri="{0D108BD9-81ED-4DB2-BD59-A6C34878D82A}">
                    <a16:rowId xmlns:a16="http://schemas.microsoft.com/office/drawing/2014/main" val="10000"/>
                  </a:ext>
                </a:extLst>
              </a:tr>
              <a:tr h="623633">
                <a:tc>
                  <a:txBody>
                    <a:bodyPr/>
                    <a:lstStyle/>
                    <a:p>
                      <a:pPr marL="0" lvl="0" indent="0" algn="l" rtl="0">
                        <a:spcBef>
                          <a:spcPts val="0"/>
                        </a:spcBef>
                        <a:spcAft>
                          <a:spcPts val="0"/>
                        </a:spcAft>
                        <a:buNone/>
                      </a:pPr>
                      <a:r>
                        <a:rPr lang="en" sz="2400"/>
                        <a:t>Key</a:t>
                      </a:r>
                      <a:endParaRPr sz="2400"/>
                    </a:p>
                  </a:txBody>
                  <a:tcPr marL="121900" marR="121900" marT="121900" marB="121900"/>
                </a:tc>
                <a:tc>
                  <a:txBody>
                    <a:bodyPr/>
                    <a:lstStyle/>
                    <a:p>
                      <a:pPr marL="0" lvl="0" indent="0" algn="l" rtl="0">
                        <a:spcBef>
                          <a:spcPts val="0"/>
                        </a:spcBef>
                        <a:spcAft>
                          <a:spcPts val="0"/>
                        </a:spcAft>
                        <a:buNone/>
                      </a:pPr>
                      <a:r>
                        <a:rPr lang="en" sz="2400"/>
                        <a:t>A</a:t>
                      </a:r>
                      <a:endParaRPr sz="2400"/>
                    </a:p>
                  </a:txBody>
                  <a:tcPr marL="121900" marR="121900" marT="121900" marB="121900"/>
                </a:tc>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tc>
                  <a:txBody>
                    <a:bodyPr/>
                    <a:lstStyle/>
                    <a:p>
                      <a:pPr marL="0" lvl="0" indent="0" algn="l" rtl="0">
                        <a:spcBef>
                          <a:spcPts val="0"/>
                        </a:spcBef>
                        <a:spcAft>
                          <a:spcPts val="0"/>
                        </a:spcAft>
                        <a:buNone/>
                      </a:pPr>
                      <a:r>
                        <a:rPr lang="en" sz="2400"/>
                        <a:t>H</a:t>
                      </a:r>
                      <a:endParaRPr sz="2400"/>
                    </a:p>
                  </a:txBody>
                  <a:tcPr marL="121900" marR="121900" marT="121900" marB="121900"/>
                </a:tc>
                <a:tc>
                  <a:txBody>
                    <a:bodyPr/>
                    <a:lstStyle/>
                    <a:p>
                      <a:pPr marL="0" lvl="0" indent="0" algn="l" rtl="0">
                        <a:spcBef>
                          <a:spcPts val="0"/>
                        </a:spcBef>
                        <a:spcAft>
                          <a:spcPts val="0"/>
                        </a:spcAft>
                        <a:buNone/>
                      </a:pPr>
                      <a:r>
                        <a:rPr lang="en" sz="2400"/>
                        <a:t>A</a:t>
                      </a:r>
                      <a:endParaRPr sz="2400"/>
                    </a:p>
                  </a:txBody>
                  <a:tcPr marL="121900" marR="121900" marT="121900" marB="121900"/>
                </a:tc>
                <a:tc>
                  <a:txBody>
                    <a:bodyPr/>
                    <a:lstStyle/>
                    <a:p>
                      <a:pPr marL="0" lvl="0" indent="0" algn="l" rtl="0">
                        <a:spcBef>
                          <a:spcPts val="0"/>
                        </a:spcBef>
                        <a:spcAft>
                          <a:spcPts val="0"/>
                        </a:spcAft>
                        <a:buNone/>
                      </a:pPr>
                      <a:r>
                        <a:rPr lang="en" sz="2400"/>
                        <a:t>A</a:t>
                      </a:r>
                      <a:endParaRPr sz="2400"/>
                    </a:p>
                  </a:txBody>
                  <a:tcPr marL="121900" marR="121900" marT="121900" marB="121900"/>
                </a:tc>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2"/>
          <p:cNvSpPr txBox="1">
            <a:spLocks noGrp="1"/>
          </p:cNvSpPr>
          <p:nvPr>
            <p:ph type="title"/>
          </p:nvPr>
        </p:nvSpPr>
        <p:spPr>
          <a:xfrm>
            <a:off x="9200" y="182733"/>
            <a:ext cx="5483600" cy="564800"/>
          </a:xfrm>
          <a:prstGeom prst="rect">
            <a:avLst/>
          </a:prstGeom>
          <a:solidFill>
            <a:srgbClr val="38761D"/>
          </a:solidFill>
        </p:spPr>
        <p:txBody>
          <a:bodyPr spcFirstLastPara="1" vert="horz" wrap="square" lIns="121900" tIns="121900" rIns="121900" bIns="121900" rtlCol="0" anchor="ctr" anchorCtr="0">
            <a:noAutofit/>
          </a:bodyPr>
          <a:lstStyle/>
          <a:p>
            <a:pPr>
              <a:buSzPts val="990"/>
            </a:pPr>
            <a:r>
              <a:rPr lang="en" sz="2960">
                <a:solidFill>
                  <a:srgbClr val="FFFFFF"/>
                </a:solidFill>
              </a:rPr>
              <a:t>Vigenere Cipher</a:t>
            </a:r>
            <a:endParaRPr sz="2960">
              <a:solidFill>
                <a:srgbClr val="FFFFFF"/>
              </a:solidFill>
            </a:endParaRPr>
          </a:p>
        </p:txBody>
      </p:sp>
      <p:sp>
        <p:nvSpPr>
          <p:cNvPr id="575" name="Google Shape;575;p62"/>
          <p:cNvSpPr txBox="1">
            <a:spLocks noGrp="1"/>
          </p:cNvSpPr>
          <p:nvPr>
            <p:ph type="title"/>
          </p:nvPr>
        </p:nvSpPr>
        <p:spPr>
          <a:xfrm>
            <a:off x="5805070" y="607000"/>
            <a:ext cx="3016400" cy="446800"/>
          </a:xfrm>
          <a:prstGeom prst="rect">
            <a:avLst/>
          </a:prstGeom>
          <a:solidFill>
            <a:srgbClr val="3D85C6"/>
          </a:solidFill>
        </p:spPr>
        <p:txBody>
          <a:bodyPr spcFirstLastPara="1" vert="horz" wrap="square" lIns="121900" tIns="121900" rIns="121900" bIns="121900" rtlCol="0" anchor="ctr" anchorCtr="0">
            <a:noAutofit/>
          </a:bodyPr>
          <a:lstStyle/>
          <a:p>
            <a:pPr>
              <a:buSzPts val="990"/>
            </a:pPr>
            <a:r>
              <a:rPr lang="en" sz="1893" dirty="0">
                <a:solidFill>
                  <a:srgbClr val="FFFFFF"/>
                </a:solidFill>
              </a:rPr>
              <a:t>Encryption</a:t>
            </a:r>
            <a:endParaRPr sz="1893" dirty="0">
              <a:solidFill>
                <a:srgbClr val="FFFFFF"/>
              </a:solidFill>
            </a:endParaRPr>
          </a:p>
        </p:txBody>
      </p:sp>
      <p:graphicFrame>
        <p:nvGraphicFramePr>
          <p:cNvPr id="576" name="Google Shape;576;p62"/>
          <p:cNvGraphicFramePr/>
          <p:nvPr>
            <p:extLst>
              <p:ext uri="{D42A27DB-BD31-4B8C-83A1-F6EECF244321}">
                <p14:modId xmlns:p14="http://schemas.microsoft.com/office/powerpoint/2010/main" val="3463259969"/>
              </p:ext>
            </p:extLst>
          </p:nvPr>
        </p:nvGraphicFramePr>
        <p:xfrm>
          <a:off x="328100" y="1339516"/>
          <a:ext cx="6834700" cy="4170947"/>
        </p:xfrm>
        <a:graphic>
          <a:graphicData uri="http://schemas.openxmlformats.org/drawingml/2006/table">
            <a:tbl>
              <a:tblPr>
                <a:noFill/>
              </a:tblPr>
              <a:tblGrid>
                <a:gridCol w="1698807">
                  <a:extLst>
                    <a:ext uri="{9D8B030D-6E8A-4147-A177-3AD203B41FA5}">
                      <a16:colId xmlns:a16="http://schemas.microsoft.com/office/drawing/2014/main" val="20000"/>
                    </a:ext>
                  </a:extLst>
                </a:gridCol>
                <a:gridCol w="717527">
                  <a:extLst>
                    <a:ext uri="{9D8B030D-6E8A-4147-A177-3AD203B41FA5}">
                      <a16:colId xmlns:a16="http://schemas.microsoft.com/office/drawing/2014/main" val="20001"/>
                    </a:ext>
                  </a:extLst>
                </a:gridCol>
                <a:gridCol w="645775">
                  <a:extLst>
                    <a:ext uri="{9D8B030D-6E8A-4147-A177-3AD203B41FA5}">
                      <a16:colId xmlns:a16="http://schemas.microsoft.com/office/drawing/2014/main" val="20002"/>
                    </a:ext>
                  </a:extLst>
                </a:gridCol>
                <a:gridCol w="638990">
                  <a:extLst>
                    <a:ext uri="{9D8B030D-6E8A-4147-A177-3AD203B41FA5}">
                      <a16:colId xmlns:a16="http://schemas.microsoft.com/office/drawing/2014/main" val="20003"/>
                    </a:ext>
                  </a:extLst>
                </a:gridCol>
                <a:gridCol w="748544">
                  <a:extLst>
                    <a:ext uri="{9D8B030D-6E8A-4147-A177-3AD203B41FA5}">
                      <a16:colId xmlns:a16="http://schemas.microsoft.com/office/drawing/2014/main" val="20004"/>
                    </a:ext>
                  </a:extLst>
                </a:gridCol>
                <a:gridCol w="649196">
                  <a:extLst>
                    <a:ext uri="{9D8B030D-6E8A-4147-A177-3AD203B41FA5}">
                      <a16:colId xmlns:a16="http://schemas.microsoft.com/office/drawing/2014/main" val="20005"/>
                    </a:ext>
                  </a:extLst>
                </a:gridCol>
                <a:gridCol w="605129">
                  <a:extLst>
                    <a:ext uri="{9D8B030D-6E8A-4147-A177-3AD203B41FA5}">
                      <a16:colId xmlns:a16="http://schemas.microsoft.com/office/drawing/2014/main" val="20006"/>
                    </a:ext>
                  </a:extLst>
                </a:gridCol>
                <a:gridCol w="577279">
                  <a:extLst>
                    <a:ext uri="{9D8B030D-6E8A-4147-A177-3AD203B41FA5}">
                      <a16:colId xmlns:a16="http://schemas.microsoft.com/office/drawing/2014/main" val="20007"/>
                    </a:ext>
                  </a:extLst>
                </a:gridCol>
                <a:gridCol w="553453">
                  <a:extLst>
                    <a:ext uri="{9D8B030D-6E8A-4147-A177-3AD203B41FA5}">
                      <a16:colId xmlns:a16="http://schemas.microsoft.com/office/drawing/2014/main" val="20008"/>
                    </a:ext>
                  </a:extLst>
                </a:gridCol>
              </a:tblGrid>
              <a:tr h="682799">
                <a:tc>
                  <a:txBody>
                    <a:bodyPr/>
                    <a:lstStyle/>
                    <a:p>
                      <a:pPr marL="0" lvl="0" indent="0" algn="l" rtl="0">
                        <a:spcBef>
                          <a:spcPts val="0"/>
                        </a:spcBef>
                        <a:spcAft>
                          <a:spcPts val="0"/>
                        </a:spcAft>
                        <a:buNone/>
                      </a:pPr>
                      <a:r>
                        <a:rPr lang="en" sz="2400"/>
                        <a:t>Plaintext</a:t>
                      </a:r>
                      <a:endParaRPr sz="2400"/>
                    </a:p>
                  </a:txBody>
                  <a:tcPr marL="121900" marR="121900" marT="121900" marB="121900"/>
                </a:tc>
                <a:tc>
                  <a:txBody>
                    <a:bodyPr/>
                    <a:lstStyle/>
                    <a:p>
                      <a:pPr marL="0" lvl="0" indent="0" algn="l" rtl="0">
                        <a:spcBef>
                          <a:spcPts val="0"/>
                        </a:spcBef>
                        <a:spcAft>
                          <a:spcPts val="0"/>
                        </a:spcAft>
                        <a:buNone/>
                      </a:pPr>
                      <a:r>
                        <a:rPr lang="en" sz="2400"/>
                        <a:t>C</a:t>
                      </a:r>
                      <a:endParaRPr sz="2400"/>
                    </a:p>
                  </a:txBody>
                  <a:tcPr marL="121900" marR="121900" marT="121900" marB="121900"/>
                </a:tc>
                <a:tc>
                  <a:txBody>
                    <a:bodyPr/>
                    <a:lstStyle/>
                    <a:p>
                      <a:pPr marL="0" lvl="0" indent="0" algn="l" rtl="0">
                        <a:spcBef>
                          <a:spcPts val="0"/>
                        </a:spcBef>
                        <a:spcAft>
                          <a:spcPts val="0"/>
                        </a:spcAft>
                        <a:buNone/>
                      </a:pPr>
                      <a:r>
                        <a:rPr lang="en" sz="2400"/>
                        <a:t>O</a:t>
                      </a:r>
                      <a:endParaRPr sz="2400"/>
                    </a:p>
                  </a:txBody>
                  <a:tcPr marL="121900" marR="121900" marT="121900" marB="121900"/>
                </a:tc>
                <a:tc>
                  <a:txBody>
                    <a:bodyPr/>
                    <a:lstStyle/>
                    <a:p>
                      <a:pPr marL="0" lvl="0" indent="0" algn="l" rtl="0">
                        <a:spcBef>
                          <a:spcPts val="0"/>
                        </a:spcBef>
                        <a:spcAft>
                          <a:spcPts val="0"/>
                        </a:spcAft>
                        <a:buNone/>
                      </a:pPr>
                      <a:r>
                        <a:rPr lang="en" sz="2400"/>
                        <a:t>M</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tc>
                  <a:txBody>
                    <a:bodyPr/>
                    <a:lstStyle/>
                    <a:p>
                      <a:pPr marL="0" lvl="0" indent="0" algn="l" rtl="0">
                        <a:spcBef>
                          <a:spcPts val="0"/>
                        </a:spcBef>
                        <a:spcAft>
                          <a:spcPts val="0"/>
                        </a:spcAft>
                        <a:buNone/>
                      </a:pPr>
                      <a:r>
                        <a:rPr lang="en" sz="2400"/>
                        <a:t>U</a:t>
                      </a:r>
                      <a:endParaRPr sz="2400"/>
                    </a:p>
                  </a:txBody>
                  <a:tcPr marL="121900" marR="121900" marT="121900" marB="121900"/>
                </a:tc>
                <a:tc>
                  <a:txBody>
                    <a:bodyPr/>
                    <a:lstStyle/>
                    <a:p>
                      <a:pPr marL="0" lvl="0" indent="0" algn="l" rtl="0">
                        <a:spcBef>
                          <a:spcPts val="0"/>
                        </a:spcBef>
                        <a:spcAft>
                          <a:spcPts val="0"/>
                        </a:spcAft>
                        <a:buNone/>
                      </a:pPr>
                      <a:r>
                        <a:rPr lang="en" sz="2400"/>
                        <a:t>T</a:t>
                      </a:r>
                      <a:endParaRPr sz="2400"/>
                    </a:p>
                  </a:txBody>
                  <a:tcPr marL="121900" marR="121900" marT="121900" marB="121900"/>
                </a:tc>
                <a:tc>
                  <a:txBody>
                    <a:bodyPr/>
                    <a:lstStyle/>
                    <a:p>
                      <a:pPr marL="0" lvl="0" indent="0" algn="l" rtl="0">
                        <a:spcBef>
                          <a:spcPts val="0"/>
                        </a:spcBef>
                        <a:spcAft>
                          <a:spcPts val="0"/>
                        </a:spcAft>
                        <a:buNone/>
                      </a:pPr>
                      <a:r>
                        <a:rPr lang="en" sz="2400"/>
                        <a:t>E</a:t>
                      </a:r>
                      <a:endParaRPr sz="2400"/>
                    </a:p>
                  </a:txBody>
                  <a:tcPr marL="121900" marR="121900" marT="121900" marB="121900"/>
                </a:tc>
                <a:tc>
                  <a:txBody>
                    <a:bodyPr/>
                    <a:lstStyle/>
                    <a:p>
                      <a:pPr marL="0" lvl="0" indent="0" algn="l" rtl="0">
                        <a:spcBef>
                          <a:spcPts val="0"/>
                        </a:spcBef>
                        <a:spcAft>
                          <a:spcPts val="0"/>
                        </a:spcAft>
                        <a:buNone/>
                      </a:pPr>
                      <a:r>
                        <a:rPr lang="en" sz="2400"/>
                        <a:t>R</a:t>
                      </a:r>
                      <a:endParaRPr sz="2400"/>
                    </a:p>
                  </a:txBody>
                  <a:tcPr marL="121900" marR="121900" marT="121900" marB="121900"/>
                </a:tc>
                <a:extLst>
                  <a:ext uri="{0D108BD9-81ED-4DB2-BD59-A6C34878D82A}">
                    <a16:rowId xmlns:a16="http://schemas.microsoft.com/office/drawing/2014/main" val="10000"/>
                  </a:ext>
                </a:extLst>
              </a:tr>
              <a:tr h="674530">
                <a:tc>
                  <a:txBody>
                    <a:bodyPr/>
                    <a:lstStyle/>
                    <a:p>
                      <a:pPr marL="0" lvl="0" indent="0" algn="l" rtl="0">
                        <a:spcBef>
                          <a:spcPts val="0"/>
                        </a:spcBef>
                        <a:spcAft>
                          <a:spcPts val="0"/>
                        </a:spcAft>
                        <a:buNone/>
                      </a:pPr>
                      <a:r>
                        <a:rPr lang="en-GB" sz="2400" dirty="0"/>
                        <a:t>P value</a:t>
                      </a:r>
                      <a:endParaRPr sz="2400" dirty="0"/>
                    </a:p>
                  </a:txBody>
                  <a:tcPr marL="121900" marR="121900" marT="121900" marB="121900"/>
                </a:tc>
                <a:tc>
                  <a:txBody>
                    <a:bodyPr/>
                    <a:lstStyle/>
                    <a:p>
                      <a:pPr marL="0" lvl="0" indent="0" algn="l" rtl="0">
                        <a:spcBef>
                          <a:spcPts val="0"/>
                        </a:spcBef>
                        <a:spcAft>
                          <a:spcPts val="0"/>
                        </a:spcAft>
                        <a:buNone/>
                      </a:pPr>
                      <a:r>
                        <a:rPr lang="en-GB" sz="2400" dirty="0"/>
                        <a:t>2</a:t>
                      </a:r>
                      <a:endParaRPr sz="2400" dirty="0"/>
                    </a:p>
                  </a:txBody>
                  <a:tcPr marL="121900" marR="121900" marT="121900" marB="121900"/>
                </a:tc>
                <a:tc>
                  <a:txBody>
                    <a:bodyPr/>
                    <a:lstStyle/>
                    <a:p>
                      <a:pPr marL="0" lvl="0" indent="0" algn="l" rtl="0">
                        <a:spcBef>
                          <a:spcPts val="0"/>
                        </a:spcBef>
                        <a:spcAft>
                          <a:spcPts val="0"/>
                        </a:spcAft>
                        <a:buNone/>
                      </a:pPr>
                      <a:r>
                        <a:rPr lang="en-GB" sz="2400" dirty="0"/>
                        <a:t>14</a:t>
                      </a:r>
                      <a:endParaRPr sz="2400" dirty="0"/>
                    </a:p>
                  </a:txBody>
                  <a:tcPr marL="121900" marR="121900" marT="121900" marB="121900"/>
                </a:tc>
                <a:tc>
                  <a:txBody>
                    <a:bodyPr/>
                    <a:lstStyle/>
                    <a:p>
                      <a:pPr marL="0" lvl="0" indent="0" algn="l" rtl="0">
                        <a:spcBef>
                          <a:spcPts val="0"/>
                        </a:spcBef>
                        <a:spcAft>
                          <a:spcPts val="0"/>
                        </a:spcAft>
                        <a:buNone/>
                      </a:pPr>
                      <a:r>
                        <a:rPr lang="en-GB" sz="2400" dirty="0"/>
                        <a:t>12</a:t>
                      </a:r>
                      <a:endParaRPr sz="2400" dirty="0"/>
                    </a:p>
                  </a:txBody>
                  <a:tcPr marL="121900" marR="121900" marT="121900" marB="121900"/>
                </a:tc>
                <a:tc>
                  <a:txBody>
                    <a:bodyPr/>
                    <a:lstStyle/>
                    <a:p>
                      <a:pPr marL="0" lvl="0" indent="0" algn="l" rtl="0">
                        <a:spcBef>
                          <a:spcPts val="0"/>
                        </a:spcBef>
                        <a:spcAft>
                          <a:spcPts val="0"/>
                        </a:spcAft>
                        <a:buNone/>
                      </a:pPr>
                      <a:r>
                        <a:rPr lang="en-GB" sz="2400" dirty="0"/>
                        <a:t>15</a:t>
                      </a:r>
                      <a:endParaRPr sz="2400" dirty="0"/>
                    </a:p>
                  </a:txBody>
                  <a:tcPr marL="121900" marR="121900" marT="121900" marB="121900"/>
                </a:tc>
                <a:tc>
                  <a:txBody>
                    <a:bodyPr/>
                    <a:lstStyle/>
                    <a:p>
                      <a:pPr marL="0" lvl="0" indent="0" algn="l" rtl="0">
                        <a:spcBef>
                          <a:spcPts val="0"/>
                        </a:spcBef>
                        <a:spcAft>
                          <a:spcPts val="0"/>
                        </a:spcAft>
                        <a:buNone/>
                      </a:pPr>
                      <a:r>
                        <a:rPr lang="en-GB" sz="2400" dirty="0"/>
                        <a:t>20</a:t>
                      </a:r>
                      <a:endParaRPr sz="2400" dirty="0"/>
                    </a:p>
                  </a:txBody>
                  <a:tcPr marL="121900" marR="121900" marT="121900" marB="121900"/>
                </a:tc>
                <a:tc>
                  <a:txBody>
                    <a:bodyPr/>
                    <a:lstStyle/>
                    <a:p>
                      <a:pPr marL="0" lvl="0" indent="0" algn="l" rtl="0">
                        <a:spcBef>
                          <a:spcPts val="0"/>
                        </a:spcBef>
                        <a:spcAft>
                          <a:spcPts val="0"/>
                        </a:spcAft>
                        <a:buNone/>
                      </a:pPr>
                      <a:r>
                        <a:rPr lang="en-GB" sz="2400" dirty="0"/>
                        <a:t>19</a:t>
                      </a:r>
                      <a:endParaRPr sz="2400" dirty="0"/>
                    </a:p>
                  </a:txBody>
                  <a:tcPr marL="121900" marR="121900" marT="121900" marB="121900"/>
                </a:tc>
                <a:tc>
                  <a:txBody>
                    <a:bodyPr/>
                    <a:lstStyle/>
                    <a:p>
                      <a:pPr marL="0" lvl="0" indent="0" algn="l" rtl="0">
                        <a:spcBef>
                          <a:spcPts val="0"/>
                        </a:spcBef>
                        <a:spcAft>
                          <a:spcPts val="0"/>
                        </a:spcAft>
                        <a:buNone/>
                      </a:pPr>
                      <a:r>
                        <a:rPr lang="en-GB" sz="2400" dirty="0"/>
                        <a:t>4</a:t>
                      </a:r>
                      <a:endParaRPr sz="2400" dirty="0"/>
                    </a:p>
                  </a:txBody>
                  <a:tcPr marL="121900" marR="121900" marT="121900" marB="121900"/>
                </a:tc>
                <a:tc>
                  <a:txBody>
                    <a:bodyPr/>
                    <a:lstStyle/>
                    <a:p>
                      <a:pPr marL="0" lvl="0" indent="0" algn="l" rtl="0">
                        <a:spcBef>
                          <a:spcPts val="0"/>
                        </a:spcBef>
                        <a:spcAft>
                          <a:spcPts val="0"/>
                        </a:spcAft>
                        <a:buNone/>
                      </a:pPr>
                      <a:r>
                        <a:rPr lang="en-GB" sz="2400" dirty="0"/>
                        <a:t>17</a:t>
                      </a:r>
                      <a:endParaRPr sz="2400" dirty="0"/>
                    </a:p>
                  </a:txBody>
                  <a:tcPr marL="121900" marR="121900" marT="121900" marB="121900"/>
                </a:tc>
                <a:extLst>
                  <a:ext uri="{0D108BD9-81ED-4DB2-BD59-A6C34878D82A}">
                    <a16:rowId xmlns:a16="http://schemas.microsoft.com/office/drawing/2014/main" val="919634346"/>
                  </a:ext>
                </a:extLst>
              </a:tr>
              <a:tr h="618019">
                <a:tc>
                  <a:txBody>
                    <a:bodyPr/>
                    <a:lstStyle/>
                    <a:p>
                      <a:pPr marL="0" lvl="0" indent="0" algn="l" rtl="0">
                        <a:spcBef>
                          <a:spcPts val="0"/>
                        </a:spcBef>
                        <a:spcAft>
                          <a:spcPts val="0"/>
                        </a:spcAft>
                        <a:buNone/>
                      </a:pPr>
                      <a:r>
                        <a:rPr lang="en" sz="2400" dirty="0"/>
                        <a:t>Key</a:t>
                      </a:r>
                      <a:endParaRPr sz="2400" dirty="0"/>
                    </a:p>
                  </a:txBody>
                  <a:tcPr marL="121900" marR="121900" marT="121900" marB="121900"/>
                </a:tc>
                <a:tc>
                  <a:txBody>
                    <a:bodyPr/>
                    <a:lstStyle/>
                    <a:p>
                      <a:pPr marL="0" lvl="0" indent="0" algn="l" rtl="0">
                        <a:spcBef>
                          <a:spcPts val="0"/>
                        </a:spcBef>
                        <a:spcAft>
                          <a:spcPts val="0"/>
                        </a:spcAft>
                        <a:buNone/>
                      </a:pPr>
                      <a:r>
                        <a:rPr lang="en" sz="2400"/>
                        <a:t>A</a:t>
                      </a:r>
                      <a:endParaRPr sz="2400"/>
                    </a:p>
                  </a:txBody>
                  <a:tcPr marL="121900" marR="121900" marT="121900" marB="121900"/>
                </a:tc>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tc>
                  <a:txBody>
                    <a:bodyPr/>
                    <a:lstStyle/>
                    <a:p>
                      <a:pPr marL="0" lvl="0" indent="0" algn="l" rtl="0">
                        <a:spcBef>
                          <a:spcPts val="0"/>
                        </a:spcBef>
                        <a:spcAft>
                          <a:spcPts val="0"/>
                        </a:spcAft>
                        <a:buNone/>
                      </a:pPr>
                      <a:r>
                        <a:rPr lang="en" sz="2400"/>
                        <a:t>H</a:t>
                      </a:r>
                      <a:endParaRPr sz="2400"/>
                    </a:p>
                  </a:txBody>
                  <a:tcPr marL="121900" marR="121900" marT="121900" marB="121900"/>
                </a:tc>
                <a:tc>
                  <a:txBody>
                    <a:bodyPr/>
                    <a:lstStyle/>
                    <a:p>
                      <a:pPr marL="0" lvl="0" indent="0" algn="l" rtl="0">
                        <a:spcBef>
                          <a:spcPts val="0"/>
                        </a:spcBef>
                        <a:spcAft>
                          <a:spcPts val="0"/>
                        </a:spcAft>
                        <a:buNone/>
                      </a:pPr>
                      <a:r>
                        <a:rPr lang="en" sz="2400"/>
                        <a:t>A</a:t>
                      </a:r>
                      <a:endParaRPr sz="2400"/>
                    </a:p>
                  </a:txBody>
                  <a:tcPr marL="121900" marR="121900" marT="121900" marB="121900"/>
                </a:tc>
                <a:tc>
                  <a:txBody>
                    <a:bodyPr/>
                    <a:lstStyle/>
                    <a:p>
                      <a:pPr marL="0" lvl="0" indent="0" algn="l" rtl="0">
                        <a:spcBef>
                          <a:spcPts val="0"/>
                        </a:spcBef>
                        <a:spcAft>
                          <a:spcPts val="0"/>
                        </a:spcAft>
                        <a:buNone/>
                      </a:pPr>
                      <a:r>
                        <a:rPr lang="en" sz="2400"/>
                        <a:t>A</a:t>
                      </a:r>
                      <a:endParaRPr sz="2400"/>
                    </a:p>
                  </a:txBody>
                  <a:tcPr marL="121900" marR="121900" marT="121900" marB="121900"/>
                </a:tc>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extLst>
                  <a:ext uri="{0D108BD9-81ED-4DB2-BD59-A6C34878D82A}">
                    <a16:rowId xmlns:a16="http://schemas.microsoft.com/office/drawing/2014/main" val="10001"/>
                  </a:ext>
                </a:extLst>
              </a:tr>
              <a:tr h="959561">
                <a:tc>
                  <a:txBody>
                    <a:bodyPr/>
                    <a:lstStyle/>
                    <a:p>
                      <a:pPr marL="0" lvl="0" indent="0" algn="l" rtl="0">
                        <a:spcBef>
                          <a:spcPts val="0"/>
                        </a:spcBef>
                        <a:spcAft>
                          <a:spcPts val="0"/>
                        </a:spcAft>
                        <a:buNone/>
                      </a:pPr>
                      <a:r>
                        <a:rPr lang="en-GB" sz="2400" dirty="0"/>
                        <a:t>Key Value</a:t>
                      </a:r>
                      <a:endParaRPr sz="2400" dirty="0"/>
                    </a:p>
                  </a:txBody>
                  <a:tcPr marL="121900" marR="121900" marT="121900" marB="121900"/>
                </a:tc>
                <a:tc>
                  <a:txBody>
                    <a:bodyPr/>
                    <a:lstStyle/>
                    <a:p>
                      <a:pPr marL="0" lvl="0" indent="0" algn="l" rtl="0">
                        <a:spcBef>
                          <a:spcPts val="0"/>
                        </a:spcBef>
                        <a:spcAft>
                          <a:spcPts val="0"/>
                        </a:spcAft>
                        <a:buNone/>
                      </a:pPr>
                      <a:r>
                        <a:rPr lang="en-GB" sz="2400" dirty="0"/>
                        <a:t>0</a:t>
                      </a:r>
                      <a:endParaRPr sz="2400" dirty="0"/>
                    </a:p>
                  </a:txBody>
                  <a:tcPr marL="121900" marR="121900" marT="121900" marB="121900"/>
                </a:tc>
                <a:tc>
                  <a:txBody>
                    <a:bodyPr/>
                    <a:lstStyle/>
                    <a:p>
                      <a:pPr marL="0" lvl="0" indent="0" algn="l" rtl="0">
                        <a:spcBef>
                          <a:spcPts val="0"/>
                        </a:spcBef>
                        <a:spcAft>
                          <a:spcPts val="0"/>
                        </a:spcAft>
                        <a:buNone/>
                      </a:pPr>
                      <a:r>
                        <a:rPr lang="en-GB" sz="2400" dirty="0"/>
                        <a:t>11</a:t>
                      </a:r>
                      <a:endParaRPr sz="2400" dirty="0"/>
                    </a:p>
                  </a:txBody>
                  <a:tcPr marL="121900" marR="121900" marT="121900" marB="121900"/>
                </a:tc>
                <a:tc>
                  <a:txBody>
                    <a:bodyPr/>
                    <a:lstStyle/>
                    <a:p>
                      <a:pPr marL="0" lvl="0" indent="0" algn="l" rtl="0">
                        <a:spcBef>
                          <a:spcPts val="0"/>
                        </a:spcBef>
                        <a:spcAft>
                          <a:spcPts val="0"/>
                        </a:spcAft>
                        <a:buNone/>
                      </a:pPr>
                      <a:r>
                        <a:rPr lang="en-GB" sz="2400" dirty="0"/>
                        <a:t>15</a:t>
                      </a:r>
                      <a:endParaRPr sz="2400" dirty="0"/>
                    </a:p>
                  </a:txBody>
                  <a:tcPr marL="121900" marR="121900" marT="121900" marB="121900"/>
                </a:tc>
                <a:tc>
                  <a:txBody>
                    <a:bodyPr/>
                    <a:lstStyle/>
                    <a:p>
                      <a:pPr marL="0" lvl="0" indent="0" algn="l" rtl="0">
                        <a:spcBef>
                          <a:spcPts val="0"/>
                        </a:spcBef>
                        <a:spcAft>
                          <a:spcPts val="0"/>
                        </a:spcAft>
                        <a:buNone/>
                      </a:pPr>
                      <a:r>
                        <a:rPr lang="en-GB" sz="2400" dirty="0"/>
                        <a:t>7</a:t>
                      </a:r>
                      <a:endParaRPr sz="2400" dirty="0"/>
                    </a:p>
                  </a:txBody>
                  <a:tcPr marL="121900" marR="121900" marT="121900" marB="121900"/>
                </a:tc>
                <a:tc>
                  <a:txBody>
                    <a:bodyPr/>
                    <a:lstStyle/>
                    <a:p>
                      <a:pPr marL="0" lvl="0" indent="0" algn="l" rtl="0">
                        <a:spcBef>
                          <a:spcPts val="0"/>
                        </a:spcBef>
                        <a:spcAft>
                          <a:spcPts val="0"/>
                        </a:spcAft>
                        <a:buNone/>
                      </a:pPr>
                      <a:r>
                        <a:rPr lang="en-GB" sz="2400" dirty="0"/>
                        <a:t>0</a:t>
                      </a:r>
                      <a:endParaRPr sz="2400" dirty="0"/>
                    </a:p>
                  </a:txBody>
                  <a:tcPr marL="121900" marR="121900" marT="121900" marB="121900"/>
                </a:tc>
                <a:tc>
                  <a:txBody>
                    <a:bodyPr/>
                    <a:lstStyle/>
                    <a:p>
                      <a:pPr marL="0" lvl="0" indent="0" algn="l" rtl="0">
                        <a:spcBef>
                          <a:spcPts val="0"/>
                        </a:spcBef>
                        <a:spcAft>
                          <a:spcPts val="0"/>
                        </a:spcAft>
                        <a:buNone/>
                      </a:pPr>
                      <a:r>
                        <a:rPr lang="en-GB" sz="2400" dirty="0"/>
                        <a:t>0</a:t>
                      </a:r>
                      <a:endParaRPr sz="2400" dirty="0"/>
                    </a:p>
                  </a:txBody>
                  <a:tcPr marL="121900" marR="121900" marT="121900" marB="121900"/>
                </a:tc>
                <a:tc>
                  <a:txBody>
                    <a:bodyPr/>
                    <a:lstStyle/>
                    <a:p>
                      <a:pPr marL="0" lvl="0" indent="0" algn="l" rtl="0">
                        <a:spcBef>
                          <a:spcPts val="0"/>
                        </a:spcBef>
                        <a:spcAft>
                          <a:spcPts val="0"/>
                        </a:spcAft>
                        <a:buNone/>
                      </a:pPr>
                      <a:r>
                        <a:rPr lang="en-GB" sz="2400" dirty="0"/>
                        <a:t>11</a:t>
                      </a:r>
                      <a:endParaRPr sz="2400" dirty="0"/>
                    </a:p>
                  </a:txBody>
                  <a:tcPr marL="121900" marR="121900" marT="121900" marB="121900"/>
                </a:tc>
                <a:tc>
                  <a:txBody>
                    <a:bodyPr/>
                    <a:lstStyle/>
                    <a:p>
                      <a:pPr marL="0" lvl="0" indent="0" algn="l" rtl="0">
                        <a:spcBef>
                          <a:spcPts val="0"/>
                        </a:spcBef>
                        <a:spcAft>
                          <a:spcPts val="0"/>
                        </a:spcAft>
                        <a:buNone/>
                      </a:pPr>
                      <a:r>
                        <a:rPr lang="en-GB" sz="2400" dirty="0"/>
                        <a:t>15</a:t>
                      </a:r>
                      <a:endParaRPr sz="2400" dirty="0"/>
                    </a:p>
                  </a:txBody>
                  <a:tcPr marL="121900" marR="121900" marT="121900" marB="121900"/>
                </a:tc>
                <a:extLst>
                  <a:ext uri="{0D108BD9-81ED-4DB2-BD59-A6C34878D82A}">
                    <a16:rowId xmlns:a16="http://schemas.microsoft.com/office/drawing/2014/main" val="3546193841"/>
                  </a:ext>
                </a:extLst>
              </a:tr>
              <a:tr h="618019">
                <a:tc>
                  <a:txBody>
                    <a:bodyPr/>
                    <a:lstStyle/>
                    <a:p>
                      <a:pPr marL="0" lvl="0" indent="0" algn="l" rtl="0">
                        <a:spcBef>
                          <a:spcPts val="0"/>
                        </a:spcBef>
                        <a:spcAft>
                          <a:spcPts val="0"/>
                        </a:spcAft>
                        <a:buNone/>
                      </a:pPr>
                      <a:r>
                        <a:rPr lang="en-GB" sz="2400" dirty="0"/>
                        <a:t>C value</a:t>
                      </a:r>
                      <a:endParaRPr sz="2400" dirty="0"/>
                    </a:p>
                  </a:txBody>
                  <a:tcPr marL="121900" marR="121900" marT="121900" marB="121900"/>
                </a:tc>
                <a:tc>
                  <a:txBody>
                    <a:bodyPr/>
                    <a:lstStyle/>
                    <a:p>
                      <a:pPr marL="0" lvl="0" indent="0" algn="l" rtl="0">
                        <a:spcBef>
                          <a:spcPts val="0"/>
                        </a:spcBef>
                        <a:spcAft>
                          <a:spcPts val="0"/>
                        </a:spcAft>
                        <a:buNone/>
                      </a:pPr>
                      <a:r>
                        <a:rPr lang="en-GB" sz="2400" dirty="0"/>
                        <a:t>2</a:t>
                      </a:r>
                      <a:endParaRPr sz="2400" dirty="0"/>
                    </a:p>
                  </a:txBody>
                  <a:tcPr marL="121900" marR="121900" marT="121900" marB="121900"/>
                </a:tc>
                <a:tc>
                  <a:txBody>
                    <a:bodyPr/>
                    <a:lstStyle/>
                    <a:p>
                      <a:pPr marL="0" lvl="0" indent="0" algn="l" rtl="0">
                        <a:spcBef>
                          <a:spcPts val="0"/>
                        </a:spcBef>
                        <a:spcAft>
                          <a:spcPts val="0"/>
                        </a:spcAft>
                        <a:buNone/>
                      </a:pPr>
                      <a:r>
                        <a:rPr lang="en-GB" sz="2400" dirty="0"/>
                        <a:t>25</a:t>
                      </a:r>
                      <a:endParaRPr sz="2400" dirty="0"/>
                    </a:p>
                  </a:txBody>
                  <a:tcPr marL="121900" marR="121900" marT="121900" marB="121900"/>
                </a:tc>
                <a:tc>
                  <a:txBody>
                    <a:bodyPr/>
                    <a:lstStyle/>
                    <a:p>
                      <a:pPr marL="0" lvl="0" indent="0" algn="l" rtl="0">
                        <a:spcBef>
                          <a:spcPts val="0"/>
                        </a:spcBef>
                        <a:spcAft>
                          <a:spcPts val="0"/>
                        </a:spcAft>
                        <a:buNone/>
                      </a:pPr>
                      <a:r>
                        <a:rPr lang="en-GB" sz="2400" dirty="0"/>
                        <a:t>1</a:t>
                      </a:r>
                      <a:endParaRPr sz="2400" dirty="0"/>
                    </a:p>
                  </a:txBody>
                  <a:tcPr marL="121900" marR="121900" marT="121900" marB="121900"/>
                </a:tc>
                <a:tc>
                  <a:txBody>
                    <a:bodyPr/>
                    <a:lstStyle/>
                    <a:p>
                      <a:pPr marL="0" lvl="0" indent="0" algn="l" rtl="0">
                        <a:spcBef>
                          <a:spcPts val="0"/>
                        </a:spcBef>
                        <a:spcAft>
                          <a:spcPts val="0"/>
                        </a:spcAft>
                        <a:buNone/>
                      </a:pPr>
                      <a:r>
                        <a:rPr lang="en-GB" sz="2400" dirty="0"/>
                        <a:t>22</a:t>
                      </a:r>
                      <a:endParaRPr sz="2400" dirty="0"/>
                    </a:p>
                  </a:txBody>
                  <a:tcPr marL="121900" marR="121900" marT="121900" marB="121900"/>
                </a:tc>
                <a:tc>
                  <a:txBody>
                    <a:bodyPr/>
                    <a:lstStyle/>
                    <a:p>
                      <a:pPr marL="0" lvl="0" indent="0" algn="l" rtl="0">
                        <a:spcBef>
                          <a:spcPts val="0"/>
                        </a:spcBef>
                        <a:spcAft>
                          <a:spcPts val="0"/>
                        </a:spcAft>
                        <a:buNone/>
                      </a:pPr>
                      <a:r>
                        <a:rPr lang="en-GB" sz="2400" dirty="0"/>
                        <a:t>20</a:t>
                      </a:r>
                      <a:endParaRPr sz="2400" dirty="0"/>
                    </a:p>
                  </a:txBody>
                  <a:tcPr marL="121900" marR="121900" marT="121900" marB="121900"/>
                </a:tc>
                <a:tc>
                  <a:txBody>
                    <a:bodyPr/>
                    <a:lstStyle/>
                    <a:p>
                      <a:pPr marL="0" lvl="0" indent="0" algn="l" rtl="0">
                        <a:spcBef>
                          <a:spcPts val="0"/>
                        </a:spcBef>
                        <a:spcAft>
                          <a:spcPts val="0"/>
                        </a:spcAft>
                        <a:buNone/>
                      </a:pPr>
                      <a:r>
                        <a:rPr lang="en-GB" sz="2400" dirty="0"/>
                        <a:t>19</a:t>
                      </a:r>
                      <a:endParaRPr sz="2400" dirty="0"/>
                    </a:p>
                  </a:txBody>
                  <a:tcPr marL="121900" marR="121900" marT="121900" marB="121900"/>
                </a:tc>
                <a:tc>
                  <a:txBody>
                    <a:bodyPr/>
                    <a:lstStyle/>
                    <a:p>
                      <a:pPr marL="0" lvl="0" indent="0" algn="l" rtl="0">
                        <a:spcBef>
                          <a:spcPts val="0"/>
                        </a:spcBef>
                        <a:spcAft>
                          <a:spcPts val="0"/>
                        </a:spcAft>
                        <a:buNone/>
                      </a:pPr>
                      <a:r>
                        <a:rPr lang="en-GB" sz="2400" dirty="0"/>
                        <a:t>15</a:t>
                      </a:r>
                      <a:endParaRPr sz="2400" dirty="0"/>
                    </a:p>
                  </a:txBody>
                  <a:tcPr marL="121900" marR="121900" marT="121900" marB="121900"/>
                </a:tc>
                <a:tc>
                  <a:txBody>
                    <a:bodyPr/>
                    <a:lstStyle/>
                    <a:p>
                      <a:pPr marL="0" lvl="0" indent="0" algn="l" rtl="0">
                        <a:spcBef>
                          <a:spcPts val="0"/>
                        </a:spcBef>
                        <a:spcAft>
                          <a:spcPts val="0"/>
                        </a:spcAft>
                        <a:buNone/>
                      </a:pPr>
                      <a:r>
                        <a:rPr lang="en-GB" sz="2400" dirty="0"/>
                        <a:t>6</a:t>
                      </a:r>
                      <a:endParaRPr sz="2400" dirty="0"/>
                    </a:p>
                  </a:txBody>
                  <a:tcPr marL="121900" marR="121900" marT="121900" marB="121900"/>
                </a:tc>
                <a:extLst>
                  <a:ext uri="{0D108BD9-81ED-4DB2-BD59-A6C34878D82A}">
                    <a16:rowId xmlns:a16="http://schemas.microsoft.com/office/drawing/2014/main" val="2488975899"/>
                  </a:ext>
                </a:extLst>
              </a:tr>
              <a:tr h="618019">
                <a:tc>
                  <a:txBody>
                    <a:bodyPr/>
                    <a:lstStyle/>
                    <a:p>
                      <a:pPr marL="0" lvl="0" indent="0" algn="l" rtl="0">
                        <a:spcBef>
                          <a:spcPts val="0"/>
                        </a:spcBef>
                        <a:spcAft>
                          <a:spcPts val="0"/>
                        </a:spcAft>
                        <a:buNone/>
                      </a:pPr>
                      <a:r>
                        <a:rPr lang="en" sz="2400" dirty="0"/>
                        <a:t>Ciphertext</a:t>
                      </a:r>
                      <a:endParaRPr sz="2400" dirty="0"/>
                    </a:p>
                  </a:txBody>
                  <a:tcPr marL="121900" marR="121900" marT="121900" marB="121900">
                    <a:solidFill>
                      <a:srgbClr val="6AA84F"/>
                    </a:solidFill>
                  </a:tcPr>
                </a:tc>
                <a:tc>
                  <a:txBody>
                    <a:bodyPr/>
                    <a:lstStyle/>
                    <a:p>
                      <a:pPr marL="0" lvl="0" indent="0" algn="l" rtl="0">
                        <a:spcBef>
                          <a:spcPts val="0"/>
                        </a:spcBef>
                        <a:spcAft>
                          <a:spcPts val="0"/>
                        </a:spcAft>
                        <a:buNone/>
                      </a:pPr>
                      <a:r>
                        <a:rPr lang="en" sz="2400"/>
                        <a:t>C</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a:t>Z</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a:t>B</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a:t>W</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a:t>U</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a:t>T</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a:t>P</a:t>
                      </a:r>
                      <a:endParaRPr sz="2400"/>
                    </a:p>
                  </a:txBody>
                  <a:tcPr marL="121900" marR="121900" marT="121900" marB="121900">
                    <a:solidFill>
                      <a:srgbClr val="6AA84F"/>
                    </a:solidFill>
                  </a:tcPr>
                </a:tc>
                <a:tc>
                  <a:txBody>
                    <a:bodyPr/>
                    <a:lstStyle/>
                    <a:p>
                      <a:pPr marL="0" lvl="0" indent="0" algn="l" rtl="0">
                        <a:spcBef>
                          <a:spcPts val="0"/>
                        </a:spcBef>
                        <a:spcAft>
                          <a:spcPts val="0"/>
                        </a:spcAft>
                        <a:buNone/>
                      </a:pPr>
                      <a:r>
                        <a:rPr lang="en" sz="2400" dirty="0"/>
                        <a:t>G</a:t>
                      </a:r>
                      <a:endParaRPr sz="2400" dirty="0"/>
                    </a:p>
                  </a:txBody>
                  <a:tcPr marL="121900" marR="121900" marT="121900" marB="121900">
                    <a:solidFill>
                      <a:srgbClr val="6AA84F"/>
                    </a:solidFill>
                  </a:tcPr>
                </a:tc>
                <a:extLst>
                  <a:ext uri="{0D108BD9-81ED-4DB2-BD59-A6C34878D82A}">
                    <a16:rowId xmlns:a16="http://schemas.microsoft.com/office/drawing/2014/main" val="10002"/>
                  </a:ext>
                </a:extLst>
              </a:tr>
            </a:tbl>
          </a:graphicData>
        </a:graphic>
      </p:graphicFrame>
      <p:sp>
        <p:nvSpPr>
          <p:cNvPr id="9" name="Google Shape;550;p59">
            <a:extLst>
              <a:ext uri="{FF2B5EF4-FFF2-40B4-BE49-F238E27FC236}">
                <a16:creationId xmlns:a16="http://schemas.microsoft.com/office/drawing/2014/main" id="{9CE17099-6781-4C6B-8D99-35B3C6436030}"/>
              </a:ext>
            </a:extLst>
          </p:cNvPr>
          <p:cNvSpPr txBox="1"/>
          <p:nvPr/>
        </p:nvSpPr>
        <p:spPr>
          <a:xfrm>
            <a:off x="9289488" y="607000"/>
            <a:ext cx="2725800" cy="16623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2"/>
                </a:solidFill>
              </a:rPr>
              <a:t>Formula of encryption :</a:t>
            </a:r>
            <a:endParaRPr sz="1300" b="1" dirty="0">
              <a:solidFill>
                <a:schemeClr val="dk2"/>
              </a:solidFill>
            </a:endParaRPr>
          </a:p>
          <a:p>
            <a:pPr marL="0" lvl="0" indent="0" algn="l" rtl="0">
              <a:lnSpc>
                <a:spcPct val="150000"/>
              </a:lnSpc>
              <a:spcBef>
                <a:spcPts val="0"/>
              </a:spcBef>
              <a:spcAft>
                <a:spcPts val="0"/>
              </a:spcAft>
              <a:buClr>
                <a:schemeClr val="dk1"/>
              </a:buClr>
              <a:buSzPts val="1100"/>
              <a:buFont typeface="Arial"/>
              <a:buNone/>
            </a:pPr>
            <a:r>
              <a:rPr lang="en" sz="1300" dirty="0">
                <a:solidFill>
                  <a:schemeClr val="dk2"/>
                </a:solidFill>
              </a:rPr>
              <a:t>Ei = (Pi + Ki) mod 26</a:t>
            </a:r>
            <a:endParaRPr sz="1300" dirty="0">
              <a:solidFill>
                <a:schemeClr val="dk2"/>
              </a:solidFill>
            </a:endParaRPr>
          </a:p>
          <a:p>
            <a:pPr marL="0" lvl="0" indent="0" algn="l" rtl="0">
              <a:lnSpc>
                <a:spcPct val="150000"/>
              </a:lnSpc>
              <a:spcBef>
                <a:spcPts val="0"/>
              </a:spcBef>
              <a:spcAft>
                <a:spcPts val="0"/>
              </a:spcAft>
              <a:buClr>
                <a:schemeClr val="dk1"/>
              </a:buClr>
              <a:buSzPts val="1100"/>
              <a:buFont typeface="Arial"/>
              <a:buNone/>
            </a:pPr>
            <a:r>
              <a:rPr lang="en" sz="1300" b="1" dirty="0">
                <a:solidFill>
                  <a:schemeClr val="dk2"/>
                </a:solidFill>
              </a:rPr>
              <a:t>Formula of decryption :</a:t>
            </a:r>
            <a:endParaRPr sz="1300" b="1" dirty="0">
              <a:solidFill>
                <a:schemeClr val="dk2"/>
              </a:solidFill>
            </a:endParaRPr>
          </a:p>
          <a:p>
            <a:pPr marL="0" lvl="0" indent="0" algn="l" rtl="0">
              <a:lnSpc>
                <a:spcPct val="150000"/>
              </a:lnSpc>
              <a:spcBef>
                <a:spcPts val="0"/>
              </a:spcBef>
              <a:spcAft>
                <a:spcPts val="0"/>
              </a:spcAft>
              <a:buClr>
                <a:schemeClr val="dk1"/>
              </a:buClr>
              <a:buSzPts val="1100"/>
              <a:buFont typeface="Arial"/>
              <a:buNone/>
            </a:pPr>
            <a:r>
              <a:rPr lang="en" sz="1300" dirty="0">
                <a:solidFill>
                  <a:schemeClr val="dk2"/>
                </a:solidFill>
              </a:rPr>
              <a:t>Pi = (Ei - Ki) mod 26</a:t>
            </a:r>
            <a:endParaRPr sz="1300" dirty="0">
              <a:solidFill>
                <a:schemeClr val="dk2"/>
              </a:solidFill>
            </a:endParaRPr>
          </a:p>
          <a:p>
            <a:pPr marL="0" lvl="0" indent="0" algn="l" rtl="0">
              <a:spcBef>
                <a:spcPts val="0"/>
              </a:spcBef>
              <a:spcAft>
                <a:spcPts val="0"/>
              </a:spcAft>
              <a:buNone/>
            </a:pPr>
            <a:r>
              <a:rPr lang="en" sz="900" dirty="0"/>
              <a:t>Note: User can use mathematical logic or the table both are same.</a:t>
            </a:r>
            <a:endParaRPr sz="900" dirty="0"/>
          </a:p>
        </p:txBody>
      </p:sp>
      <p:pic>
        <p:nvPicPr>
          <p:cNvPr id="3" name="Picture 2" descr="A picture containing text, whiteboard&#10;&#10;Description automatically generated">
            <a:extLst>
              <a:ext uri="{FF2B5EF4-FFF2-40B4-BE49-F238E27FC236}">
                <a16:creationId xmlns:a16="http://schemas.microsoft.com/office/drawing/2014/main" id="{0F2691F9-1695-4BE2-BDC2-21989DD93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475" y="3144253"/>
            <a:ext cx="4444426" cy="1826740"/>
          </a:xfrm>
          <a:prstGeom prst="rect">
            <a:avLst/>
          </a:prstGeom>
          <a:ln>
            <a:solidFill>
              <a:schemeClr val="tx1"/>
            </a:solidFill>
            <a:prstDash val="soli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3"/>
          <p:cNvSpPr txBox="1">
            <a:spLocks noGrp="1"/>
          </p:cNvSpPr>
          <p:nvPr>
            <p:ph type="title"/>
          </p:nvPr>
        </p:nvSpPr>
        <p:spPr>
          <a:xfrm>
            <a:off x="9200" y="182733"/>
            <a:ext cx="5483600" cy="564800"/>
          </a:xfrm>
          <a:prstGeom prst="rect">
            <a:avLst/>
          </a:prstGeom>
          <a:solidFill>
            <a:srgbClr val="38761D"/>
          </a:solidFill>
        </p:spPr>
        <p:txBody>
          <a:bodyPr spcFirstLastPara="1" vert="horz" wrap="square" lIns="121900" tIns="121900" rIns="121900" bIns="121900" rtlCol="0" anchor="ctr" anchorCtr="0">
            <a:noAutofit/>
          </a:bodyPr>
          <a:lstStyle/>
          <a:p>
            <a:pPr>
              <a:buSzPts val="990"/>
            </a:pPr>
            <a:r>
              <a:rPr lang="en" sz="2960">
                <a:solidFill>
                  <a:srgbClr val="FFFFFF"/>
                </a:solidFill>
              </a:rPr>
              <a:t>Vigenere Cipher</a:t>
            </a:r>
            <a:endParaRPr sz="2960">
              <a:solidFill>
                <a:srgbClr val="FFFFFF"/>
              </a:solidFill>
            </a:endParaRPr>
          </a:p>
        </p:txBody>
      </p:sp>
      <p:sp>
        <p:nvSpPr>
          <p:cNvPr id="585" name="Google Shape;585;p63"/>
          <p:cNvSpPr txBox="1">
            <a:spLocks noGrp="1"/>
          </p:cNvSpPr>
          <p:nvPr>
            <p:ph type="title"/>
          </p:nvPr>
        </p:nvSpPr>
        <p:spPr>
          <a:xfrm>
            <a:off x="9181933" y="300600"/>
            <a:ext cx="3016400" cy="446800"/>
          </a:xfrm>
          <a:prstGeom prst="rect">
            <a:avLst/>
          </a:prstGeom>
          <a:solidFill>
            <a:srgbClr val="674EA7"/>
          </a:solidFill>
        </p:spPr>
        <p:txBody>
          <a:bodyPr spcFirstLastPara="1" vert="horz" wrap="square" lIns="121900" tIns="121900" rIns="121900" bIns="121900" rtlCol="0" anchor="ctr" anchorCtr="0">
            <a:noAutofit/>
          </a:bodyPr>
          <a:lstStyle/>
          <a:p>
            <a:pPr>
              <a:buSzPts val="990"/>
            </a:pPr>
            <a:r>
              <a:rPr lang="en" sz="1893">
                <a:solidFill>
                  <a:srgbClr val="FFFFFF"/>
                </a:solidFill>
              </a:rPr>
              <a:t>Decryption</a:t>
            </a:r>
            <a:endParaRPr sz="1893">
              <a:solidFill>
                <a:srgbClr val="FFFFFF"/>
              </a:solidFill>
            </a:endParaRPr>
          </a:p>
        </p:txBody>
      </p:sp>
      <p:graphicFrame>
        <p:nvGraphicFramePr>
          <p:cNvPr id="588" name="Google Shape;588;p63"/>
          <p:cNvGraphicFramePr/>
          <p:nvPr>
            <p:extLst>
              <p:ext uri="{D42A27DB-BD31-4B8C-83A1-F6EECF244321}">
                <p14:modId xmlns:p14="http://schemas.microsoft.com/office/powerpoint/2010/main" val="3038778307"/>
              </p:ext>
            </p:extLst>
          </p:nvPr>
        </p:nvGraphicFramePr>
        <p:xfrm>
          <a:off x="352163" y="1576636"/>
          <a:ext cx="6738449" cy="3741798"/>
        </p:xfrm>
        <a:graphic>
          <a:graphicData uri="http://schemas.openxmlformats.org/drawingml/2006/table">
            <a:tbl>
              <a:tblPr>
                <a:noFill/>
              </a:tblPr>
              <a:tblGrid>
                <a:gridCol w="1674883">
                  <a:extLst>
                    <a:ext uri="{9D8B030D-6E8A-4147-A177-3AD203B41FA5}">
                      <a16:colId xmlns:a16="http://schemas.microsoft.com/office/drawing/2014/main" val="20000"/>
                    </a:ext>
                  </a:extLst>
                </a:gridCol>
                <a:gridCol w="707423">
                  <a:extLst>
                    <a:ext uri="{9D8B030D-6E8A-4147-A177-3AD203B41FA5}">
                      <a16:colId xmlns:a16="http://schemas.microsoft.com/office/drawing/2014/main" val="20001"/>
                    </a:ext>
                  </a:extLst>
                </a:gridCol>
                <a:gridCol w="636680">
                  <a:extLst>
                    <a:ext uri="{9D8B030D-6E8A-4147-A177-3AD203B41FA5}">
                      <a16:colId xmlns:a16="http://schemas.microsoft.com/office/drawing/2014/main" val="20002"/>
                    </a:ext>
                  </a:extLst>
                </a:gridCol>
                <a:gridCol w="629991">
                  <a:extLst>
                    <a:ext uri="{9D8B030D-6E8A-4147-A177-3AD203B41FA5}">
                      <a16:colId xmlns:a16="http://schemas.microsoft.com/office/drawing/2014/main" val="20003"/>
                    </a:ext>
                  </a:extLst>
                </a:gridCol>
                <a:gridCol w="594823">
                  <a:extLst>
                    <a:ext uri="{9D8B030D-6E8A-4147-A177-3AD203B41FA5}">
                      <a16:colId xmlns:a16="http://schemas.microsoft.com/office/drawing/2014/main" val="20004"/>
                    </a:ext>
                  </a:extLst>
                </a:gridCol>
                <a:gridCol w="652079">
                  <a:extLst>
                    <a:ext uri="{9D8B030D-6E8A-4147-A177-3AD203B41FA5}">
                      <a16:colId xmlns:a16="http://schemas.microsoft.com/office/drawing/2014/main" val="20005"/>
                    </a:ext>
                  </a:extLst>
                </a:gridCol>
                <a:gridCol w="693825">
                  <a:extLst>
                    <a:ext uri="{9D8B030D-6E8A-4147-A177-3AD203B41FA5}">
                      <a16:colId xmlns:a16="http://schemas.microsoft.com/office/drawing/2014/main" val="20006"/>
                    </a:ext>
                  </a:extLst>
                </a:gridCol>
                <a:gridCol w="562778">
                  <a:extLst>
                    <a:ext uri="{9D8B030D-6E8A-4147-A177-3AD203B41FA5}">
                      <a16:colId xmlns:a16="http://schemas.microsoft.com/office/drawing/2014/main" val="20007"/>
                    </a:ext>
                  </a:extLst>
                </a:gridCol>
                <a:gridCol w="585967">
                  <a:extLst>
                    <a:ext uri="{9D8B030D-6E8A-4147-A177-3AD203B41FA5}">
                      <a16:colId xmlns:a16="http://schemas.microsoft.com/office/drawing/2014/main" val="20008"/>
                    </a:ext>
                  </a:extLst>
                </a:gridCol>
              </a:tblGrid>
              <a:tr h="623633">
                <a:tc>
                  <a:txBody>
                    <a:bodyPr/>
                    <a:lstStyle/>
                    <a:p>
                      <a:pPr marL="0" lvl="0" indent="0" algn="l" rtl="0">
                        <a:spcBef>
                          <a:spcPts val="0"/>
                        </a:spcBef>
                        <a:spcAft>
                          <a:spcPts val="0"/>
                        </a:spcAft>
                        <a:buNone/>
                      </a:pPr>
                      <a:r>
                        <a:rPr lang="en" sz="2400" dirty="0"/>
                        <a:t>Encrypted</a:t>
                      </a:r>
                      <a:endParaRPr sz="2400" dirty="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C</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Z</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B</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W</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U</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T</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P</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sz="2400"/>
                        <a:t>G</a:t>
                      </a:r>
                      <a:endParaRPr sz="2400"/>
                    </a:p>
                  </a:txBody>
                  <a:tcPr marL="121900" marR="121900" marT="121900" marB="121900">
                    <a:lnB w="9525" cap="flat" cmpd="sng">
                      <a:solidFill>
                        <a:srgbClr val="9E9E9E"/>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623633">
                <a:tc>
                  <a:txBody>
                    <a:bodyPr/>
                    <a:lstStyle/>
                    <a:p>
                      <a:pPr marL="0" lvl="0" indent="0" algn="l" rtl="0">
                        <a:spcBef>
                          <a:spcPts val="0"/>
                        </a:spcBef>
                        <a:spcAft>
                          <a:spcPts val="0"/>
                        </a:spcAft>
                        <a:buNone/>
                      </a:pPr>
                      <a:r>
                        <a:rPr lang="en-GB" sz="2400" dirty="0"/>
                        <a:t>C value</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2</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25</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1</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22</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20</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19</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15</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GB" sz="2400" dirty="0"/>
                        <a:t>6</a:t>
                      </a:r>
                      <a:endParaRPr sz="2400" dirty="0"/>
                    </a:p>
                  </a:txBody>
                  <a:tcPr marL="121900" marR="121900" marT="121900" marB="121900">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AA84F"/>
                    </a:solidFill>
                  </a:tcPr>
                </a:tc>
                <a:extLst>
                  <a:ext uri="{0D108BD9-81ED-4DB2-BD59-A6C34878D82A}">
                    <a16:rowId xmlns:a16="http://schemas.microsoft.com/office/drawing/2014/main" val="4181431753"/>
                  </a:ext>
                </a:extLst>
              </a:tr>
              <a:tr h="623633">
                <a:tc>
                  <a:txBody>
                    <a:bodyPr/>
                    <a:lstStyle/>
                    <a:p>
                      <a:pPr marL="0" lvl="0" indent="0" algn="l" rtl="0">
                        <a:spcBef>
                          <a:spcPts val="0"/>
                        </a:spcBef>
                        <a:spcAft>
                          <a:spcPts val="0"/>
                        </a:spcAft>
                        <a:buNone/>
                      </a:pPr>
                      <a:r>
                        <a:rPr lang="en" sz="2400" dirty="0"/>
                        <a:t>Key</a:t>
                      </a:r>
                      <a:endParaRPr sz="2400"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A</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L</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P</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H</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A</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A</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L</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400"/>
                        <a:t>P</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23633">
                <a:tc>
                  <a:txBody>
                    <a:bodyPr/>
                    <a:lstStyle/>
                    <a:p>
                      <a:pPr marL="0" lvl="0" indent="0" algn="l" rtl="0">
                        <a:spcBef>
                          <a:spcPts val="0"/>
                        </a:spcBef>
                        <a:spcAft>
                          <a:spcPts val="0"/>
                        </a:spcAft>
                        <a:buNone/>
                      </a:pPr>
                      <a:r>
                        <a:rPr lang="en-GB" sz="2400" dirty="0"/>
                        <a:t>Key value</a:t>
                      </a:r>
                      <a:endParaRPr sz="2400" dirty="0"/>
                    </a:p>
                  </a:txBody>
                  <a:tcPr marL="121900" marR="121900" marT="121900" marB="1219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0</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11</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15</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7</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0</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0</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11</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15</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956934025"/>
                  </a:ext>
                </a:extLst>
              </a:tr>
              <a:tr h="623633">
                <a:tc>
                  <a:txBody>
                    <a:bodyPr/>
                    <a:lstStyle/>
                    <a:p>
                      <a:pPr marL="0" lvl="0" indent="0" algn="l" rtl="0">
                        <a:spcBef>
                          <a:spcPts val="0"/>
                        </a:spcBef>
                        <a:spcAft>
                          <a:spcPts val="0"/>
                        </a:spcAft>
                        <a:buNone/>
                      </a:pPr>
                      <a:r>
                        <a:rPr lang="en-GB" sz="2400" dirty="0"/>
                        <a:t>P value</a:t>
                      </a:r>
                      <a:endParaRPr sz="2400" dirty="0"/>
                    </a:p>
                  </a:txBody>
                  <a:tcPr marL="121900" marR="121900" marT="121900" marB="1219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2</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14</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12</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15</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20</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19</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4</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2400" dirty="0"/>
                        <a:t>17</a:t>
                      </a:r>
                      <a:endParaRPr sz="2400" dirty="0"/>
                    </a:p>
                  </a:txBody>
                  <a:tcPr marL="121900" marR="121900" marT="121900" marB="1219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3550561927"/>
                  </a:ext>
                </a:extLst>
              </a:tr>
              <a:tr h="623633">
                <a:tc>
                  <a:txBody>
                    <a:bodyPr/>
                    <a:lstStyle/>
                    <a:p>
                      <a:pPr marL="0" lvl="0" indent="0" algn="l" rtl="0">
                        <a:spcBef>
                          <a:spcPts val="0"/>
                        </a:spcBef>
                        <a:spcAft>
                          <a:spcPts val="0"/>
                        </a:spcAft>
                        <a:buNone/>
                      </a:pPr>
                      <a:r>
                        <a:rPr lang="en" sz="2400" dirty="0"/>
                        <a:t>Plaintext</a:t>
                      </a:r>
                      <a:endParaRPr sz="2400"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C</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O</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M</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P</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U</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T</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a:t>E</a:t>
                      </a:r>
                      <a:endParaRPr sz="24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 sz="2400" dirty="0"/>
                        <a:t>R</a:t>
                      </a:r>
                      <a:endParaRPr sz="2400"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bl>
          </a:graphicData>
        </a:graphic>
      </p:graphicFrame>
      <p:sp>
        <p:nvSpPr>
          <p:cNvPr id="8" name="Google Shape;550;p59">
            <a:extLst>
              <a:ext uri="{FF2B5EF4-FFF2-40B4-BE49-F238E27FC236}">
                <a16:creationId xmlns:a16="http://schemas.microsoft.com/office/drawing/2014/main" id="{87E01918-18BE-4DC4-BE5B-66C2952EC04F}"/>
              </a:ext>
            </a:extLst>
          </p:cNvPr>
          <p:cNvSpPr txBox="1"/>
          <p:nvPr/>
        </p:nvSpPr>
        <p:spPr>
          <a:xfrm>
            <a:off x="8222688" y="2756642"/>
            <a:ext cx="2725800" cy="16623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2"/>
                </a:solidFill>
              </a:rPr>
              <a:t>Formula of encryption :</a:t>
            </a:r>
            <a:endParaRPr sz="1300" b="1" dirty="0">
              <a:solidFill>
                <a:schemeClr val="dk2"/>
              </a:solidFill>
            </a:endParaRPr>
          </a:p>
          <a:p>
            <a:pPr marL="0" lvl="0" indent="0" algn="l" rtl="0">
              <a:lnSpc>
                <a:spcPct val="150000"/>
              </a:lnSpc>
              <a:spcBef>
                <a:spcPts val="0"/>
              </a:spcBef>
              <a:spcAft>
                <a:spcPts val="0"/>
              </a:spcAft>
              <a:buClr>
                <a:schemeClr val="dk1"/>
              </a:buClr>
              <a:buSzPts val="1100"/>
              <a:buFont typeface="Arial"/>
              <a:buNone/>
            </a:pPr>
            <a:r>
              <a:rPr lang="en" sz="1300" dirty="0">
                <a:solidFill>
                  <a:schemeClr val="dk2"/>
                </a:solidFill>
              </a:rPr>
              <a:t>Ei = (Pi + Ki) mod 26</a:t>
            </a:r>
            <a:endParaRPr sz="1300" dirty="0">
              <a:solidFill>
                <a:schemeClr val="dk2"/>
              </a:solidFill>
            </a:endParaRPr>
          </a:p>
          <a:p>
            <a:pPr marL="0" lvl="0" indent="0" algn="l" rtl="0">
              <a:lnSpc>
                <a:spcPct val="150000"/>
              </a:lnSpc>
              <a:spcBef>
                <a:spcPts val="0"/>
              </a:spcBef>
              <a:spcAft>
                <a:spcPts val="0"/>
              </a:spcAft>
              <a:buClr>
                <a:schemeClr val="dk1"/>
              </a:buClr>
              <a:buSzPts val="1100"/>
              <a:buFont typeface="Arial"/>
              <a:buNone/>
            </a:pPr>
            <a:r>
              <a:rPr lang="en" sz="1300" b="1" dirty="0">
                <a:solidFill>
                  <a:schemeClr val="dk2"/>
                </a:solidFill>
              </a:rPr>
              <a:t>Formula of decryption :</a:t>
            </a:r>
            <a:endParaRPr sz="1300" b="1" dirty="0">
              <a:solidFill>
                <a:schemeClr val="dk2"/>
              </a:solidFill>
            </a:endParaRPr>
          </a:p>
          <a:p>
            <a:pPr marL="0" lvl="0" indent="0" algn="l" rtl="0">
              <a:lnSpc>
                <a:spcPct val="150000"/>
              </a:lnSpc>
              <a:spcBef>
                <a:spcPts val="0"/>
              </a:spcBef>
              <a:spcAft>
                <a:spcPts val="0"/>
              </a:spcAft>
              <a:buClr>
                <a:schemeClr val="dk1"/>
              </a:buClr>
              <a:buSzPts val="1100"/>
              <a:buFont typeface="Arial"/>
              <a:buNone/>
            </a:pPr>
            <a:r>
              <a:rPr lang="en" sz="1300" dirty="0">
                <a:solidFill>
                  <a:schemeClr val="dk2"/>
                </a:solidFill>
              </a:rPr>
              <a:t>Pi = (Ei - Ki) mod 26</a:t>
            </a:r>
            <a:endParaRPr sz="1300" dirty="0">
              <a:solidFill>
                <a:schemeClr val="dk2"/>
              </a:solidFill>
            </a:endParaRPr>
          </a:p>
          <a:p>
            <a:pPr marL="0" lvl="0" indent="0" algn="l" rtl="0">
              <a:spcBef>
                <a:spcPts val="0"/>
              </a:spcBef>
              <a:spcAft>
                <a:spcPts val="0"/>
              </a:spcAft>
              <a:buNone/>
            </a:pPr>
            <a:r>
              <a:rPr lang="en" sz="900" dirty="0"/>
              <a:t>Note: User can use mathematical logic or the table both are same.</a:t>
            </a:r>
            <a:endParaRPr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49" descr="Vigenere+Cipher.jpg"/>
          <p:cNvPicPr preferRelativeResize="0"/>
          <p:nvPr/>
        </p:nvPicPr>
        <p:blipFill rotWithShape="1">
          <a:blip r:embed="rId3">
            <a:alphaModFix/>
          </a:blip>
          <a:srcRect/>
          <a:stretch/>
        </p:blipFill>
        <p:spPr>
          <a:xfrm>
            <a:off x="1524000" y="0"/>
            <a:ext cx="9144000"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6"/>
          <p:cNvSpPr txBox="1">
            <a:spLocks noGrp="1"/>
          </p:cNvSpPr>
          <p:nvPr>
            <p:ph type="title"/>
          </p:nvPr>
        </p:nvSpPr>
        <p:spPr>
          <a:xfrm>
            <a:off x="9200" y="182733"/>
            <a:ext cx="5483600" cy="564800"/>
          </a:xfrm>
          <a:prstGeom prst="rect">
            <a:avLst/>
          </a:prstGeom>
          <a:solidFill>
            <a:srgbClr val="38761D"/>
          </a:solidFill>
        </p:spPr>
        <p:txBody>
          <a:bodyPr spcFirstLastPara="1" vert="horz" wrap="square" lIns="121900" tIns="121900" rIns="121900" bIns="121900" rtlCol="0" anchor="ctr" anchorCtr="0">
            <a:noAutofit/>
          </a:bodyPr>
          <a:lstStyle/>
          <a:p>
            <a:pPr>
              <a:buSzPts val="990"/>
            </a:pPr>
            <a:r>
              <a:rPr lang="en" sz="2960">
                <a:solidFill>
                  <a:srgbClr val="FFFFFF"/>
                </a:solidFill>
              </a:rPr>
              <a:t>Attacks on Vigenere Cipher</a:t>
            </a:r>
            <a:endParaRPr sz="2960">
              <a:solidFill>
                <a:srgbClr val="FFFFFF"/>
              </a:solidFill>
            </a:endParaRPr>
          </a:p>
        </p:txBody>
      </p:sp>
      <p:sp>
        <p:nvSpPr>
          <p:cNvPr id="619" name="Google Shape;619;p66"/>
          <p:cNvSpPr txBox="1">
            <a:spLocks noGrp="1"/>
          </p:cNvSpPr>
          <p:nvPr>
            <p:ph type="body" idx="1"/>
          </p:nvPr>
        </p:nvSpPr>
        <p:spPr>
          <a:xfrm>
            <a:off x="314000" y="975067"/>
            <a:ext cx="11582000" cy="5379200"/>
          </a:xfrm>
          <a:prstGeom prst="rect">
            <a:avLst/>
          </a:prstGeom>
        </p:spPr>
        <p:txBody>
          <a:bodyPr spcFirstLastPara="1" vert="horz" wrap="square" lIns="121900" tIns="121900" rIns="121900" bIns="121900" rtlCol="0" anchor="t" anchorCtr="0">
            <a:normAutofit/>
          </a:bodyPr>
          <a:lstStyle/>
          <a:p>
            <a:pPr marL="0" indent="0">
              <a:lnSpc>
                <a:spcPct val="150000"/>
              </a:lnSpc>
              <a:buNone/>
            </a:pPr>
            <a:r>
              <a:rPr lang="en"/>
              <a:t>The primary weakness of the Vigenère cipher is the </a:t>
            </a:r>
            <a:r>
              <a:rPr lang="en" b="1"/>
              <a:t>repeating nature of its key</a:t>
            </a:r>
            <a:r>
              <a:rPr lang="en"/>
              <a:t>. </a:t>
            </a:r>
            <a:endParaRPr/>
          </a:p>
          <a:p>
            <a:pPr marL="0" indent="0">
              <a:lnSpc>
                <a:spcPct val="150000"/>
              </a:lnSpc>
              <a:buNone/>
            </a:pPr>
            <a:r>
              <a:rPr lang="en"/>
              <a:t>If a cryptanalyst correctly guesses the key's length, the cipher text can be treated as interwoven Caesar ciphers, which can easily be broken individually. </a:t>
            </a:r>
            <a:endParaRPr/>
          </a:p>
          <a:p>
            <a:pPr marL="0" indent="0">
              <a:lnSpc>
                <a:spcPct val="150000"/>
              </a:lnSpc>
              <a:buNone/>
            </a:pPr>
            <a:r>
              <a:rPr lang="en"/>
              <a:t>The </a:t>
            </a:r>
            <a:r>
              <a:rPr lang="en" b="1"/>
              <a:t>Kasiski examination</a:t>
            </a:r>
            <a:r>
              <a:rPr lang="en"/>
              <a:t> and </a:t>
            </a:r>
            <a:r>
              <a:rPr lang="en" b="1"/>
              <a:t>Friedman test</a:t>
            </a:r>
            <a:r>
              <a:rPr lang="en"/>
              <a:t> can help to determine the key length.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7"/>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sp>
        <p:nvSpPr>
          <p:cNvPr id="625" name="Google Shape;625;p67"/>
          <p:cNvSpPr txBox="1">
            <a:spLocks noGrp="1"/>
          </p:cNvSpPr>
          <p:nvPr>
            <p:ph type="body" idx="1"/>
          </p:nvPr>
        </p:nvSpPr>
        <p:spPr>
          <a:xfrm>
            <a:off x="314000" y="1153767"/>
            <a:ext cx="11338000" cy="5428000"/>
          </a:xfrm>
          <a:prstGeom prst="rect">
            <a:avLst/>
          </a:prstGeom>
        </p:spPr>
        <p:txBody>
          <a:bodyPr spcFirstLastPara="1" vert="horz" wrap="square" lIns="121900" tIns="121900" rIns="121900" bIns="121900" rtlCol="0" anchor="t" anchorCtr="0">
            <a:normAutofit/>
          </a:bodyPr>
          <a:lstStyle/>
          <a:p>
            <a:pPr marL="0" indent="0">
              <a:buNone/>
            </a:pPr>
            <a:r>
              <a:rPr lang="en" dirty="0"/>
              <a:t>A linear algebra based polygraphic substitution cipher.</a:t>
            </a:r>
            <a:endParaRPr dirty="0"/>
          </a:p>
          <a:p>
            <a:pPr marL="0" indent="0">
              <a:spcBef>
                <a:spcPts val="1600"/>
              </a:spcBef>
              <a:buNone/>
            </a:pPr>
            <a:r>
              <a:rPr lang="en" dirty="0"/>
              <a:t>Each letter is represented by a number from 0 to 25.</a:t>
            </a:r>
            <a:endParaRPr dirty="0"/>
          </a:p>
          <a:p>
            <a:pPr marL="0" indent="0">
              <a:spcBef>
                <a:spcPts val="1600"/>
              </a:spcBef>
              <a:buNone/>
            </a:pPr>
            <a:r>
              <a:rPr lang="en" dirty="0"/>
              <a:t>As A=0 , B=1, C=3, …… Z=25</a:t>
            </a:r>
            <a:endParaRPr dirty="0"/>
          </a:p>
          <a:p>
            <a:pPr marL="0" indent="0">
              <a:spcBef>
                <a:spcPts val="1600"/>
              </a:spcBef>
              <a:buNone/>
            </a:pPr>
            <a:r>
              <a:rPr lang="en" dirty="0"/>
              <a:t>Plaintext is transformed into a nx1 vector matrix.</a:t>
            </a:r>
            <a:endParaRPr dirty="0"/>
          </a:p>
          <a:p>
            <a:pPr marL="0" indent="0">
              <a:spcBef>
                <a:spcPts val="1600"/>
              </a:spcBef>
              <a:buNone/>
            </a:pPr>
            <a:r>
              <a:rPr lang="en" dirty="0"/>
              <a:t>For example if plaintext = ABC , a 3 row and 1 column matrix.</a:t>
            </a:r>
            <a:endParaRPr dirty="0"/>
          </a:p>
          <a:p>
            <a:pPr marL="0" indent="0">
              <a:spcBef>
                <a:spcPts val="1600"/>
              </a:spcBef>
              <a:buNone/>
            </a:pPr>
            <a:r>
              <a:rPr lang="en" dirty="0"/>
              <a:t>It will become [         ]</a:t>
            </a:r>
            <a:endParaRPr dirty="0"/>
          </a:p>
          <a:p>
            <a:pPr marL="0" indent="0">
              <a:spcBef>
                <a:spcPts val="1600"/>
              </a:spcBef>
              <a:buNone/>
            </a:pPr>
            <a:endParaRPr dirty="0"/>
          </a:p>
          <a:p>
            <a:pPr marL="0" indent="0">
              <a:spcBef>
                <a:spcPts val="1600"/>
              </a:spcBef>
              <a:buClr>
                <a:schemeClr val="dk1"/>
              </a:buClr>
              <a:buSzPts val="1100"/>
              <a:buNone/>
            </a:pPr>
            <a:endParaRPr dirty="0"/>
          </a:p>
          <a:p>
            <a:pPr marL="0" indent="0">
              <a:spcBef>
                <a:spcPts val="1600"/>
              </a:spcBef>
              <a:spcAft>
                <a:spcPts val="1600"/>
              </a:spcAft>
              <a:buNone/>
            </a:pPr>
            <a:endParaRPr dirty="0"/>
          </a:p>
        </p:txBody>
      </p:sp>
      <p:graphicFrame>
        <p:nvGraphicFramePr>
          <p:cNvPr id="626" name="Google Shape;626;p67"/>
          <p:cNvGraphicFramePr/>
          <p:nvPr/>
        </p:nvGraphicFramePr>
        <p:xfrm>
          <a:off x="2557867" y="4088973"/>
          <a:ext cx="510467" cy="1828680"/>
        </p:xfrm>
        <a:graphic>
          <a:graphicData uri="http://schemas.openxmlformats.org/drawingml/2006/table">
            <a:tbl>
              <a:tblPr>
                <a:noFill/>
              </a:tblPr>
              <a:tblGrid>
                <a:gridCol w="5104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dirty="0"/>
                        <a:t>0</a:t>
                      </a:r>
                      <a:endParaRPr sz="2400"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dirty="0"/>
                        <a:t>2</a:t>
                      </a:r>
                      <a:endParaRPr sz="2400" dirty="0"/>
                    </a:p>
                  </a:txBody>
                  <a:tcPr marL="121900" marR="121900" marT="121900" marB="121900"/>
                </a:tc>
                <a:extLst>
                  <a:ext uri="{0D108BD9-81ED-4DB2-BD59-A6C34878D82A}">
                    <a16:rowId xmlns:a16="http://schemas.microsoft.com/office/drawing/2014/main" val="10002"/>
                  </a:ext>
                </a:extLst>
              </a:tr>
            </a:tbl>
          </a:graphicData>
        </a:graphic>
      </p:graphicFrame>
      <p:sp>
        <p:nvSpPr>
          <p:cNvPr id="627" name="Google Shape;627;p67"/>
          <p:cNvSpPr/>
          <p:nvPr/>
        </p:nvSpPr>
        <p:spPr>
          <a:xfrm>
            <a:off x="11506067" y="0"/>
            <a:ext cx="422400" cy="828800"/>
          </a:xfrm>
          <a:prstGeom prst="rect">
            <a:avLst/>
          </a:prstGeom>
          <a:solidFill>
            <a:srgbClr val="6AA84F"/>
          </a:solidFill>
          <a:ln>
            <a:noFill/>
          </a:ln>
        </p:spPr>
        <p:txBody>
          <a:bodyPr spcFirstLastPara="1" wrap="square" lIns="121900" tIns="121900" rIns="121900" bIns="121900" anchor="ctr" anchorCtr="0">
            <a:noAutofit/>
          </a:bodyPr>
          <a:lstStyle/>
          <a:p>
            <a:endParaRPr sz="2400"/>
          </a:p>
        </p:txBody>
      </p:sp>
      <p:sp>
        <p:nvSpPr>
          <p:cNvPr id="628" name="Google Shape;628;p67"/>
          <p:cNvSpPr/>
          <p:nvPr/>
        </p:nvSpPr>
        <p:spPr>
          <a:xfrm>
            <a:off x="11912467" y="0"/>
            <a:ext cx="300400" cy="564800"/>
          </a:xfrm>
          <a:prstGeom prst="rect">
            <a:avLst/>
          </a:prstGeom>
          <a:solidFill>
            <a:srgbClr val="38761D"/>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68"/>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sp>
        <p:nvSpPr>
          <p:cNvPr id="634" name="Google Shape;634;p68"/>
          <p:cNvSpPr txBox="1">
            <a:spLocks noGrp="1"/>
          </p:cNvSpPr>
          <p:nvPr>
            <p:ph type="body" idx="1"/>
          </p:nvPr>
        </p:nvSpPr>
        <p:spPr>
          <a:xfrm>
            <a:off x="314000" y="1153767"/>
            <a:ext cx="11646800" cy="5428000"/>
          </a:xfrm>
          <a:prstGeom prst="rect">
            <a:avLst/>
          </a:prstGeom>
        </p:spPr>
        <p:txBody>
          <a:bodyPr spcFirstLastPara="1" vert="horz" wrap="square" lIns="121900" tIns="121900" rIns="121900" bIns="121900" rtlCol="0" anchor="t" anchorCtr="0">
            <a:normAutofit/>
          </a:bodyPr>
          <a:lstStyle/>
          <a:p>
            <a:pPr marL="0" indent="0">
              <a:buNone/>
            </a:pPr>
            <a:r>
              <a:rPr lang="en" sz="2133"/>
              <a:t>Key for this encryption method is a nxn matrix ( a square matrix always).</a:t>
            </a:r>
            <a:endParaRPr sz="2133"/>
          </a:p>
          <a:p>
            <a:pPr marL="0" indent="0">
              <a:spcBef>
                <a:spcPts val="1600"/>
              </a:spcBef>
              <a:buNone/>
            </a:pPr>
            <a:r>
              <a:rPr lang="en" sz="2133"/>
              <a:t>If key is 2x2 matrix then the plaintext is splitted into 2x1 matrix.</a:t>
            </a:r>
            <a:endParaRPr sz="2133"/>
          </a:p>
          <a:p>
            <a:pPr marL="0" indent="0">
              <a:spcBef>
                <a:spcPts val="1600"/>
              </a:spcBef>
              <a:buNone/>
            </a:pPr>
            <a:endParaRPr sz="2133"/>
          </a:p>
          <a:p>
            <a:pPr marL="0" indent="0">
              <a:spcBef>
                <a:spcPts val="1600"/>
              </a:spcBef>
              <a:buNone/>
            </a:pPr>
            <a:r>
              <a:rPr lang="en" sz="2133"/>
              <a:t>Let key is = HELP  =  HE  LP  = 2X2 matrix</a:t>
            </a:r>
            <a:endParaRPr sz="2133"/>
          </a:p>
          <a:p>
            <a:pPr marL="0" indent="0">
              <a:spcBef>
                <a:spcPts val="1600"/>
              </a:spcBef>
              <a:buNone/>
            </a:pPr>
            <a:r>
              <a:rPr lang="en" sz="2133"/>
              <a:t>And the key matrix becomes [ [7,4] , [11, 15] ]</a:t>
            </a:r>
            <a:endParaRPr sz="2133"/>
          </a:p>
          <a:p>
            <a:pPr marL="0" indent="0">
              <a:spcBef>
                <a:spcPts val="1600"/>
              </a:spcBef>
              <a:buNone/>
            </a:pPr>
            <a:endParaRPr sz="2133"/>
          </a:p>
          <a:p>
            <a:pPr marL="0" indent="0">
              <a:spcBef>
                <a:spcPts val="1600"/>
              </a:spcBef>
              <a:buClr>
                <a:schemeClr val="dk1"/>
              </a:buClr>
              <a:buSzPts val="1100"/>
              <a:buNone/>
            </a:pPr>
            <a:r>
              <a:rPr lang="en" sz="2133"/>
              <a:t>NOTE: As the key matrix is always square matrix the given plaintext is required to be in even count, if not then some false character is added to the end inorder to make it even.</a:t>
            </a:r>
            <a:endParaRPr sz="2133"/>
          </a:p>
          <a:p>
            <a:pPr marL="0" indent="0">
              <a:spcBef>
                <a:spcPts val="1600"/>
              </a:spcBef>
              <a:spcAft>
                <a:spcPts val="1600"/>
              </a:spcAft>
              <a:buClr>
                <a:schemeClr val="dk1"/>
              </a:buClr>
              <a:buSzPts val="1100"/>
              <a:buNone/>
            </a:pPr>
            <a:r>
              <a:rPr lang="en" sz="2133"/>
              <a:t>Using alphabets (from A=0) ABCDEFGHIJKLMNOPQRSTUVWXYZ</a:t>
            </a:r>
            <a:endParaRPr sz="2133"/>
          </a:p>
        </p:txBody>
      </p:sp>
      <p:graphicFrame>
        <p:nvGraphicFramePr>
          <p:cNvPr id="635" name="Google Shape;635;p68"/>
          <p:cNvGraphicFramePr/>
          <p:nvPr/>
        </p:nvGraphicFramePr>
        <p:xfrm>
          <a:off x="7096000" y="2921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H</a:t>
                      </a:r>
                      <a:endParaRPr sz="2400"/>
                    </a:p>
                  </a:txBody>
                  <a:tcPr marL="121900" marR="121900" marT="121900" marB="121900"/>
                </a:tc>
                <a:tc>
                  <a:txBody>
                    <a:bodyPr/>
                    <a:lstStyle/>
                    <a:p>
                      <a:pPr marL="0" lvl="0" indent="0" algn="l" rtl="0">
                        <a:spcBef>
                          <a:spcPts val="0"/>
                        </a:spcBef>
                        <a:spcAft>
                          <a:spcPts val="0"/>
                        </a:spcAft>
                        <a:buNone/>
                      </a:pPr>
                      <a:r>
                        <a:rPr lang="en" sz="2400"/>
                        <a:t>E</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36" name="Google Shape;636;p68"/>
          <p:cNvSpPr txBox="1"/>
          <p:nvPr/>
        </p:nvSpPr>
        <p:spPr>
          <a:xfrm>
            <a:off x="8466867" y="32340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637" name="Google Shape;637;p68"/>
          <p:cNvGraphicFramePr/>
          <p:nvPr/>
        </p:nvGraphicFramePr>
        <p:xfrm>
          <a:off x="9026400" y="2921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tc>
                  <a:txBody>
                    <a:bodyPr/>
                    <a:lstStyle/>
                    <a:p>
                      <a:pPr marL="0" lvl="0" indent="0" algn="l" rtl="0">
                        <a:spcBef>
                          <a:spcPts val="0"/>
                        </a:spcBef>
                        <a:spcAft>
                          <a:spcPts val="0"/>
                        </a:spcAft>
                        <a:buNone/>
                      </a:pPr>
                      <a:r>
                        <a:rPr lang="en" sz="2400"/>
                        <a:t>4</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11</a:t>
                      </a:r>
                      <a:endParaRPr sz="2400"/>
                    </a:p>
                  </a:txBody>
                  <a:tcPr marL="121900" marR="121900" marT="121900" marB="121900"/>
                </a:tc>
                <a:tc>
                  <a:txBody>
                    <a:bodyPr/>
                    <a:lstStyle/>
                    <a:p>
                      <a:pPr marL="0" lvl="0" indent="0" algn="l" rtl="0">
                        <a:spcBef>
                          <a:spcPts val="0"/>
                        </a:spcBef>
                        <a:spcAft>
                          <a:spcPts val="0"/>
                        </a:spcAft>
                        <a:buNone/>
                      </a:pPr>
                      <a:r>
                        <a:rPr lang="en" sz="2400"/>
                        <a:t>15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38" name="Google Shape;638;p68"/>
          <p:cNvSpPr txBox="1">
            <a:spLocks noGrp="1"/>
          </p:cNvSpPr>
          <p:nvPr>
            <p:ph type="title"/>
          </p:nvPr>
        </p:nvSpPr>
        <p:spPr>
          <a:xfrm>
            <a:off x="8257300" y="390167"/>
            <a:ext cx="3934800" cy="552400"/>
          </a:xfrm>
          <a:prstGeom prst="rect">
            <a:avLst/>
          </a:prstGeom>
          <a:solidFill>
            <a:srgbClr val="38761D"/>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Generating key square matrix</a:t>
            </a:r>
            <a:endParaRPr sz="2293">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56" name="Google Shape;356;p38"/>
          <p:cNvSpPr txBox="1">
            <a:spLocks noGrp="1"/>
          </p:cNvSpPr>
          <p:nvPr>
            <p:ph type="body" idx="1"/>
          </p:nvPr>
        </p:nvSpPr>
        <p:spPr>
          <a:xfrm>
            <a:off x="314000" y="1153767"/>
            <a:ext cx="6722800" cy="5428000"/>
          </a:xfrm>
          <a:prstGeom prst="rect">
            <a:avLst/>
          </a:prstGeom>
          <a:noFill/>
          <a:ln>
            <a:noFill/>
          </a:ln>
        </p:spPr>
        <p:txBody>
          <a:bodyPr spcFirstLastPara="1" vert="horz" wrap="square" lIns="121900" tIns="121900" rIns="121900" bIns="121900" rtlCol="0" anchor="t" anchorCtr="0">
            <a:noAutofit/>
          </a:bodyPr>
          <a:lstStyle/>
          <a:p>
            <a:pPr marL="0" indent="0">
              <a:lnSpc>
                <a:spcPct val="105000"/>
              </a:lnSpc>
              <a:buSzPts val="935"/>
              <a:buNone/>
            </a:pPr>
            <a:r>
              <a:rPr lang="en" sz="2172" b="1"/>
              <a:t>Steps in playfair cipher</a:t>
            </a:r>
            <a:r>
              <a:rPr lang="en" sz="2172"/>
              <a:t>:</a:t>
            </a:r>
            <a:endParaRPr sz="2172"/>
          </a:p>
          <a:p>
            <a:pPr indent="-442796">
              <a:lnSpc>
                <a:spcPct val="105000"/>
              </a:lnSpc>
              <a:spcBef>
                <a:spcPts val="1600"/>
              </a:spcBef>
              <a:buSzPts val="1630"/>
              <a:buAutoNum type="arabicPeriod"/>
            </a:pPr>
            <a:r>
              <a:rPr lang="en" sz="2172"/>
              <a:t>Generate key square matrix.</a:t>
            </a:r>
            <a:endParaRPr sz="2172"/>
          </a:p>
          <a:p>
            <a:pPr indent="-442796">
              <a:lnSpc>
                <a:spcPct val="105000"/>
              </a:lnSpc>
              <a:buSzPts val="1630"/>
              <a:buAutoNum type="arabicPeriod"/>
            </a:pPr>
            <a:r>
              <a:rPr lang="en" sz="2172"/>
              <a:t>Group plaintest in pair of two.</a:t>
            </a:r>
            <a:endParaRPr sz="2172"/>
          </a:p>
          <a:p>
            <a:pPr indent="-442796">
              <a:lnSpc>
                <a:spcPct val="105000"/>
              </a:lnSpc>
              <a:buSzPts val="1630"/>
              <a:buAutoNum type="arabicPeriod"/>
            </a:pPr>
            <a:r>
              <a:rPr lang="en" sz="2172"/>
              <a:t>Use the key square matrix for encryption.</a:t>
            </a:r>
            <a:endParaRPr sz="2172"/>
          </a:p>
          <a:p>
            <a:pPr indent="-442796">
              <a:lnSpc>
                <a:spcPct val="105000"/>
              </a:lnSpc>
              <a:buSzPts val="1630"/>
              <a:buAutoNum type="arabicPeriod"/>
            </a:pPr>
            <a:r>
              <a:rPr lang="en" sz="2172"/>
              <a:t>Use the key square matrix for decryption.</a:t>
            </a:r>
            <a:endParaRPr sz="2172"/>
          </a:p>
          <a:p>
            <a:pPr marL="0" indent="0">
              <a:lnSpc>
                <a:spcPct val="105000"/>
              </a:lnSpc>
              <a:spcBef>
                <a:spcPts val="1600"/>
              </a:spcBef>
              <a:buSzPts val="935"/>
              <a:buNone/>
            </a:pPr>
            <a:endParaRPr sz="2172"/>
          </a:p>
          <a:p>
            <a:pPr marL="0" indent="0">
              <a:lnSpc>
                <a:spcPct val="105000"/>
              </a:lnSpc>
              <a:spcBef>
                <a:spcPts val="1600"/>
              </a:spcBef>
              <a:buSzPts val="935"/>
              <a:buNone/>
            </a:pPr>
            <a:r>
              <a:rPr lang="en" sz="2172"/>
              <a:t>Let we consider the key as: monarchy</a:t>
            </a:r>
            <a:endParaRPr sz="2172"/>
          </a:p>
          <a:p>
            <a:pPr marL="0" indent="0">
              <a:lnSpc>
                <a:spcPct val="105000"/>
              </a:lnSpc>
              <a:spcBef>
                <a:spcPts val="1600"/>
              </a:spcBef>
              <a:buSzPts val="935"/>
              <a:buNone/>
            </a:pPr>
            <a:r>
              <a:rPr lang="en" sz="2172"/>
              <a:t>Total number of characters : 8 = 5 + 3</a:t>
            </a:r>
            <a:endParaRPr sz="2172"/>
          </a:p>
          <a:p>
            <a:pPr marL="0" indent="0">
              <a:lnSpc>
                <a:spcPct val="105000"/>
              </a:lnSpc>
              <a:spcBef>
                <a:spcPts val="1600"/>
              </a:spcBef>
              <a:buSzPts val="935"/>
              <a:buNone/>
            </a:pPr>
            <a:r>
              <a:rPr lang="en" sz="2172"/>
              <a:t>Now to create 5X5 matrix.</a:t>
            </a:r>
            <a:endParaRPr sz="2172"/>
          </a:p>
          <a:p>
            <a:pPr marL="0" indent="0">
              <a:lnSpc>
                <a:spcPct val="105000"/>
              </a:lnSpc>
              <a:spcBef>
                <a:spcPts val="1600"/>
              </a:spcBef>
              <a:buSzPts val="935"/>
              <a:buNone/>
            </a:pPr>
            <a:r>
              <a:rPr lang="en" sz="2172"/>
              <a:t>The key is placed in matrix first.</a:t>
            </a:r>
            <a:endParaRPr sz="2172"/>
          </a:p>
          <a:p>
            <a:pPr marL="0" indent="0">
              <a:lnSpc>
                <a:spcPct val="105000"/>
              </a:lnSpc>
              <a:spcBef>
                <a:spcPts val="1600"/>
              </a:spcBef>
              <a:spcAft>
                <a:spcPts val="1600"/>
              </a:spcAft>
              <a:buSzPts val="935"/>
              <a:buNone/>
            </a:pPr>
            <a:endParaRPr sz="2172"/>
          </a:p>
        </p:txBody>
      </p:sp>
      <p:graphicFrame>
        <p:nvGraphicFramePr>
          <p:cNvPr id="357" name="Google Shape;357;p38"/>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58" name="Google Shape;358;p38"/>
          <p:cNvSpPr txBox="1">
            <a:spLocks noGrp="1"/>
          </p:cNvSpPr>
          <p:nvPr>
            <p:ph type="title"/>
          </p:nvPr>
        </p:nvSpPr>
        <p:spPr>
          <a:xfrm>
            <a:off x="8257300" y="390167"/>
            <a:ext cx="39348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Generating key square matrix</a:t>
            </a:r>
            <a:endParaRPr sz="2293">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9"/>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sp>
        <p:nvSpPr>
          <p:cNvPr id="644" name="Google Shape;644;p69"/>
          <p:cNvSpPr txBox="1">
            <a:spLocks noGrp="1"/>
          </p:cNvSpPr>
          <p:nvPr>
            <p:ph type="body" idx="1"/>
          </p:nvPr>
        </p:nvSpPr>
        <p:spPr>
          <a:xfrm>
            <a:off x="314000" y="1153767"/>
            <a:ext cx="7786000" cy="763600"/>
          </a:xfrm>
          <a:prstGeom prst="rect">
            <a:avLst/>
          </a:prstGeom>
        </p:spPr>
        <p:txBody>
          <a:bodyPr spcFirstLastPara="1" vert="horz" wrap="square" lIns="121900" tIns="121900" rIns="121900" bIns="121900" rtlCol="0" anchor="t" anchorCtr="0">
            <a:normAutofit fontScale="92500" lnSpcReduction="20000"/>
          </a:bodyPr>
          <a:lstStyle/>
          <a:p>
            <a:pPr marL="0" indent="0">
              <a:spcAft>
                <a:spcPts val="1600"/>
              </a:spcAft>
              <a:buNone/>
            </a:pPr>
            <a:r>
              <a:rPr lang="en"/>
              <a:t>For encryption a simple matrix multiplication is used: </a:t>
            </a:r>
            <a:endParaRPr/>
          </a:p>
        </p:txBody>
      </p:sp>
      <p:graphicFrame>
        <p:nvGraphicFramePr>
          <p:cNvPr id="645" name="Google Shape;645;p69"/>
          <p:cNvGraphicFramePr/>
          <p:nvPr/>
        </p:nvGraphicFramePr>
        <p:xfrm>
          <a:off x="9040267" y="1658000"/>
          <a:ext cx="1193333" cy="1219120"/>
        </p:xfrm>
        <a:graphic>
          <a:graphicData uri="http://schemas.openxmlformats.org/drawingml/2006/table">
            <a:tbl>
              <a:tblPr>
                <a:noFill/>
              </a:tblPr>
              <a:tblGrid>
                <a:gridCol w="601633">
                  <a:extLst>
                    <a:ext uri="{9D8B030D-6E8A-4147-A177-3AD203B41FA5}">
                      <a16:colId xmlns:a16="http://schemas.microsoft.com/office/drawing/2014/main" val="20000"/>
                    </a:ext>
                  </a:extLst>
                </a:gridCol>
                <a:gridCol w="5917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H</a:t>
                      </a:r>
                      <a:endParaRPr sz="2400"/>
                    </a:p>
                  </a:txBody>
                  <a:tcPr marL="121900" marR="121900" marT="121900" marB="121900"/>
                </a:tc>
                <a:tc>
                  <a:txBody>
                    <a:bodyPr/>
                    <a:lstStyle/>
                    <a:p>
                      <a:pPr marL="0" lvl="0" indent="0" algn="l" rtl="0">
                        <a:spcBef>
                          <a:spcPts val="0"/>
                        </a:spcBef>
                        <a:spcAft>
                          <a:spcPts val="0"/>
                        </a:spcAft>
                        <a:buNone/>
                      </a:pPr>
                      <a:r>
                        <a:rPr lang="en" sz="2400"/>
                        <a:t>E</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46" name="Google Shape;646;p69"/>
          <p:cNvSpPr txBox="1"/>
          <p:nvPr/>
        </p:nvSpPr>
        <p:spPr>
          <a:xfrm>
            <a:off x="10207933" y="18694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647" name="Google Shape;647;p69"/>
          <p:cNvGraphicFramePr/>
          <p:nvPr/>
        </p:nvGraphicFramePr>
        <p:xfrm>
          <a:off x="10767467" y="1658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tc>
                  <a:txBody>
                    <a:bodyPr/>
                    <a:lstStyle/>
                    <a:p>
                      <a:pPr marL="0" lvl="0" indent="0" algn="l" rtl="0">
                        <a:spcBef>
                          <a:spcPts val="0"/>
                        </a:spcBef>
                        <a:spcAft>
                          <a:spcPts val="0"/>
                        </a:spcAft>
                        <a:buNone/>
                      </a:pPr>
                      <a:r>
                        <a:rPr lang="en" sz="2400"/>
                        <a:t>4</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11</a:t>
                      </a:r>
                      <a:endParaRPr sz="2400"/>
                    </a:p>
                  </a:txBody>
                  <a:tcPr marL="121900" marR="121900" marT="121900" marB="121900"/>
                </a:tc>
                <a:tc>
                  <a:txBody>
                    <a:bodyPr/>
                    <a:lstStyle/>
                    <a:p>
                      <a:pPr marL="0" lvl="0" indent="0" algn="l" rtl="0">
                        <a:spcBef>
                          <a:spcPts val="0"/>
                        </a:spcBef>
                        <a:spcAft>
                          <a:spcPts val="0"/>
                        </a:spcAft>
                        <a:buNone/>
                      </a:pPr>
                      <a:r>
                        <a:rPr lang="en" sz="2400"/>
                        <a:t>15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48" name="Google Shape;648;p69"/>
          <p:cNvSpPr txBox="1">
            <a:spLocks noGrp="1"/>
          </p:cNvSpPr>
          <p:nvPr>
            <p:ph type="title"/>
          </p:nvPr>
        </p:nvSpPr>
        <p:spPr>
          <a:xfrm>
            <a:off x="10433267" y="390167"/>
            <a:ext cx="1758800" cy="552400"/>
          </a:xfrm>
          <a:prstGeom prst="rect">
            <a:avLst/>
          </a:prstGeom>
          <a:solidFill>
            <a:srgbClr val="38761D"/>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Encryption</a:t>
            </a:r>
            <a:endParaRPr sz="2293">
              <a:solidFill>
                <a:srgbClr val="FFFFFF"/>
              </a:solidFill>
            </a:endParaRPr>
          </a:p>
        </p:txBody>
      </p:sp>
      <p:sp>
        <p:nvSpPr>
          <p:cNvPr id="649" name="Google Shape;649;p69"/>
          <p:cNvSpPr txBox="1"/>
          <p:nvPr/>
        </p:nvSpPr>
        <p:spPr>
          <a:xfrm>
            <a:off x="605133" y="3640267"/>
            <a:ext cx="666400" cy="615513"/>
          </a:xfrm>
          <a:prstGeom prst="rect">
            <a:avLst/>
          </a:prstGeom>
          <a:noFill/>
          <a:ln>
            <a:noFill/>
          </a:ln>
        </p:spPr>
        <p:txBody>
          <a:bodyPr spcFirstLastPara="1" wrap="square" lIns="121900" tIns="121900" rIns="121900" bIns="121900" anchor="t" anchorCtr="0">
            <a:spAutoFit/>
          </a:bodyPr>
          <a:lstStyle/>
          <a:p>
            <a:endParaRPr sz="2400"/>
          </a:p>
        </p:txBody>
      </p:sp>
      <p:sp>
        <p:nvSpPr>
          <p:cNvPr id="650" name="Google Shape;650;p69"/>
          <p:cNvSpPr txBox="1"/>
          <p:nvPr/>
        </p:nvSpPr>
        <p:spPr>
          <a:xfrm>
            <a:off x="1005233" y="2177667"/>
            <a:ext cx="5592800" cy="946886"/>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buClr>
                <a:schemeClr val="dk1"/>
              </a:buClr>
              <a:buSzPts val="1100"/>
            </a:pPr>
            <a:r>
              <a:rPr lang="en" sz="2800">
                <a:solidFill>
                  <a:schemeClr val="dk2"/>
                </a:solidFill>
              </a:rPr>
              <a:t>[ nxn ]   X   [nx1]  =  [ nx1] mod 26</a:t>
            </a:r>
            <a:endParaRPr sz="2267"/>
          </a:p>
        </p:txBody>
      </p:sp>
      <p:sp>
        <p:nvSpPr>
          <p:cNvPr id="651" name="Google Shape;651;p69"/>
          <p:cNvSpPr txBox="1"/>
          <p:nvPr/>
        </p:nvSpPr>
        <p:spPr>
          <a:xfrm>
            <a:off x="903633" y="2888867"/>
            <a:ext cx="68156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KeyMatrix   X   PlaintextVector =  [ result ] mod 26</a:t>
            </a:r>
            <a:endParaRPr sz="1600"/>
          </a:p>
        </p:txBody>
      </p:sp>
      <p:cxnSp>
        <p:nvCxnSpPr>
          <p:cNvPr id="652" name="Google Shape;652;p69"/>
          <p:cNvCxnSpPr/>
          <p:nvPr/>
        </p:nvCxnSpPr>
        <p:spPr>
          <a:xfrm>
            <a:off x="8881467" y="796300"/>
            <a:ext cx="0" cy="5606800"/>
          </a:xfrm>
          <a:prstGeom prst="straightConnector1">
            <a:avLst/>
          </a:prstGeom>
          <a:noFill/>
          <a:ln w="19050" cap="flat" cmpd="sng">
            <a:solidFill>
              <a:schemeClr val="dk2"/>
            </a:solidFill>
            <a:prstDash val="solid"/>
            <a:round/>
            <a:headEnd type="none" w="med" len="med"/>
            <a:tailEnd type="none" w="med" len="med"/>
          </a:ln>
        </p:spPr>
      </p:cxnSp>
      <p:sp>
        <p:nvSpPr>
          <p:cNvPr id="653" name="Google Shape;653;p69"/>
          <p:cNvSpPr txBox="1">
            <a:spLocks noGrp="1"/>
          </p:cNvSpPr>
          <p:nvPr>
            <p:ph type="title"/>
          </p:nvPr>
        </p:nvSpPr>
        <p:spPr>
          <a:xfrm>
            <a:off x="10433267" y="1153767"/>
            <a:ext cx="17588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Key Matrix</a:t>
            </a:r>
            <a:endParaRPr sz="1797">
              <a:solidFill>
                <a:srgbClr val="FFFFFF"/>
              </a:solidFill>
            </a:endParaRPr>
          </a:p>
        </p:txBody>
      </p:sp>
      <p:sp>
        <p:nvSpPr>
          <p:cNvPr id="654" name="Google Shape;654;p69"/>
          <p:cNvSpPr txBox="1">
            <a:spLocks noGrp="1"/>
          </p:cNvSpPr>
          <p:nvPr>
            <p:ph type="title"/>
          </p:nvPr>
        </p:nvSpPr>
        <p:spPr>
          <a:xfrm>
            <a:off x="10030400" y="3287367"/>
            <a:ext cx="21616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Plaintext = GO</a:t>
            </a:r>
            <a:endParaRPr sz="1797">
              <a:solidFill>
                <a:srgbClr val="FFFFFF"/>
              </a:solidFill>
            </a:endParaRPr>
          </a:p>
        </p:txBody>
      </p:sp>
      <p:graphicFrame>
        <p:nvGraphicFramePr>
          <p:cNvPr id="655" name="Google Shape;655;p69"/>
          <p:cNvGraphicFramePr/>
          <p:nvPr/>
        </p:nvGraphicFramePr>
        <p:xfrm>
          <a:off x="9446667" y="3893200"/>
          <a:ext cx="682867" cy="1219120"/>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G</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O</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56" name="Google Shape;656;p69"/>
          <p:cNvSpPr txBox="1"/>
          <p:nvPr/>
        </p:nvSpPr>
        <p:spPr>
          <a:xfrm>
            <a:off x="10207933" y="41046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657" name="Google Shape;657;p69"/>
          <p:cNvGraphicFramePr/>
          <p:nvPr/>
        </p:nvGraphicFramePr>
        <p:xfrm>
          <a:off x="10767467" y="38932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6</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658" name="Google Shape;658;p69"/>
          <p:cNvGraphicFramePr/>
          <p:nvPr/>
        </p:nvGraphicFramePr>
        <p:xfrm>
          <a:off x="201067" y="38932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tc>
                  <a:txBody>
                    <a:bodyPr/>
                    <a:lstStyle/>
                    <a:p>
                      <a:pPr marL="0" lvl="0" indent="0" algn="l" rtl="0">
                        <a:spcBef>
                          <a:spcPts val="0"/>
                        </a:spcBef>
                        <a:spcAft>
                          <a:spcPts val="0"/>
                        </a:spcAft>
                        <a:buNone/>
                      </a:pPr>
                      <a:r>
                        <a:rPr lang="en" sz="2400"/>
                        <a:t>4</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11</a:t>
                      </a:r>
                      <a:endParaRPr sz="2400"/>
                    </a:p>
                  </a:txBody>
                  <a:tcPr marL="121900" marR="121900" marT="121900" marB="121900"/>
                </a:tc>
                <a:tc>
                  <a:txBody>
                    <a:bodyPr/>
                    <a:lstStyle/>
                    <a:p>
                      <a:pPr marL="0" lvl="0" indent="0" algn="l" rtl="0">
                        <a:spcBef>
                          <a:spcPts val="0"/>
                        </a:spcBef>
                        <a:spcAft>
                          <a:spcPts val="0"/>
                        </a:spcAft>
                        <a:buNone/>
                      </a:pPr>
                      <a:r>
                        <a:rPr lang="en" sz="2400"/>
                        <a:t>15</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659" name="Google Shape;659;p69"/>
          <p:cNvGraphicFramePr/>
          <p:nvPr/>
        </p:nvGraphicFramePr>
        <p:xfrm>
          <a:off x="1826667" y="38932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6</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60" name="Google Shape;660;p69"/>
          <p:cNvSpPr txBox="1"/>
          <p:nvPr/>
        </p:nvSpPr>
        <p:spPr>
          <a:xfrm>
            <a:off x="1368733" y="4206200"/>
            <a:ext cx="422400" cy="615513"/>
          </a:xfrm>
          <a:prstGeom prst="rect">
            <a:avLst/>
          </a:prstGeom>
          <a:noFill/>
          <a:ln>
            <a:noFill/>
          </a:ln>
        </p:spPr>
        <p:txBody>
          <a:bodyPr spcFirstLastPara="1" wrap="square" lIns="121900" tIns="121900" rIns="121900" bIns="121900" anchor="t" anchorCtr="0">
            <a:spAutoFit/>
          </a:bodyPr>
          <a:lstStyle/>
          <a:p>
            <a:r>
              <a:rPr lang="en" sz="2400"/>
              <a:t>X</a:t>
            </a:r>
            <a:endParaRPr sz="2400"/>
          </a:p>
        </p:txBody>
      </p:sp>
      <p:sp>
        <p:nvSpPr>
          <p:cNvPr id="661" name="Google Shape;661;p69"/>
          <p:cNvSpPr txBox="1"/>
          <p:nvPr/>
        </p:nvSpPr>
        <p:spPr>
          <a:xfrm>
            <a:off x="2486333" y="4206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662" name="Google Shape;662;p69"/>
          <p:cNvGraphicFramePr/>
          <p:nvPr/>
        </p:nvGraphicFramePr>
        <p:xfrm>
          <a:off x="2944267" y="3893200"/>
          <a:ext cx="1193333" cy="1584880"/>
        </p:xfrm>
        <a:graphic>
          <a:graphicData uri="http://schemas.openxmlformats.org/drawingml/2006/table">
            <a:tbl>
              <a:tblPr>
                <a:noFill/>
              </a:tblPr>
              <a:tblGrid>
                <a:gridCol w="1193333">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42 + 56</a:t>
                      </a:r>
                      <a:endParaRPr sz="2400"/>
                    </a:p>
                  </a:txBody>
                  <a:tcPr marL="121900" marR="121900" marT="121900" marB="121900"/>
                </a:tc>
                <a:extLst>
                  <a:ext uri="{0D108BD9-81ED-4DB2-BD59-A6C34878D82A}">
                    <a16:rowId xmlns:a16="http://schemas.microsoft.com/office/drawing/2014/main" val="10000"/>
                  </a:ext>
                </a:extLst>
              </a:tr>
              <a:tr h="975320">
                <a:tc>
                  <a:txBody>
                    <a:bodyPr/>
                    <a:lstStyle/>
                    <a:p>
                      <a:pPr marL="0" lvl="0" indent="0" algn="l" rtl="0">
                        <a:spcBef>
                          <a:spcPts val="0"/>
                        </a:spcBef>
                        <a:spcAft>
                          <a:spcPts val="0"/>
                        </a:spcAft>
                        <a:buNone/>
                      </a:pPr>
                      <a:r>
                        <a:rPr lang="en" sz="2400"/>
                        <a:t>66 + 210</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663" name="Google Shape;663;p69"/>
          <p:cNvGraphicFramePr/>
          <p:nvPr/>
        </p:nvGraphicFramePr>
        <p:xfrm>
          <a:off x="4468267" y="3893201"/>
          <a:ext cx="824200" cy="1249927"/>
        </p:xfrm>
        <a:graphic>
          <a:graphicData uri="http://schemas.openxmlformats.org/drawingml/2006/table">
            <a:tbl>
              <a:tblPr>
                <a:noFill/>
              </a:tblPr>
              <a:tblGrid>
                <a:gridCol w="824200">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98</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276</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64" name="Google Shape;664;p69"/>
          <p:cNvSpPr txBox="1"/>
          <p:nvPr/>
        </p:nvSpPr>
        <p:spPr>
          <a:xfrm>
            <a:off x="4111933" y="4206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sp>
        <p:nvSpPr>
          <p:cNvPr id="665" name="Google Shape;665;p69"/>
          <p:cNvSpPr txBox="1"/>
          <p:nvPr/>
        </p:nvSpPr>
        <p:spPr>
          <a:xfrm>
            <a:off x="5292467" y="4085601"/>
            <a:ext cx="1464400" cy="1300829"/>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mod 26    =</a:t>
            </a:r>
            <a:endParaRPr sz="1333"/>
          </a:p>
        </p:txBody>
      </p:sp>
      <p:graphicFrame>
        <p:nvGraphicFramePr>
          <p:cNvPr id="666" name="Google Shape;666;p69"/>
          <p:cNvGraphicFramePr/>
          <p:nvPr/>
        </p:nvGraphicFramePr>
        <p:xfrm>
          <a:off x="6703467" y="38932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20</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16</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67" name="Google Shape;667;p69"/>
          <p:cNvSpPr txBox="1"/>
          <p:nvPr/>
        </p:nvSpPr>
        <p:spPr>
          <a:xfrm>
            <a:off x="7426067" y="4085600"/>
            <a:ext cx="422400" cy="876097"/>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a:t>
            </a:r>
            <a:endParaRPr sz="1333"/>
          </a:p>
        </p:txBody>
      </p:sp>
      <p:graphicFrame>
        <p:nvGraphicFramePr>
          <p:cNvPr id="668" name="Google Shape;668;p69"/>
          <p:cNvGraphicFramePr/>
          <p:nvPr/>
        </p:nvGraphicFramePr>
        <p:xfrm>
          <a:off x="7821067" y="38932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U</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Q</a:t>
                      </a:r>
                      <a:endParaRPr sz="2400"/>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0"/>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sp>
        <p:nvSpPr>
          <p:cNvPr id="677" name="Google Shape;677;p70"/>
          <p:cNvSpPr txBox="1">
            <a:spLocks noGrp="1"/>
          </p:cNvSpPr>
          <p:nvPr>
            <p:ph type="body" idx="1"/>
          </p:nvPr>
        </p:nvSpPr>
        <p:spPr>
          <a:xfrm>
            <a:off x="9200" y="1153767"/>
            <a:ext cx="8713600" cy="763600"/>
          </a:xfrm>
          <a:prstGeom prst="rect">
            <a:avLst/>
          </a:prstGeom>
        </p:spPr>
        <p:txBody>
          <a:bodyPr spcFirstLastPara="1" vert="horz" wrap="square" lIns="121900" tIns="121900" rIns="121900" bIns="121900" rtlCol="0" anchor="t" anchorCtr="0">
            <a:normAutofit fontScale="92500" lnSpcReduction="10000"/>
          </a:bodyPr>
          <a:lstStyle/>
          <a:p>
            <a:pPr marL="0" indent="0">
              <a:spcAft>
                <a:spcPts val="1600"/>
              </a:spcAft>
              <a:buNone/>
            </a:pPr>
            <a:r>
              <a:rPr lang="en" sz="2556"/>
              <a:t>To decrypt the ciphertext  we calculate the inverse of key matrix.</a:t>
            </a:r>
            <a:endParaRPr sz="2556"/>
          </a:p>
        </p:txBody>
      </p:sp>
      <p:graphicFrame>
        <p:nvGraphicFramePr>
          <p:cNvPr id="678" name="Google Shape;678;p70"/>
          <p:cNvGraphicFramePr/>
          <p:nvPr/>
        </p:nvGraphicFramePr>
        <p:xfrm>
          <a:off x="9040267" y="1658000"/>
          <a:ext cx="1193333" cy="1219120"/>
        </p:xfrm>
        <a:graphic>
          <a:graphicData uri="http://schemas.openxmlformats.org/drawingml/2006/table">
            <a:tbl>
              <a:tblPr>
                <a:noFill/>
              </a:tblPr>
              <a:tblGrid>
                <a:gridCol w="601633">
                  <a:extLst>
                    <a:ext uri="{9D8B030D-6E8A-4147-A177-3AD203B41FA5}">
                      <a16:colId xmlns:a16="http://schemas.microsoft.com/office/drawing/2014/main" val="20000"/>
                    </a:ext>
                  </a:extLst>
                </a:gridCol>
                <a:gridCol w="5917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H</a:t>
                      </a:r>
                      <a:endParaRPr sz="2400"/>
                    </a:p>
                  </a:txBody>
                  <a:tcPr marL="121900" marR="121900" marT="121900" marB="121900"/>
                </a:tc>
                <a:tc>
                  <a:txBody>
                    <a:bodyPr/>
                    <a:lstStyle/>
                    <a:p>
                      <a:pPr marL="0" lvl="0" indent="0" algn="l" rtl="0">
                        <a:spcBef>
                          <a:spcPts val="0"/>
                        </a:spcBef>
                        <a:spcAft>
                          <a:spcPts val="0"/>
                        </a:spcAft>
                        <a:buNone/>
                      </a:pPr>
                      <a:r>
                        <a:rPr lang="en" sz="2400"/>
                        <a:t>E</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79" name="Google Shape;679;p70"/>
          <p:cNvSpPr txBox="1"/>
          <p:nvPr/>
        </p:nvSpPr>
        <p:spPr>
          <a:xfrm>
            <a:off x="10207933" y="18694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680" name="Google Shape;680;p70"/>
          <p:cNvGraphicFramePr/>
          <p:nvPr/>
        </p:nvGraphicFramePr>
        <p:xfrm>
          <a:off x="10767467" y="1658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tc>
                  <a:txBody>
                    <a:bodyPr/>
                    <a:lstStyle/>
                    <a:p>
                      <a:pPr marL="0" lvl="0" indent="0" algn="l" rtl="0">
                        <a:spcBef>
                          <a:spcPts val="0"/>
                        </a:spcBef>
                        <a:spcAft>
                          <a:spcPts val="0"/>
                        </a:spcAft>
                        <a:buNone/>
                      </a:pPr>
                      <a:r>
                        <a:rPr lang="en" sz="2400"/>
                        <a:t>4</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11</a:t>
                      </a:r>
                      <a:endParaRPr sz="2400"/>
                    </a:p>
                  </a:txBody>
                  <a:tcPr marL="121900" marR="121900" marT="121900" marB="121900"/>
                </a:tc>
                <a:tc>
                  <a:txBody>
                    <a:bodyPr/>
                    <a:lstStyle/>
                    <a:p>
                      <a:pPr marL="0" lvl="0" indent="0" algn="l" rtl="0">
                        <a:spcBef>
                          <a:spcPts val="0"/>
                        </a:spcBef>
                        <a:spcAft>
                          <a:spcPts val="0"/>
                        </a:spcAft>
                        <a:buNone/>
                      </a:pPr>
                      <a:r>
                        <a:rPr lang="en" sz="2400"/>
                        <a:t>15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81" name="Google Shape;681;p70"/>
          <p:cNvSpPr txBox="1">
            <a:spLocks noGrp="1"/>
          </p:cNvSpPr>
          <p:nvPr>
            <p:ph type="title"/>
          </p:nvPr>
        </p:nvSpPr>
        <p:spPr>
          <a:xfrm>
            <a:off x="10433267" y="390167"/>
            <a:ext cx="1758800" cy="552400"/>
          </a:xfrm>
          <a:prstGeom prst="rect">
            <a:avLst/>
          </a:prstGeom>
          <a:solidFill>
            <a:srgbClr val="674EA7"/>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Decryption</a:t>
            </a:r>
            <a:endParaRPr sz="2293">
              <a:solidFill>
                <a:srgbClr val="FFFFFF"/>
              </a:solidFill>
            </a:endParaRPr>
          </a:p>
        </p:txBody>
      </p:sp>
      <p:cxnSp>
        <p:nvCxnSpPr>
          <p:cNvPr id="682" name="Google Shape;682;p70"/>
          <p:cNvCxnSpPr/>
          <p:nvPr/>
        </p:nvCxnSpPr>
        <p:spPr>
          <a:xfrm>
            <a:off x="8881467" y="796300"/>
            <a:ext cx="0" cy="5606800"/>
          </a:xfrm>
          <a:prstGeom prst="straightConnector1">
            <a:avLst/>
          </a:prstGeom>
          <a:noFill/>
          <a:ln w="19050" cap="flat" cmpd="sng">
            <a:solidFill>
              <a:schemeClr val="dk2"/>
            </a:solidFill>
            <a:prstDash val="solid"/>
            <a:round/>
            <a:headEnd type="none" w="med" len="med"/>
            <a:tailEnd type="none" w="med" len="med"/>
          </a:ln>
        </p:spPr>
      </p:cxnSp>
      <p:sp>
        <p:nvSpPr>
          <p:cNvPr id="683" name="Google Shape;683;p70"/>
          <p:cNvSpPr txBox="1">
            <a:spLocks noGrp="1"/>
          </p:cNvSpPr>
          <p:nvPr>
            <p:ph type="title"/>
          </p:nvPr>
        </p:nvSpPr>
        <p:spPr>
          <a:xfrm>
            <a:off x="10433267" y="1153767"/>
            <a:ext cx="17588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Key Matrix</a:t>
            </a:r>
            <a:endParaRPr sz="1797">
              <a:solidFill>
                <a:srgbClr val="FFFFFF"/>
              </a:solidFill>
            </a:endParaRPr>
          </a:p>
        </p:txBody>
      </p:sp>
      <p:sp>
        <p:nvSpPr>
          <p:cNvPr id="684" name="Google Shape;684;p70"/>
          <p:cNvSpPr txBox="1">
            <a:spLocks noGrp="1"/>
          </p:cNvSpPr>
          <p:nvPr>
            <p:ph type="title"/>
          </p:nvPr>
        </p:nvSpPr>
        <p:spPr>
          <a:xfrm>
            <a:off x="10030400" y="2880967"/>
            <a:ext cx="21616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Plaintext = GO</a:t>
            </a:r>
            <a:endParaRPr sz="1797">
              <a:solidFill>
                <a:srgbClr val="FFFFFF"/>
              </a:solidFill>
            </a:endParaRPr>
          </a:p>
        </p:txBody>
      </p:sp>
      <p:graphicFrame>
        <p:nvGraphicFramePr>
          <p:cNvPr id="685" name="Google Shape;685;p70"/>
          <p:cNvGraphicFramePr/>
          <p:nvPr/>
        </p:nvGraphicFramePr>
        <p:xfrm>
          <a:off x="9446667" y="3486800"/>
          <a:ext cx="682867" cy="1219120"/>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G</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O</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86" name="Google Shape;686;p70"/>
          <p:cNvSpPr txBox="1"/>
          <p:nvPr/>
        </p:nvSpPr>
        <p:spPr>
          <a:xfrm>
            <a:off x="10207933" y="3698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687" name="Google Shape;687;p70"/>
          <p:cNvGraphicFramePr/>
          <p:nvPr/>
        </p:nvGraphicFramePr>
        <p:xfrm>
          <a:off x="10767467" y="34868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6</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688" name="Google Shape;688;p70"/>
          <p:cNvGraphicFramePr/>
          <p:nvPr/>
        </p:nvGraphicFramePr>
        <p:xfrm>
          <a:off x="10361067" y="53156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20</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16</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89" name="Google Shape;689;p70"/>
          <p:cNvSpPr txBox="1"/>
          <p:nvPr/>
        </p:nvSpPr>
        <p:spPr>
          <a:xfrm>
            <a:off x="11083667" y="5508000"/>
            <a:ext cx="422400" cy="876097"/>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a:t>
            </a:r>
            <a:endParaRPr sz="1333"/>
          </a:p>
        </p:txBody>
      </p:sp>
      <p:graphicFrame>
        <p:nvGraphicFramePr>
          <p:cNvPr id="690" name="Google Shape;690;p70"/>
          <p:cNvGraphicFramePr/>
          <p:nvPr/>
        </p:nvGraphicFramePr>
        <p:xfrm>
          <a:off x="11478667" y="53156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U</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Q</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91" name="Google Shape;691;p70"/>
          <p:cNvSpPr txBox="1">
            <a:spLocks noGrp="1"/>
          </p:cNvSpPr>
          <p:nvPr>
            <p:ph type="title"/>
          </p:nvPr>
        </p:nvSpPr>
        <p:spPr>
          <a:xfrm>
            <a:off x="10030400" y="4811367"/>
            <a:ext cx="2161600" cy="398400"/>
          </a:xfrm>
          <a:prstGeom prst="rect">
            <a:avLst/>
          </a:prstGeom>
          <a:solidFill>
            <a:srgbClr val="38761D"/>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Ciphertext</a:t>
            </a:r>
            <a:endParaRPr sz="1797">
              <a:solidFill>
                <a:srgbClr val="FFFFFF"/>
              </a:solidFill>
            </a:endParaRPr>
          </a:p>
        </p:txBody>
      </p:sp>
      <p:sp>
        <p:nvSpPr>
          <p:cNvPr id="692" name="Google Shape;692;p70"/>
          <p:cNvSpPr txBox="1"/>
          <p:nvPr/>
        </p:nvSpPr>
        <p:spPr>
          <a:xfrm>
            <a:off x="1316333" y="1608267"/>
            <a:ext cx="6664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693" name="Google Shape;693;p70"/>
          <p:cNvGraphicFramePr/>
          <p:nvPr/>
        </p:nvGraphicFramePr>
        <p:xfrm>
          <a:off x="912267" y="18612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tc>
                  <a:txBody>
                    <a:bodyPr/>
                    <a:lstStyle/>
                    <a:p>
                      <a:pPr marL="0" lvl="0" indent="0" algn="l" rtl="0">
                        <a:spcBef>
                          <a:spcPts val="0"/>
                        </a:spcBef>
                        <a:spcAft>
                          <a:spcPts val="0"/>
                        </a:spcAft>
                        <a:buNone/>
                      </a:pPr>
                      <a:r>
                        <a:rPr lang="en" sz="2400"/>
                        <a:t>4</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11</a:t>
                      </a:r>
                      <a:endParaRPr sz="2400"/>
                    </a:p>
                  </a:txBody>
                  <a:tcPr marL="121900" marR="121900" marT="121900" marB="121900"/>
                </a:tc>
                <a:tc>
                  <a:txBody>
                    <a:bodyPr/>
                    <a:lstStyle/>
                    <a:p>
                      <a:pPr marL="0" lvl="0" indent="0" algn="l" rtl="0">
                        <a:spcBef>
                          <a:spcPts val="0"/>
                        </a:spcBef>
                        <a:spcAft>
                          <a:spcPts val="0"/>
                        </a:spcAft>
                        <a:buNone/>
                      </a:pPr>
                      <a:r>
                        <a:rPr lang="en" sz="2400"/>
                        <a:t>15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694" name="Google Shape;694;p70"/>
          <p:cNvSpPr txBox="1"/>
          <p:nvPr/>
        </p:nvSpPr>
        <p:spPr>
          <a:xfrm>
            <a:off x="2137000" y="2122701"/>
            <a:ext cx="1385600" cy="984845"/>
          </a:xfrm>
          <a:prstGeom prst="rect">
            <a:avLst/>
          </a:prstGeom>
          <a:noFill/>
          <a:ln>
            <a:noFill/>
          </a:ln>
        </p:spPr>
        <p:txBody>
          <a:bodyPr spcFirstLastPara="1" wrap="square" lIns="121900" tIns="121900" rIns="121900" bIns="121900" anchor="t" anchorCtr="0">
            <a:spAutoFit/>
          </a:bodyPr>
          <a:lstStyle/>
          <a:p>
            <a:r>
              <a:rPr lang="en" sz="2400"/>
              <a:t>Inverse is</a:t>
            </a:r>
            <a:endParaRPr sz="2400"/>
          </a:p>
        </p:txBody>
      </p:sp>
      <p:graphicFrame>
        <p:nvGraphicFramePr>
          <p:cNvPr id="695" name="Google Shape;695;p70"/>
          <p:cNvGraphicFramePr/>
          <p:nvPr/>
        </p:nvGraphicFramePr>
        <p:xfrm>
          <a:off x="3452267" y="1861200"/>
          <a:ext cx="1687334" cy="1283134"/>
        </p:xfrm>
        <a:graphic>
          <a:graphicData uri="http://schemas.openxmlformats.org/drawingml/2006/table">
            <a:tbl>
              <a:tblPr>
                <a:noFill/>
              </a:tblPr>
              <a:tblGrid>
                <a:gridCol w="843667">
                  <a:extLst>
                    <a:ext uri="{9D8B030D-6E8A-4147-A177-3AD203B41FA5}">
                      <a16:colId xmlns:a16="http://schemas.microsoft.com/office/drawing/2014/main" val="20000"/>
                    </a:ext>
                  </a:extLst>
                </a:gridCol>
                <a:gridCol w="843667">
                  <a:extLst>
                    <a:ext uri="{9D8B030D-6E8A-4147-A177-3AD203B41FA5}">
                      <a16:colId xmlns:a16="http://schemas.microsoft.com/office/drawing/2014/main" val="20001"/>
                    </a:ext>
                  </a:extLst>
                </a:gridCol>
              </a:tblGrid>
              <a:tr h="641567">
                <a:tc>
                  <a:txBody>
                    <a:bodyPr/>
                    <a:lstStyle/>
                    <a:p>
                      <a:pPr marL="0" lvl="0" indent="0" algn="l" rtl="0">
                        <a:spcBef>
                          <a:spcPts val="0"/>
                        </a:spcBef>
                        <a:spcAft>
                          <a:spcPts val="0"/>
                        </a:spcAft>
                        <a:buNone/>
                      </a:pPr>
                      <a:r>
                        <a:rPr lang="en" sz="1600"/>
                        <a:t>15/61</a:t>
                      </a:r>
                      <a:endParaRPr sz="1600"/>
                    </a:p>
                  </a:txBody>
                  <a:tcPr marL="121900" marR="121900" marT="121900" marB="121900"/>
                </a:tc>
                <a:tc>
                  <a:txBody>
                    <a:bodyPr/>
                    <a:lstStyle/>
                    <a:p>
                      <a:pPr marL="0" lvl="0" indent="0" algn="l" rtl="0">
                        <a:spcBef>
                          <a:spcPts val="0"/>
                        </a:spcBef>
                        <a:spcAft>
                          <a:spcPts val="0"/>
                        </a:spcAft>
                        <a:buNone/>
                      </a:pPr>
                      <a:r>
                        <a:rPr lang="en" sz="1600"/>
                        <a:t>-4/61</a:t>
                      </a:r>
                      <a:endParaRPr sz="1600"/>
                    </a:p>
                  </a:txBody>
                  <a:tcPr marL="121900" marR="121900" marT="121900" marB="121900"/>
                </a:tc>
                <a:extLst>
                  <a:ext uri="{0D108BD9-81ED-4DB2-BD59-A6C34878D82A}">
                    <a16:rowId xmlns:a16="http://schemas.microsoft.com/office/drawing/2014/main" val="10000"/>
                  </a:ext>
                </a:extLst>
              </a:tr>
              <a:tr h="641567">
                <a:tc>
                  <a:txBody>
                    <a:bodyPr/>
                    <a:lstStyle/>
                    <a:p>
                      <a:pPr marL="0" lvl="0" indent="0" algn="l" rtl="0">
                        <a:spcBef>
                          <a:spcPts val="0"/>
                        </a:spcBef>
                        <a:spcAft>
                          <a:spcPts val="0"/>
                        </a:spcAft>
                        <a:buNone/>
                      </a:pPr>
                      <a:r>
                        <a:rPr lang="en" sz="1600"/>
                        <a:t>-11/61</a:t>
                      </a:r>
                      <a:endParaRPr sz="1600"/>
                    </a:p>
                  </a:txBody>
                  <a:tcPr marL="121900" marR="121900" marT="121900" marB="121900"/>
                </a:tc>
                <a:tc>
                  <a:txBody>
                    <a:bodyPr/>
                    <a:lstStyle/>
                    <a:p>
                      <a:pPr marL="0" lvl="0" indent="0" algn="l" rtl="0">
                        <a:spcBef>
                          <a:spcPts val="0"/>
                        </a:spcBef>
                        <a:spcAft>
                          <a:spcPts val="0"/>
                        </a:spcAft>
                        <a:buNone/>
                      </a:pPr>
                      <a:r>
                        <a:rPr lang="en" sz="1600"/>
                        <a:t>7/61</a:t>
                      </a:r>
                      <a:endParaRPr sz="1600"/>
                    </a:p>
                  </a:txBody>
                  <a:tcPr marL="121900" marR="121900" marT="121900" marB="121900"/>
                </a:tc>
                <a:extLst>
                  <a:ext uri="{0D108BD9-81ED-4DB2-BD59-A6C34878D82A}">
                    <a16:rowId xmlns:a16="http://schemas.microsoft.com/office/drawing/2014/main" val="10001"/>
                  </a:ext>
                </a:extLst>
              </a:tr>
            </a:tbl>
          </a:graphicData>
        </a:graphic>
      </p:graphicFrame>
      <p:sp>
        <p:nvSpPr>
          <p:cNvPr id="696" name="Google Shape;696;p70"/>
          <p:cNvSpPr txBox="1">
            <a:spLocks noGrp="1"/>
          </p:cNvSpPr>
          <p:nvPr>
            <p:ph type="body" idx="1"/>
          </p:nvPr>
        </p:nvSpPr>
        <p:spPr>
          <a:xfrm>
            <a:off x="24833" y="3359484"/>
            <a:ext cx="7336400" cy="926800"/>
          </a:xfrm>
          <a:prstGeom prst="rect">
            <a:avLst/>
          </a:prstGeom>
        </p:spPr>
        <p:txBody>
          <a:bodyPr spcFirstLastPara="1" vert="horz" wrap="square" lIns="121900" tIns="121900" rIns="121900" bIns="121900" rtlCol="0" anchor="t" anchorCtr="0">
            <a:normAutofit fontScale="70000" lnSpcReduction="20000"/>
          </a:bodyPr>
          <a:lstStyle/>
          <a:p>
            <a:pPr marL="0" indent="0">
              <a:buSzPct val="66281"/>
              <a:buNone/>
            </a:pPr>
            <a:r>
              <a:rPr lang="en" sz="1715"/>
              <a:t>Determinant of matrix is 61 mod 26 = 9 mod 26</a:t>
            </a:r>
            <a:endParaRPr sz="1715"/>
          </a:p>
          <a:p>
            <a:pPr marL="0" indent="0">
              <a:spcBef>
                <a:spcPts val="1600"/>
              </a:spcBef>
              <a:spcAft>
                <a:spcPts val="1600"/>
              </a:spcAft>
              <a:buSzPct val="66281"/>
              <a:buNone/>
            </a:pPr>
            <a:r>
              <a:rPr lang="en" sz="1715"/>
              <a:t>Modular multiplicative inverse of 9 mod 26 is 3 so new matrix becomes</a:t>
            </a:r>
            <a:endParaRPr sz="1315"/>
          </a:p>
        </p:txBody>
      </p:sp>
      <p:graphicFrame>
        <p:nvGraphicFramePr>
          <p:cNvPr id="697" name="Google Shape;697;p70"/>
          <p:cNvGraphicFramePr/>
          <p:nvPr/>
        </p:nvGraphicFramePr>
        <p:xfrm>
          <a:off x="174800" y="4438134"/>
          <a:ext cx="1587200" cy="1405734"/>
        </p:xfrm>
        <a:graphic>
          <a:graphicData uri="http://schemas.openxmlformats.org/drawingml/2006/table">
            <a:tbl>
              <a:tblPr>
                <a:noFill/>
              </a:tblPr>
              <a:tblGrid>
                <a:gridCol w="793600">
                  <a:extLst>
                    <a:ext uri="{9D8B030D-6E8A-4147-A177-3AD203B41FA5}">
                      <a16:colId xmlns:a16="http://schemas.microsoft.com/office/drawing/2014/main" val="20000"/>
                    </a:ext>
                  </a:extLst>
                </a:gridCol>
                <a:gridCol w="793600">
                  <a:extLst>
                    <a:ext uri="{9D8B030D-6E8A-4147-A177-3AD203B41FA5}">
                      <a16:colId xmlns:a16="http://schemas.microsoft.com/office/drawing/2014/main" val="20001"/>
                    </a:ext>
                  </a:extLst>
                </a:gridCol>
              </a:tblGrid>
              <a:tr h="702867">
                <a:tc>
                  <a:txBody>
                    <a:bodyPr/>
                    <a:lstStyle/>
                    <a:p>
                      <a:pPr marL="0" lvl="0" indent="0" algn="l" rtl="0">
                        <a:spcBef>
                          <a:spcPts val="0"/>
                        </a:spcBef>
                        <a:spcAft>
                          <a:spcPts val="0"/>
                        </a:spcAft>
                        <a:buNone/>
                      </a:pPr>
                      <a:r>
                        <a:rPr lang="en" sz="2400"/>
                        <a:t>45</a:t>
                      </a:r>
                      <a:endParaRPr sz="2400"/>
                    </a:p>
                  </a:txBody>
                  <a:tcPr marL="121900" marR="121900" marT="121900" marB="121900"/>
                </a:tc>
                <a:tc>
                  <a:txBody>
                    <a:bodyPr/>
                    <a:lstStyle/>
                    <a:p>
                      <a:pPr marL="0" lvl="0" indent="0" algn="l" rtl="0">
                        <a:spcBef>
                          <a:spcPts val="0"/>
                        </a:spcBef>
                        <a:spcAft>
                          <a:spcPts val="0"/>
                        </a:spcAft>
                        <a:buNone/>
                      </a:pPr>
                      <a:r>
                        <a:rPr lang="en" sz="2400"/>
                        <a:t>-12</a:t>
                      </a:r>
                      <a:endParaRPr sz="2400"/>
                    </a:p>
                  </a:txBody>
                  <a:tcPr marL="121900" marR="121900" marT="121900" marB="121900"/>
                </a:tc>
                <a:extLst>
                  <a:ext uri="{0D108BD9-81ED-4DB2-BD59-A6C34878D82A}">
                    <a16:rowId xmlns:a16="http://schemas.microsoft.com/office/drawing/2014/main" val="10000"/>
                  </a:ext>
                </a:extLst>
              </a:tr>
              <a:tr h="702867">
                <a:tc>
                  <a:txBody>
                    <a:bodyPr/>
                    <a:lstStyle/>
                    <a:p>
                      <a:pPr marL="0" lvl="0" indent="0" algn="l" rtl="0">
                        <a:spcBef>
                          <a:spcPts val="0"/>
                        </a:spcBef>
                        <a:spcAft>
                          <a:spcPts val="0"/>
                        </a:spcAft>
                        <a:buNone/>
                      </a:pPr>
                      <a:r>
                        <a:rPr lang="en" sz="2400"/>
                        <a:t>-33</a:t>
                      </a:r>
                      <a:endParaRPr sz="2400"/>
                    </a:p>
                  </a:txBody>
                  <a:tcPr marL="121900" marR="121900" marT="121900" marB="121900"/>
                </a:tc>
                <a:tc>
                  <a:txBody>
                    <a:bodyPr/>
                    <a:lstStyle/>
                    <a:p>
                      <a:pPr marL="0" lvl="0" indent="0" algn="l" rtl="0">
                        <a:spcBef>
                          <a:spcPts val="0"/>
                        </a:spcBef>
                        <a:spcAft>
                          <a:spcPts val="0"/>
                        </a:spcAft>
                        <a:buNone/>
                      </a:pPr>
                      <a:r>
                        <a:rPr lang="en" sz="2400"/>
                        <a:t>21</a:t>
                      </a:r>
                      <a:endParaRPr sz="2400"/>
                    </a:p>
                  </a:txBody>
                  <a:tcPr marL="121900" marR="121900" marT="121900" marB="121900"/>
                </a:tc>
                <a:extLst>
                  <a:ext uri="{0D108BD9-81ED-4DB2-BD59-A6C34878D82A}">
                    <a16:rowId xmlns:a16="http://schemas.microsoft.com/office/drawing/2014/main" val="10001"/>
                  </a:ext>
                </a:extLst>
              </a:tr>
            </a:tbl>
          </a:graphicData>
        </a:graphic>
      </p:graphicFrame>
      <p:pic>
        <p:nvPicPr>
          <p:cNvPr id="698" name="Google Shape;698;p70"/>
          <p:cNvPicPr preferRelativeResize="0"/>
          <p:nvPr/>
        </p:nvPicPr>
        <p:blipFill>
          <a:blip r:embed="rId3">
            <a:alphaModFix/>
          </a:blip>
          <a:stretch>
            <a:fillRect/>
          </a:stretch>
        </p:blipFill>
        <p:spPr>
          <a:xfrm>
            <a:off x="6211625" y="5507993"/>
            <a:ext cx="2161600" cy="1218847"/>
          </a:xfrm>
          <a:prstGeom prst="rect">
            <a:avLst/>
          </a:prstGeom>
          <a:noFill/>
          <a:ln>
            <a:noFill/>
          </a:ln>
        </p:spPr>
      </p:pic>
      <p:sp>
        <p:nvSpPr>
          <p:cNvPr id="699" name="Google Shape;699;p70"/>
          <p:cNvSpPr txBox="1"/>
          <p:nvPr/>
        </p:nvSpPr>
        <p:spPr>
          <a:xfrm>
            <a:off x="5185033" y="2141867"/>
            <a:ext cx="14272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 mod 26</a:t>
            </a:r>
            <a:endParaRPr sz="1600"/>
          </a:p>
        </p:txBody>
      </p:sp>
      <p:sp>
        <p:nvSpPr>
          <p:cNvPr id="700" name="Google Shape;700;p70"/>
          <p:cNvSpPr txBox="1"/>
          <p:nvPr/>
        </p:nvSpPr>
        <p:spPr>
          <a:xfrm>
            <a:off x="1828400" y="4811367"/>
            <a:ext cx="21052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 mod 26 =</a:t>
            </a:r>
            <a:endParaRPr sz="1600"/>
          </a:p>
        </p:txBody>
      </p:sp>
      <p:graphicFrame>
        <p:nvGraphicFramePr>
          <p:cNvPr id="701" name="Google Shape;701;p70"/>
          <p:cNvGraphicFramePr/>
          <p:nvPr/>
        </p:nvGraphicFramePr>
        <p:xfrm>
          <a:off x="3302467" y="4438134"/>
          <a:ext cx="1587200" cy="1405734"/>
        </p:xfrm>
        <a:graphic>
          <a:graphicData uri="http://schemas.openxmlformats.org/drawingml/2006/table">
            <a:tbl>
              <a:tblPr>
                <a:noFill/>
              </a:tblPr>
              <a:tblGrid>
                <a:gridCol w="793600">
                  <a:extLst>
                    <a:ext uri="{9D8B030D-6E8A-4147-A177-3AD203B41FA5}">
                      <a16:colId xmlns:a16="http://schemas.microsoft.com/office/drawing/2014/main" val="20000"/>
                    </a:ext>
                  </a:extLst>
                </a:gridCol>
                <a:gridCol w="793600">
                  <a:extLst>
                    <a:ext uri="{9D8B030D-6E8A-4147-A177-3AD203B41FA5}">
                      <a16:colId xmlns:a16="http://schemas.microsoft.com/office/drawing/2014/main" val="20001"/>
                    </a:ext>
                  </a:extLst>
                </a:gridCol>
              </a:tblGrid>
              <a:tr h="702867">
                <a:tc>
                  <a:txBody>
                    <a:bodyPr/>
                    <a:lstStyle/>
                    <a:p>
                      <a:pPr marL="0" lvl="0" indent="0" algn="l" rtl="0">
                        <a:spcBef>
                          <a:spcPts val="0"/>
                        </a:spcBef>
                        <a:spcAft>
                          <a:spcPts val="0"/>
                        </a:spcAft>
                        <a:buNone/>
                      </a:pPr>
                      <a:r>
                        <a:rPr lang="en" sz="2400"/>
                        <a:t>19</a:t>
                      </a:r>
                      <a:endParaRPr sz="2400"/>
                    </a:p>
                  </a:txBody>
                  <a:tcPr marL="121900" marR="121900" marT="121900" marB="121900"/>
                </a:tc>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0"/>
                  </a:ext>
                </a:extLst>
              </a:tr>
              <a:tr h="702867">
                <a:tc>
                  <a:txBody>
                    <a:bodyPr/>
                    <a:lstStyle/>
                    <a:p>
                      <a:pPr marL="0" lvl="0" indent="0" algn="l" rtl="0">
                        <a:spcBef>
                          <a:spcPts val="0"/>
                        </a:spcBef>
                        <a:spcAft>
                          <a:spcPts val="0"/>
                        </a:spcAft>
                        <a:buNone/>
                      </a:pPr>
                      <a:r>
                        <a:rPr lang="en" sz="2400"/>
                        <a:t>19</a:t>
                      </a:r>
                      <a:endParaRPr sz="2400"/>
                    </a:p>
                  </a:txBody>
                  <a:tcPr marL="121900" marR="121900" marT="121900" marB="121900"/>
                </a:tc>
                <a:tc>
                  <a:txBody>
                    <a:bodyPr/>
                    <a:lstStyle/>
                    <a:p>
                      <a:pPr marL="0" lvl="0" indent="0" algn="l" rtl="0">
                        <a:spcBef>
                          <a:spcPts val="0"/>
                        </a:spcBef>
                        <a:spcAft>
                          <a:spcPts val="0"/>
                        </a:spcAft>
                        <a:buNone/>
                      </a:pPr>
                      <a:r>
                        <a:rPr lang="en" sz="2400"/>
                        <a:t>21</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02" name="Google Shape;702;p70"/>
          <p:cNvSpPr txBox="1"/>
          <p:nvPr/>
        </p:nvSpPr>
        <p:spPr>
          <a:xfrm>
            <a:off x="5002767" y="4723167"/>
            <a:ext cx="21052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 mod 26</a:t>
            </a:r>
            <a:endParaRPr sz="1600"/>
          </a:p>
        </p:txBody>
      </p:sp>
      <p:cxnSp>
        <p:nvCxnSpPr>
          <p:cNvPr id="703" name="Google Shape;703;p70"/>
          <p:cNvCxnSpPr/>
          <p:nvPr/>
        </p:nvCxnSpPr>
        <p:spPr>
          <a:xfrm>
            <a:off x="6545633" y="1755400"/>
            <a:ext cx="0" cy="2476400"/>
          </a:xfrm>
          <a:prstGeom prst="straightConnector1">
            <a:avLst/>
          </a:prstGeom>
          <a:noFill/>
          <a:ln w="19050" cap="flat" cmpd="sng">
            <a:solidFill>
              <a:schemeClr val="dk2"/>
            </a:solidFill>
            <a:prstDash val="solid"/>
            <a:round/>
            <a:headEnd type="none" w="med" len="med"/>
            <a:tailEnd type="none" w="med" len="med"/>
          </a:ln>
        </p:spPr>
      </p:cxnSp>
      <p:sp>
        <p:nvSpPr>
          <p:cNvPr id="704" name="Google Shape;704;p70"/>
          <p:cNvSpPr txBox="1">
            <a:spLocks noGrp="1"/>
          </p:cNvSpPr>
          <p:nvPr>
            <p:ph type="body" idx="1"/>
          </p:nvPr>
        </p:nvSpPr>
        <p:spPr>
          <a:xfrm>
            <a:off x="6545533" y="1824520"/>
            <a:ext cx="2409600" cy="2043600"/>
          </a:xfrm>
          <a:prstGeom prst="rect">
            <a:avLst/>
          </a:prstGeom>
        </p:spPr>
        <p:txBody>
          <a:bodyPr spcFirstLastPara="1" vert="horz" wrap="square" lIns="121900" tIns="121900" rIns="121900" bIns="121900" rtlCol="0" anchor="t" anchorCtr="0">
            <a:normAutofit/>
          </a:bodyPr>
          <a:lstStyle/>
          <a:p>
            <a:pPr marL="0" indent="0">
              <a:buSzPts val="852"/>
              <a:buNone/>
            </a:pPr>
            <a:r>
              <a:rPr lang="en" sz="1715">
                <a:solidFill>
                  <a:srgbClr val="1155CC"/>
                </a:solidFill>
              </a:rPr>
              <a:t>Determinant of matrix</a:t>
            </a:r>
            <a:endParaRPr sz="1715">
              <a:solidFill>
                <a:srgbClr val="1155CC"/>
              </a:solidFill>
            </a:endParaRPr>
          </a:p>
          <a:p>
            <a:pPr marL="0" indent="0">
              <a:spcBef>
                <a:spcPts val="1600"/>
              </a:spcBef>
              <a:buSzPts val="852"/>
              <a:buNone/>
            </a:pPr>
            <a:r>
              <a:rPr lang="en" sz="1715">
                <a:solidFill>
                  <a:srgbClr val="1155CC"/>
                </a:solidFill>
              </a:rPr>
              <a:t>=(a*d - b*c)</a:t>
            </a:r>
            <a:endParaRPr sz="1715">
              <a:solidFill>
                <a:srgbClr val="1155CC"/>
              </a:solidFill>
            </a:endParaRPr>
          </a:p>
          <a:p>
            <a:pPr marL="0" indent="0">
              <a:spcBef>
                <a:spcPts val="1600"/>
              </a:spcBef>
              <a:spcAft>
                <a:spcPts val="1600"/>
              </a:spcAft>
              <a:buSzPts val="852"/>
              <a:buNone/>
            </a:pPr>
            <a:r>
              <a:rPr lang="en" sz="1715">
                <a:solidFill>
                  <a:srgbClr val="1155CC"/>
                </a:solidFill>
              </a:rPr>
              <a:t>=(7*15 - 4*11) = 61</a:t>
            </a:r>
            <a:endParaRPr sz="1715">
              <a:solidFill>
                <a:srgbClr val="1155CC"/>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1"/>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graphicFrame>
        <p:nvGraphicFramePr>
          <p:cNvPr id="705" name="Google Shape;705;p71"/>
          <p:cNvGraphicFramePr/>
          <p:nvPr/>
        </p:nvGraphicFramePr>
        <p:xfrm>
          <a:off x="9040267" y="1658000"/>
          <a:ext cx="1193333" cy="1219120"/>
        </p:xfrm>
        <a:graphic>
          <a:graphicData uri="http://schemas.openxmlformats.org/drawingml/2006/table">
            <a:tbl>
              <a:tblPr>
                <a:noFill/>
              </a:tblPr>
              <a:tblGrid>
                <a:gridCol w="601633">
                  <a:extLst>
                    <a:ext uri="{9D8B030D-6E8A-4147-A177-3AD203B41FA5}">
                      <a16:colId xmlns:a16="http://schemas.microsoft.com/office/drawing/2014/main" val="20000"/>
                    </a:ext>
                  </a:extLst>
                </a:gridCol>
                <a:gridCol w="5917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H</a:t>
                      </a:r>
                      <a:endParaRPr sz="2400"/>
                    </a:p>
                  </a:txBody>
                  <a:tcPr marL="121900" marR="121900" marT="121900" marB="121900"/>
                </a:tc>
                <a:tc>
                  <a:txBody>
                    <a:bodyPr/>
                    <a:lstStyle/>
                    <a:p>
                      <a:pPr marL="0" lvl="0" indent="0" algn="l" rtl="0">
                        <a:spcBef>
                          <a:spcPts val="0"/>
                        </a:spcBef>
                        <a:spcAft>
                          <a:spcPts val="0"/>
                        </a:spcAft>
                        <a:buNone/>
                      </a:pPr>
                      <a:r>
                        <a:rPr lang="en" sz="2400"/>
                        <a:t>E</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L</a:t>
                      </a:r>
                      <a:endParaRPr sz="2400"/>
                    </a:p>
                  </a:txBody>
                  <a:tcPr marL="121900" marR="121900" marT="121900" marB="121900"/>
                </a:tc>
                <a:tc>
                  <a:txBody>
                    <a:bodyPr/>
                    <a:lstStyle/>
                    <a:p>
                      <a:pPr marL="0" lvl="0" indent="0" algn="l" rtl="0">
                        <a:spcBef>
                          <a:spcPts val="0"/>
                        </a:spcBef>
                        <a:spcAft>
                          <a:spcPts val="0"/>
                        </a:spcAft>
                        <a:buNone/>
                      </a:pPr>
                      <a:r>
                        <a:rPr lang="en" sz="2400"/>
                        <a:t>P</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06" name="Google Shape;706;p71"/>
          <p:cNvSpPr txBox="1"/>
          <p:nvPr/>
        </p:nvSpPr>
        <p:spPr>
          <a:xfrm>
            <a:off x="10207933" y="18694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07" name="Google Shape;707;p71"/>
          <p:cNvGraphicFramePr/>
          <p:nvPr/>
        </p:nvGraphicFramePr>
        <p:xfrm>
          <a:off x="10767467" y="1658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tc>
                  <a:txBody>
                    <a:bodyPr/>
                    <a:lstStyle/>
                    <a:p>
                      <a:pPr marL="0" lvl="0" indent="0" algn="l" rtl="0">
                        <a:spcBef>
                          <a:spcPts val="0"/>
                        </a:spcBef>
                        <a:spcAft>
                          <a:spcPts val="0"/>
                        </a:spcAft>
                        <a:buNone/>
                      </a:pPr>
                      <a:r>
                        <a:rPr lang="en" sz="2400"/>
                        <a:t>4</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11</a:t>
                      </a:r>
                      <a:endParaRPr sz="2400"/>
                    </a:p>
                  </a:txBody>
                  <a:tcPr marL="121900" marR="121900" marT="121900" marB="121900"/>
                </a:tc>
                <a:tc>
                  <a:txBody>
                    <a:bodyPr/>
                    <a:lstStyle/>
                    <a:p>
                      <a:pPr marL="0" lvl="0" indent="0" algn="l" rtl="0">
                        <a:spcBef>
                          <a:spcPts val="0"/>
                        </a:spcBef>
                        <a:spcAft>
                          <a:spcPts val="0"/>
                        </a:spcAft>
                        <a:buNone/>
                      </a:pPr>
                      <a:r>
                        <a:rPr lang="en" sz="2400"/>
                        <a:t>15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08" name="Google Shape;708;p71"/>
          <p:cNvSpPr txBox="1">
            <a:spLocks noGrp="1"/>
          </p:cNvSpPr>
          <p:nvPr>
            <p:ph type="title"/>
          </p:nvPr>
        </p:nvSpPr>
        <p:spPr>
          <a:xfrm>
            <a:off x="10433267" y="390167"/>
            <a:ext cx="1758800" cy="552400"/>
          </a:xfrm>
          <a:prstGeom prst="rect">
            <a:avLst/>
          </a:prstGeom>
          <a:solidFill>
            <a:srgbClr val="674EA7"/>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Decryption</a:t>
            </a:r>
            <a:endParaRPr sz="2293">
              <a:solidFill>
                <a:srgbClr val="FFFFFF"/>
              </a:solidFill>
            </a:endParaRPr>
          </a:p>
        </p:txBody>
      </p:sp>
      <p:sp>
        <p:nvSpPr>
          <p:cNvPr id="709" name="Google Shape;709;p71"/>
          <p:cNvSpPr txBox="1"/>
          <p:nvPr/>
        </p:nvSpPr>
        <p:spPr>
          <a:xfrm>
            <a:off x="1005233" y="1364867"/>
            <a:ext cx="6549600" cy="946886"/>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800">
                <a:solidFill>
                  <a:schemeClr val="dk2"/>
                </a:solidFill>
              </a:rPr>
              <a:t>[ nxn ] </a:t>
            </a:r>
            <a:r>
              <a:rPr lang="en" sz="2800" baseline="30000">
                <a:solidFill>
                  <a:schemeClr val="dk2"/>
                </a:solidFill>
              </a:rPr>
              <a:t>-1</a:t>
            </a:r>
            <a:r>
              <a:rPr lang="en" sz="2800">
                <a:solidFill>
                  <a:schemeClr val="dk2"/>
                </a:solidFill>
              </a:rPr>
              <a:t>  X   [nx1]  =  [ nx1] mod 26</a:t>
            </a:r>
            <a:endParaRPr sz="2267"/>
          </a:p>
        </p:txBody>
      </p:sp>
      <p:sp>
        <p:nvSpPr>
          <p:cNvPr id="710" name="Google Shape;710;p71"/>
          <p:cNvSpPr txBox="1"/>
          <p:nvPr/>
        </p:nvSpPr>
        <p:spPr>
          <a:xfrm>
            <a:off x="201067" y="2076067"/>
            <a:ext cx="77944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InverseKeyMatrix   X   CiphertextVector =  [ result ] mod 26</a:t>
            </a:r>
            <a:endParaRPr sz="1600"/>
          </a:p>
        </p:txBody>
      </p:sp>
      <p:cxnSp>
        <p:nvCxnSpPr>
          <p:cNvPr id="711" name="Google Shape;711;p71"/>
          <p:cNvCxnSpPr/>
          <p:nvPr/>
        </p:nvCxnSpPr>
        <p:spPr>
          <a:xfrm>
            <a:off x="8881467" y="796300"/>
            <a:ext cx="0" cy="5606800"/>
          </a:xfrm>
          <a:prstGeom prst="straightConnector1">
            <a:avLst/>
          </a:prstGeom>
          <a:noFill/>
          <a:ln w="19050" cap="flat" cmpd="sng">
            <a:solidFill>
              <a:schemeClr val="dk2"/>
            </a:solidFill>
            <a:prstDash val="solid"/>
            <a:round/>
            <a:headEnd type="none" w="med" len="med"/>
            <a:tailEnd type="none" w="med" len="med"/>
          </a:ln>
        </p:spPr>
      </p:cxnSp>
      <p:sp>
        <p:nvSpPr>
          <p:cNvPr id="712" name="Google Shape;712;p71"/>
          <p:cNvSpPr txBox="1">
            <a:spLocks noGrp="1"/>
          </p:cNvSpPr>
          <p:nvPr>
            <p:ph type="title"/>
          </p:nvPr>
        </p:nvSpPr>
        <p:spPr>
          <a:xfrm>
            <a:off x="10433267" y="1153767"/>
            <a:ext cx="17588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Key Matrix</a:t>
            </a:r>
            <a:endParaRPr sz="1797">
              <a:solidFill>
                <a:srgbClr val="FFFFFF"/>
              </a:solidFill>
            </a:endParaRPr>
          </a:p>
        </p:txBody>
      </p:sp>
      <p:sp>
        <p:nvSpPr>
          <p:cNvPr id="713" name="Google Shape;713;p71"/>
          <p:cNvSpPr txBox="1">
            <a:spLocks noGrp="1"/>
          </p:cNvSpPr>
          <p:nvPr>
            <p:ph type="title"/>
          </p:nvPr>
        </p:nvSpPr>
        <p:spPr>
          <a:xfrm>
            <a:off x="10030400" y="2880967"/>
            <a:ext cx="21616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Plaintext = GO</a:t>
            </a:r>
            <a:endParaRPr sz="1797">
              <a:solidFill>
                <a:srgbClr val="FFFFFF"/>
              </a:solidFill>
            </a:endParaRPr>
          </a:p>
        </p:txBody>
      </p:sp>
      <p:graphicFrame>
        <p:nvGraphicFramePr>
          <p:cNvPr id="714" name="Google Shape;714;p71"/>
          <p:cNvGraphicFramePr/>
          <p:nvPr/>
        </p:nvGraphicFramePr>
        <p:xfrm>
          <a:off x="9446667" y="3486800"/>
          <a:ext cx="682867" cy="1219120"/>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G</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O</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15" name="Google Shape;715;p71"/>
          <p:cNvSpPr txBox="1"/>
          <p:nvPr/>
        </p:nvSpPr>
        <p:spPr>
          <a:xfrm>
            <a:off x="10207933" y="3698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16" name="Google Shape;716;p71"/>
          <p:cNvGraphicFramePr/>
          <p:nvPr/>
        </p:nvGraphicFramePr>
        <p:xfrm>
          <a:off x="10767467" y="34868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6</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17" name="Google Shape;717;p71"/>
          <p:cNvGraphicFramePr/>
          <p:nvPr/>
        </p:nvGraphicFramePr>
        <p:xfrm>
          <a:off x="10361067" y="53156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20</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16</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18" name="Google Shape;718;p71"/>
          <p:cNvSpPr txBox="1"/>
          <p:nvPr/>
        </p:nvSpPr>
        <p:spPr>
          <a:xfrm>
            <a:off x="11083667" y="5508000"/>
            <a:ext cx="422400" cy="876097"/>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a:t>
            </a:r>
            <a:endParaRPr sz="1333"/>
          </a:p>
        </p:txBody>
      </p:sp>
      <p:graphicFrame>
        <p:nvGraphicFramePr>
          <p:cNvPr id="719" name="Google Shape;719;p71"/>
          <p:cNvGraphicFramePr/>
          <p:nvPr/>
        </p:nvGraphicFramePr>
        <p:xfrm>
          <a:off x="11478667" y="53156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U</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Q</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20" name="Google Shape;720;p71"/>
          <p:cNvSpPr txBox="1">
            <a:spLocks noGrp="1"/>
          </p:cNvSpPr>
          <p:nvPr>
            <p:ph type="title"/>
          </p:nvPr>
        </p:nvSpPr>
        <p:spPr>
          <a:xfrm>
            <a:off x="10030400" y="4811367"/>
            <a:ext cx="2161600" cy="398400"/>
          </a:xfrm>
          <a:prstGeom prst="rect">
            <a:avLst/>
          </a:prstGeom>
          <a:solidFill>
            <a:srgbClr val="38761D"/>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Ciphertext</a:t>
            </a:r>
            <a:endParaRPr sz="1797">
              <a:solidFill>
                <a:srgbClr val="FFFFFF"/>
              </a:solidFill>
            </a:endParaRPr>
          </a:p>
        </p:txBody>
      </p:sp>
      <p:graphicFrame>
        <p:nvGraphicFramePr>
          <p:cNvPr id="721" name="Google Shape;721;p71"/>
          <p:cNvGraphicFramePr/>
          <p:nvPr/>
        </p:nvGraphicFramePr>
        <p:xfrm>
          <a:off x="2639467" y="32836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20</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16</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22" name="Google Shape;722;p71"/>
          <p:cNvSpPr txBox="1"/>
          <p:nvPr/>
        </p:nvSpPr>
        <p:spPr>
          <a:xfrm>
            <a:off x="2181533" y="3596600"/>
            <a:ext cx="422400" cy="615513"/>
          </a:xfrm>
          <a:prstGeom prst="rect">
            <a:avLst/>
          </a:prstGeom>
          <a:noFill/>
          <a:ln>
            <a:noFill/>
          </a:ln>
        </p:spPr>
        <p:txBody>
          <a:bodyPr spcFirstLastPara="1" wrap="square" lIns="121900" tIns="121900" rIns="121900" bIns="121900" anchor="t" anchorCtr="0">
            <a:spAutoFit/>
          </a:bodyPr>
          <a:lstStyle/>
          <a:p>
            <a:r>
              <a:rPr lang="en" sz="2400"/>
              <a:t>X</a:t>
            </a:r>
            <a:endParaRPr sz="2400"/>
          </a:p>
        </p:txBody>
      </p:sp>
      <p:sp>
        <p:nvSpPr>
          <p:cNvPr id="723" name="Google Shape;723;p71"/>
          <p:cNvSpPr txBox="1"/>
          <p:nvPr/>
        </p:nvSpPr>
        <p:spPr>
          <a:xfrm>
            <a:off x="3400733" y="35966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24" name="Google Shape;724;p71"/>
          <p:cNvGraphicFramePr/>
          <p:nvPr/>
        </p:nvGraphicFramePr>
        <p:xfrm>
          <a:off x="3960267" y="3283601"/>
          <a:ext cx="1661733" cy="1341034"/>
        </p:xfrm>
        <a:graphic>
          <a:graphicData uri="http://schemas.openxmlformats.org/drawingml/2006/table">
            <a:tbl>
              <a:tblPr>
                <a:noFill/>
              </a:tblPr>
              <a:tblGrid>
                <a:gridCol w="1661733">
                  <a:extLst>
                    <a:ext uri="{9D8B030D-6E8A-4147-A177-3AD203B41FA5}">
                      <a16:colId xmlns:a16="http://schemas.microsoft.com/office/drawing/2014/main" val="20000"/>
                    </a:ext>
                  </a:extLst>
                </a:gridCol>
              </a:tblGrid>
              <a:tr h="528267">
                <a:tc>
                  <a:txBody>
                    <a:bodyPr/>
                    <a:lstStyle/>
                    <a:p>
                      <a:pPr marL="0" lvl="0" indent="0" algn="l" rtl="0">
                        <a:spcBef>
                          <a:spcPts val="0"/>
                        </a:spcBef>
                        <a:spcAft>
                          <a:spcPts val="0"/>
                        </a:spcAft>
                        <a:buNone/>
                      </a:pPr>
                      <a:r>
                        <a:rPr lang="en" sz="1300"/>
                        <a:t>20x19 + 16x14</a:t>
                      </a:r>
                      <a:endParaRPr sz="1300"/>
                    </a:p>
                  </a:txBody>
                  <a:tcPr marL="121900" marR="121900" marT="121900" marB="121900"/>
                </a:tc>
                <a:extLst>
                  <a:ext uri="{0D108BD9-81ED-4DB2-BD59-A6C34878D82A}">
                    <a16:rowId xmlns:a16="http://schemas.microsoft.com/office/drawing/2014/main" val="10000"/>
                  </a:ext>
                </a:extLst>
              </a:tr>
              <a:tr h="812767">
                <a:tc>
                  <a:txBody>
                    <a:bodyPr/>
                    <a:lstStyle/>
                    <a:p>
                      <a:pPr marL="0" lvl="0" indent="0" algn="l" rtl="0">
                        <a:spcBef>
                          <a:spcPts val="0"/>
                        </a:spcBef>
                        <a:spcAft>
                          <a:spcPts val="0"/>
                        </a:spcAft>
                        <a:buNone/>
                      </a:pPr>
                      <a:r>
                        <a:rPr lang="en" sz="1300"/>
                        <a:t>20x19 + 16x(21)</a:t>
                      </a:r>
                      <a:endParaRPr sz="13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25" name="Google Shape;725;p71"/>
          <p:cNvGraphicFramePr/>
          <p:nvPr/>
        </p:nvGraphicFramePr>
        <p:xfrm>
          <a:off x="7515884" y="32836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6</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26" name="Google Shape;726;p71"/>
          <p:cNvSpPr txBox="1"/>
          <p:nvPr/>
        </p:nvSpPr>
        <p:spPr>
          <a:xfrm>
            <a:off x="7071900" y="35966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27" name="Google Shape;727;p71"/>
          <p:cNvGraphicFramePr/>
          <p:nvPr/>
        </p:nvGraphicFramePr>
        <p:xfrm>
          <a:off x="324300" y="3137634"/>
          <a:ext cx="1587200" cy="1405734"/>
        </p:xfrm>
        <a:graphic>
          <a:graphicData uri="http://schemas.openxmlformats.org/drawingml/2006/table">
            <a:tbl>
              <a:tblPr>
                <a:noFill/>
              </a:tblPr>
              <a:tblGrid>
                <a:gridCol w="793600">
                  <a:extLst>
                    <a:ext uri="{9D8B030D-6E8A-4147-A177-3AD203B41FA5}">
                      <a16:colId xmlns:a16="http://schemas.microsoft.com/office/drawing/2014/main" val="20000"/>
                    </a:ext>
                  </a:extLst>
                </a:gridCol>
                <a:gridCol w="793600">
                  <a:extLst>
                    <a:ext uri="{9D8B030D-6E8A-4147-A177-3AD203B41FA5}">
                      <a16:colId xmlns:a16="http://schemas.microsoft.com/office/drawing/2014/main" val="20001"/>
                    </a:ext>
                  </a:extLst>
                </a:gridCol>
              </a:tblGrid>
              <a:tr h="702867">
                <a:tc>
                  <a:txBody>
                    <a:bodyPr/>
                    <a:lstStyle/>
                    <a:p>
                      <a:pPr marL="0" lvl="0" indent="0" algn="l" rtl="0">
                        <a:spcBef>
                          <a:spcPts val="0"/>
                        </a:spcBef>
                        <a:spcAft>
                          <a:spcPts val="0"/>
                        </a:spcAft>
                        <a:buNone/>
                      </a:pPr>
                      <a:r>
                        <a:rPr lang="en" sz="2400"/>
                        <a:t>19</a:t>
                      </a:r>
                      <a:endParaRPr sz="2400"/>
                    </a:p>
                  </a:txBody>
                  <a:tcPr marL="121900" marR="121900" marT="121900" marB="121900"/>
                </a:tc>
                <a:tc>
                  <a:txBody>
                    <a:bodyPr/>
                    <a:lstStyle/>
                    <a:p>
                      <a:pPr marL="0" lvl="0" indent="0" algn="l" rtl="0">
                        <a:spcBef>
                          <a:spcPts val="0"/>
                        </a:spcBef>
                        <a:spcAft>
                          <a:spcPts val="0"/>
                        </a:spcAft>
                        <a:buNone/>
                      </a:pPr>
                      <a:r>
                        <a:rPr lang="en" sz="2400"/>
                        <a:t>14</a:t>
                      </a:r>
                      <a:endParaRPr sz="2400"/>
                    </a:p>
                  </a:txBody>
                  <a:tcPr marL="121900" marR="121900" marT="121900" marB="121900"/>
                </a:tc>
                <a:extLst>
                  <a:ext uri="{0D108BD9-81ED-4DB2-BD59-A6C34878D82A}">
                    <a16:rowId xmlns:a16="http://schemas.microsoft.com/office/drawing/2014/main" val="10000"/>
                  </a:ext>
                </a:extLst>
              </a:tr>
              <a:tr h="702867">
                <a:tc>
                  <a:txBody>
                    <a:bodyPr/>
                    <a:lstStyle/>
                    <a:p>
                      <a:pPr marL="0" lvl="0" indent="0" algn="l" rtl="0">
                        <a:spcBef>
                          <a:spcPts val="0"/>
                        </a:spcBef>
                        <a:spcAft>
                          <a:spcPts val="0"/>
                        </a:spcAft>
                        <a:buNone/>
                      </a:pPr>
                      <a:r>
                        <a:rPr lang="en" sz="2400"/>
                        <a:t>19</a:t>
                      </a:r>
                      <a:endParaRPr sz="2400"/>
                    </a:p>
                  </a:txBody>
                  <a:tcPr marL="121900" marR="121900" marT="121900" marB="121900"/>
                </a:tc>
                <a:tc>
                  <a:txBody>
                    <a:bodyPr/>
                    <a:lstStyle/>
                    <a:p>
                      <a:pPr marL="0" lvl="0" indent="0" algn="l" rtl="0">
                        <a:spcBef>
                          <a:spcPts val="0"/>
                        </a:spcBef>
                        <a:spcAft>
                          <a:spcPts val="0"/>
                        </a:spcAft>
                        <a:buNone/>
                      </a:pPr>
                      <a:r>
                        <a:rPr lang="en" sz="2400"/>
                        <a:t>21</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28" name="Google Shape;728;p71"/>
          <p:cNvSpPr txBox="1"/>
          <p:nvPr/>
        </p:nvSpPr>
        <p:spPr>
          <a:xfrm>
            <a:off x="5670900" y="3553100"/>
            <a:ext cx="14272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 mod 26</a:t>
            </a:r>
            <a:endParaRPr sz="1600"/>
          </a:p>
        </p:txBody>
      </p:sp>
      <p:graphicFrame>
        <p:nvGraphicFramePr>
          <p:cNvPr id="729" name="Google Shape;729;p71"/>
          <p:cNvGraphicFramePr/>
          <p:nvPr/>
        </p:nvGraphicFramePr>
        <p:xfrm>
          <a:off x="505867" y="5010801"/>
          <a:ext cx="1661733" cy="1341034"/>
        </p:xfrm>
        <a:graphic>
          <a:graphicData uri="http://schemas.openxmlformats.org/drawingml/2006/table">
            <a:tbl>
              <a:tblPr>
                <a:noFill/>
              </a:tblPr>
              <a:tblGrid>
                <a:gridCol w="1661733">
                  <a:extLst>
                    <a:ext uri="{9D8B030D-6E8A-4147-A177-3AD203B41FA5}">
                      <a16:colId xmlns:a16="http://schemas.microsoft.com/office/drawing/2014/main" val="20000"/>
                    </a:ext>
                  </a:extLst>
                </a:gridCol>
              </a:tblGrid>
              <a:tr h="528267">
                <a:tc>
                  <a:txBody>
                    <a:bodyPr/>
                    <a:lstStyle/>
                    <a:p>
                      <a:pPr marL="0" lvl="0" indent="0" algn="l" rtl="0">
                        <a:spcBef>
                          <a:spcPts val="0"/>
                        </a:spcBef>
                        <a:spcAft>
                          <a:spcPts val="0"/>
                        </a:spcAft>
                        <a:buNone/>
                      </a:pPr>
                      <a:r>
                        <a:rPr lang="en" sz="1300"/>
                        <a:t>380 + 224 =604</a:t>
                      </a:r>
                      <a:endParaRPr sz="1300"/>
                    </a:p>
                  </a:txBody>
                  <a:tcPr marL="121900" marR="121900" marT="121900" marB="121900"/>
                </a:tc>
                <a:extLst>
                  <a:ext uri="{0D108BD9-81ED-4DB2-BD59-A6C34878D82A}">
                    <a16:rowId xmlns:a16="http://schemas.microsoft.com/office/drawing/2014/main" val="10000"/>
                  </a:ext>
                </a:extLst>
              </a:tr>
              <a:tr h="812767">
                <a:tc>
                  <a:txBody>
                    <a:bodyPr/>
                    <a:lstStyle/>
                    <a:p>
                      <a:pPr marL="0" lvl="0" indent="0" algn="l" rtl="0">
                        <a:spcBef>
                          <a:spcPts val="0"/>
                        </a:spcBef>
                        <a:spcAft>
                          <a:spcPts val="0"/>
                        </a:spcAft>
                        <a:buNone/>
                      </a:pPr>
                      <a:r>
                        <a:rPr lang="en" sz="1300"/>
                        <a:t>380 + 336 = 716</a:t>
                      </a:r>
                      <a:endParaRPr sz="1300"/>
                    </a:p>
                  </a:txBody>
                  <a:tcPr marL="121900" marR="121900" marT="121900" marB="121900"/>
                </a:tc>
                <a:extLst>
                  <a:ext uri="{0D108BD9-81ED-4DB2-BD59-A6C34878D82A}">
                    <a16:rowId xmlns:a16="http://schemas.microsoft.com/office/drawing/2014/main" val="10001"/>
                  </a:ext>
                </a:extLst>
              </a:tr>
            </a:tbl>
          </a:graphicData>
        </a:graphic>
      </p:graphicFrame>
      <p:sp>
        <p:nvSpPr>
          <p:cNvPr id="730" name="Google Shape;730;p71"/>
          <p:cNvSpPr txBox="1"/>
          <p:nvPr/>
        </p:nvSpPr>
        <p:spPr>
          <a:xfrm>
            <a:off x="2304967" y="5315600"/>
            <a:ext cx="18156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 mod 26 =</a:t>
            </a:r>
            <a:endParaRPr sz="1600"/>
          </a:p>
        </p:txBody>
      </p:sp>
      <p:graphicFrame>
        <p:nvGraphicFramePr>
          <p:cNvPr id="731" name="Google Shape;731;p71"/>
          <p:cNvGraphicFramePr/>
          <p:nvPr/>
        </p:nvGraphicFramePr>
        <p:xfrm>
          <a:off x="3764333" y="4971101"/>
          <a:ext cx="596667" cy="1341034"/>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528267">
                <a:tc>
                  <a:txBody>
                    <a:bodyPr/>
                    <a:lstStyle/>
                    <a:p>
                      <a:pPr marL="0" lvl="0" indent="0" algn="l" rtl="0">
                        <a:spcBef>
                          <a:spcPts val="0"/>
                        </a:spcBef>
                        <a:spcAft>
                          <a:spcPts val="0"/>
                        </a:spcAft>
                        <a:buNone/>
                      </a:pPr>
                      <a:r>
                        <a:rPr lang="en" sz="1300"/>
                        <a:t>604</a:t>
                      </a:r>
                      <a:endParaRPr sz="1300"/>
                    </a:p>
                  </a:txBody>
                  <a:tcPr marL="121900" marR="121900" marT="121900" marB="121900"/>
                </a:tc>
                <a:extLst>
                  <a:ext uri="{0D108BD9-81ED-4DB2-BD59-A6C34878D82A}">
                    <a16:rowId xmlns:a16="http://schemas.microsoft.com/office/drawing/2014/main" val="10000"/>
                  </a:ext>
                </a:extLst>
              </a:tr>
              <a:tr h="812767">
                <a:tc>
                  <a:txBody>
                    <a:bodyPr/>
                    <a:lstStyle/>
                    <a:p>
                      <a:pPr marL="0" lvl="0" indent="0" algn="l" rtl="0">
                        <a:spcBef>
                          <a:spcPts val="0"/>
                        </a:spcBef>
                        <a:spcAft>
                          <a:spcPts val="0"/>
                        </a:spcAft>
                        <a:buNone/>
                      </a:pPr>
                      <a:r>
                        <a:rPr lang="en" sz="1300"/>
                        <a:t>716</a:t>
                      </a:r>
                      <a:endParaRPr sz="1300"/>
                    </a:p>
                  </a:txBody>
                  <a:tcPr marL="121900" marR="121900" marT="121900" marB="121900"/>
                </a:tc>
                <a:extLst>
                  <a:ext uri="{0D108BD9-81ED-4DB2-BD59-A6C34878D82A}">
                    <a16:rowId xmlns:a16="http://schemas.microsoft.com/office/drawing/2014/main" val="10001"/>
                  </a:ext>
                </a:extLst>
              </a:tr>
            </a:tbl>
          </a:graphicData>
        </a:graphic>
      </p:graphicFrame>
      <p:sp>
        <p:nvSpPr>
          <p:cNvPr id="732" name="Google Shape;732;p71"/>
          <p:cNvSpPr txBox="1"/>
          <p:nvPr/>
        </p:nvSpPr>
        <p:spPr>
          <a:xfrm>
            <a:off x="4468667" y="5257368"/>
            <a:ext cx="1342800" cy="1300829"/>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 mod 26 =</a:t>
            </a:r>
            <a:endParaRPr sz="1333"/>
          </a:p>
        </p:txBody>
      </p:sp>
      <p:graphicFrame>
        <p:nvGraphicFramePr>
          <p:cNvPr id="733" name="Google Shape;733;p71"/>
          <p:cNvGraphicFramePr/>
          <p:nvPr/>
        </p:nvGraphicFramePr>
        <p:xfrm>
          <a:off x="5762600" y="4955252"/>
          <a:ext cx="596667" cy="1341034"/>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528267">
                <a:tc>
                  <a:txBody>
                    <a:bodyPr/>
                    <a:lstStyle/>
                    <a:p>
                      <a:pPr marL="0" lvl="0" indent="0" algn="l" rtl="0">
                        <a:spcBef>
                          <a:spcPts val="0"/>
                        </a:spcBef>
                        <a:spcAft>
                          <a:spcPts val="0"/>
                        </a:spcAft>
                        <a:buNone/>
                      </a:pPr>
                      <a:r>
                        <a:rPr lang="en" sz="1300"/>
                        <a:t>6</a:t>
                      </a:r>
                      <a:endParaRPr sz="1300"/>
                    </a:p>
                  </a:txBody>
                  <a:tcPr marL="121900" marR="121900" marT="121900" marB="121900"/>
                </a:tc>
                <a:extLst>
                  <a:ext uri="{0D108BD9-81ED-4DB2-BD59-A6C34878D82A}">
                    <a16:rowId xmlns:a16="http://schemas.microsoft.com/office/drawing/2014/main" val="10000"/>
                  </a:ext>
                </a:extLst>
              </a:tr>
              <a:tr h="812767">
                <a:tc>
                  <a:txBody>
                    <a:bodyPr/>
                    <a:lstStyle/>
                    <a:p>
                      <a:pPr marL="0" lvl="0" indent="0" algn="l" rtl="0">
                        <a:spcBef>
                          <a:spcPts val="0"/>
                        </a:spcBef>
                        <a:spcAft>
                          <a:spcPts val="0"/>
                        </a:spcAft>
                        <a:buNone/>
                      </a:pPr>
                      <a:r>
                        <a:rPr lang="en" sz="1300"/>
                        <a:t>14</a:t>
                      </a:r>
                      <a:endParaRPr sz="1300"/>
                    </a:p>
                  </a:txBody>
                  <a:tcPr marL="121900" marR="121900" marT="121900" marB="121900"/>
                </a:tc>
                <a:extLst>
                  <a:ext uri="{0D108BD9-81ED-4DB2-BD59-A6C34878D82A}">
                    <a16:rowId xmlns:a16="http://schemas.microsoft.com/office/drawing/2014/main" val="10001"/>
                  </a:ext>
                </a:extLst>
              </a:tr>
            </a:tbl>
          </a:graphicData>
        </a:graphic>
      </p:graphicFrame>
      <p:sp>
        <p:nvSpPr>
          <p:cNvPr id="734" name="Google Shape;734;p71"/>
          <p:cNvSpPr txBox="1"/>
          <p:nvPr/>
        </p:nvSpPr>
        <p:spPr>
          <a:xfrm>
            <a:off x="6466933" y="5241518"/>
            <a:ext cx="1342800" cy="876097"/>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 mod 26 </a:t>
            </a:r>
            <a:endParaRPr sz="1333"/>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2"/>
          <p:cNvSpPr txBox="1">
            <a:spLocks noGrp="1"/>
          </p:cNvSpPr>
          <p:nvPr>
            <p:ph type="title"/>
          </p:nvPr>
        </p:nvSpPr>
        <p:spPr>
          <a:xfrm>
            <a:off x="9200" y="288567"/>
            <a:ext cx="5483600" cy="763600"/>
          </a:xfrm>
          <a:prstGeom prst="rect">
            <a:avLst/>
          </a:prstGeom>
          <a:solidFill>
            <a:srgbClr val="3C78D8"/>
          </a:solidFill>
        </p:spPr>
        <p:txBody>
          <a:bodyPr spcFirstLastPara="1" vert="horz" wrap="square" lIns="121900" tIns="121900" rIns="121900" bIns="121900" rtlCol="0" anchor="t" anchorCtr="0">
            <a:normAutofit fontScale="90000"/>
          </a:bodyPr>
          <a:lstStyle/>
          <a:p>
            <a:r>
              <a:rPr lang="en">
                <a:solidFill>
                  <a:srgbClr val="FFFFFF"/>
                </a:solidFill>
              </a:rPr>
              <a:t>Hill Cipher : Question 2</a:t>
            </a:r>
            <a:endParaRPr>
              <a:solidFill>
                <a:srgbClr val="FFFFFF"/>
              </a:solidFill>
            </a:endParaRPr>
          </a:p>
        </p:txBody>
      </p:sp>
      <p:sp>
        <p:nvSpPr>
          <p:cNvPr id="740" name="Google Shape;740;p72"/>
          <p:cNvSpPr txBox="1">
            <a:spLocks noGrp="1"/>
          </p:cNvSpPr>
          <p:nvPr>
            <p:ph type="body" idx="1"/>
          </p:nvPr>
        </p:nvSpPr>
        <p:spPr>
          <a:xfrm>
            <a:off x="314000" y="1153767"/>
            <a:ext cx="11646800" cy="5428000"/>
          </a:xfrm>
          <a:prstGeom prst="rect">
            <a:avLst/>
          </a:prstGeom>
        </p:spPr>
        <p:txBody>
          <a:bodyPr spcFirstLastPara="1" vert="horz" wrap="square" lIns="121900" tIns="121900" rIns="121900" bIns="121900" rtlCol="0" anchor="t" anchorCtr="0">
            <a:normAutofit/>
          </a:bodyPr>
          <a:lstStyle/>
          <a:p>
            <a:pPr marL="0" indent="0">
              <a:buNone/>
            </a:pPr>
            <a:r>
              <a:rPr lang="en" sz="2133"/>
              <a:t>Key for this encryption method is a nxn matrix ( a square matrix always).</a:t>
            </a:r>
            <a:endParaRPr sz="2133"/>
          </a:p>
          <a:p>
            <a:pPr marL="0" indent="0">
              <a:spcBef>
                <a:spcPts val="1600"/>
              </a:spcBef>
              <a:buNone/>
            </a:pPr>
            <a:r>
              <a:rPr lang="en" sz="2133"/>
              <a:t>If key is 2x2 matrix then the plaintext is splitted into 2x1 matrix.</a:t>
            </a:r>
            <a:endParaRPr sz="2133"/>
          </a:p>
          <a:p>
            <a:pPr marL="0" indent="0">
              <a:spcBef>
                <a:spcPts val="1600"/>
              </a:spcBef>
              <a:buNone/>
            </a:pPr>
            <a:endParaRPr sz="2133"/>
          </a:p>
          <a:p>
            <a:pPr marL="0" indent="0">
              <a:spcBef>
                <a:spcPts val="1600"/>
              </a:spcBef>
              <a:buNone/>
            </a:pPr>
            <a:r>
              <a:rPr lang="en" sz="2133"/>
              <a:t>Let key is = DHFO  =  DH  FO  = 2X2 matrix</a:t>
            </a:r>
            <a:endParaRPr sz="2133"/>
          </a:p>
          <a:p>
            <a:pPr marL="0" indent="0">
              <a:spcBef>
                <a:spcPts val="1600"/>
              </a:spcBef>
              <a:buNone/>
            </a:pPr>
            <a:r>
              <a:rPr lang="en" sz="2133"/>
              <a:t>And the key matrix becomes [ [3,7] , [5, 13] ]</a:t>
            </a:r>
            <a:endParaRPr sz="2133"/>
          </a:p>
          <a:p>
            <a:pPr marL="0" indent="0">
              <a:spcBef>
                <a:spcPts val="1600"/>
              </a:spcBef>
              <a:buNone/>
            </a:pPr>
            <a:endParaRPr sz="2133"/>
          </a:p>
          <a:p>
            <a:pPr marL="0" indent="0">
              <a:spcBef>
                <a:spcPts val="1600"/>
              </a:spcBef>
              <a:buClr>
                <a:schemeClr val="dk1"/>
              </a:buClr>
              <a:buSzPts val="1100"/>
              <a:buNone/>
            </a:pPr>
            <a:r>
              <a:rPr lang="en" sz="2133"/>
              <a:t>NOTE: As the key matrix is always square matrix the given plaintext is required to be in even count, if not then some false character is added to the end inorder to make it even.</a:t>
            </a:r>
            <a:endParaRPr sz="2133"/>
          </a:p>
          <a:p>
            <a:pPr marL="0" indent="0">
              <a:spcBef>
                <a:spcPts val="1600"/>
              </a:spcBef>
              <a:spcAft>
                <a:spcPts val="1600"/>
              </a:spcAft>
              <a:buClr>
                <a:schemeClr val="dk1"/>
              </a:buClr>
              <a:buSzPts val="1100"/>
              <a:buNone/>
            </a:pPr>
            <a:r>
              <a:rPr lang="en" sz="2133"/>
              <a:t>Using alphabets (from A=0) ABCDEFGHIJKLMNOPQRSTUVWXYZ</a:t>
            </a:r>
            <a:endParaRPr sz="2133"/>
          </a:p>
        </p:txBody>
      </p:sp>
      <p:graphicFrame>
        <p:nvGraphicFramePr>
          <p:cNvPr id="741" name="Google Shape;741;p72"/>
          <p:cNvGraphicFramePr/>
          <p:nvPr/>
        </p:nvGraphicFramePr>
        <p:xfrm>
          <a:off x="7096000" y="2921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D</a:t>
                      </a:r>
                      <a:endParaRPr sz="2400"/>
                    </a:p>
                  </a:txBody>
                  <a:tcPr marL="121900" marR="121900" marT="121900" marB="121900"/>
                </a:tc>
                <a:tc>
                  <a:txBody>
                    <a:bodyPr/>
                    <a:lstStyle/>
                    <a:p>
                      <a:pPr marL="0" lvl="0" indent="0" algn="l" rtl="0">
                        <a:spcBef>
                          <a:spcPts val="0"/>
                        </a:spcBef>
                        <a:spcAft>
                          <a:spcPts val="0"/>
                        </a:spcAft>
                        <a:buNone/>
                      </a:pPr>
                      <a:r>
                        <a:rPr lang="en" sz="2400"/>
                        <a:t>H</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F</a:t>
                      </a:r>
                      <a:endParaRPr sz="2400"/>
                    </a:p>
                  </a:txBody>
                  <a:tcPr marL="121900" marR="121900" marT="121900" marB="121900"/>
                </a:tc>
                <a:tc>
                  <a:txBody>
                    <a:bodyPr/>
                    <a:lstStyle/>
                    <a:p>
                      <a:pPr marL="0" lvl="0" indent="0" algn="l" rtl="0">
                        <a:spcBef>
                          <a:spcPts val="0"/>
                        </a:spcBef>
                        <a:spcAft>
                          <a:spcPts val="0"/>
                        </a:spcAft>
                        <a:buNone/>
                      </a:pPr>
                      <a:r>
                        <a:rPr lang="en" sz="2400"/>
                        <a:t>O</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42" name="Google Shape;742;p72"/>
          <p:cNvSpPr txBox="1"/>
          <p:nvPr/>
        </p:nvSpPr>
        <p:spPr>
          <a:xfrm>
            <a:off x="8466867" y="32340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43" name="Google Shape;743;p72"/>
          <p:cNvGraphicFramePr/>
          <p:nvPr/>
        </p:nvGraphicFramePr>
        <p:xfrm>
          <a:off x="9026400" y="2921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3</a:t>
                      </a:r>
                      <a:endParaRPr sz="2400"/>
                    </a:p>
                  </a:txBody>
                  <a:tcPr marL="121900" marR="121900" marT="121900" marB="121900"/>
                </a:tc>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tc>
                  <a:txBody>
                    <a:bodyPr/>
                    <a:lstStyle/>
                    <a:p>
                      <a:pPr marL="0" lvl="0" indent="0" algn="l" rtl="0">
                        <a:spcBef>
                          <a:spcPts val="0"/>
                        </a:spcBef>
                        <a:spcAft>
                          <a:spcPts val="0"/>
                        </a:spcAft>
                        <a:buNone/>
                      </a:pPr>
                      <a:r>
                        <a:rPr lang="en" sz="2400"/>
                        <a:t>13</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44" name="Google Shape;744;p72"/>
          <p:cNvSpPr txBox="1">
            <a:spLocks noGrp="1"/>
          </p:cNvSpPr>
          <p:nvPr>
            <p:ph type="title"/>
          </p:nvPr>
        </p:nvSpPr>
        <p:spPr>
          <a:xfrm>
            <a:off x="8257300" y="390167"/>
            <a:ext cx="3934800" cy="552400"/>
          </a:xfrm>
          <a:prstGeom prst="rect">
            <a:avLst/>
          </a:prstGeom>
          <a:solidFill>
            <a:srgbClr val="38761D"/>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Generating key square matrix</a:t>
            </a:r>
            <a:endParaRPr sz="2293">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73"/>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sp>
        <p:nvSpPr>
          <p:cNvPr id="750" name="Google Shape;750;p73"/>
          <p:cNvSpPr txBox="1">
            <a:spLocks noGrp="1"/>
          </p:cNvSpPr>
          <p:nvPr>
            <p:ph type="body" idx="1"/>
          </p:nvPr>
        </p:nvSpPr>
        <p:spPr>
          <a:xfrm>
            <a:off x="314000" y="1153767"/>
            <a:ext cx="7786000" cy="763600"/>
          </a:xfrm>
          <a:prstGeom prst="rect">
            <a:avLst/>
          </a:prstGeom>
        </p:spPr>
        <p:txBody>
          <a:bodyPr spcFirstLastPara="1" vert="horz" wrap="square" lIns="121900" tIns="121900" rIns="121900" bIns="121900" rtlCol="0" anchor="t" anchorCtr="0">
            <a:normAutofit fontScale="92500" lnSpcReduction="20000"/>
          </a:bodyPr>
          <a:lstStyle/>
          <a:p>
            <a:pPr marL="0" indent="0">
              <a:spcAft>
                <a:spcPts val="1600"/>
              </a:spcAft>
              <a:buNone/>
            </a:pPr>
            <a:r>
              <a:rPr lang="en"/>
              <a:t>For encryption a simple matrix multiplication is used: </a:t>
            </a:r>
            <a:endParaRPr/>
          </a:p>
        </p:txBody>
      </p:sp>
      <p:sp>
        <p:nvSpPr>
          <p:cNvPr id="751" name="Google Shape;751;p73"/>
          <p:cNvSpPr txBox="1"/>
          <p:nvPr/>
        </p:nvSpPr>
        <p:spPr>
          <a:xfrm>
            <a:off x="10207933" y="18694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sp>
        <p:nvSpPr>
          <p:cNvPr id="752" name="Google Shape;752;p73"/>
          <p:cNvSpPr txBox="1">
            <a:spLocks noGrp="1"/>
          </p:cNvSpPr>
          <p:nvPr>
            <p:ph type="title"/>
          </p:nvPr>
        </p:nvSpPr>
        <p:spPr>
          <a:xfrm>
            <a:off x="10433267" y="390167"/>
            <a:ext cx="1758800" cy="552400"/>
          </a:xfrm>
          <a:prstGeom prst="rect">
            <a:avLst/>
          </a:prstGeom>
          <a:solidFill>
            <a:srgbClr val="38761D"/>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Encryption</a:t>
            </a:r>
            <a:endParaRPr sz="2293">
              <a:solidFill>
                <a:srgbClr val="FFFFFF"/>
              </a:solidFill>
            </a:endParaRPr>
          </a:p>
        </p:txBody>
      </p:sp>
      <p:sp>
        <p:nvSpPr>
          <p:cNvPr id="753" name="Google Shape;753;p73"/>
          <p:cNvSpPr txBox="1"/>
          <p:nvPr/>
        </p:nvSpPr>
        <p:spPr>
          <a:xfrm>
            <a:off x="1005233" y="2177667"/>
            <a:ext cx="5592800" cy="946886"/>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buClr>
                <a:schemeClr val="dk1"/>
              </a:buClr>
              <a:buSzPts val="1100"/>
            </a:pPr>
            <a:r>
              <a:rPr lang="en" sz="2800">
                <a:solidFill>
                  <a:schemeClr val="dk2"/>
                </a:solidFill>
              </a:rPr>
              <a:t>[ nxn ]   X   [nx1]  =  [ nx1] mod 26</a:t>
            </a:r>
            <a:endParaRPr sz="2267"/>
          </a:p>
        </p:txBody>
      </p:sp>
      <p:sp>
        <p:nvSpPr>
          <p:cNvPr id="754" name="Google Shape;754;p73"/>
          <p:cNvSpPr txBox="1"/>
          <p:nvPr/>
        </p:nvSpPr>
        <p:spPr>
          <a:xfrm>
            <a:off x="903633" y="2888867"/>
            <a:ext cx="68156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KeyMatrix   X   PlaintextVector =  [ result ] mod 26</a:t>
            </a:r>
            <a:endParaRPr sz="1600"/>
          </a:p>
        </p:txBody>
      </p:sp>
      <p:cxnSp>
        <p:nvCxnSpPr>
          <p:cNvPr id="755" name="Google Shape;755;p73"/>
          <p:cNvCxnSpPr/>
          <p:nvPr/>
        </p:nvCxnSpPr>
        <p:spPr>
          <a:xfrm>
            <a:off x="8881467" y="796300"/>
            <a:ext cx="0" cy="5606800"/>
          </a:xfrm>
          <a:prstGeom prst="straightConnector1">
            <a:avLst/>
          </a:prstGeom>
          <a:noFill/>
          <a:ln w="19050" cap="flat" cmpd="sng">
            <a:solidFill>
              <a:schemeClr val="dk2"/>
            </a:solidFill>
            <a:prstDash val="solid"/>
            <a:round/>
            <a:headEnd type="none" w="med" len="med"/>
            <a:tailEnd type="none" w="med" len="med"/>
          </a:ln>
        </p:spPr>
      </p:cxnSp>
      <p:sp>
        <p:nvSpPr>
          <p:cNvPr id="756" name="Google Shape;756;p73"/>
          <p:cNvSpPr txBox="1">
            <a:spLocks noGrp="1"/>
          </p:cNvSpPr>
          <p:nvPr>
            <p:ph type="title"/>
          </p:nvPr>
        </p:nvSpPr>
        <p:spPr>
          <a:xfrm>
            <a:off x="10433267" y="1153767"/>
            <a:ext cx="17588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Key Matrix</a:t>
            </a:r>
            <a:endParaRPr sz="1797">
              <a:solidFill>
                <a:srgbClr val="FFFFFF"/>
              </a:solidFill>
            </a:endParaRPr>
          </a:p>
        </p:txBody>
      </p:sp>
      <p:sp>
        <p:nvSpPr>
          <p:cNvPr id="757" name="Google Shape;757;p73"/>
          <p:cNvSpPr txBox="1">
            <a:spLocks noGrp="1"/>
          </p:cNvSpPr>
          <p:nvPr>
            <p:ph type="title"/>
          </p:nvPr>
        </p:nvSpPr>
        <p:spPr>
          <a:xfrm>
            <a:off x="10030400" y="3287367"/>
            <a:ext cx="21616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Plaintext = GO</a:t>
            </a:r>
            <a:endParaRPr sz="1797">
              <a:solidFill>
                <a:srgbClr val="FFFFFF"/>
              </a:solidFill>
            </a:endParaRPr>
          </a:p>
        </p:txBody>
      </p:sp>
      <p:graphicFrame>
        <p:nvGraphicFramePr>
          <p:cNvPr id="758" name="Google Shape;758;p73"/>
          <p:cNvGraphicFramePr/>
          <p:nvPr/>
        </p:nvGraphicFramePr>
        <p:xfrm>
          <a:off x="9446667" y="3893200"/>
          <a:ext cx="682867" cy="1219120"/>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I</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F</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59" name="Google Shape;759;p73"/>
          <p:cNvSpPr txBox="1"/>
          <p:nvPr/>
        </p:nvSpPr>
        <p:spPr>
          <a:xfrm>
            <a:off x="10207933" y="41046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60" name="Google Shape;760;p73"/>
          <p:cNvGraphicFramePr/>
          <p:nvPr/>
        </p:nvGraphicFramePr>
        <p:xfrm>
          <a:off x="10767467" y="38932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8</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61" name="Google Shape;761;p73"/>
          <p:cNvGraphicFramePr/>
          <p:nvPr/>
        </p:nvGraphicFramePr>
        <p:xfrm>
          <a:off x="1826667" y="38932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8</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62" name="Google Shape;762;p73"/>
          <p:cNvSpPr txBox="1"/>
          <p:nvPr/>
        </p:nvSpPr>
        <p:spPr>
          <a:xfrm>
            <a:off x="1368733" y="4206200"/>
            <a:ext cx="422400" cy="615513"/>
          </a:xfrm>
          <a:prstGeom prst="rect">
            <a:avLst/>
          </a:prstGeom>
          <a:noFill/>
          <a:ln>
            <a:noFill/>
          </a:ln>
        </p:spPr>
        <p:txBody>
          <a:bodyPr spcFirstLastPara="1" wrap="square" lIns="121900" tIns="121900" rIns="121900" bIns="121900" anchor="t" anchorCtr="0">
            <a:spAutoFit/>
          </a:bodyPr>
          <a:lstStyle/>
          <a:p>
            <a:r>
              <a:rPr lang="en" sz="2400"/>
              <a:t>X</a:t>
            </a:r>
            <a:endParaRPr sz="2400"/>
          </a:p>
        </p:txBody>
      </p:sp>
      <p:sp>
        <p:nvSpPr>
          <p:cNvPr id="763" name="Google Shape;763;p73"/>
          <p:cNvSpPr txBox="1"/>
          <p:nvPr/>
        </p:nvSpPr>
        <p:spPr>
          <a:xfrm>
            <a:off x="2486333" y="4206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64" name="Google Shape;764;p73"/>
          <p:cNvGraphicFramePr/>
          <p:nvPr/>
        </p:nvGraphicFramePr>
        <p:xfrm>
          <a:off x="2944267" y="3893200"/>
          <a:ext cx="1193333" cy="1219120"/>
        </p:xfrm>
        <a:graphic>
          <a:graphicData uri="http://schemas.openxmlformats.org/drawingml/2006/table">
            <a:tbl>
              <a:tblPr>
                <a:noFill/>
              </a:tblPr>
              <a:tblGrid>
                <a:gridCol w="1193333">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24+35</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40+65</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65" name="Google Shape;765;p73"/>
          <p:cNvGraphicFramePr/>
          <p:nvPr/>
        </p:nvGraphicFramePr>
        <p:xfrm>
          <a:off x="4468267" y="3893201"/>
          <a:ext cx="824200" cy="1249927"/>
        </p:xfrm>
        <a:graphic>
          <a:graphicData uri="http://schemas.openxmlformats.org/drawingml/2006/table">
            <a:tbl>
              <a:tblPr>
                <a:noFill/>
              </a:tblPr>
              <a:tblGrid>
                <a:gridCol w="824200">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59</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105</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66" name="Google Shape;766;p73"/>
          <p:cNvSpPr txBox="1"/>
          <p:nvPr/>
        </p:nvSpPr>
        <p:spPr>
          <a:xfrm>
            <a:off x="4111933" y="4206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sp>
        <p:nvSpPr>
          <p:cNvPr id="767" name="Google Shape;767;p73"/>
          <p:cNvSpPr txBox="1"/>
          <p:nvPr/>
        </p:nvSpPr>
        <p:spPr>
          <a:xfrm>
            <a:off x="5292467" y="4085601"/>
            <a:ext cx="1464400" cy="1300829"/>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mod 26    =</a:t>
            </a:r>
            <a:endParaRPr sz="1333"/>
          </a:p>
        </p:txBody>
      </p:sp>
      <p:graphicFrame>
        <p:nvGraphicFramePr>
          <p:cNvPr id="768" name="Google Shape;768;p73"/>
          <p:cNvGraphicFramePr/>
          <p:nvPr/>
        </p:nvGraphicFramePr>
        <p:xfrm>
          <a:off x="6703467" y="38932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69" name="Google Shape;769;p73"/>
          <p:cNvSpPr txBox="1"/>
          <p:nvPr/>
        </p:nvSpPr>
        <p:spPr>
          <a:xfrm>
            <a:off x="7426067" y="4085600"/>
            <a:ext cx="422400" cy="876097"/>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a:t>
            </a:r>
            <a:endParaRPr sz="1333"/>
          </a:p>
        </p:txBody>
      </p:sp>
      <p:graphicFrame>
        <p:nvGraphicFramePr>
          <p:cNvPr id="770" name="Google Shape;770;p73"/>
          <p:cNvGraphicFramePr/>
          <p:nvPr/>
        </p:nvGraphicFramePr>
        <p:xfrm>
          <a:off x="7821067" y="3893201"/>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G</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B</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71" name="Google Shape;771;p73"/>
          <p:cNvGraphicFramePr/>
          <p:nvPr/>
        </p:nvGraphicFramePr>
        <p:xfrm>
          <a:off x="175400" y="3944717"/>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3</a:t>
                      </a:r>
                      <a:endParaRPr sz="2400"/>
                    </a:p>
                  </a:txBody>
                  <a:tcPr marL="121900" marR="121900" marT="121900" marB="121900"/>
                </a:tc>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tc>
                  <a:txBody>
                    <a:bodyPr/>
                    <a:lstStyle/>
                    <a:p>
                      <a:pPr marL="0" lvl="0" indent="0" algn="l" rtl="0">
                        <a:spcBef>
                          <a:spcPts val="0"/>
                        </a:spcBef>
                        <a:spcAft>
                          <a:spcPts val="0"/>
                        </a:spcAft>
                        <a:buNone/>
                      </a:pPr>
                      <a:r>
                        <a:rPr lang="en" sz="2400"/>
                        <a:t>13</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72" name="Google Shape;772;p73"/>
          <p:cNvGraphicFramePr/>
          <p:nvPr/>
        </p:nvGraphicFramePr>
        <p:xfrm>
          <a:off x="10565700" y="16580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3</a:t>
                      </a:r>
                      <a:endParaRPr sz="2400"/>
                    </a:p>
                  </a:txBody>
                  <a:tcPr marL="121900" marR="121900" marT="121900" marB="121900"/>
                </a:tc>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tc>
                  <a:txBody>
                    <a:bodyPr/>
                    <a:lstStyle/>
                    <a:p>
                      <a:pPr marL="0" lvl="0" indent="0" algn="l" rtl="0">
                        <a:spcBef>
                          <a:spcPts val="0"/>
                        </a:spcBef>
                        <a:spcAft>
                          <a:spcPts val="0"/>
                        </a:spcAft>
                        <a:buNone/>
                      </a:pPr>
                      <a:r>
                        <a:rPr lang="en" sz="2400"/>
                        <a:t>11</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773" name="Google Shape;773;p73"/>
          <p:cNvGraphicFramePr/>
          <p:nvPr/>
        </p:nvGraphicFramePr>
        <p:xfrm>
          <a:off x="8948034" y="1697033"/>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D</a:t>
                      </a:r>
                      <a:endParaRPr sz="2400"/>
                    </a:p>
                  </a:txBody>
                  <a:tcPr marL="121900" marR="121900" marT="121900" marB="121900"/>
                </a:tc>
                <a:tc>
                  <a:txBody>
                    <a:bodyPr/>
                    <a:lstStyle/>
                    <a:p>
                      <a:pPr marL="0" lvl="0" indent="0" algn="l" rtl="0">
                        <a:spcBef>
                          <a:spcPts val="0"/>
                        </a:spcBef>
                        <a:spcAft>
                          <a:spcPts val="0"/>
                        </a:spcAft>
                        <a:buNone/>
                      </a:pPr>
                      <a:r>
                        <a:rPr lang="en" sz="2400"/>
                        <a:t>H</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F</a:t>
                      </a:r>
                      <a:endParaRPr sz="2400"/>
                    </a:p>
                  </a:txBody>
                  <a:tcPr marL="121900" marR="121900" marT="121900" marB="121900"/>
                </a:tc>
                <a:tc>
                  <a:txBody>
                    <a:bodyPr/>
                    <a:lstStyle/>
                    <a:p>
                      <a:pPr marL="0" lvl="0" indent="0" algn="l" rtl="0">
                        <a:spcBef>
                          <a:spcPts val="0"/>
                        </a:spcBef>
                        <a:spcAft>
                          <a:spcPts val="0"/>
                        </a:spcAft>
                        <a:buNone/>
                      </a:pPr>
                      <a:r>
                        <a:rPr lang="en" sz="2400"/>
                        <a:t>M</a:t>
                      </a:r>
                      <a:endParaRPr sz="2400"/>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74"/>
          <p:cNvSpPr txBox="1">
            <a:spLocks noGrp="1"/>
          </p:cNvSpPr>
          <p:nvPr>
            <p:ph type="title"/>
          </p:nvPr>
        </p:nvSpPr>
        <p:spPr>
          <a:xfrm>
            <a:off x="9200" y="288567"/>
            <a:ext cx="5483600" cy="763600"/>
          </a:xfrm>
          <a:prstGeom prst="rect">
            <a:avLst/>
          </a:prstGeom>
          <a:solidFill>
            <a:srgbClr val="38761D"/>
          </a:solidFill>
        </p:spPr>
        <p:txBody>
          <a:bodyPr spcFirstLastPara="1" vert="horz" wrap="square" lIns="121900" tIns="121900" rIns="121900" bIns="121900" rtlCol="0" anchor="t" anchorCtr="0">
            <a:normAutofit fontScale="90000"/>
          </a:bodyPr>
          <a:lstStyle/>
          <a:p>
            <a:r>
              <a:rPr lang="en">
                <a:solidFill>
                  <a:srgbClr val="FFFFFF"/>
                </a:solidFill>
              </a:rPr>
              <a:t>Hill Cipher</a:t>
            </a:r>
            <a:endParaRPr>
              <a:solidFill>
                <a:srgbClr val="FFFFFF"/>
              </a:solidFill>
            </a:endParaRPr>
          </a:p>
        </p:txBody>
      </p:sp>
      <p:sp>
        <p:nvSpPr>
          <p:cNvPr id="784" name="Google Shape;784;p74"/>
          <p:cNvSpPr txBox="1">
            <a:spLocks noGrp="1"/>
          </p:cNvSpPr>
          <p:nvPr>
            <p:ph type="body" idx="1"/>
          </p:nvPr>
        </p:nvSpPr>
        <p:spPr>
          <a:xfrm>
            <a:off x="9200" y="1153767"/>
            <a:ext cx="8713600" cy="763600"/>
          </a:xfrm>
          <a:prstGeom prst="rect">
            <a:avLst/>
          </a:prstGeom>
        </p:spPr>
        <p:txBody>
          <a:bodyPr spcFirstLastPara="1" vert="horz" wrap="square" lIns="121900" tIns="121900" rIns="121900" bIns="121900" rtlCol="0" anchor="t" anchorCtr="0">
            <a:normAutofit fontScale="92500" lnSpcReduction="10000"/>
          </a:bodyPr>
          <a:lstStyle/>
          <a:p>
            <a:pPr marL="0" indent="0">
              <a:spcAft>
                <a:spcPts val="1600"/>
              </a:spcAft>
              <a:buNone/>
            </a:pPr>
            <a:r>
              <a:rPr lang="en" sz="2556"/>
              <a:t>To decrypt the ciphertext  we calculate the inverse of key matrix.</a:t>
            </a:r>
            <a:endParaRPr sz="2556"/>
          </a:p>
        </p:txBody>
      </p:sp>
      <p:sp>
        <p:nvSpPr>
          <p:cNvPr id="785" name="Google Shape;785;p74"/>
          <p:cNvSpPr txBox="1">
            <a:spLocks noGrp="1"/>
          </p:cNvSpPr>
          <p:nvPr>
            <p:ph type="title"/>
          </p:nvPr>
        </p:nvSpPr>
        <p:spPr>
          <a:xfrm>
            <a:off x="10433267" y="390167"/>
            <a:ext cx="1758800" cy="552400"/>
          </a:xfrm>
          <a:prstGeom prst="rect">
            <a:avLst/>
          </a:prstGeom>
          <a:solidFill>
            <a:srgbClr val="674EA7"/>
          </a:solidFill>
        </p:spPr>
        <p:txBody>
          <a:bodyPr spcFirstLastPara="1" vert="horz" wrap="square" lIns="121900" tIns="121900" rIns="121900" bIns="121900" rtlCol="0" anchor="t" anchorCtr="0">
            <a:normAutofit fontScale="90000"/>
          </a:bodyPr>
          <a:lstStyle/>
          <a:p>
            <a:pPr>
              <a:buSzPct val="57558"/>
            </a:pPr>
            <a:r>
              <a:rPr lang="en" sz="2293">
                <a:solidFill>
                  <a:srgbClr val="FFFFFF"/>
                </a:solidFill>
              </a:rPr>
              <a:t>Decryption</a:t>
            </a:r>
            <a:endParaRPr sz="2293">
              <a:solidFill>
                <a:srgbClr val="FFFFFF"/>
              </a:solidFill>
            </a:endParaRPr>
          </a:p>
        </p:txBody>
      </p:sp>
      <p:cxnSp>
        <p:nvCxnSpPr>
          <p:cNvPr id="786" name="Google Shape;786;p74"/>
          <p:cNvCxnSpPr/>
          <p:nvPr/>
        </p:nvCxnSpPr>
        <p:spPr>
          <a:xfrm>
            <a:off x="8881467" y="796300"/>
            <a:ext cx="0" cy="5606800"/>
          </a:xfrm>
          <a:prstGeom prst="straightConnector1">
            <a:avLst/>
          </a:prstGeom>
          <a:noFill/>
          <a:ln w="19050" cap="flat" cmpd="sng">
            <a:solidFill>
              <a:schemeClr val="dk2"/>
            </a:solidFill>
            <a:prstDash val="solid"/>
            <a:round/>
            <a:headEnd type="none" w="med" len="med"/>
            <a:tailEnd type="none" w="med" len="med"/>
          </a:ln>
        </p:spPr>
      </p:cxnSp>
      <p:sp>
        <p:nvSpPr>
          <p:cNvPr id="787" name="Google Shape;787;p74"/>
          <p:cNvSpPr txBox="1">
            <a:spLocks noGrp="1"/>
          </p:cNvSpPr>
          <p:nvPr>
            <p:ph type="title"/>
          </p:nvPr>
        </p:nvSpPr>
        <p:spPr>
          <a:xfrm>
            <a:off x="10030400" y="4811367"/>
            <a:ext cx="2161600" cy="398400"/>
          </a:xfrm>
          <a:prstGeom prst="rect">
            <a:avLst/>
          </a:prstGeom>
          <a:solidFill>
            <a:srgbClr val="38761D"/>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Ciphertext</a:t>
            </a:r>
            <a:endParaRPr sz="1797">
              <a:solidFill>
                <a:srgbClr val="FFFFFF"/>
              </a:solidFill>
            </a:endParaRPr>
          </a:p>
        </p:txBody>
      </p:sp>
      <p:sp>
        <p:nvSpPr>
          <p:cNvPr id="788" name="Google Shape;788;p74"/>
          <p:cNvSpPr txBox="1"/>
          <p:nvPr/>
        </p:nvSpPr>
        <p:spPr>
          <a:xfrm>
            <a:off x="1316333" y="1608267"/>
            <a:ext cx="6664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789" name="Google Shape;789;p74"/>
          <p:cNvGraphicFramePr/>
          <p:nvPr/>
        </p:nvGraphicFramePr>
        <p:xfrm>
          <a:off x="912267" y="18612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3</a:t>
                      </a:r>
                      <a:endParaRPr sz="2400"/>
                    </a:p>
                  </a:txBody>
                  <a:tcPr marL="121900" marR="121900" marT="121900" marB="121900"/>
                </a:tc>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tc>
                  <a:txBody>
                    <a:bodyPr/>
                    <a:lstStyle/>
                    <a:p>
                      <a:pPr marL="0" lvl="0" indent="0" algn="l" rtl="0">
                        <a:spcBef>
                          <a:spcPts val="0"/>
                        </a:spcBef>
                        <a:spcAft>
                          <a:spcPts val="0"/>
                        </a:spcAft>
                        <a:buNone/>
                      </a:pPr>
                      <a:r>
                        <a:rPr lang="en" sz="2400"/>
                        <a:t>13</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90" name="Google Shape;790;p74"/>
          <p:cNvSpPr txBox="1"/>
          <p:nvPr/>
        </p:nvSpPr>
        <p:spPr>
          <a:xfrm>
            <a:off x="2137000" y="2122701"/>
            <a:ext cx="1385600" cy="984845"/>
          </a:xfrm>
          <a:prstGeom prst="rect">
            <a:avLst/>
          </a:prstGeom>
          <a:noFill/>
          <a:ln>
            <a:noFill/>
          </a:ln>
        </p:spPr>
        <p:txBody>
          <a:bodyPr spcFirstLastPara="1" wrap="square" lIns="121900" tIns="121900" rIns="121900" bIns="121900" anchor="t" anchorCtr="0">
            <a:spAutoFit/>
          </a:bodyPr>
          <a:lstStyle/>
          <a:p>
            <a:r>
              <a:rPr lang="en" sz="2400"/>
              <a:t>Inverse is</a:t>
            </a:r>
            <a:endParaRPr sz="2400"/>
          </a:p>
        </p:txBody>
      </p:sp>
      <p:graphicFrame>
        <p:nvGraphicFramePr>
          <p:cNvPr id="791" name="Google Shape;791;p74"/>
          <p:cNvGraphicFramePr/>
          <p:nvPr/>
        </p:nvGraphicFramePr>
        <p:xfrm>
          <a:off x="3452267" y="1861200"/>
          <a:ext cx="1687334" cy="1283134"/>
        </p:xfrm>
        <a:graphic>
          <a:graphicData uri="http://schemas.openxmlformats.org/drawingml/2006/table">
            <a:tbl>
              <a:tblPr>
                <a:noFill/>
              </a:tblPr>
              <a:tblGrid>
                <a:gridCol w="843667">
                  <a:extLst>
                    <a:ext uri="{9D8B030D-6E8A-4147-A177-3AD203B41FA5}">
                      <a16:colId xmlns:a16="http://schemas.microsoft.com/office/drawing/2014/main" val="20000"/>
                    </a:ext>
                  </a:extLst>
                </a:gridCol>
                <a:gridCol w="843667">
                  <a:extLst>
                    <a:ext uri="{9D8B030D-6E8A-4147-A177-3AD203B41FA5}">
                      <a16:colId xmlns:a16="http://schemas.microsoft.com/office/drawing/2014/main" val="20001"/>
                    </a:ext>
                  </a:extLst>
                </a:gridCol>
              </a:tblGrid>
              <a:tr h="641567">
                <a:tc>
                  <a:txBody>
                    <a:bodyPr/>
                    <a:lstStyle/>
                    <a:p>
                      <a:pPr marL="0" lvl="0" indent="0" algn="l" rtl="0">
                        <a:spcBef>
                          <a:spcPts val="0"/>
                        </a:spcBef>
                        <a:spcAft>
                          <a:spcPts val="0"/>
                        </a:spcAft>
                        <a:buNone/>
                      </a:pPr>
                      <a:r>
                        <a:rPr lang="en" sz="1600"/>
                        <a:t>13/4</a:t>
                      </a:r>
                      <a:endParaRPr sz="1600"/>
                    </a:p>
                  </a:txBody>
                  <a:tcPr marL="121900" marR="121900" marT="121900" marB="121900"/>
                </a:tc>
                <a:tc>
                  <a:txBody>
                    <a:bodyPr/>
                    <a:lstStyle/>
                    <a:p>
                      <a:pPr marL="0" lvl="0" indent="0" algn="l" rtl="0">
                        <a:spcBef>
                          <a:spcPts val="0"/>
                        </a:spcBef>
                        <a:spcAft>
                          <a:spcPts val="0"/>
                        </a:spcAft>
                        <a:buNone/>
                      </a:pPr>
                      <a:r>
                        <a:rPr lang="en" sz="1600"/>
                        <a:t>-7/4</a:t>
                      </a:r>
                      <a:endParaRPr sz="1600"/>
                    </a:p>
                  </a:txBody>
                  <a:tcPr marL="121900" marR="121900" marT="121900" marB="121900"/>
                </a:tc>
                <a:extLst>
                  <a:ext uri="{0D108BD9-81ED-4DB2-BD59-A6C34878D82A}">
                    <a16:rowId xmlns:a16="http://schemas.microsoft.com/office/drawing/2014/main" val="10000"/>
                  </a:ext>
                </a:extLst>
              </a:tr>
              <a:tr h="641567">
                <a:tc>
                  <a:txBody>
                    <a:bodyPr/>
                    <a:lstStyle/>
                    <a:p>
                      <a:pPr marL="0" lvl="0" indent="0" algn="l" rtl="0">
                        <a:spcBef>
                          <a:spcPts val="0"/>
                        </a:spcBef>
                        <a:spcAft>
                          <a:spcPts val="0"/>
                        </a:spcAft>
                        <a:buNone/>
                      </a:pPr>
                      <a:r>
                        <a:rPr lang="en" sz="1600"/>
                        <a:t>-5/4</a:t>
                      </a:r>
                      <a:endParaRPr sz="1600"/>
                    </a:p>
                  </a:txBody>
                  <a:tcPr marL="121900" marR="121900" marT="121900" marB="121900"/>
                </a:tc>
                <a:tc>
                  <a:txBody>
                    <a:bodyPr/>
                    <a:lstStyle/>
                    <a:p>
                      <a:pPr marL="0" lvl="0" indent="0" algn="l" rtl="0">
                        <a:spcBef>
                          <a:spcPts val="0"/>
                        </a:spcBef>
                        <a:spcAft>
                          <a:spcPts val="0"/>
                        </a:spcAft>
                        <a:buNone/>
                      </a:pPr>
                      <a:r>
                        <a:rPr lang="en" sz="1600"/>
                        <a:t>3/4</a:t>
                      </a:r>
                      <a:endParaRPr sz="1600"/>
                    </a:p>
                  </a:txBody>
                  <a:tcPr marL="121900" marR="121900" marT="121900" marB="121900"/>
                </a:tc>
                <a:extLst>
                  <a:ext uri="{0D108BD9-81ED-4DB2-BD59-A6C34878D82A}">
                    <a16:rowId xmlns:a16="http://schemas.microsoft.com/office/drawing/2014/main" val="10001"/>
                  </a:ext>
                </a:extLst>
              </a:tr>
            </a:tbl>
          </a:graphicData>
        </a:graphic>
      </p:graphicFrame>
      <p:sp>
        <p:nvSpPr>
          <p:cNvPr id="792" name="Google Shape;792;p74"/>
          <p:cNvSpPr txBox="1">
            <a:spLocks noGrp="1"/>
          </p:cNvSpPr>
          <p:nvPr>
            <p:ph type="body" idx="1"/>
          </p:nvPr>
        </p:nvSpPr>
        <p:spPr>
          <a:xfrm>
            <a:off x="24833" y="4375533"/>
            <a:ext cx="7707600" cy="2220800"/>
          </a:xfrm>
          <a:prstGeom prst="rect">
            <a:avLst/>
          </a:prstGeom>
        </p:spPr>
        <p:txBody>
          <a:bodyPr spcFirstLastPara="1" vert="horz" wrap="square" lIns="121900" tIns="121900" rIns="121900" bIns="121900" rtlCol="0" anchor="t" anchorCtr="0">
            <a:normAutofit lnSpcReduction="10000"/>
          </a:bodyPr>
          <a:lstStyle/>
          <a:p>
            <a:pPr marL="0" indent="0">
              <a:buSzPts val="852"/>
              <a:buNone/>
            </a:pPr>
            <a:r>
              <a:rPr lang="en" sz="1715"/>
              <a:t>Determinant of matrix is 4 mod 26 = 4 , modular multiplicative inverse of 4 mod 26 </a:t>
            </a:r>
            <a:r>
              <a:rPr lang="en" sz="1715">
                <a:solidFill>
                  <a:srgbClr val="FF0000"/>
                </a:solidFill>
              </a:rPr>
              <a:t>does not exist</a:t>
            </a:r>
            <a:r>
              <a:rPr lang="en" sz="1715"/>
              <a:t> so we need to stop here!</a:t>
            </a:r>
            <a:endParaRPr sz="1715"/>
          </a:p>
          <a:p>
            <a:pPr marL="0" indent="0">
              <a:spcBef>
                <a:spcPts val="1600"/>
              </a:spcBef>
              <a:buSzPts val="852"/>
              <a:buNone/>
            </a:pPr>
            <a:endParaRPr sz="1715"/>
          </a:p>
          <a:p>
            <a:pPr marL="0" indent="0">
              <a:spcBef>
                <a:spcPts val="1600"/>
              </a:spcBef>
              <a:buSzPts val="852"/>
              <a:buNone/>
            </a:pPr>
            <a:r>
              <a:rPr lang="en" sz="1715"/>
              <a:t>To find modular inverse of two numbers (a,b) the given numbers must satisfy </a:t>
            </a:r>
            <a:endParaRPr sz="1715"/>
          </a:p>
          <a:p>
            <a:pPr marL="0" indent="0">
              <a:spcBef>
                <a:spcPts val="1600"/>
              </a:spcBef>
              <a:spcAft>
                <a:spcPts val="1600"/>
              </a:spcAft>
              <a:buSzPts val="852"/>
              <a:buNone/>
            </a:pPr>
            <a:r>
              <a:rPr lang="en" sz="1715"/>
              <a:t>gcd(a,b) = 1</a:t>
            </a:r>
            <a:endParaRPr sz="1715"/>
          </a:p>
        </p:txBody>
      </p:sp>
      <p:sp>
        <p:nvSpPr>
          <p:cNvPr id="793" name="Google Shape;793;p74"/>
          <p:cNvSpPr txBox="1"/>
          <p:nvPr/>
        </p:nvSpPr>
        <p:spPr>
          <a:xfrm>
            <a:off x="5185033" y="2141867"/>
            <a:ext cx="1427200" cy="828841"/>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133">
                <a:solidFill>
                  <a:schemeClr val="dk2"/>
                </a:solidFill>
              </a:rPr>
              <a:t> mod 26</a:t>
            </a:r>
            <a:endParaRPr sz="1600"/>
          </a:p>
        </p:txBody>
      </p:sp>
      <p:sp>
        <p:nvSpPr>
          <p:cNvPr id="794" name="Google Shape;794;p74"/>
          <p:cNvSpPr txBox="1"/>
          <p:nvPr/>
        </p:nvSpPr>
        <p:spPr>
          <a:xfrm>
            <a:off x="10207933" y="16662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sp>
        <p:nvSpPr>
          <p:cNvPr id="795" name="Google Shape;795;p74"/>
          <p:cNvSpPr txBox="1">
            <a:spLocks noGrp="1"/>
          </p:cNvSpPr>
          <p:nvPr>
            <p:ph type="title"/>
          </p:nvPr>
        </p:nvSpPr>
        <p:spPr>
          <a:xfrm>
            <a:off x="10433267" y="950567"/>
            <a:ext cx="17588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Key Matrix</a:t>
            </a:r>
            <a:endParaRPr sz="1797">
              <a:solidFill>
                <a:srgbClr val="FFFFFF"/>
              </a:solidFill>
            </a:endParaRPr>
          </a:p>
        </p:txBody>
      </p:sp>
      <p:sp>
        <p:nvSpPr>
          <p:cNvPr id="796" name="Google Shape;796;p74"/>
          <p:cNvSpPr txBox="1">
            <a:spLocks noGrp="1"/>
          </p:cNvSpPr>
          <p:nvPr>
            <p:ph type="title"/>
          </p:nvPr>
        </p:nvSpPr>
        <p:spPr>
          <a:xfrm>
            <a:off x="10030400" y="3084167"/>
            <a:ext cx="2161600" cy="398400"/>
          </a:xfrm>
          <a:prstGeom prst="rect">
            <a:avLst/>
          </a:prstGeom>
          <a:solidFill>
            <a:srgbClr val="3C78D8"/>
          </a:solidFill>
        </p:spPr>
        <p:txBody>
          <a:bodyPr spcFirstLastPara="1" vert="horz" wrap="square" lIns="121900" tIns="121900" rIns="121900" bIns="121900" rtlCol="0" anchor="ctr" anchorCtr="0">
            <a:normAutofit fontScale="90000"/>
          </a:bodyPr>
          <a:lstStyle/>
          <a:p>
            <a:pPr>
              <a:buSzPct val="66097"/>
            </a:pPr>
            <a:r>
              <a:rPr lang="en" sz="1797">
                <a:solidFill>
                  <a:srgbClr val="FFFFFF"/>
                </a:solidFill>
              </a:rPr>
              <a:t>Plaintext = GO</a:t>
            </a:r>
            <a:endParaRPr sz="1797">
              <a:solidFill>
                <a:srgbClr val="FFFFFF"/>
              </a:solidFill>
            </a:endParaRPr>
          </a:p>
        </p:txBody>
      </p:sp>
      <p:graphicFrame>
        <p:nvGraphicFramePr>
          <p:cNvPr id="797" name="Google Shape;797;p74"/>
          <p:cNvGraphicFramePr/>
          <p:nvPr/>
        </p:nvGraphicFramePr>
        <p:xfrm>
          <a:off x="9446667" y="3690000"/>
          <a:ext cx="682867" cy="1219120"/>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I</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F</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798" name="Google Shape;798;p74"/>
          <p:cNvSpPr txBox="1"/>
          <p:nvPr/>
        </p:nvSpPr>
        <p:spPr>
          <a:xfrm>
            <a:off x="10207933" y="3901400"/>
            <a:ext cx="422400" cy="615513"/>
          </a:xfrm>
          <a:prstGeom prst="rect">
            <a:avLst/>
          </a:prstGeom>
          <a:noFill/>
          <a:ln>
            <a:noFill/>
          </a:ln>
        </p:spPr>
        <p:txBody>
          <a:bodyPr spcFirstLastPara="1" wrap="square" lIns="121900" tIns="121900" rIns="121900" bIns="121900" anchor="t" anchorCtr="0">
            <a:spAutoFit/>
          </a:bodyPr>
          <a:lstStyle/>
          <a:p>
            <a:r>
              <a:rPr lang="en" sz="2400"/>
              <a:t>=</a:t>
            </a:r>
            <a:endParaRPr sz="2400"/>
          </a:p>
        </p:txBody>
      </p:sp>
      <p:graphicFrame>
        <p:nvGraphicFramePr>
          <p:cNvPr id="799" name="Google Shape;799;p74"/>
          <p:cNvGraphicFramePr/>
          <p:nvPr/>
        </p:nvGraphicFramePr>
        <p:xfrm>
          <a:off x="10767467" y="3690000"/>
          <a:ext cx="596667"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8</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800" name="Google Shape;800;p74"/>
          <p:cNvGraphicFramePr/>
          <p:nvPr/>
        </p:nvGraphicFramePr>
        <p:xfrm>
          <a:off x="10565700" y="1454800"/>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3</a:t>
                      </a:r>
                      <a:endParaRPr sz="2400"/>
                    </a:p>
                  </a:txBody>
                  <a:tcPr marL="121900" marR="121900" marT="121900" marB="121900"/>
                </a:tc>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5</a:t>
                      </a:r>
                      <a:endParaRPr sz="2400"/>
                    </a:p>
                  </a:txBody>
                  <a:tcPr marL="121900" marR="121900" marT="121900" marB="121900"/>
                </a:tc>
                <a:tc>
                  <a:txBody>
                    <a:bodyPr/>
                    <a:lstStyle/>
                    <a:p>
                      <a:pPr marL="0" lvl="0" indent="0" algn="l" rtl="0">
                        <a:spcBef>
                          <a:spcPts val="0"/>
                        </a:spcBef>
                        <a:spcAft>
                          <a:spcPts val="0"/>
                        </a:spcAft>
                        <a:buNone/>
                      </a:pPr>
                      <a:r>
                        <a:rPr lang="en" sz="2400"/>
                        <a:t>12</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801" name="Google Shape;801;p74"/>
          <p:cNvGraphicFramePr/>
          <p:nvPr/>
        </p:nvGraphicFramePr>
        <p:xfrm>
          <a:off x="8948034" y="1493833"/>
          <a:ext cx="1193334" cy="1219120"/>
        </p:xfrm>
        <a:graphic>
          <a:graphicData uri="http://schemas.openxmlformats.org/drawingml/2006/table">
            <a:tbl>
              <a:tblPr>
                <a:noFill/>
              </a:tblPr>
              <a:tblGrid>
                <a:gridCol w="596667">
                  <a:extLst>
                    <a:ext uri="{9D8B030D-6E8A-4147-A177-3AD203B41FA5}">
                      <a16:colId xmlns:a16="http://schemas.microsoft.com/office/drawing/2014/main" val="20000"/>
                    </a:ext>
                  </a:extLst>
                </a:gridCol>
                <a:gridCol w="5966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D</a:t>
                      </a:r>
                      <a:endParaRPr sz="2400"/>
                    </a:p>
                  </a:txBody>
                  <a:tcPr marL="121900" marR="121900" marT="121900" marB="121900"/>
                </a:tc>
                <a:tc>
                  <a:txBody>
                    <a:bodyPr/>
                    <a:lstStyle/>
                    <a:p>
                      <a:pPr marL="0" lvl="0" indent="0" algn="l" rtl="0">
                        <a:spcBef>
                          <a:spcPts val="0"/>
                        </a:spcBef>
                        <a:spcAft>
                          <a:spcPts val="0"/>
                        </a:spcAft>
                        <a:buNone/>
                      </a:pPr>
                      <a:r>
                        <a:rPr lang="en" sz="2400"/>
                        <a:t>H</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F</a:t>
                      </a:r>
                      <a:endParaRPr sz="2400"/>
                    </a:p>
                  </a:txBody>
                  <a:tcPr marL="121900" marR="121900" marT="121900" marB="121900"/>
                </a:tc>
                <a:tc>
                  <a:txBody>
                    <a:bodyPr/>
                    <a:lstStyle/>
                    <a:p>
                      <a:pPr marL="0" lvl="0" indent="0" algn="l" rtl="0">
                        <a:spcBef>
                          <a:spcPts val="0"/>
                        </a:spcBef>
                        <a:spcAft>
                          <a:spcPts val="0"/>
                        </a:spcAft>
                        <a:buNone/>
                      </a:pPr>
                      <a:r>
                        <a:rPr lang="en" sz="2400"/>
                        <a:t>N</a:t>
                      </a:r>
                      <a:endParaRPr sz="240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802" name="Google Shape;802;p74"/>
          <p:cNvGraphicFramePr/>
          <p:nvPr/>
        </p:nvGraphicFramePr>
        <p:xfrm>
          <a:off x="9824133" y="5297967"/>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7</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1</a:t>
                      </a: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803" name="Google Shape;803;p74"/>
          <p:cNvSpPr txBox="1"/>
          <p:nvPr/>
        </p:nvSpPr>
        <p:spPr>
          <a:xfrm>
            <a:off x="10546733" y="5490367"/>
            <a:ext cx="422400" cy="876097"/>
          </a:xfrm>
          <a:prstGeom prst="rect">
            <a:avLst/>
          </a:prstGeom>
          <a:noFill/>
          <a:ln>
            <a:noFill/>
          </a:ln>
        </p:spPr>
        <p:txBody>
          <a:bodyPr spcFirstLastPara="1" wrap="square" lIns="121900" tIns="121900" rIns="121900" bIns="121900" anchor="t" anchorCtr="0">
            <a:spAutoFit/>
          </a:bodyPr>
          <a:lstStyle/>
          <a:p>
            <a:pPr>
              <a:lnSpc>
                <a:spcPct val="115000"/>
              </a:lnSpc>
              <a:spcAft>
                <a:spcPts val="1600"/>
              </a:spcAft>
            </a:pPr>
            <a:r>
              <a:rPr lang="en" sz="2400">
                <a:solidFill>
                  <a:schemeClr val="dk2"/>
                </a:solidFill>
              </a:rPr>
              <a:t>=</a:t>
            </a:r>
            <a:endParaRPr sz="1333"/>
          </a:p>
        </p:txBody>
      </p:sp>
      <p:graphicFrame>
        <p:nvGraphicFramePr>
          <p:cNvPr id="804" name="Google Shape;804;p74"/>
          <p:cNvGraphicFramePr/>
          <p:nvPr/>
        </p:nvGraphicFramePr>
        <p:xfrm>
          <a:off x="10941733" y="5297967"/>
          <a:ext cx="682867" cy="1249927"/>
        </p:xfrm>
        <a:graphic>
          <a:graphicData uri="http://schemas.openxmlformats.org/drawingml/2006/table">
            <a:tbl>
              <a:tblPr>
                <a:noFill/>
              </a:tblPr>
              <a:tblGrid>
                <a:gridCol w="682867">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a:t>G</a:t>
                      </a:r>
                      <a:endParaRPr sz="2400"/>
                    </a:p>
                  </a:txBody>
                  <a:tcPr marL="121900" marR="121900" marT="121900" marB="121900"/>
                </a:tc>
                <a:extLst>
                  <a:ext uri="{0D108BD9-81ED-4DB2-BD59-A6C34878D82A}">
                    <a16:rowId xmlns:a16="http://schemas.microsoft.com/office/drawing/2014/main" val="10000"/>
                  </a:ext>
                </a:extLst>
              </a:tr>
              <a:tr h="640367">
                <a:tc>
                  <a:txBody>
                    <a:bodyPr/>
                    <a:lstStyle/>
                    <a:p>
                      <a:pPr marL="0" lvl="0" indent="0" algn="l" rtl="0">
                        <a:spcBef>
                          <a:spcPts val="0"/>
                        </a:spcBef>
                        <a:spcAft>
                          <a:spcPts val="0"/>
                        </a:spcAft>
                        <a:buNone/>
                      </a:pPr>
                      <a:r>
                        <a:rPr lang="en" sz="2400"/>
                        <a:t>B</a:t>
                      </a:r>
                      <a:endParaRPr sz="2400"/>
                    </a:p>
                  </a:txBody>
                  <a:tcPr marL="121900" marR="121900" marT="121900" marB="121900"/>
                </a:tc>
                <a:extLst>
                  <a:ext uri="{0D108BD9-81ED-4DB2-BD59-A6C34878D82A}">
                    <a16:rowId xmlns:a16="http://schemas.microsoft.com/office/drawing/2014/main" val="10001"/>
                  </a:ext>
                </a:extLst>
              </a:tr>
            </a:tbl>
          </a:graphicData>
        </a:graphic>
      </p:graphicFrame>
      <p:cxnSp>
        <p:nvCxnSpPr>
          <p:cNvPr id="805" name="Google Shape;805;p74"/>
          <p:cNvCxnSpPr/>
          <p:nvPr/>
        </p:nvCxnSpPr>
        <p:spPr>
          <a:xfrm>
            <a:off x="6545633" y="1755400"/>
            <a:ext cx="0" cy="2476400"/>
          </a:xfrm>
          <a:prstGeom prst="straightConnector1">
            <a:avLst/>
          </a:prstGeom>
          <a:noFill/>
          <a:ln w="19050" cap="flat" cmpd="sng">
            <a:solidFill>
              <a:schemeClr val="dk2"/>
            </a:solidFill>
            <a:prstDash val="solid"/>
            <a:round/>
            <a:headEnd type="none" w="med" len="med"/>
            <a:tailEnd type="none" w="med" len="med"/>
          </a:ln>
        </p:spPr>
      </p:cxnSp>
      <p:sp>
        <p:nvSpPr>
          <p:cNvPr id="806" name="Google Shape;806;p74"/>
          <p:cNvSpPr txBox="1">
            <a:spLocks noGrp="1"/>
          </p:cNvSpPr>
          <p:nvPr>
            <p:ph type="body" idx="1"/>
          </p:nvPr>
        </p:nvSpPr>
        <p:spPr>
          <a:xfrm>
            <a:off x="6545533" y="1824520"/>
            <a:ext cx="2409600" cy="2043600"/>
          </a:xfrm>
          <a:prstGeom prst="rect">
            <a:avLst/>
          </a:prstGeom>
        </p:spPr>
        <p:txBody>
          <a:bodyPr spcFirstLastPara="1" vert="horz" wrap="square" lIns="121900" tIns="121900" rIns="121900" bIns="121900" rtlCol="0" anchor="t" anchorCtr="0">
            <a:normAutofit/>
          </a:bodyPr>
          <a:lstStyle/>
          <a:p>
            <a:pPr marL="0" indent="0">
              <a:buSzPts val="852"/>
              <a:buNone/>
            </a:pPr>
            <a:r>
              <a:rPr lang="en" sz="1715">
                <a:solidFill>
                  <a:srgbClr val="1155CC"/>
                </a:solidFill>
              </a:rPr>
              <a:t>Determinant of matrix</a:t>
            </a:r>
            <a:endParaRPr sz="1715">
              <a:solidFill>
                <a:srgbClr val="1155CC"/>
              </a:solidFill>
            </a:endParaRPr>
          </a:p>
          <a:p>
            <a:pPr marL="0" indent="0">
              <a:spcBef>
                <a:spcPts val="1600"/>
              </a:spcBef>
              <a:buSzPts val="852"/>
              <a:buNone/>
            </a:pPr>
            <a:r>
              <a:rPr lang="en" sz="1715">
                <a:solidFill>
                  <a:srgbClr val="1155CC"/>
                </a:solidFill>
              </a:rPr>
              <a:t>=(a*d - b*c)</a:t>
            </a:r>
            <a:endParaRPr sz="1715">
              <a:solidFill>
                <a:srgbClr val="1155CC"/>
              </a:solidFill>
            </a:endParaRPr>
          </a:p>
          <a:p>
            <a:pPr marL="0" indent="0">
              <a:spcBef>
                <a:spcPts val="1600"/>
              </a:spcBef>
              <a:spcAft>
                <a:spcPts val="1600"/>
              </a:spcAft>
              <a:buSzPts val="852"/>
              <a:buNone/>
            </a:pPr>
            <a:r>
              <a:rPr lang="en" sz="1715">
                <a:solidFill>
                  <a:srgbClr val="1155CC"/>
                </a:solidFill>
              </a:rPr>
              <a:t>=(3*13 - 7*5) = 4</a:t>
            </a:r>
            <a:endParaRPr sz="1715">
              <a:solidFill>
                <a:srgbClr val="1155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64" name="Google Shape;364;p39"/>
          <p:cNvSpPr txBox="1">
            <a:spLocks noGrp="1"/>
          </p:cNvSpPr>
          <p:nvPr>
            <p:ph type="body" idx="1"/>
          </p:nvPr>
        </p:nvSpPr>
        <p:spPr>
          <a:xfrm>
            <a:off x="313999" y="1153767"/>
            <a:ext cx="6158989" cy="5428000"/>
          </a:xfrm>
          <a:prstGeom prst="rect">
            <a:avLst/>
          </a:prstGeom>
          <a:noFill/>
          <a:ln>
            <a:noFill/>
          </a:ln>
        </p:spPr>
        <p:txBody>
          <a:bodyPr spcFirstLastPara="1" vert="horz" wrap="square" lIns="121900" tIns="121900" rIns="121900" bIns="121900" rtlCol="0" anchor="t" anchorCtr="0">
            <a:normAutofit/>
          </a:bodyPr>
          <a:lstStyle/>
          <a:p>
            <a:pPr marL="457200" indent="-457200" algn="just">
              <a:lnSpc>
                <a:spcPct val="115000"/>
              </a:lnSpc>
              <a:buFont typeface="Wingdings" panose="05000000000000000000" pitchFamily="2" charset="2"/>
              <a:buChar char="q"/>
            </a:pPr>
            <a:r>
              <a:rPr lang="en" dirty="0"/>
              <a:t>Let we consider the key as: monarchy</a:t>
            </a:r>
            <a:endParaRPr dirty="0"/>
          </a:p>
          <a:p>
            <a:pPr marL="457200" indent="-457200" algn="just">
              <a:lnSpc>
                <a:spcPct val="115000"/>
              </a:lnSpc>
              <a:spcBef>
                <a:spcPts val="1600"/>
              </a:spcBef>
              <a:buFont typeface="Wingdings" panose="05000000000000000000" pitchFamily="2" charset="2"/>
              <a:buChar char="q"/>
            </a:pPr>
            <a:r>
              <a:rPr lang="en" dirty="0"/>
              <a:t>Total number of characters : 8 = 5 + 3</a:t>
            </a:r>
            <a:endParaRPr dirty="0"/>
          </a:p>
          <a:p>
            <a:pPr marL="457200" indent="-457200" algn="just">
              <a:lnSpc>
                <a:spcPct val="115000"/>
              </a:lnSpc>
              <a:spcBef>
                <a:spcPts val="1600"/>
              </a:spcBef>
              <a:buFont typeface="Wingdings" panose="05000000000000000000" pitchFamily="2" charset="2"/>
              <a:buChar char="q"/>
            </a:pPr>
            <a:r>
              <a:rPr lang="en" dirty="0"/>
              <a:t>Now to create 5X5 matrix.</a:t>
            </a:r>
            <a:endParaRPr dirty="0"/>
          </a:p>
          <a:p>
            <a:pPr marL="457200" indent="-457200" algn="just">
              <a:lnSpc>
                <a:spcPct val="115000"/>
              </a:lnSpc>
              <a:spcBef>
                <a:spcPts val="1600"/>
              </a:spcBef>
              <a:buFont typeface="Wingdings" panose="05000000000000000000" pitchFamily="2" charset="2"/>
              <a:buChar char="q"/>
            </a:pPr>
            <a:r>
              <a:rPr lang="en" dirty="0"/>
              <a:t>The key is placed in matrix first.</a:t>
            </a:r>
            <a:endParaRPr dirty="0"/>
          </a:p>
          <a:p>
            <a:pPr marL="457200" indent="-457200" algn="just">
              <a:lnSpc>
                <a:spcPct val="115000"/>
              </a:lnSpc>
              <a:spcBef>
                <a:spcPts val="1600"/>
              </a:spcBef>
              <a:buFont typeface="Wingdings" panose="05000000000000000000" pitchFamily="2" charset="2"/>
              <a:buChar char="q"/>
            </a:pPr>
            <a:r>
              <a:rPr lang="en" dirty="0"/>
              <a:t>Now, the rest of characters in alphabets.</a:t>
            </a:r>
          </a:p>
          <a:p>
            <a:pPr marL="457200" indent="-457200" algn="just">
              <a:lnSpc>
                <a:spcPct val="115000"/>
              </a:lnSpc>
              <a:spcBef>
                <a:spcPts val="1600"/>
              </a:spcBef>
              <a:buFont typeface="Wingdings" panose="05000000000000000000" pitchFamily="2" charset="2"/>
              <a:buChar char="q"/>
            </a:pPr>
            <a:r>
              <a:rPr lang="en-GB" dirty="0"/>
              <a:t>I and J both are placed in one cell</a:t>
            </a:r>
            <a:endParaRPr dirty="0"/>
          </a:p>
          <a:p>
            <a:pPr marL="0" indent="0">
              <a:lnSpc>
                <a:spcPct val="115000"/>
              </a:lnSpc>
              <a:spcBef>
                <a:spcPts val="1600"/>
              </a:spcBef>
              <a:spcAft>
                <a:spcPts val="1600"/>
              </a:spcAft>
              <a:buNone/>
            </a:pPr>
            <a:endParaRPr dirty="0"/>
          </a:p>
        </p:txBody>
      </p:sp>
      <p:graphicFrame>
        <p:nvGraphicFramePr>
          <p:cNvPr id="365" name="Google Shape;365;p39"/>
          <p:cNvGraphicFramePr/>
          <p:nvPr>
            <p:extLst>
              <p:ext uri="{D42A27DB-BD31-4B8C-83A1-F6EECF244321}">
                <p14:modId xmlns:p14="http://schemas.microsoft.com/office/powerpoint/2010/main" val="1750799101"/>
              </p:ext>
            </p:extLst>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dirty="0"/>
                        <a:t>I/J</a:t>
                      </a:r>
                      <a:endParaRPr sz="1900" u="none" strike="noStrike" cap="none" dirty="0"/>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dirty="0"/>
                        <a:t>Z</a:t>
                      </a:r>
                      <a:endParaRPr sz="1900" u="none" strike="noStrike" cap="none" dirty="0"/>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71" name="Google Shape;371;p40"/>
          <p:cNvSpPr txBox="1">
            <a:spLocks noGrp="1"/>
          </p:cNvSpPr>
          <p:nvPr>
            <p:ph type="body" idx="1"/>
          </p:nvPr>
        </p:nvSpPr>
        <p:spPr>
          <a:xfrm>
            <a:off x="314000" y="1153767"/>
            <a:ext cx="11419200" cy="5428000"/>
          </a:xfrm>
          <a:prstGeom prst="rect">
            <a:avLst/>
          </a:prstGeom>
          <a:noFill/>
          <a:ln>
            <a:noFill/>
          </a:ln>
        </p:spPr>
        <p:txBody>
          <a:bodyPr spcFirstLastPara="1" vert="horz" wrap="square" lIns="121900" tIns="121900" rIns="121900" bIns="121900" rtlCol="0" anchor="t" anchorCtr="0">
            <a:normAutofit lnSpcReduction="10000"/>
          </a:bodyPr>
          <a:lstStyle/>
          <a:p>
            <a:pPr marL="0" indent="0">
              <a:lnSpc>
                <a:spcPct val="115000"/>
              </a:lnSpc>
              <a:buNone/>
            </a:pPr>
            <a:r>
              <a:rPr lang="en"/>
              <a:t>Rules for groping plaintext:</a:t>
            </a:r>
            <a:endParaRPr/>
          </a:p>
          <a:p>
            <a:pPr>
              <a:lnSpc>
                <a:spcPct val="115000"/>
              </a:lnSpc>
              <a:spcBef>
                <a:spcPts val="1600"/>
              </a:spcBef>
              <a:buAutoNum type="arabicPeriod"/>
            </a:pPr>
            <a:r>
              <a:rPr lang="en"/>
              <a:t>All the characters in the plaintext are divided into pair of two characters.</a:t>
            </a:r>
            <a:endParaRPr/>
          </a:p>
          <a:p>
            <a:pPr>
              <a:lnSpc>
                <a:spcPct val="115000"/>
              </a:lnSpc>
              <a:buAutoNum type="arabicPeriod"/>
            </a:pPr>
            <a:r>
              <a:rPr lang="en"/>
              <a:t>In case of same characters in a pair a false character is used to separate them. Example:</a:t>
            </a:r>
            <a:r>
              <a:rPr lang="en">
                <a:solidFill>
                  <a:srgbClr val="38761D"/>
                </a:solidFill>
              </a:rPr>
              <a:t> Apple  </a:t>
            </a:r>
            <a:r>
              <a:rPr lang="en"/>
              <a:t>becomes   </a:t>
            </a:r>
            <a:r>
              <a:rPr lang="en">
                <a:solidFill>
                  <a:srgbClr val="990000"/>
                </a:solidFill>
              </a:rPr>
              <a:t>Ap</a:t>
            </a:r>
            <a:r>
              <a:rPr lang="en" b="1">
                <a:solidFill>
                  <a:srgbClr val="1155CC"/>
                </a:solidFill>
              </a:rPr>
              <a:t>x</a:t>
            </a:r>
            <a:r>
              <a:rPr lang="en">
                <a:solidFill>
                  <a:srgbClr val="990000"/>
                </a:solidFill>
              </a:rPr>
              <a:t>ple</a:t>
            </a:r>
            <a:r>
              <a:rPr lang="en"/>
              <a:t>  , where x is a false character.</a:t>
            </a:r>
            <a:endParaRPr/>
          </a:p>
          <a:p>
            <a:pPr indent="0">
              <a:lnSpc>
                <a:spcPct val="115000"/>
              </a:lnSpc>
              <a:spcBef>
                <a:spcPts val="1600"/>
              </a:spcBef>
              <a:buNone/>
            </a:pPr>
            <a:r>
              <a:rPr lang="en"/>
              <a:t>Now the pairs are [ [A,p ] , [x,p] , [l,e]]</a:t>
            </a:r>
            <a:endParaRPr/>
          </a:p>
          <a:p>
            <a:pPr>
              <a:lnSpc>
                <a:spcPct val="115000"/>
              </a:lnSpc>
              <a:spcBef>
                <a:spcPts val="1600"/>
              </a:spcBef>
              <a:buAutoNum type="arabicPeriod"/>
            </a:pPr>
            <a:r>
              <a:rPr lang="en"/>
              <a:t>In case if the number of characters in the given plaintext is odd a false character is used to make it even.</a:t>
            </a:r>
            <a:endParaRPr/>
          </a:p>
          <a:p>
            <a:pPr indent="0">
              <a:lnSpc>
                <a:spcPct val="115000"/>
              </a:lnSpc>
              <a:spcBef>
                <a:spcPts val="1600"/>
              </a:spcBef>
              <a:buNone/>
            </a:pPr>
            <a:r>
              <a:rPr lang="en"/>
              <a:t>Example:</a:t>
            </a:r>
            <a:r>
              <a:rPr lang="en">
                <a:solidFill>
                  <a:srgbClr val="38761D"/>
                </a:solidFill>
              </a:rPr>
              <a:t> Apples  </a:t>
            </a:r>
            <a:r>
              <a:rPr lang="en"/>
              <a:t>becomes   </a:t>
            </a:r>
            <a:r>
              <a:rPr lang="en">
                <a:solidFill>
                  <a:srgbClr val="990000"/>
                </a:solidFill>
              </a:rPr>
              <a:t>Ap</a:t>
            </a:r>
            <a:r>
              <a:rPr lang="en" b="1">
                <a:solidFill>
                  <a:srgbClr val="1155CC"/>
                </a:solidFill>
              </a:rPr>
              <a:t>x</a:t>
            </a:r>
            <a:r>
              <a:rPr lang="en">
                <a:solidFill>
                  <a:srgbClr val="990000"/>
                </a:solidFill>
              </a:rPr>
              <a:t>ples</a:t>
            </a:r>
            <a:r>
              <a:rPr lang="en" b="1">
                <a:solidFill>
                  <a:srgbClr val="1155CC"/>
                </a:solidFill>
              </a:rPr>
              <a:t>x</a:t>
            </a:r>
            <a:r>
              <a:rPr lang="en"/>
              <a:t>  , where x is a false character.</a:t>
            </a:r>
            <a:endParaRPr/>
          </a:p>
          <a:p>
            <a:pPr indent="0">
              <a:lnSpc>
                <a:spcPct val="115000"/>
              </a:lnSpc>
              <a:spcBef>
                <a:spcPts val="1600"/>
              </a:spcBef>
              <a:buClr>
                <a:schemeClr val="dk1"/>
              </a:buClr>
              <a:buSzPts val="1100"/>
              <a:buNone/>
            </a:pPr>
            <a:r>
              <a:rPr lang="en"/>
              <a:t>Now the pairs are [ [A,p ] , [x,p] , [l,e], [s,x]]</a:t>
            </a:r>
            <a:endParaRPr/>
          </a:p>
          <a:p>
            <a:pPr indent="0">
              <a:lnSpc>
                <a:spcPct val="115000"/>
              </a:lnSpc>
              <a:spcBef>
                <a:spcPts val="1600"/>
              </a:spcBef>
              <a:spcAft>
                <a:spcPts val="1600"/>
              </a:spcAft>
              <a:buNone/>
            </a:pPr>
            <a:endParaRPr/>
          </a:p>
        </p:txBody>
      </p:sp>
      <p:sp>
        <p:nvSpPr>
          <p:cNvPr id="372" name="Google Shape;372;p40"/>
          <p:cNvSpPr txBox="1">
            <a:spLocks noGrp="1"/>
          </p:cNvSpPr>
          <p:nvPr>
            <p:ph type="title"/>
          </p:nvPr>
        </p:nvSpPr>
        <p:spPr>
          <a:xfrm>
            <a:off x="8564367" y="390167"/>
            <a:ext cx="36276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Plaintext grouping</a:t>
            </a:r>
            <a:endParaRPr sz="2293">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78" name="Google Shape;378;p41"/>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fontScale="92500" lnSpcReduction="10000"/>
          </a:bodyPr>
          <a:lstStyle/>
          <a:p>
            <a:pPr marL="0" indent="0">
              <a:lnSpc>
                <a:spcPct val="115000"/>
              </a:lnSpc>
              <a:buNone/>
            </a:pPr>
            <a:r>
              <a:rPr lang="en"/>
              <a:t>Rules for groping Encryption:</a:t>
            </a:r>
            <a:endParaRPr/>
          </a:p>
          <a:p>
            <a:pPr>
              <a:lnSpc>
                <a:spcPct val="115000"/>
              </a:lnSpc>
              <a:spcBef>
                <a:spcPts val="1600"/>
              </a:spcBef>
              <a:buAutoNum type="arabicPeriod"/>
            </a:pPr>
            <a:r>
              <a:rPr lang="en"/>
              <a:t>Same column : if both the letters are in same column.</a:t>
            </a:r>
            <a:endParaRPr/>
          </a:p>
          <a:p>
            <a:pPr indent="0">
              <a:lnSpc>
                <a:spcPct val="115000"/>
              </a:lnSpc>
              <a:spcBef>
                <a:spcPts val="1600"/>
              </a:spcBef>
              <a:buNone/>
            </a:pPr>
            <a:r>
              <a:rPr lang="en"/>
              <a:t>Example: ME</a:t>
            </a:r>
            <a:endParaRPr/>
          </a:p>
          <a:p>
            <a:pPr indent="0">
              <a:lnSpc>
                <a:spcPct val="115000"/>
              </a:lnSpc>
              <a:spcBef>
                <a:spcPts val="1600"/>
              </a:spcBef>
              <a:buNone/>
            </a:pPr>
            <a:r>
              <a:rPr lang="en"/>
              <a:t>Then </a:t>
            </a:r>
            <a:r>
              <a:rPr lang="en">
                <a:solidFill>
                  <a:srgbClr val="351C75"/>
                </a:solidFill>
              </a:rPr>
              <a:t>take the below character</a:t>
            </a:r>
            <a:r>
              <a:rPr lang="en"/>
              <a:t>.</a:t>
            </a:r>
            <a:endParaRPr/>
          </a:p>
          <a:p>
            <a:pPr indent="0">
              <a:lnSpc>
                <a:spcPct val="115000"/>
              </a:lnSpc>
              <a:spcBef>
                <a:spcPts val="1600"/>
              </a:spcBef>
              <a:buNone/>
            </a:pPr>
            <a:r>
              <a:rPr lang="en"/>
              <a:t>So  [ M, E ] =&gt; [ C, L]</a:t>
            </a:r>
            <a:endParaRPr/>
          </a:p>
          <a:p>
            <a:pPr indent="0">
              <a:lnSpc>
                <a:spcPct val="115000"/>
              </a:lnSpc>
              <a:spcBef>
                <a:spcPts val="1600"/>
              </a:spcBef>
              <a:buNone/>
            </a:pPr>
            <a:endParaRPr/>
          </a:p>
          <a:p>
            <a:pPr marL="0" indent="0">
              <a:lnSpc>
                <a:spcPct val="115000"/>
              </a:lnSpc>
              <a:spcBef>
                <a:spcPts val="1600"/>
              </a:spcBef>
              <a:spcAft>
                <a:spcPts val="1600"/>
              </a:spcAft>
              <a:buNone/>
            </a:pPr>
            <a:r>
              <a:rPr lang="en" sz="2000"/>
              <a:t>NOTE: if the given letter is U then the encrypted letter will be M.</a:t>
            </a:r>
            <a:endParaRPr sz="2000"/>
          </a:p>
        </p:txBody>
      </p:sp>
      <p:graphicFrame>
        <p:nvGraphicFramePr>
          <p:cNvPr id="379" name="Google Shape;379;p41"/>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38761D"/>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38761D"/>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80" name="Google Shape;380;p41"/>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86" name="Google Shape;386;p42"/>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fontScale="92500" lnSpcReduction="10000"/>
          </a:bodyPr>
          <a:lstStyle/>
          <a:p>
            <a:pPr marL="0" indent="0">
              <a:lnSpc>
                <a:spcPct val="115000"/>
              </a:lnSpc>
              <a:buNone/>
            </a:pPr>
            <a:r>
              <a:rPr lang="en" dirty="0"/>
              <a:t>Rules for groping Encryption:</a:t>
            </a:r>
            <a:endParaRPr dirty="0"/>
          </a:p>
          <a:p>
            <a:pPr marL="152396" indent="0">
              <a:lnSpc>
                <a:spcPct val="115000"/>
              </a:lnSpc>
              <a:spcBef>
                <a:spcPts val="1600"/>
              </a:spcBef>
              <a:buNone/>
            </a:pPr>
            <a:r>
              <a:rPr lang="en" dirty="0"/>
              <a:t>2. Same Row : if both the letters are in same row.</a:t>
            </a:r>
            <a:endParaRPr dirty="0"/>
          </a:p>
          <a:p>
            <a:pPr indent="0">
              <a:lnSpc>
                <a:spcPct val="115000"/>
              </a:lnSpc>
              <a:spcBef>
                <a:spcPts val="1600"/>
              </a:spcBef>
              <a:buNone/>
            </a:pPr>
            <a:r>
              <a:rPr lang="en" dirty="0"/>
              <a:t>Example: MA</a:t>
            </a:r>
            <a:endParaRPr dirty="0"/>
          </a:p>
          <a:p>
            <a:pPr indent="0">
              <a:lnSpc>
                <a:spcPct val="115000"/>
              </a:lnSpc>
              <a:spcBef>
                <a:spcPts val="1600"/>
              </a:spcBef>
              <a:buNone/>
            </a:pPr>
            <a:r>
              <a:rPr lang="en" dirty="0"/>
              <a:t>Then </a:t>
            </a:r>
            <a:r>
              <a:rPr lang="en" dirty="0">
                <a:solidFill>
                  <a:srgbClr val="351C75"/>
                </a:solidFill>
              </a:rPr>
              <a:t>take the next character</a:t>
            </a:r>
            <a:r>
              <a:rPr lang="en" dirty="0"/>
              <a:t>.</a:t>
            </a:r>
            <a:endParaRPr dirty="0"/>
          </a:p>
          <a:p>
            <a:pPr indent="0">
              <a:lnSpc>
                <a:spcPct val="115000"/>
              </a:lnSpc>
              <a:spcBef>
                <a:spcPts val="1600"/>
              </a:spcBef>
              <a:buNone/>
            </a:pPr>
            <a:r>
              <a:rPr lang="en" dirty="0"/>
              <a:t>So  [ M, A ] =&gt; [ O, R]</a:t>
            </a:r>
            <a:endParaRPr dirty="0"/>
          </a:p>
          <a:p>
            <a:pPr indent="0">
              <a:lnSpc>
                <a:spcPct val="115000"/>
              </a:lnSpc>
              <a:spcBef>
                <a:spcPts val="1600"/>
              </a:spcBef>
              <a:buNone/>
            </a:pPr>
            <a:endParaRPr dirty="0"/>
          </a:p>
          <a:p>
            <a:pPr marL="0" indent="0">
              <a:lnSpc>
                <a:spcPct val="115000"/>
              </a:lnSpc>
              <a:spcBef>
                <a:spcPts val="1600"/>
              </a:spcBef>
              <a:spcAft>
                <a:spcPts val="1600"/>
              </a:spcAft>
              <a:buClr>
                <a:schemeClr val="dk1"/>
              </a:buClr>
              <a:buSzPts val="1100"/>
              <a:buNone/>
            </a:pPr>
            <a:r>
              <a:rPr lang="en" sz="2000" dirty="0"/>
              <a:t>NOTE: if the given letter is R then the encrypted letter will be M.</a:t>
            </a:r>
            <a:endParaRPr dirty="0"/>
          </a:p>
        </p:txBody>
      </p:sp>
      <p:graphicFrame>
        <p:nvGraphicFramePr>
          <p:cNvPr id="387" name="Google Shape;387;p42"/>
          <p:cNvGraphicFramePr/>
          <p:nvPr/>
        </p:nvGraphicFramePr>
        <p:xfrm>
          <a:off x="7404234" y="17526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38761D"/>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38761D"/>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88" name="Google Shape;388;p42"/>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3"/>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394" name="Google Shape;394;p43"/>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dirty="0"/>
              <a:t>Rules for groping Encryption:</a:t>
            </a:r>
            <a:endParaRPr dirty="0"/>
          </a:p>
          <a:p>
            <a:pPr marL="152396" indent="0">
              <a:lnSpc>
                <a:spcPct val="115000"/>
              </a:lnSpc>
              <a:spcBef>
                <a:spcPts val="1600"/>
              </a:spcBef>
              <a:buNone/>
            </a:pPr>
            <a:r>
              <a:rPr lang="en" dirty="0"/>
              <a:t>3. Opposite corners of rectangle </a:t>
            </a:r>
            <a:endParaRPr dirty="0"/>
          </a:p>
          <a:p>
            <a:pPr indent="0">
              <a:lnSpc>
                <a:spcPct val="115000"/>
              </a:lnSpc>
              <a:spcBef>
                <a:spcPts val="1600"/>
              </a:spcBef>
              <a:buNone/>
            </a:pPr>
            <a:r>
              <a:rPr lang="en" dirty="0"/>
              <a:t>Case 1</a:t>
            </a:r>
            <a:endParaRPr dirty="0"/>
          </a:p>
          <a:p>
            <a:pPr indent="0">
              <a:lnSpc>
                <a:spcPct val="115000"/>
              </a:lnSpc>
              <a:spcBef>
                <a:spcPts val="1600"/>
              </a:spcBef>
              <a:spcAft>
                <a:spcPts val="1600"/>
              </a:spcAft>
              <a:buNone/>
            </a:pPr>
            <a:r>
              <a:rPr lang="en" dirty="0"/>
              <a:t>[ Y, T] =&gt; [ D, Q ]</a:t>
            </a:r>
            <a:endParaRPr dirty="0"/>
          </a:p>
        </p:txBody>
      </p:sp>
      <p:graphicFrame>
        <p:nvGraphicFramePr>
          <p:cNvPr id="395" name="Google Shape;395;p43"/>
          <p:cNvGraphicFramePr/>
          <p:nvPr/>
        </p:nvGraphicFramePr>
        <p:xfrm>
          <a:off x="7404234" y="33782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96" name="Google Shape;396;p43"/>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
        <p:nvSpPr>
          <p:cNvPr id="397" name="Google Shape;397;p43"/>
          <p:cNvSpPr/>
          <p:nvPr/>
        </p:nvSpPr>
        <p:spPr>
          <a:xfrm>
            <a:off x="7800567" y="926333"/>
            <a:ext cx="1820000" cy="154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98" name="Google Shape;398;p43"/>
          <p:cNvSpPr/>
          <p:nvPr/>
        </p:nvSpPr>
        <p:spPr>
          <a:xfrm>
            <a:off x="7703067" y="796300"/>
            <a:ext cx="349200" cy="3492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99" name="Google Shape;399;p43"/>
          <p:cNvSpPr/>
          <p:nvPr/>
        </p:nvSpPr>
        <p:spPr>
          <a:xfrm>
            <a:off x="9463900" y="2202067"/>
            <a:ext cx="349200" cy="3492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00" name="Google Shape;400;p43"/>
          <p:cNvSpPr/>
          <p:nvPr/>
        </p:nvSpPr>
        <p:spPr>
          <a:xfrm>
            <a:off x="9362300" y="796300"/>
            <a:ext cx="349200" cy="3492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01" name="Google Shape;401;p43"/>
          <p:cNvSpPr/>
          <p:nvPr/>
        </p:nvSpPr>
        <p:spPr>
          <a:xfrm>
            <a:off x="7695951" y="2197967"/>
            <a:ext cx="349200" cy="3492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cxnSp>
        <p:nvCxnSpPr>
          <p:cNvPr id="402" name="Google Shape;402;p43"/>
          <p:cNvCxnSpPr/>
          <p:nvPr/>
        </p:nvCxnSpPr>
        <p:spPr>
          <a:xfrm>
            <a:off x="8052267" y="869300"/>
            <a:ext cx="1310000" cy="0"/>
          </a:xfrm>
          <a:prstGeom prst="straightConnector1">
            <a:avLst/>
          </a:prstGeom>
          <a:noFill/>
          <a:ln w="19050" cap="flat" cmpd="sng">
            <a:solidFill>
              <a:srgbClr val="CC0000"/>
            </a:solidFill>
            <a:prstDash val="solid"/>
            <a:round/>
            <a:headEnd type="none" w="sm" len="sm"/>
            <a:tailEnd type="triangle" w="med" len="med"/>
          </a:ln>
        </p:spPr>
      </p:cxnSp>
      <p:cxnSp>
        <p:nvCxnSpPr>
          <p:cNvPr id="403" name="Google Shape;403;p43"/>
          <p:cNvCxnSpPr/>
          <p:nvPr/>
        </p:nvCxnSpPr>
        <p:spPr>
          <a:xfrm rot="10800000">
            <a:off x="7993839" y="2394528"/>
            <a:ext cx="1521200" cy="4000"/>
          </a:xfrm>
          <a:prstGeom prst="straightConnector1">
            <a:avLst/>
          </a:prstGeom>
          <a:noFill/>
          <a:ln w="19050" cap="flat" cmpd="sng">
            <a:solidFill>
              <a:srgbClr val="FF0000"/>
            </a:solidFill>
            <a:prstDash val="solid"/>
            <a:round/>
            <a:headEnd type="none" w="sm" len="sm"/>
            <a:tailEnd type="triangle" w="med" len="med"/>
          </a:ln>
        </p:spPr>
      </p:cxnSp>
      <p:cxnSp>
        <p:nvCxnSpPr>
          <p:cNvPr id="404" name="Google Shape;404;p43"/>
          <p:cNvCxnSpPr/>
          <p:nvPr/>
        </p:nvCxnSpPr>
        <p:spPr>
          <a:xfrm>
            <a:off x="9779467" y="4425300"/>
            <a:ext cx="1310000" cy="0"/>
          </a:xfrm>
          <a:prstGeom prst="straightConnector1">
            <a:avLst/>
          </a:prstGeom>
          <a:noFill/>
          <a:ln w="19050" cap="flat" cmpd="sng">
            <a:solidFill>
              <a:srgbClr val="CC0000"/>
            </a:solidFill>
            <a:prstDash val="solid"/>
            <a:round/>
            <a:headEnd type="none" w="sm" len="sm"/>
            <a:tailEnd type="triangle" w="med" len="med"/>
          </a:ln>
        </p:spPr>
      </p:cxnSp>
      <p:cxnSp>
        <p:nvCxnSpPr>
          <p:cNvPr id="405" name="Google Shape;405;p43"/>
          <p:cNvCxnSpPr/>
          <p:nvPr/>
        </p:nvCxnSpPr>
        <p:spPr>
          <a:xfrm rot="10800000">
            <a:off x="9517839" y="5645728"/>
            <a:ext cx="1521200" cy="4000"/>
          </a:xfrm>
          <a:prstGeom prst="straightConnector1">
            <a:avLst/>
          </a:prstGeom>
          <a:noFill/>
          <a:ln w="19050" cap="flat" cmpd="sng">
            <a:solidFill>
              <a:srgbClr val="FF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4"/>
          <p:cNvSpPr txBox="1">
            <a:spLocks noGrp="1"/>
          </p:cNvSpPr>
          <p:nvPr>
            <p:ph type="title"/>
          </p:nvPr>
        </p:nvSpPr>
        <p:spPr>
          <a:xfrm>
            <a:off x="9200" y="288567"/>
            <a:ext cx="5483600" cy="7636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111111"/>
            </a:pPr>
            <a:r>
              <a:rPr lang="en">
                <a:solidFill>
                  <a:srgbClr val="FFFFFF"/>
                </a:solidFill>
              </a:rPr>
              <a:t>Playfair Cipher</a:t>
            </a:r>
            <a:endParaRPr>
              <a:solidFill>
                <a:srgbClr val="FFFFFF"/>
              </a:solidFill>
            </a:endParaRPr>
          </a:p>
        </p:txBody>
      </p:sp>
      <p:sp>
        <p:nvSpPr>
          <p:cNvPr id="411" name="Google Shape;411;p44"/>
          <p:cNvSpPr txBox="1">
            <a:spLocks noGrp="1"/>
          </p:cNvSpPr>
          <p:nvPr>
            <p:ph type="body" idx="1"/>
          </p:nvPr>
        </p:nvSpPr>
        <p:spPr>
          <a:xfrm>
            <a:off x="314000" y="1153767"/>
            <a:ext cx="5760000" cy="54280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buNone/>
            </a:pPr>
            <a:r>
              <a:rPr lang="en" dirty="0"/>
              <a:t>Rules for groping Encryption:</a:t>
            </a:r>
            <a:endParaRPr dirty="0"/>
          </a:p>
          <a:p>
            <a:pPr marL="152396" indent="0">
              <a:lnSpc>
                <a:spcPct val="115000"/>
              </a:lnSpc>
              <a:spcBef>
                <a:spcPts val="1600"/>
              </a:spcBef>
              <a:buNone/>
            </a:pPr>
            <a:r>
              <a:rPr lang="en" dirty="0"/>
              <a:t>3. Opposite corners of rectangle </a:t>
            </a:r>
            <a:endParaRPr dirty="0"/>
          </a:p>
          <a:p>
            <a:pPr indent="0">
              <a:lnSpc>
                <a:spcPct val="115000"/>
              </a:lnSpc>
              <a:spcBef>
                <a:spcPts val="1600"/>
              </a:spcBef>
              <a:buNone/>
            </a:pPr>
            <a:r>
              <a:rPr lang="en" dirty="0"/>
              <a:t>Case 2</a:t>
            </a:r>
            <a:endParaRPr dirty="0"/>
          </a:p>
          <a:p>
            <a:pPr indent="0">
              <a:lnSpc>
                <a:spcPct val="115000"/>
              </a:lnSpc>
              <a:spcBef>
                <a:spcPts val="1600"/>
              </a:spcBef>
              <a:spcAft>
                <a:spcPts val="1600"/>
              </a:spcAft>
              <a:buNone/>
            </a:pPr>
            <a:r>
              <a:rPr lang="en" dirty="0"/>
              <a:t>[ D, Q] =&gt; [ Y, T ]</a:t>
            </a:r>
            <a:endParaRPr dirty="0"/>
          </a:p>
        </p:txBody>
      </p:sp>
      <p:graphicFrame>
        <p:nvGraphicFramePr>
          <p:cNvPr id="412" name="Google Shape;412;p44"/>
          <p:cNvGraphicFramePr/>
          <p:nvPr/>
        </p:nvGraphicFramePr>
        <p:xfrm>
          <a:off x="7404234" y="3378201"/>
          <a:ext cx="4265335" cy="2921835"/>
        </p:xfrm>
        <a:graphic>
          <a:graphicData uri="http://schemas.openxmlformats.org/drawingml/2006/table">
            <a:tbl>
              <a:tblPr>
                <a:noFill/>
              </a:tblPr>
              <a:tblGrid>
                <a:gridCol w="853067">
                  <a:extLst>
                    <a:ext uri="{9D8B030D-6E8A-4147-A177-3AD203B41FA5}">
                      <a16:colId xmlns:a16="http://schemas.microsoft.com/office/drawing/2014/main" val="20000"/>
                    </a:ext>
                  </a:extLst>
                </a:gridCol>
                <a:gridCol w="853067">
                  <a:extLst>
                    <a:ext uri="{9D8B030D-6E8A-4147-A177-3AD203B41FA5}">
                      <a16:colId xmlns:a16="http://schemas.microsoft.com/office/drawing/2014/main" val="20001"/>
                    </a:ext>
                  </a:extLst>
                </a:gridCol>
                <a:gridCol w="853067">
                  <a:extLst>
                    <a:ext uri="{9D8B030D-6E8A-4147-A177-3AD203B41FA5}">
                      <a16:colId xmlns:a16="http://schemas.microsoft.com/office/drawing/2014/main" val="20002"/>
                    </a:ext>
                  </a:extLst>
                </a:gridCol>
                <a:gridCol w="853067">
                  <a:extLst>
                    <a:ext uri="{9D8B030D-6E8A-4147-A177-3AD203B41FA5}">
                      <a16:colId xmlns:a16="http://schemas.microsoft.com/office/drawing/2014/main" val="20003"/>
                    </a:ext>
                  </a:extLst>
                </a:gridCol>
                <a:gridCol w="853067">
                  <a:extLst>
                    <a:ext uri="{9D8B030D-6E8A-4147-A177-3AD203B41FA5}">
                      <a16:colId xmlns:a16="http://schemas.microsoft.com/office/drawing/2014/main" val="20004"/>
                    </a:ext>
                  </a:extLst>
                </a:gridCol>
              </a:tblGrid>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M</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O</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N</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A</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R</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C</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H</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Y</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B</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D</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extLst>
                  <a:ext uri="{0D108BD9-81ED-4DB2-BD59-A6C34878D82A}">
                    <a16:rowId xmlns:a16="http://schemas.microsoft.com/office/drawing/2014/main" val="10001"/>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E</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F</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G</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I</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K</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L</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P</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Q</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S</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T</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74EA7"/>
                    </a:solidFill>
                  </a:tcPr>
                </a:tc>
                <a:extLst>
                  <a:ext uri="{0D108BD9-81ED-4DB2-BD59-A6C34878D82A}">
                    <a16:rowId xmlns:a16="http://schemas.microsoft.com/office/drawing/2014/main" val="10003"/>
                  </a:ext>
                </a:extLst>
              </a:tr>
              <a:tr h="584367">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U</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V</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W</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X</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t>Z</a:t>
                      </a:r>
                      <a:endParaRPr sz="1900" u="none" strike="noStrike" cap="none"/>
                    </a:p>
                  </a:txBody>
                  <a:tcPr marL="121900" marR="121900" marT="121900" marB="12190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3" name="Google Shape;413;p44"/>
          <p:cNvSpPr txBox="1">
            <a:spLocks noGrp="1"/>
          </p:cNvSpPr>
          <p:nvPr>
            <p:ph type="title"/>
          </p:nvPr>
        </p:nvSpPr>
        <p:spPr>
          <a:xfrm>
            <a:off x="10205733" y="390167"/>
            <a:ext cx="1986400" cy="552400"/>
          </a:xfrm>
          <a:prstGeom prst="rect">
            <a:avLst/>
          </a:prstGeom>
          <a:solidFill>
            <a:srgbClr val="38761D"/>
          </a:solidFill>
          <a:ln>
            <a:noFill/>
          </a:ln>
        </p:spPr>
        <p:txBody>
          <a:bodyPr spcFirstLastPara="1" vert="horz" wrap="square" lIns="121900" tIns="121900" rIns="121900" bIns="121900" rtlCol="0" anchor="t" anchorCtr="0">
            <a:normAutofit fontScale="90000"/>
          </a:bodyPr>
          <a:lstStyle/>
          <a:p>
            <a:pPr>
              <a:lnSpc>
                <a:spcPct val="100000"/>
              </a:lnSpc>
              <a:buSzPct val="57558"/>
            </a:pPr>
            <a:r>
              <a:rPr lang="en" sz="2293">
                <a:solidFill>
                  <a:srgbClr val="FFFFFF"/>
                </a:solidFill>
              </a:rPr>
              <a:t>Encryption</a:t>
            </a:r>
            <a:endParaRPr sz="2293">
              <a:solidFill>
                <a:srgbClr val="FFFFFF"/>
              </a:solidFill>
            </a:endParaRPr>
          </a:p>
        </p:txBody>
      </p:sp>
      <p:sp>
        <p:nvSpPr>
          <p:cNvPr id="414" name="Google Shape;414;p44"/>
          <p:cNvSpPr/>
          <p:nvPr/>
        </p:nvSpPr>
        <p:spPr>
          <a:xfrm>
            <a:off x="7800567" y="926333"/>
            <a:ext cx="1820000" cy="154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15" name="Google Shape;415;p44"/>
          <p:cNvSpPr/>
          <p:nvPr/>
        </p:nvSpPr>
        <p:spPr>
          <a:xfrm>
            <a:off x="9463900" y="728533"/>
            <a:ext cx="349200" cy="3492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16" name="Google Shape;416;p44"/>
          <p:cNvSpPr/>
          <p:nvPr/>
        </p:nvSpPr>
        <p:spPr>
          <a:xfrm>
            <a:off x="7703067" y="2291700"/>
            <a:ext cx="349200" cy="3492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17" name="Google Shape;417;p44"/>
          <p:cNvSpPr/>
          <p:nvPr/>
        </p:nvSpPr>
        <p:spPr>
          <a:xfrm>
            <a:off x="7674667" y="804567"/>
            <a:ext cx="349200" cy="3492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18" name="Google Shape;418;p44"/>
          <p:cNvSpPr/>
          <p:nvPr/>
        </p:nvSpPr>
        <p:spPr>
          <a:xfrm>
            <a:off x="9463884" y="2291700"/>
            <a:ext cx="349200" cy="3492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cxnSp>
        <p:nvCxnSpPr>
          <p:cNvPr id="419" name="Google Shape;419;p44"/>
          <p:cNvCxnSpPr/>
          <p:nvPr/>
        </p:nvCxnSpPr>
        <p:spPr>
          <a:xfrm>
            <a:off x="8052267" y="2291700"/>
            <a:ext cx="1310000" cy="0"/>
          </a:xfrm>
          <a:prstGeom prst="straightConnector1">
            <a:avLst/>
          </a:prstGeom>
          <a:noFill/>
          <a:ln w="19050" cap="flat" cmpd="sng">
            <a:solidFill>
              <a:srgbClr val="CC0000"/>
            </a:solidFill>
            <a:prstDash val="solid"/>
            <a:round/>
            <a:headEnd type="none" w="sm" len="sm"/>
            <a:tailEnd type="triangle" w="med" len="med"/>
          </a:ln>
        </p:spPr>
      </p:cxnSp>
      <p:cxnSp>
        <p:nvCxnSpPr>
          <p:cNvPr id="420" name="Google Shape;420;p44"/>
          <p:cNvCxnSpPr/>
          <p:nvPr/>
        </p:nvCxnSpPr>
        <p:spPr>
          <a:xfrm rot="10800000">
            <a:off x="7993839" y="1175328"/>
            <a:ext cx="1521200" cy="4000"/>
          </a:xfrm>
          <a:prstGeom prst="straightConnector1">
            <a:avLst/>
          </a:prstGeom>
          <a:noFill/>
          <a:ln w="19050" cap="flat" cmpd="sng">
            <a:solidFill>
              <a:srgbClr val="FF0000"/>
            </a:solidFill>
            <a:prstDash val="solid"/>
            <a:round/>
            <a:headEnd type="none" w="sm" len="sm"/>
            <a:tailEnd type="triangle" w="med" len="med"/>
          </a:ln>
        </p:spPr>
      </p:cxnSp>
      <p:cxnSp>
        <p:nvCxnSpPr>
          <p:cNvPr id="421" name="Google Shape;421;p44"/>
          <p:cNvCxnSpPr/>
          <p:nvPr/>
        </p:nvCxnSpPr>
        <p:spPr>
          <a:xfrm>
            <a:off x="9779467" y="5644500"/>
            <a:ext cx="1310000" cy="0"/>
          </a:xfrm>
          <a:prstGeom prst="straightConnector1">
            <a:avLst/>
          </a:prstGeom>
          <a:noFill/>
          <a:ln w="19050" cap="flat" cmpd="sng">
            <a:solidFill>
              <a:srgbClr val="CC0000"/>
            </a:solidFill>
            <a:prstDash val="solid"/>
            <a:round/>
            <a:headEnd type="none" w="sm" len="sm"/>
            <a:tailEnd type="triangle" w="med" len="med"/>
          </a:ln>
        </p:spPr>
      </p:cxnSp>
      <p:cxnSp>
        <p:nvCxnSpPr>
          <p:cNvPr id="422" name="Google Shape;422;p44"/>
          <p:cNvCxnSpPr/>
          <p:nvPr/>
        </p:nvCxnSpPr>
        <p:spPr>
          <a:xfrm rot="10800000">
            <a:off x="9517839" y="4020128"/>
            <a:ext cx="1521200" cy="4000"/>
          </a:xfrm>
          <a:prstGeom prst="straightConnector1">
            <a:avLst/>
          </a:prstGeom>
          <a:noFill/>
          <a:ln w="19050" cap="flat" cmpd="sng">
            <a:solidFill>
              <a:srgbClr val="FF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2852</Words>
  <Application>Microsoft Office PowerPoint</Application>
  <PresentationFormat>Widescreen</PresentationFormat>
  <Paragraphs>989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Attacks on Playfair Cipher</vt:lpstr>
      <vt:lpstr>Vigenere Cipher</vt:lpstr>
      <vt:lpstr>Vigenere Cipher</vt:lpstr>
      <vt:lpstr>Vigenere Cipher</vt:lpstr>
      <vt:lpstr>Vigenere Cipher</vt:lpstr>
      <vt:lpstr>Vigenere Cipher</vt:lpstr>
      <vt:lpstr>PowerPoint Presentation</vt:lpstr>
      <vt:lpstr>Attacks on Vigenere Cipher</vt:lpstr>
      <vt:lpstr>Hill Cipher</vt:lpstr>
      <vt:lpstr>Hill Cipher</vt:lpstr>
      <vt:lpstr>Hill Cipher</vt:lpstr>
      <vt:lpstr>Hill Cipher</vt:lpstr>
      <vt:lpstr>Hill Cipher</vt:lpstr>
      <vt:lpstr>Hill Cipher : Question 2</vt:lpstr>
      <vt:lpstr>Hill Cipher</vt:lpstr>
      <vt:lpstr>Hill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Playfair Cipher</dc:title>
  <dc:creator>Dr. Preeti  Chandrakar</dc:creator>
  <cp:lastModifiedBy>Dr. Preeti  Chandrakar</cp:lastModifiedBy>
  <cp:revision>16</cp:revision>
  <dcterms:created xsi:type="dcterms:W3CDTF">2022-01-31T07:42:08Z</dcterms:created>
  <dcterms:modified xsi:type="dcterms:W3CDTF">2022-01-31T10:09:50Z</dcterms:modified>
</cp:coreProperties>
</file>