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300" r:id="rId2"/>
    <p:sldId id="298" r:id="rId3"/>
    <p:sldId id="257" r:id="rId4"/>
    <p:sldId id="299" r:id="rId5"/>
    <p:sldId id="301" r:id="rId6"/>
    <p:sldId id="302" r:id="rId7"/>
    <p:sldId id="303" r:id="rId8"/>
    <p:sldId id="304" r:id="rId9"/>
    <p:sldId id="305" r:id="rId10"/>
    <p:sldId id="261" r:id="rId11"/>
    <p:sldId id="262" r:id="rId12"/>
    <p:sldId id="314" r:id="rId13"/>
    <p:sldId id="31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6" r:id="rId23"/>
    <p:sldId id="317" r:id="rId24"/>
    <p:sldId id="318" r:id="rId25"/>
    <p:sldId id="319" r:id="rId26"/>
    <p:sldId id="320" r:id="rId27"/>
    <p:sldId id="321" r:id="rId28"/>
    <p:sldId id="32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A7EAB3-2B75-4762-9C13-8270882F7C62}">
  <a:tblStyle styleId="{65A7EAB3-2B75-4762-9C13-8270882F7C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234b0dc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234b0dc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232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5397412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5397412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5397412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5397412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89EF6A-9FCE-47E2-8BC9-A646EA1A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738"/>
            <a:ext cx="9144000" cy="41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4112700" cy="572700"/>
          </a:xfrm>
          <a:prstGeom prst="rect">
            <a:avLst/>
          </a:prstGeom>
          <a:solidFill>
            <a:srgbClr val="38761D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Example 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80100" y="853200"/>
            <a:ext cx="4320000" cy="4139400"/>
          </a:xfrm>
          <a:prstGeom prst="rect">
            <a:avLst/>
          </a:prstGeom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Example: 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Message : APPLE (Considering A=1…Z=26)     key: 3 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165">
                <a:solidFill>
                  <a:srgbClr val="CC0000"/>
                </a:solidFill>
              </a:rPr>
              <a:t>Caesar Cipher - Shift by 3</a:t>
            </a:r>
            <a:endParaRPr sz="1165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165">
                <a:solidFill>
                  <a:srgbClr val="CC0000"/>
                </a:solidFill>
              </a:rPr>
              <a:t>ABCDEFGHIJKLMNOPQRSTUVWXYZ</a:t>
            </a:r>
            <a:endParaRPr sz="1165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>
                <a:solidFill>
                  <a:srgbClr val="CC0000"/>
                </a:solidFill>
              </a:rPr>
              <a:t>DEFGHIJKLMNOPQRSTUVWXYZABC</a:t>
            </a:r>
            <a:endParaRPr sz="1165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So,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Encryption : </a:t>
            </a:r>
            <a:r>
              <a:rPr lang="en" sz="1365"/>
              <a:t>En(X) = (x+k) mod 26</a:t>
            </a:r>
            <a:endParaRPr sz="13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A = 1+3 mod 26 =&gt; D 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P= 16 + 3 mod 26 =&gt; S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165"/>
              <a:t>P= 16 + 3 mod 26 =&gt; S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L = 12+3 mod 26 = 15 =&gt; O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E = 5+3 mod 26 = 8 =&gt; H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65"/>
              <a:t>Cipher Text = DSSOH</a:t>
            </a:r>
            <a:endParaRPr sz="1165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l="2769" t="12267" r="3649" b="9941"/>
          <a:stretch/>
        </p:blipFill>
        <p:spPr>
          <a:xfrm>
            <a:off x="5361075" y="608350"/>
            <a:ext cx="3245975" cy="19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500075" y="2763125"/>
            <a:ext cx="4320000" cy="2145900"/>
          </a:xfrm>
          <a:prstGeom prst="rect">
            <a:avLst/>
          </a:prstGeom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Decryption :  </a:t>
            </a:r>
            <a:r>
              <a:rPr lang="en" sz="1365"/>
              <a:t>Dn(X) = (x - k) mod 26</a:t>
            </a:r>
            <a:endParaRPr sz="13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D =4-3 mod 26 = 1=&gt;A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S= 19-3 mod 26 = 16 =&gt;P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165"/>
              <a:t>S= 19-3 mod 26 = 16 =&gt;P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O=15-3 mod 26  = 12 =&gt; L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H=8-3 mod 26 = 5 =&gt;E</a:t>
            </a:r>
            <a:endParaRPr sz="11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16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6900" y="216425"/>
            <a:ext cx="4161300" cy="572700"/>
          </a:xfrm>
          <a:prstGeom prst="rect">
            <a:avLst/>
          </a:prstGeom>
          <a:solidFill>
            <a:srgbClr val="990000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Attacks on Caesar Cipher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7312500" cy="3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most common attack on caesar cipher is Brute force attack.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Because only 25 shift is possible in it.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Anyone can break it by starting shifting from 1 shift to 25 shift and hel/she will get all possible encoding. 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It can be broken by frequency analysis: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a) Letter frequency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b) Word size analysis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814CA-763E-4190-A024-4C9C81A6524A}"/>
              </a:ext>
            </a:extLst>
          </p:cNvPr>
          <p:cNvSpPr txBox="1"/>
          <p:nvPr/>
        </p:nvSpPr>
        <p:spPr>
          <a:xfrm>
            <a:off x="582706" y="744989"/>
            <a:ext cx="83282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The multiplicative cipher is similar to additive cipher except the fact that the key bit is multiplied to the plain-text symbol during encryption. Likewise, the cipher-text is multiplied by the multiplicative inverse of key for decryption to obtain back the plain-text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749BC-C386-4607-8AD2-D90015FCCC5D}"/>
              </a:ext>
            </a:extLst>
          </p:cNvPr>
          <p:cNvSpPr txBox="1"/>
          <p:nvPr/>
        </p:nvSpPr>
        <p:spPr>
          <a:xfrm>
            <a:off x="806824" y="199421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C = (M * k) mod n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M = (C * k</a:t>
            </a:r>
            <a:r>
              <a:rPr lang="en-GB" b="0" i="0" baseline="30000" dirty="0">
                <a:solidFill>
                  <a:srgbClr val="273239"/>
                </a:solidFill>
                <a:effectLst/>
                <a:latin typeface="urw-din"/>
              </a:rPr>
              <a:t>-1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) mod n</a:t>
            </a:r>
          </a:p>
          <a:p>
            <a:pPr algn="l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where,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k</a:t>
            </a:r>
            <a:r>
              <a:rPr lang="en-GB" b="0" i="0" baseline="30000" dirty="0">
                <a:solidFill>
                  <a:srgbClr val="273239"/>
                </a:solidFill>
                <a:effectLst/>
                <a:latin typeface="urw-din"/>
              </a:rPr>
              <a:t>-1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 -&gt; multiplicative inverse of k (key)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2E33B-F30A-4950-9307-FD5FB5392677}"/>
              </a:ext>
            </a:extLst>
          </p:cNvPr>
          <p:cNvSpPr txBox="1"/>
          <p:nvPr/>
        </p:nvSpPr>
        <p:spPr>
          <a:xfrm>
            <a:off x="3092824" y="2654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 Multiplicative Cipher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22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 descr="Multiplicative+Ciph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16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 descr="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57B3B-3F80-4045-A2DD-F697922E9CD7}"/>
              </a:ext>
            </a:extLst>
          </p:cNvPr>
          <p:cNvSpPr txBox="1"/>
          <p:nvPr/>
        </p:nvSpPr>
        <p:spPr>
          <a:xfrm>
            <a:off x="358588" y="1540296"/>
            <a:ext cx="4589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Example find multiplicative inverse of 11 in Z</a:t>
            </a:r>
            <a:r>
              <a:rPr lang="en-GB" b="1" i="0" baseline="-2500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26</a:t>
            </a:r>
            <a:r>
              <a:rPr lang="en-GB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  Here n=26 and b=11</a:t>
            </a:r>
            <a:endParaRPr lang="en-GB" b="1" i="0" baseline="-25000" dirty="0">
              <a:solidFill>
                <a:srgbClr val="00B0F0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4" descr="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5" descr="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6" descr="5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 descr="Multiplicative+Ciph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8" descr="New Doc 2021-01-18 08.04.27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50" y="171450"/>
            <a:ext cx="6457950" cy="468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2400300" y="205978"/>
            <a:ext cx="417195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>
              <a:buClr>
                <a:srgbClr val="FC7876"/>
              </a:buClr>
              <a:buSzPct val="100000"/>
            </a:pPr>
            <a:r>
              <a:rPr lang="en-US" sz="2100" b="1">
                <a:solidFill>
                  <a:srgbClr val="FC7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Symmetric –Key Cipher</a:t>
            </a:r>
            <a:endParaRPr sz="2100" b="1">
              <a:solidFill>
                <a:srgbClr val="FC78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6" descr="traditional ciph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1" y="1175146"/>
            <a:ext cx="6286499" cy="351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 descr="Multiplicative+Ciphers…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0" descr="New Doc 2021-01-18 08.04.27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914401"/>
            <a:ext cx="6858000" cy="313929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" name="Google Shape;238;p40"/>
          <p:cNvSpPr txBox="1"/>
          <p:nvPr/>
        </p:nvSpPr>
        <p:spPr>
          <a:xfrm>
            <a:off x="2628900" y="342900"/>
            <a:ext cx="2800350" cy="3923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Procedure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1" descr="Affine+Ciphers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 descr="slide_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 descr="Affine+Ciphers…+Use+the+affine+cipher+to+decrypt+the+message+ZEBBW+with+the+key+pair+(7,+2)+in+modulus+26.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4" descr="New Doc 2021-01-18 08.04.27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914400"/>
            <a:ext cx="6858000" cy="323159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44"/>
          <p:cNvSpPr txBox="1"/>
          <p:nvPr/>
        </p:nvSpPr>
        <p:spPr>
          <a:xfrm>
            <a:off x="2628900" y="342900"/>
            <a:ext cx="2800350" cy="3923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Procedure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5" descr="3.2.2+Polyalphabetic+Ciph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/>
          <p:nvPr/>
        </p:nvSpPr>
        <p:spPr>
          <a:xfrm>
            <a:off x="1485900" y="800100"/>
            <a:ext cx="6229350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9525" marR="3810" algn="just"/>
            <a:r>
              <a:rPr lang="en-US" sz="1350">
                <a:solidFill>
                  <a:schemeClr val="dk1"/>
                </a:solidFill>
              </a:rPr>
              <a:t>Assume that Alice and Bob agreed to use an autokey cipher with  initial key value k1 = 12. Now Alice wants to send Bob the message  “Attack is today”. Enciphering is done character by character.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270" name="Google Shape;270;p46"/>
          <p:cNvSpPr/>
          <p:nvPr/>
        </p:nvSpPr>
        <p:spPr>
          <a:xfrm>
            <a:off x="1428749" y="1771650"/>
            <a:ext cx="6109745" cy="2228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1543050" y="400050"/>
            <a:ext cx="1405287" cy="38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2025" b="1">
                <a:solidFill>
                  <a:srgbClr val="BDD1F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0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A587DD-6804-4514-B8DF-8FD0A363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947737"/>
            <a:ext cx="5153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386400"/>
          </a:xfrm>
          <a:prstGeom prst="rect">
            <a:avLst/>
          </a:prstGeom>
          <a:solidFill>
            <a:srgbClr val="6AA8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520">
                <a:solidFill>
                  <a:schemeClr val="lt1"/>
                </a:solidFill>
              </a:rPr>
              <a:t>Substitution Cipher</a:t>
            </a:r>
            <a:endParaRPr sz="152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651050"/>
            <a:ext cx="8520600" cy="4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simple way of encrypting message by substituting one character at a time or multiple characters by another character.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Substitution means replacing something with other thing.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In cryptography we replace characters and digits by other character or digits.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Substitution is one of the oldest and simplest way of encryption.</a:t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138" y="3407063"/>
            <a:ext cx="24669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1485900" y="857250"/>
            <a:ext cx="61722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marL="395288" indent="-385763" algn="just">
              <a:buSzPts val="2800"/>
              <a:buFont typeface="Noto Sans Symbols"/>
              <a:buChar char="⮚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 substitution cipher replaces one symbol with another Substitution ciphers can be categorized as either monoalphabetic ciphers or polyalphabetic cipher</a:t>
            </a:r>
            <a:b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400300" y="205978"/>
            <a:ext cx="417195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7500"/>
          </a:bodyPr>
          <a:lstStyle/>
          <a:p>
            <a:pPr algn="ctr">
              <a:buClr>
                <a:srgbClr val="FC7876"/>
              </a:buClr>
              <a:buSzPct val="100000"/>
            </a:pPr>
            <a:r>
              <a:rPr lang="en-US" sz="2100" b="1">
                <a:solidFill>
                  <a:srgbClr val="FC7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Cipher</a:t>
            </a:r>
            <a:endParaRPr sz="2100" b="1">
              <a:solidFill>
                <a:srgbClr val="FC78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7" descr="monoalphabeti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2514600"/>
            <a:ext cx="62865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1600200" y="1143000"/>
            <a:ext cx="5943600" cy="318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indent="-85725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3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lang="en-US" sz="135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monoalphabetic substitution cipher</a:t>
            </a:r>
            <a:r>
              <a:rPr lang="en-US" sz="13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also known as a simple substitution cipher, relies on a fixed replacement structure. That is, the substitution is fixed for each letter of the alphabet. </a:t>
            </a:r>
            <a:endParaRPr sz="1050" dirty="0"/>
          </a:p>
          <a:p>
            <a:pPr algn="just">
              <a:buClr>
                <a:schemeClr val="dk1"/>
              </a:buClr>
              <a:buSzPts val="1800"/>
            </a:pPr>
            <a:endParaRPr sz="13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>
                <a:schemeClr val="dk1"/>
              </a:buClr>
              <a:buSzPts val="1800"/>
            </a:pPr>
            <a:endParaRPr sz="13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3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example is where each letter is encrypted as the next letter in the alphabet: "a simple message" becomes "B TJNQMF NFTTBHF”</a:t>
            </a:r>
            <a:endParaRPr sz="1050" dirty="0"/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028950" y="342900"/>
            <a:ext cx="375607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Monoalphabetic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Cipher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8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" y="3657600"/>
            <a:ext cx="61722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0000FF"/>
              </a:buClr>
              <a:buSzPts val="4400"/>
            </a:pPr>
            <a:r>
              <a:rPr lang="en-US">
                <a:solidFill>
                  <a:srgbClr val="0000FF"/>
                </a:solidFill>
              </a:rPr>
              <a:t>Monoalphabetic Ciphers</a:t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1485900" y="857251"/>
            <a:ext cx="6229350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54781" marR="160019" indent="2857" algn="just"/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monoalphabetic substitution, the  relationship between a  symbol in the plaintext  to a symbol in the cipher text is  always  one   to  one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9" descr="Monoalphabetic+Ciphers..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1943100"/>
            <a:ext cx="65722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 descr="Additive+Cipher_Caesar+ciph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 descr="basic-encryption-and-decryption-16-6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50" y="571500"/>
            <a:ext cx="62293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3143250" y="571500"/>
            <a:ext cx="3086100" cy="38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2025" b="1">
                <a:solidFill>
                  <a:srgbClr val="FC78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Additive Cipher</a:t>
            </a:r>
            <a:endParaRPr sz="1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 descr="additive cipher exapml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530</Words>
  <Application>Microsoft Office PowerPoint</Application>
  <PresentationFormat>On-screen Show (16:9)</PresentationFormat>
  <Paragraphs>58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Noto Sans Symbols</vt:lpstr>
      <vt:lpstr>Times New Roman</vt:lpstr>
      <vt:lpstr>urw-din</vt:lpstr>
      <vt:lpstr>Simple Light</vt:lpstr>
      <vt:lpstr>PowerPoint Presentation</vt:lpstr>
      <vt:lpstr>Traditional Symmetric –Key Cipher</vt:lpstr>
      <vt:lpstr>Substitution Cipher</vt:lpstr>
      <vt:lpstr>A substitution cipher replaces one symbol with another Substitution ciphers can be categorized as either monoalphabetic ciphers or polyalphabetic cipher   </vt:lpstr>
      <vt:lpstr>PowerPoint Presentation</vt:lpstr>
      <vt:lpstr>Monoalphabetic Ciphers</vt:lpstr>
      <vt:lpstr>PowerPoint Presentation</vt:lpstr>
      <vt:lpstr>PowerPoint Presentation</vt:lpstr>
      <vt:lpstr>PowerPoint Presentation</vt:lpstr>
      <vt:lpstr>Example 2</vt:lpstr>
      <vt:lpstr>Attacks on Caesar Cipher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Dr. Preeti  Chandrakar</cp:lastModifiedBy>
  <cp:revision>10</cp:revision>
  <dcterms:modified xsi:type="dcterms:W3CDTF">2022-01-24T08:40:16Z</dcterms:modified>
</cp:coreProperties>
</file>