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1" r:id="rId1"/>
  </p:sldMasterIdLst>
  <p:notesMasterIdLst>
    <p:notesMasterId r:id="rId54"/>
  </p:notesMasterIdLst>
  <p:sldIdLst>
    <p:sldId id="326" r:id="rId2"/>
    <p:sldId id="327" r:id="rId3"/>
    <p:sldId id="295" r:id="rId4"/>
    <p:sldId id="296" r:id="rId5"/>
    <p:sldId id="328" r:id="rId6"/>
    <p:sldId id="297" r:id="rId7"/>
    <p:sldId id="299" r:id="rId8"/>
    <p:sldId id="300" r:id="rId9"/>
    <p:sldId id="301" r:id="rId10"/>
    <p:sldId id="302" r:id="rId11"/>
    <p:sldId id="303" r:id="rId12"/>
    <p:sldId id="329" r:id="rId13"/>
    <p:sldId id="330" r:id="rId14"/>
    <p:sldId id="331" r:id="rId15"/>
    <p:sldId id="304" r:id="rId16"/>
    <p:sldId id="298" r:id="rId17"/>
    <p:sldId id="305" r:id="rId18"/>
    <p:sldId id="332" r:id="rId19"/>
    <p:sldId id="333" r:id="rId20"/>
    <p:sldId id="334" r:id="rId21"/>
    <p:sldId id="335" r:id="rId22"/>
    <p:sldId id="336" r:id="rId23"/>
    <p:sldId id="308" r:id="rId24"/>
    <p:sldId id="307" r:id="rId25"/>
    <p:sldId id="309" r:id="rId26"/>
    <p:sldId id="310" r:id="rId27"/>
    <p:sldId id="337" r:id="rId28"/>
    <p:sldId id="338" r:id="rId29"/>
    <p:sldId id="311" r:id="rId30"/>
    <p:sldId id="339" r:id="rId31"/>
    <p:sldId id="312" r:id="rId32"/>
    <p:sldId id="313" r:id="rId33"/>
    <p:sldId id="340" r:id="rId34"/>
    <p:sldId id="315" r:id="rId35"/>
    <p:sldId id="317" r:id="rId36"/>
    <p:sldId id="341" r:id="rId37"/>
    <p:sldId id="342" r:id="rId38"/>
    <p:sldId id="343" r:id="rId39"/>
    <p:sldId id="344" r:id="rId40"/>
    <p:sldId id="345" r:id="rId41"/>
    <p:sldId id="346" r:id="rId42"/>
    <p:sldId id="347" r:id="rId43"/>
    <p:sldId id="348" r:id="rId44"/>
    <p:sldId id="349" r:id="rId45"/>
    <p:sldId id="350" r:id="rId46"/>
    <p:sldId id="351" r:id="rId47"/>
    <p:sldId id="319" r:id="rId48"/>
    <p:sldId id="321" r:id="rId49"/>
    <p:sldId id="322" r:id="rId50"/>
    <p:sldId id="324" r:id="rId51"/>
    <p:sldId id="323" r:id="rId52"/>
    <p:sldId id="325" r:id="rId5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10" autoAdjust="0"/>
    <p:restoredTop sz="94660"/>
  </p:normalViewPr>
  <p:slideViewPr>
    <p:cSldViewPr>
      <p:cViewPr varScale="1">
        <p:scale>
          <a:sx n="68" d="100"/>
          <a:sy n="68" d="100"/>
        </p:scale>
        <p:origin x="-1398" y="-96"/>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207642B-DE8F-4781-A692-AE927712E8B3}" type="datetimeFigureOut">
              <a:rPr lang="en-IN" smtClean="0"/>
              <a:pPr/>
              <a:t>02-02-2022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0FB3AA6-A212-43D5-8510-9081F3930163}" type="slidenum">
              <a:rPr lang="en-IN" smtClean="0"/>
              <a:pPr/>
              <a:t>‹#›</a:t>
            </a:fld>
            <a:endParaRPr lang="en-IN"/>
          </a:p>
        </p:txBody>
      </p:sp>
    </p:spTree>
    <p:extLst>
      <p:ext uri="{BB962C8B-B14F-4D97-AF65-F5344CB8AC3E}">
        <p14:creationId xmlns:p14="http://schemas.microsoft.com/office/powerpoint/2010/main" xmlns="" val="3406268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D2B6267-D5B0-4BF2-AD8C-30E26857975D}" type="slidenum">
              <a:rPr lang="en-AU"/>
              <a:pPr/>
              <a:t>41</a:t>
            </a:fld>
            <a:endParaRPr lang="en-AU"/>
          </a:p>
        </p:txBody>
      </p:sp>
      <p:sp>
        <p:nvSpPr>
          <p:cNvPr id="56321" name="Text Box 1"/>
          <p:cNvSpPr txBox="1">
            <a:spLocks noChangeArrowheads="1"/>
          </p:cNvSpPr>
          <p:nvPr/>
        </p:nvSpPr>
        <p:spPr bwMode="auto">
          <a:xfrm>
            <a:off x="5179484" y="6513910"/>
            <a:ext cx="3962400" cy="3429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61F7A55-8DD8-475F-B1C3-C4834899470E}"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41</a:t>
            </a:fld>
            <a:endParaRPr lang="en-AU" sz="1200">
              <a:solidFill>
                <a:srgbClr val="FFFFFF"/>
              </a:solidFill>
            </a:endParaRPr>
          </a:p>
        </p:txBody>
      </p:sp>
      <p:sp>
        <p:nvSpPr>
          <p:cNvPr id="56322" name="Rectangle 2"/>
          <p:cNvSpPr txBox="1">
            <a:spLocks noGrp="1" noRot="1" noChangeAspect="1" noChangeArrowheads="1"/>
          </p:cNvSpPr>
          <p:nvPr>
            <p:ph type="sldImg"/>
          </p:nvPr>
        </p:nvSpPr>
        <p:spPr bwMode="auto">
          <a:xfrm>
            <a:off x="1524000" y="514350"/>
            <a:ext cx="6096000" cy="2571750"/>
          </a:xfrm>
          <a:prstGeom prst="rect">
            <a:avLst/>
          </a:prstGeom>
          <a:solidFill>
            <a:srgbClr val="FFFFFF"/>
          </a:solidFill>
          <a:ln>
            <a:solidFill>
              <a:srgbClr val="000000"/>
            </a:solidFill>
            <a:miter lim="800000"/>
            <a:headEnd/>
            <a:tailEnd/>
          </a:ln>
        </p:spPr>
      </p:sp>
      <p:sp>
        <p:nvSpPr>
          <p:cNvPr id="56323" name="Text Box 3"/>
          <p:cNvSpPr txBox="1">
            <a:spLocks noGrp="1" noChangeArrowheads="1"/>
          </p:cNvSpPr>
          <p:nvPr>
            <p:ph type="body" idx="1"/>
          </p:nvPr>
        </p:nvSpPr>
        <p:spPr bwMode="auto">
          <a:xfrm>
            <a:off x="914400" y="3257550"/>
            <a:ext cx="7315200" cy="30861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atin typeface="Arial" charset="0"/>
                <a:ea typeface="ＭＳ Ｐゴシック" pitchFamily="32" charset="-128"/>
              </a:rPr>
              <a:t>An alternative to CFB is OFB. Here the generation of the "random" bits is independent of the message being encrypted. </a:t>
            </a:r>
            <a:r>
              <a:rPr lang="en-US">
                <a:latin typeface="Arial" charset="0"/>
                <a:ea typeface="ＭＳ Ｐゴシック" pitchFamily="32" charset="-128"/>
              </a:rPr>
              <a:t>The output feedback (OFB) mode is similar in structure to that of CFB, except that the output of the encryption function is fed back to the shift register in OFB, whereas in CFB the ciphertext unit is fed back to the shift register. The other difference is that the OFB mode operates on full blocks of plaintext and ciphertext, not on an </a:t>
            </a:r>
            <a:r>
              <a:rPr lang="en-US" i="1">
                <a:latin typeface="Arial" charset="0"/>
                <a:ea typeface="ＭＳ Ｐゴシック" pitchFamily="32" charset="-128"/>
              </a:rPr>
              <a:t>s-</a:t>
            </a:r>
            <a:r>
              <a:rPr lang="en-US">
                <a:latin typeface="Arial" charset="0"/>
                <a:ea typeface="ＭＳ Ｐゴシック" pitchFamily="32" charset="-128"/>
              </a:rPr>
              <a:t>bit subset</a:t>
            </a:r>
            <a:r>
              <a:rPr lang="en-US" i="1">
                <a:latin typeface="Arial" charset="0"/>
                <a:ea typeface="ＭＳ Ｐゴシック" pitchFamily="32" charset="-128"/>
              </a:rPr>
              <a:t>. </a:t>
            </a:r>
            <a:r>
              <a:rPr lang="en-AU">
                <a:latin typeface="Arial" charset="0"/>
                <a:ea typeface="ＭＳ Ｐゴシック" pitchFamily="32" charset="-128"/>
              </a:rPr>
              <a:t>The advantage is that firstly, they can be computed in advance, which is good for bursty traffic, and secondly, any bit error only affects a single bit. Thus this is good for noisy links (eg satellite TV transmissions etc).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9588082-E1AF-4C9B-A67D-38D5339850D5}" type="slidenum">
              <a:rPr lang="en-AU"/>
              <a:pPr/>
              <a:t>45</a:t>
            </a:fld>
            <a:endParaRPr lang="en-AU"/>
          </a:p>
        </p:txBody>
      </p:sp>
      <p:sp>
        <p:nvSpPr>
          <p:cNvPr id="59393" name="Text Box 1"/>
          <p:cNvSpPr txBox="1">
            <a:spLocks noChangeArrowheads="1"/>
          </p:cNvSpPr>
          <p:nvPr/>
        </p:nvSpPr>
        <p:spPr bwMode="auto">
          <a:xfrm>
            <a:off x="5179484" y="6513910"/>
            <a:ext cx="3962400" cy="3429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F16ED2E-7DDC-404E-8111-8D6C2CD5A583}"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45</a:t>
            </a:fld>
            <a:endParaRPr lang="en-AU" sz="1200">
              <a:solidFill>
                <a:srgbClr val="FFFFFF"/>
              </a:solidFill>
            </a:endParaRPr>
          </a:p>
        </p:txBody>
      </p:sp>
      <p:sp>
        <p:nvSpPr>
          <p:cNvPr id="59394" name="Rectangle 2"/>
          <p:cNvSpPr txBox="1">
            <a:spLocks noGrp="1" noRot="1" noChangeAspect="1" noChangeArrowheads="1"/>
          </p:cNvSpPr>
          <p:nvPr>
            <p:ph type="sldImg"/>
          </p:nvPr>
        </p:nvSpPr>
        <p:spPr bwMode="auto">
          <a:xfrm>
            <a:off x="1524000" y="514350"/>
            <a:ext cx="6096000" cy="2571750"/>
          </a:xfrm>
          <a:prstGeom prst="rect">
            <a:avLst/>
          </a:prstGeom>
          <a:solidFill>
            <a:srgbClr val="FFFFFF"/>
          </a:solidFill>
          <a:ln>
            <a:solidFill>
              <a:srgbClr val="000000"/>
            </a:solidFill>
            <a:miter lim="800000"/>
            <a:headEnd/>
            <a:tailEnd/>
          </a:ln>
        </p:spPr>
      </p:sp>
      <p:sp>
        <p:nvSpPr>
          <p:cNvPr id="59395" name="Text Box 3"/>
          <p:cNvSpPr txBox="1">
            <a:spLocks noGrp="1" noChangeArrowheads="1"/>
          </p:cNvSpPr>
          <p:nvPr>
            <p:ph type="body" idx="1"/>
          </p:nvPr>
        </p:nvSpPr>
        <p:spPr bwMode="auto">
          <a:xfrm>
            <a:off x="914400" y="3257550"/>
            <a:ext cx="7315200" cy="30861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charset="0"/>
                <a:cs typeface="Arial" charset="0"/>
              </a:rPr>
              <a:t>The Counter (CTR) mode is a variant of OFB, but which encrypts a counter value (hence name). Although it was proposed many years before, it has only recently been standardized for use with AES along with the other existing 4 modes. It is being used with  applications in ATM (asynchronous transfer mode) network security and IPSec (IP security).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As with the OFB mode, the initial counter value must be a nonce; be different for all of the messages encrypted using the same key. Further, all counter values across all messages must be unique. If, contrary to this requirement, a counter value is used multiple times, then the confidentiality of all of the plaintext blocks corresponding to that counter value may be compromised.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7EE14DC3-0B9A-45A4-86BB-BF57B5333B2C}" type="slidenum">
              <a:rPr lang="en-AU"/>
              <a:pPr/>
              <a:t>46</a:t>
            </a:fld>
            <a:endParaRPr lang="en-AU"/>
          </a:p>
        </p:txBody>
      </p:sp>
      <p:sp>
        <p:nvSpPr>
          <p:cNvPr id="60417" name="Text Box 1"/>
          <p:cNvSpPr txBox="1">
            <a:spLocks noChangeArrowheads="1"/>
          </p:cNvSpPr>
          <p:nvPr/>
        </p:nvSpPr>
        <p:spPr bwMode="auto">
          <a:xfrm>
            <a:off x="5179484" y="6513910"/>
            <a:ext cx="3962400" cy="3429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F147067-759B-4F48-8696-AF6108EEB759}"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46</a:t>
            </a:fld>
            <a:endParaRPr lang="en-AU" sz="1200">
              <a:solidFill>
                <a:srgbClr val="FFFFFF"/>
              </a:solidFill>
            </a:endParaRPr>
          </a:p>
        </p:txBody>
      </p:sp>
      <p:sp>
        <p:nvSpPr>
          <p:cNvPr id="60418" name="Rectangle 2"/>
          <p:cNvSpPr txBox="1">
            <a:spLocks noGrp="1" noRot="1" noChangeAspect="1" noChangeArrowheads="1"/>
          </p:cNvSpPr>
          <p:nvPr>
            <p:ph type="sldImg"/>
          </p:nvPr>
        </p:nvSpPr>
        <p:spPr bwMode="auto">
          <a:xfrm>
            <a:off x="1524000" y="514350"/>
            <a:ext cx="6096000" cy="2571750"/>
          </a:xfrm>
          <a:prstGeom prst="rect">
            <a:avLst/>
          </a:prstGeom>
          <a:solidFill>
            <a:srgbClr val="FFFFFF"/>
          </a:solidFill>
          <a:ln>
            <a:solidFill>
              <a:srgbClr val="000000"/>
            </a:solidFill>
            <a:miter lim="800000"/>
            <a:headEnd/>
            <a:tailEnd/>
          </a:ln>
        </p:spPr>
      </p:sp>
      <p:sp>
        <p:nvSpPr>
          <p:cNvPr id="60419" name="Text Box 3"/>
          <p:cNvSpPr txBox="1">
            <a:spLocks noGrp="1" noChangeArrowheads="1"/>
          </p:cNvSpPr>
          <p:nvPr>
            <p:ph type="body" idx="1"/>
          </p:nvPr>
        </p:nvSpPr>
        <p:spPr bwMode="auto">
          <a:xfrm>
            <a:off x="914400" y="3257550"/>
            <a:ext cx="7315200" cy="30861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charset="0"/>
                <a:ea typeface="ＭＳ Ｐゴシック" pitchFamily="32" charset="-128"/>
              </a:rPr>
              <a:t>Stallings Figure 6.7 illustrates the Counter (CTR) Mode.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3A215289-F574-4CDE-9FED-1F834EBC47A4}" type="slidenum">
              <a:rPr lang="en-AU"/>
              <a:pPr/>
              <a:t>33</a:t>
            </a:fld>
            <a:endParaRPr lang="en-AU"/>
          </a:p>
        </p:txBody>
      </p:sp>
      <p:sp>
        <p:nvSpPr>
          <p:cNvPr id="45057" name="Text Box 1"/>
          <p:cNvSpPr txBox="1">
            <a:spLocks noChangeArrowheads="1"/>
          </p:cNvSpPr>
          <p:nvPr/>
        </p:nvSpPr>
        <p:spPr bwMode="auto">
          <a:xfrm>
            <a:off x="5179484" y="6513910"/>
            <a:ext cx="3962400" cy="3429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93EDB82-A0C9-4EA2-BFC9-9912561C86CA}"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33</a:t>
            </a:fld>
            <a:endParaRPr lang="en-AU" sz="1200">
              <a:solidFill>
                <a:srgbClr val="FFFFFF"/>
              </a:solidFill>
            </a:endParaRPr>
          </a:p>
        </p:txBody>
      </p:sp>
      <p:sp>
        <p:nvSpPr>
          <p:cNvPr id="45058" name="Rectangle 2"/>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p:spPr>
      </p:sp>
      <p:sp>
        <p:nvSpPr>
          <p:cNvPr id="45059" name="Text Box 3"/>
          <p:cNvSpPr txBox="1">
            <a:spLocks noGrp="1" noChangeArrowheads="1"/>
          </p:cNvSpPr>
          <p:nvPr>
            <p:ph type="body" idx="1"/>
          </p:nvPr>
        </p:nvSpPr>
        <p:spPr bwMode="auto">
          <a:xfrm>
            <a:off x="914400" y="3257550"/>
            <a:ext cx="7315200" cy="30861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charset="0"/>
                <a:ea typeface="ＭＳ Ｐゴシック" pitchFamily="32" charset="-128"/>
              </a:rPr>
              <a:t>Stallings Figure 6.3 illustrates the Electronic Codebook (ECB) Mode.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2A185099-FE70-4EA9-9A25-286EBC4834CB}" type="slidenum">
              <a:rPr lang="en-AU"/>
              <a:pPr/>
              <a:t>36</a:t>
            </a:fld>
            <a:endParaRPr lang="en-AU"/>
          </a:p>
        </p:txBody>
      </p:sp>
      <p:sp>
        <p:nvSpPr>
          <p:cNvPr id="48129" name="Text Box 1"/>
          <p:cNvSpPr txBox="1">
            <a:spLocks noChangeArrowheads="1"/>
          </p:cNvSpPr>
          <p:nvPr/>
        </p:nvSpPr>
        <p:spPr bwMode="auto">
          <a:xfrm>
            <a:off x="5179484" y="6513910"/>
            <a:ext cx="3962400" cy="3429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7CDA13C-3521-4158-A8CC-22CFA41E5598}"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36</a:t>
            </a:fld>
            <a:endParaRPr lang="en-AU" sz="1200">
              <a:solidFill>
                <a:srgbClr val="FFFFFF"/>
              </a:solidFill>
            </a:endParaRPr>
          </a:p>
        </p:txBody>
      </p:sp>
      <p:sp>
        <p:nvSpPr>
          <p:cNvPr id="48130" name="Rectangle 2"/>
          <p:cNvSpPr txBox="1">
            <a:spLocks noGrp="1" noRot="1" noChangeAspect="1" noChangeArrowheads="1"/>
          </p:cNvSpPr>
          <p:nvPr>
            <p:ph type="sldImg"/>
          </p:nvPr>
        </p:nvSpPr>
        <p:spPr bwMode="auto">
          <a:xfrm>
            <a:off x="1524000" y="514350"/>
            <a:ext cx="6096000" cy="2571750"/>
          </a:xfrm>
          <a:prstGeom prst="rect">
            <a:avLst/>
          </a:prstGeom>
          <a:solidFill>
            <a:srgbClr val="FFFFFF"/>
          </a:solidFill>
          <a:ln>
            <a:solidFill>
              <a:srgbClr val="000000"/>
            </a:solidFill>
            <a:miter lim="800000"/>
            <a:headEnd/>
            <a:tailEnd/>
          </a:ln>
        </p:spPr>
      </p:sp>
      <p:sp>
        <p:nvSpPr>
          <p:cNvPr id="48131" name="Text Box 3"/>
          <p:cNvSpPr txBox="1">
            <a:spLocks noGrp="1" noChangeArrowheads="1"/>
          </p:cNvSpPr>
          <p:nvPr>
            <p:ph type="body" idx="1"/>
          </p:nvPr>
        </p:nvSpPr>
        <p:spPr bwMode="auto">
          <a:xfrm>
            <a:off x="914400" y="3257550"/>
            <a:ext cx="7315200" cy="30861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charset="0"/>
                <a:ea typeface="ＭＳ Ｐゴシック" pitchFamily="32" charset="-128"/>
              </a:rPr>
              <a:t>Stallings Figure 6.4 illustrates the </a:t>
            </a:r>
            <a:r>
              <a:rPr lang="en-AU">
                <a:latin typeface="Arial" charset="0"/>
                <a:ea typeface="ＭＳ Ｐゴシック" pitchFamily="32" charset="-128"/>
              </a:rPr>
              <a:t>Cipher Block Chaining (CBC)</a:t>
            </a:r>
            <a:r>
              <a:rPr lang="en-US">
                <a:latin typeface="Arial" charset="0"/>
                <a:ea typeface="ＭＳ Ｐゴシック" pitchFamily="32" charset="-128"/>
              </a:rPr>
              <a:t> Mode.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6C79788-CCA1-4A94-A612-C9F8E9B23C7B}" type="slidenum">
              <a:rPr lang="en-AU"/>
              <a:pPr/>
              <a:t>37</a:t>
            </a:fld>
            <a:endParaRPr lang="en-AU"/>
          </a:p>
        </p:txBody>
      </p:sp>
      <p:sp>
        <p:nvSpPr>
          <p:cNvPr id="53249" name="Text Box 1"/>
          <p:cNvSpPr txBox="1">
            <a:spLocks noChangeArrowheads="1"/>
          </p:cNvSpPr>
          <p:nvPr/>
        </p:nvSpPr>
        <p:spPr bwMode="auto">
          <a:xfrm>
            <a:off x="5179484" y="6513910"/>
            <a:ext cx="3962400" cy="3429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5BB47E1-6FC9-46EB-8DAD-5C9670D337A2}"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37</a:t>
            </a:fld>
            <a:endParaRPr lang="en-AU" sz="1200">
              <a:solidFill>
                <a:srgbClr val="FFFFFF"/>
              </a:solidFill>
            </a:endParaRPr>
          </a:p>
        </p:txBody>
      </p:sp>
      <p:sp>
        <p:nvSpPr>
          <p:cNvPr id="53250" name="Rectangle 2"/>
          <p:cNvSpPr txBox="1">
            <a:spLocks noGrp="1" noRot="1" noChangeAspect="1" noChangeArrowheads="1"/>
          </p:cNvSpPr>
          <p:nvPr>
            <p:ph type="sldImg"/>
          </p:nvPr>
        </p:nvSpPr>
        <p:spPr bwMode="auto">
          <a:xfrm>
            <a:off x="1524000" y="514350"/>
            <a:ext cx="6096000" cy="2571750"/>
          </a:xfrm>
          <a:prstGeom prst="rect">
            <a:avLst/>
          </a:prstGeom>
          <a:solidFill>
            <a:srgbClr val="FFFFFF"/>
          </a:solidFill>
          <a:ln>
            <a:solidFill>
              <a:srgbClr val="000000"/>
            </a:solidFill>
            <a:miter lim="800000"/>
            <a:headEnd/>
            <a:tailEnd/>
          </a:ln>
        </p:spPr>
      </p:sp>
      <p:sp>
        <p:nvSpPr>
          <p:cNvPr id="53251" name="Text Box 3"/>
          <p:cNvSpPr txBox="1">
            <a:spLocks noGrp="1" noChangeArrowheads="1"/>
          </p:cNvSpPr>
          <p:nvPr>
            <p:ph type="body" idx="1"/>
          </p:nvPr>
        </p:nvSpPr>
        <p:spPr bwMode="auto">
          <a:xfrm>
            <a:off x="914400" y="3257551"/>
            <a:ext cx="7315200" cy="3259931"/>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charset="0"/>
                <a:ea typeface="ＭＳ Ｐゴシック" pitchFamily="32" charset="-128"/>
              </a:rPr>
              <a:t>Cipher feedback (CFB) mode is one alternative. As with CBC, the units of plaintext are chained together, so that the ciphertext of any plaintext unit is a function of all the preceding plaintext. In this case, rather than units of </a:t>
            </a:r>
            <a:r>
              <a:rPr lang="en-US" i="1">
                <a:latin typeface="Arial" charset="0"/>
                <a:ea typeface="ＭＳ Ｐゴシック" pitchFamily="32" charset="-128"/>
              </a:rPr>
              <a:t>b </a:t>
            </a:r>
            <a:r>
              <a:rPr lang="en-US">
                <a:latin typeface="Arial" charset="0"/>
                <a:ea typeface="ＭＳ Ｐゴシック" pitchFamily="32" charset="-128"/>
              </a:rPr>
              <a:t>bits, the plaintext is divided into segments of s bits</a:t>
            </a:r>
            <a:r>
              <a:rPr lang="en-US" i="1">
                <a:latin typeface="Arial" charset="0"/>
                <a:ea typeface="ＭＳ Ｐゴシック" pitchFamily="32" charset="-128"/>
              </a:rPr>
              <a:t>. </a:t>
            </a:r>
            <a:r>
              <a:rPr lang="en-US">
                <a:latin typeface="Arial" charset="0"/>
                <a:ea typeface="ＭＳ Ｐゴシック" pitchFamily="32" charset="-128"/>
              </a:rPr>
              <a:t>The input to the encryption function is a b-bit shift register that is initially set to some initialization vector (IV). The leftmost (most significant) s bits of the output of the encryption function are XORed with the first segment of plaintext P1 to produce the first unit of ciphertext C1, which is then transmitted. In addition, the contents of the shift register are shifted left by s bits and C1 is placed in the rightmost (least significant) s bits of the shift register. This process continues until all plaintext units have been encrypted.  For decryption, the same scheme is used, except that the received ciphertext unit is XORed with the output of the encryption function to produce the plaintext unit. Note that it is the encryption function that is used, not the decryption function.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atin typeface="Arial" charset="0"/>
                <a:ea typeface="ＭＳ Ｐゴシック" pitchFamily="32" charset="-128"/>
              </a:rPr>
              <a:t>As originally defined, CFB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or CFB-128 mode (depending on the block size of the cipher used eg DES or AES respectively). CFB is the usual choice for quantities of stream oriented data, and for authentication use.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Cryptography"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en.wikipedia.org/wiki/Permutation" TargetMode="External"/><Relationship Id="rId5" Type="http://schemas.openxmlformats.org/officeDocument/2006/relationships/hyperlink" Target="https://en.wikipedia.org/wiki/Ciphertext" TargetMode="External"/><Relationship Id="rId4" Type="http://schemas.openxmlformats.org/officeDocument/2006/relationships/hyperlink" Target="https://en.wikipedia.org/wiki/Plaintex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p:nvPr/>
        </p:nvSpPr>
        <p:spPr>
          <a:xfrm>
            <a:off x="3200400" y="381000"/>
            <a:ext cx="3173497" cy="52322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Transposition Cipher</a:t>
            </a:r>
            <a:endParaRPr sz="2800">
              <a:solidFill>
                <a:schemeClr val="dk1"/>
              </a:solidFill>
              <a:latin typeface="Calibri"/>
              <a:ea typeface="Calibri"/>
              <a:cs typeface="Calibri"/>
              <a:sym typeface="Calibri"/>
            </a:endParaRPr>
          </a:p>
        </p:txBody>
      </p:sp>
      <p:sp>
        <p:nvSpPr>
          <p:cNvPr id="108" name="Google Shape;108;p15"/>
          <p:cNvSpPr/>
          <p:nvPr/>
        </p:nvSpPr>
        <p:spPr>
          <a:xfrm>
            <a:off x="457200" y="1371600"/>
            <a:ext cx="8077200" cy="120032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In </a:t>
            </a:r>
            <a:r>
              <a:rPr lang="en-US" sz="1800" u="sng">
                <a:solidFill>
                  <a:schemeClr val="hlink"/>
                </a:solidFill>
                <a:latin typeface="Calibri"/>
                <a:ea typeface="Calibri"/>
                <a:cs typeface="Calibri"/>
                <a:sym typeface="Calibri"/>
                <a:hlinkClick r:id="rId3"/>
              </a:rPr>
              <a:t>cryptography</a:t>
            </a:r>
            <a:r>
              <a:rPr lang="en-US" sz="1800">
                <a:solidFill>
                  <a:schemeClr val="dk1"/>
                </a:solidFill>
                <a:latin typeface="Calibri"/>
                <a:ea typeface="Calibri"/>
                <a:cs typeface="Calibri"/>
                <a:sym typeface="Calibri"/>
              </a:rPr>
              <a:t>, a </a:t>
            </a:r>
            <a:r>
              <a:rPr lang="en-US" sz="1800" b="1">
                <a:solidFill>
                  <a:schemeClr val="dk1"/>
                </a:solidFill>
                <a:latin typeface="Calibri"/>
                <a:ea typeface="Calibri"/>
                <a:cs typeface="Calibri"/>
                <a:sym typeface="Calibri"/>
              </a:rPr>
              <a:t>transposition cipher</a:t>
            </a:r>
            <a:r>
              <a:rPr lang="en-US" sz="1800">
                <a:solidFill>
                  <a:schemeClr val="dk1"/>
                </a:solidFill>
                <a:latin typeface="Calibri"/>
                <a:ea typeface="Calibri"/>
                <a:cs typeface="Calibri"/>
                <a:sym typeface="Calibri"/>
              </a:rPr>
              <a:t> is a method of encryption by which the positions held by units of </a:t>
            </a:r>
            <a:r>
              <a:rPr lang="en-US" sz="1800" u="sng">
                <a:solidFill>
                  <a:schemeClr val="hlink"/>
                </a:solidFill>
                <a:latin typeface="Calibri"/>
                <a:ea typeface="Calibri"/>
                <a:cs typeface="Calibri"/>
                <a:sym typeface="Calibri"/>
                <a:hlinkClick r:id="rId4"/>
              </a:rPr>
              <a:t>plaintext</a:t>
            </a:r>
            <a:r>
              <a:rPr lang="en-US" sz="1800">
                <a:solidFill>
                  <a:schemeClr val="dk1"/>
                </a:solidFill>
                <a:latin typeface="Calibri"/>
                <a:ea typeface="Calibri"/>
                <a:cs typeface="Calibri"/>
                <a:sym typeface="Calibri"/>
              </a:rPr>
              <a:t> (which are commonly characters or groups of characters) are shifted according to a regular system, so that the </a:t>
            </a:r>
            <a:r>
              <a:rPr lang="en-US" sz="1800" u="sng">
                <a:solidFill>
                  <a:schemeClr val="hlink"/>
                </a:solidFill>
                <a:latin typeface="Calibri"/>
                <a:ea typeface="Calibri"/>
                <a:cs typeface="Calibri"/>
                <a:sym typeface="Calibri"/>
                <a:hlinkClick r:id="rId5"/>
              </a:rPr>
              <a:t>ciphertext</a:t>
            </a:r>
            <a:r>
              <a:rPr lang="en-US" sz="1800">
                <a:solidFill>
                  <a:schemeClr val="dk1"/>
                </a:solidFill>
                <a:latin typeface="Calibri"/>
                <a:ea typeface="Calibri"/>
                <a:cs typeface="Calibri"/>
                <a:sym typeface="Calibri"/>
              </a:rPr>
              <a:t> constitutes a </a:t>
            </a:r>
            <a:r>
              <a:rPr lang="en-US" sz="1800" u="sng">
                <a:solidFill>
                  <a:schemeClr val="hlink"/>
                </a:solidFill>
                <a:latin typeface="Calibri"/>
                <a:ea typeface="Calibri"/>
                <a:cs typeface="Calibri"/>
                <a:sym typeface="Calibri"/>
                <a:hlinkClick r:id="rId6"/>
              </a:rPr>
              <a:t>permutation</a:t>
            </a:r>
            <a:r>
              <a:rPr lang="en-US" sz="1800">
                <a:solidFill>
                  <a:schemeClr val="dk1"/>
                </a:solidFill>
                <a:latin typeface="Calibri"/>
                <a:ea typeface="Calibri"/>
                <a:cs typeface="Calibri"/>
                <a:sym typeface="Calibri"/>
              </a:rPr>
              <a:t> of the plaintext</a:t>
            </a:r>
            <a:endParaRPr/>
          </a:p>
        </p:txBody>
      </p:sp>
      <p:pic>
        <p:nvPicPr>
          <p:cNvPr id="109" name="Google Shape;109;p15" descr="111.png"/>
          <p:cNvPicPr preferRelativeResize="0"/>
          <p:nvPr/>
        </p:nvPicPr>
        <p:blipFill rotWithShape="1">
          <a:blip r:embed="rId7">
            <a:alphaModFix/>
          </a:blip>
          <a:srcRect/>
          <a:stretch/>
        </p:blipFill>
        <p:spPr>
          <a:xfrm>
            <a:off x="533400" y="3276600"/>
            <a:ext cx="7924800" cy="304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Rail Fence Technique</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62200"/>
            <a:ext cx="8077200" cy="707886"/>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Decryption of Cipher Text- CMOOEMHETA , KEY=5</a:t>
            </a:r>
          </a:p>
          <a:p>
            <a:pPr marL="285750" indent="-285750" algn="just">
              <a:buFont typeface="Arial" panose="020B0604020202020204" pitchFamily="34" charset="0"/>
              <a:buChar char="•"/>
            </a:pPr>
            <a:r>
              <a:rPr lang="en-US" sz="2000" u="sng" dirty="0" smtClean="0">
                <a:ln w="0"/>
                <a:latin typeface="Times New Roman" panose="02020603050405020304" pitchFamily="18" charset="0"/>
                <a:cs typeface="Times New Roman" panose="02020603050405020304" pitchFamily="18" charset="0"/>
              </a:rPr>
              <a:t>C</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M</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O</a:t>
            </a:r>
            <a:r>
              <a:rPr lang="en-US" sz="2000" dirty="0" smtClean="0">
                <a:ln w="0"/>
                <a:latin typeface="Times New Roman" panose="02020603050405020304" pitchFamily="18" charset="0"/>
                <a:cs typeface="Times New Roman" panose="02020603050405020304" pitchFamily="18" charset="0"/>
              </a:rPr>
              <a:t> </a:t>
            </a:r>
            <a:r>
              <a:rPr lang="en-US" sz="2000" u="sng" dirty="0" err="1" smtClean="0">
                <a:ln w="0"/>
                <a:latin typeface="Times New Roman" panose="02020603050405020304" pitchFamily="18" charset="0"/>
                <a:cs typeface="Times New Roman" panose="02020603050405020304" pitchFamily="18" charset="0"/>
              </a:rPr>
              <a:t>O</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E</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M</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H</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E</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T</a:t>
            </a:r>
            <a:r>
              <a:rPr lang="en-US" sz="2000" dirty="0" smtClean="0">
                <a:ln w="0"/>
                <a:latin typeface="Times New Roman" panose="02020603050405020304" pitchFamily="18" charset="0"/>
                <a:cs typeface="Times New Roman" panose="02020603050405020304" pitchFamily="18" charset="0"/>
              </a:rPr>
              <a:t> A</a:t>
            </a: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788438496"/>
              </p:ext>
            </p:extLst>
          </p:nvPr>
        </p:nvGraphicFramePr>
        <p:xfrm>
          <a:off x="1447800" y="3657600"/>
          <a:ext cx="6096002" cy="22250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5</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c>
                  <a:txBody>
                    <a:bodyPr/>
                    <a:lstStyle/>
                    <a:p>
                      <a:r>
                        <a:rPr lang="en-US" dirty="0" smtClean="0"/>
                        <a:t>8</a:t>
                      </a:r>
                      <a:endParaRPr lang="en-IN" dirty="0"/>
                    </a:p>
                  </a:txBody>
                  <a:tcPr/>
                </a:tc>
                <a:tc>
                  <a:txBody>
                    <a:bodyPr/>
                    <a:lstStyle/>
                    <a:p>
                      <a:r>
                        <a:rPr lang="en-US" dirty="0" smtClean="0"/>
                        <a:t>9</a:t>
                      </a:r>
                      <a:endParaRPr lang="en-IN" dirty="0"/>
                    </a:p>
                  </a:txBody>
                  <a:tcPr/>
                </a:tc>
              </a:tr>
              <a:tr h="370840">
                <a:tc>
                  <a:txBody>
                    <a:bodyPr/>
                    <a:lstStyle/>
                    <a:p>
                      <a:r>
                        <a:rPr lang="en-US" dirty="0" smtClean="0"/>
                        <a:t>0</a:t>
                      </a:r>
                      <a:endParaRPr lang="en-IN" dirty="0"/>
                    </a:p>
                  </a:txBody>
                  <a:tcPr/>
                </a:tc>
                <a:tc>
                  <a:txBody>
                    <a:bodyPr/>
                    <a:lstStyle/>
                    <a:p>
                      <a:r>
                        <a:rPr lang="en-US" dirty="0" smtClean="0"/>
                        <a:t>C</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M</a:t>
                      </a:r>
                      <a:endParaRPr lang="en-IN" dirty="0"/>
                    </a:p>
                  </a:txBody>
                  <a:tcPr/>
                </a:tc>
                <a:tc>
                  <a:txBody>
                    <a:bodyPr/>
                    <a:lstStyle/>
                    <a:p>
                      <a:endParaRPr lang="en-IN" dirty="0"/>
                    </a:p>
                  </a:txBody>
                  <a:tcPr/>
                </a:tc>
              </a:tr>
              <a:tr h="370840">
                <a:tc>
                  <a:txBody>
                    <a:bodyPr/>
                    <a:lstStyle/>
                    <a:p>
                      <a:r>
                        <a:rPr lang="en-US" dirty="0" smtClean="0"/>
                        <a:t>1</a:t>
                      </a:r>
                      <a:endParaRPr lang="en-IN" dirty="0"/>
                    </a:p>
                  </a:txBody>
                  <a:tcPr/>
                </a:tc>
                <a:tc>
                  <a:txBody>
                    <a:bodyPr/>
                    <a:lstStyle/>
                    <a:p>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r>
                        <a:rPr lang="en-US" dirty="0" smtClean="0"/>
                        <a:t>E</a:t>
                      </a:r>
                      <a:endParaRPr lang="en-IN" dirty="0"/>
                    </a:p>
                  </a:txBody>
                  <a:tcPr/>
                </a:tc>
              </a:tr>
              <a:tr h="370840">
                <a:tc>
                  <a:txBody>
                    <a:bodyPr/>
                    <a:lstStyle/>
                    <a:p>
                      <a:r>
                        <a:rPr lang="en-US" dirty="0" smtClean="0"/>
                        <a:t>2</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M</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H</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E</a:t>
                      </a:r>
                      <a:endParaRPr lang="en-IN" dirty="0"/>
                    </a:p>
                  </a:txBody>
                  <a:tcPr/>
                </a:tc>
                <a:tc>
                  <a:txBody>
                    <a:bodyPr/>
                    <a:lstStyle/>
                    <a:p>
                      <a:endParaRPr lang="en-IN" dirty="0"/>
                    </a:p>
                  </a:txBody>
                  <a:tcPr/>
                </a:tc>
                <a:tc>
                  <a:txBody>
                    <a:bodyPr/>
                    <a:lstStyle/>
                    <a:p>
                      <a:r>
                        <a:rPr lang="en-US" dirty="0" smtClean="0"/>
                        <a:t>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4</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61647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Rail Fence Technique</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62200"/>
            <a:ext cx="8077200" cy="4401205"/>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Decryption of Cipher Text- CMOOEMHETA , KEY=5</a:t>
            </a:r>
          </a:p>
          <a:p>
            <a:pPr marL="285750" indent="-285750" algn="just">
              <a:buFont typeface="Arial" panose="020B0604020202020204" pitchFamily="34" charset="0"/>
              <a:buChar char="•"/>
            </a:pPr>
            <a:r>
              <a:rPr lang="en-US" sz="2000" u="sng" dirty="0" smtClean="0">
                <a:ln w="0"/>
                <a:latin typeface="Times New Roman" panose="02020603050405020304" pitchFamily="18" charset="0"/>
                <a:cs typeface="Times New Roman" panose="02020603050405020304" pitchFamily="18" charset="0"/>
              </a:rPr>
              <a:t>C</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M</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O</a:t>
            </a:r>
            <a:r>
              <a:rPr lang="en-US" sz="2000" dirty="0" smtClean="0">
                <a:ln w="0"/>
                <a:latin typeface="Times New Roman" panose="02020603050405020304" pitchFamily="18" charset="0"/>
                <a:cs typeface="Times New Roman" panose="02020603050405020304" pitchFamily="18" charset="0"/>
              </a:rPr>
              <a:t> </a:t>
            </a:r>
            <a:r>
              <a:rPr lang="en-US" sz="2000" u="sng" dirty="0" err="1" smtClean="0">
                <a:ln w="0"/>
                <a:latin typeface="Times New Roman" panose="02020603050405020304" pitchFamily="18" charset="0"/>
                <a:cs typeface="Times New Roman" panose="02020603050405020304" pitchFamily="18" charset="0"/>
              </a:rPr>
              <a:t>O</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E</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M</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H</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E</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T</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A</a:t>
            </a: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Read Column-by-column</a:t>
            </a:r>
          </a:p>
          <a:p>
            <a:pPr marL="285750" indent="-285750" algn="just">
              <a:buFont typeface="Arial" panose="020B0604020202020204" pitchFamily="34" charset="0"/>
              <a:buChar char="•"/>
            </a:pP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cap="none" spc="0" dirty="0" smtClean="0">
                <a:ln w="0"/>
                <a:solidFill>
                  <a:schemeClr val="tx1"/>
                </a:solidFill>
                <a:latin typeface="Times New Roman" panose="02020603050405020304" pitchFamily="18" charset="0"/>
                <a:cs typeface="Times New Roman" panose="02020603050405020304" pitchFamily="18" charset="0"/>
              </a:rPr>
              <a:t>Plain Text- COME AT HOME </a:t>
            </a:r>
          </a:p>
        </p:txBody>
      </p:sp>
      <p:graphicFrame>
        <p:nvGraphicFramePr>
          <p:cNvPr id="4" name="Table 3"/>
          <p:cNvGraphicFramePr>
            <a:graphicFrameLocks noGrp="1"/>
          </p:cNvGraphicFramePr>
          <p:nvPr>
            <p:extLst>
              <p:ext uri="{D42A27DB-BD31-4B8C-83A1-F6EECF244321}">
                <p14:modId xmlns:p14="http://schemas.microsoft.com/office/powerpoint/2010/main" xmlns="" val="3450102914"/>
              </p:ext>
            </p:extLst>
          </p:nvPr>
        </p:nvGraphicFramePr>
        <p:xfrm>
          <a:off x="1447800" y="3657600"/>
          <a:ext cx="6096002" cy="22250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r>
                        <a:rPr lang="en-US" dirty="0" smtClean="0"/>
                        <a:t> </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5</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c>
                  <a:txBody>
                    <a:bodyPr/>
                    <a:lstStyle/>
                    <a:p>
                      <a:r>
                        <a:rPr lang="en-US" dirty="0" smtClean="0"/>
                        <a:t>8</a:t>
                      </a:r>
                      <a:endParaRPr lang="en-IN" dirty="0"/>
                    </a:p>
                  </a:txBody>
                  <a:tcPr/>
                </a:tc>
                <a:tc>
                  <a:txBody>
                    <a:bodyPr/>
                    <a:lstStyle/>
                    <a:p>
                      <a:r>
                        <a:rPr lang="en-US" dirty="0" smtClean="0"/>
                        <a:t>9</a:t>
                      </a:r>
                      <a:endParaRPr lang="en-IN" dirty="0"/>
                    </a:p>
                  </a:txBody>
                  <a:tcPr/>
                </a:tc>
              </a:tr>
              <a:tr h="370840">
                <a:tc>
                  <a:txBody>
                    <a:bodyPr/>
                    <a:lstStyle/>
                    <a:p>
                      <a:r>
                        <a:rPr lang="en-US" dirty="0" smtClean="0"/>
                        <a:t>0</a:t>
                      </a:r>
                      <a:endParaRPr lang="en-IN" dirty="0"/>
                    </a:p>
                  </a:txBody>
                  <a:tcPr/>
                </a:tc>
                <a:tc>
                  <a:txBody>
                    <a:bodyPr/>
                    <a:lstStyle/>
                    <a:p>
                      <a:r>
                        <a:rPr lang="en-US" dirty="0" smtClean="0"/>
                        <a:t>C</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M</a:t>
                      </a:r>
                      <a:endParaRPr lang="en-IN" dirty="0"/>
                    </a:p>
                  </a:txBody>
                  <a:tcPr/>
                </a:tc>
                <a:tc>
                  <a:txBody>
                    <a:bodyPr/>
                    <a:lstStyle/>
                    <a:p>
                      <a:endParaRPr lang="en-IN" dirty="0"/>
                    </a:p>
                  </a:txBody>
                  <a:tcPr/>
                </a:tc>
              </a:tr>
              <a:tr h="370840">
                <a:tc>
                  <a:txBody>
                    <a:bodyPr/>
                    <a:lstStyle/>
                    <a:p>
                      <a:r>
                        <a:rPr lang="en-US" dirty="0" smtClean="0"/>
                        <a:t>1</a:t>
                      </a:r>
                      <a:endParaRPr lang="en-IN" dirty="0"/>
                    </a:p>
                  </a:txBody>
                  <a:tcPr/>
                </a:tc>
                <a:tc>
                  <a:txBody>
                    <a:bodyPr/>
                    <a:lstStyle/>
                    <a:p>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r>
                        <a:rPr lang="en-US" dirty="0" smtClean="0"/>
                        <a:t>E</a:t>
                      </a:r>
                      <a:endParaRPr lang="en-IN" dirty="0"/>
                    </a:p>
                  </a:txBody>
                  <a:tcPr/>
                </a:tc>
              </a:tr>
              <a:tr h="370840">
                <a:tc>
                  <a:txBody>
                    <a:bodyPr/>
                    <a:lstStyle/>
                    <a:p>
                      <a:r>
                        <a:rPr lang="en-US" dirty="0" smtClean="0"/>
                        <a:t>2</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M</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H</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E</a:t>
                      </a:r>
                      <a:endParaRPr lang="en-IN" dirty="0"/>
                    </a:p>
                  </a:txBody>
                  <a:tcPr/>
                </a:tc>
                <a:tc>
                  <a:txBody>
                    <a:bodyPr/>
                    <a:lstStyle/>
                    <a:p>
                      <a:endParaRPr lang="en-IN" dirty="0"/>
                    </a:p>
                  </a:txBody>
                  <a:tcPr/>
                </a:tc>
                <a:tc>
                  <a:txBody>
                    <a:bodyPr/>
                    <a:lstStyle/>
                    <a:p>
                      <a:r>
                        <a:rPr lang="en-US" dirty="0" smtClean="0"/>
                        <a:t>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4</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382530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p:nvPr/>
        </p:nvSpPr>
        <p:spPr>
          <a:xfrm>
            <a:off x="762000" y="1143000"/>
            <a:ext cx="7696200" cy="468026"/>
          </a:xfrm>
          <a:prstGeom prst="rect">
            <a:avLst/>
          </a:prstGeom>
          <a:solidFill>
            <a:srgbClr val="F8F8F8"/>
          </a:solidFill>
          <a:ln>
            <a:noFill/>
          </a:ln>
        </p:spPr>
        <p:txBody>
          <a:bodyPr spcFirstLastPara="1" wrap="square" lIns="0" tIns="0" rIns="0" bIns="158700" anchor="ctr" anchorCtr="0">
            <a:noAutofit/>
          </a:bodyPr>
          <a:lstStyle/>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defend the east wall of the castle</a:t>
            </a:r>
            <a:r>
              <a:rPr lang="en-US" sz="2000" b="0" i="0" u="none" strike="noStrike" cap="none">
                <a:solidFill>
                  <a:schemeClr val="dk1"/>
                </a:solidFill>
                <a:latin typeface="Arial"/>
                <a:ea typeface="Arial"/>
                <a:cs typeface="Arial"/>
                <a:sym typeface="Arial"/>
              </a:rPr>
              <a:t> </a:t>
            </a:r>
            <a:endParaRPr/>
          </a:p>
        </p:txBody>
      </p:sp>
      <p:sp>
        <p:nvSpPr>
          <p:cNvPr id="127" name="Google Shape;127;p18"/>
          <p:cNvSpPr txBox="1"/>
          <p:nvPr/>
        </p:nvSpPr>
        <p:spPr>
          <a:xfrm>
            <a:off x="381000" y="533400"/>
            <a:ext cx="13076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Plaintext</a:t>
            </a:r>
            <a:endParaRPr sz="1800">
              <a:solidFill>
                <a:schemeClr val="dk1"/>
              </a:solidFill>
              <a:latin typeface="Calibri"/>
              <a:ea typeface="Calibri"/>
              <a:cs typeface="Calibri"/>
              <a:sym typeface="Calibri"/>
            </a:endParaRPr>
          </a:p>
        </p:txBody>
      </p:sp>
      <p:sp>
        <p:nvSpPr>
          <p:cNvPr id="128" name="Google Shape;128;p18"/>
          <p:cNvSpPr/>
          <p:nvPr/>
        </p:nvSpPr>
        <p:spPr>
          <a:xfrm>
            <a:off x="914400" y="2971800"/>
            <a:ext cx="8077200" cy="369332"/>
          </a:xfrm>
          <a:prstGeom prst="rect">
            <a:avLst/>
          </a:prstGeom>
          <a:noFill/>
          <a:ln>
            <a:solidFill>
              <a:srgbClr val="C00000"/>
            </a:solidFill>
            <a:prstDash val="solid"/>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333333"/>
              </a:buClr>
              <a:buSzPts val="1800"/>
              <a:buFont typeface="Merriweather Sans"/>
              <a:buNone/>
            </a:pPr>
            <a:r>
              <a:rPr lang="en-US" sz="1800" b="1" i="0" u="none" strike="noStrike" cap="none" dirty="0">
                <a:solidFill>
                  <a:srgbClr val="333333"/>
                </a:solidFill>
                <a:latin typeface="Merriweather Sans"/>
                <a:ea typeface="Merriweather Sans"/>
                <a:cs typeface="Merriweather Sans"/>
                <a:sym typeface="Merriweather Sans"/>
              </a:rPr>
              <a:t>We write it out in a special way on a number of </a:t>
            </a:r>
            <a:r>
              <a:rPr lang="en-US" sz="1800" b="1" i="0" u="none" strike="noStrike" cap="none" dirty="0">
                <a:solidFill>
                  <a:schemeClr val="dk1"/>
                </a:solidFill>
                <a:latin typeface="Arial"/>
                <a:ea typeface="Arial"/>
                <a:cs typeface="Arial"/>
                <a:sym typeface="Arial"/>
              </a:rPr>
              <a:t>rails</a:t>
            </a:r>
            <a:r>
              <a:rPr lang="en-US" sz="1800" b="1" i="0" u="none" strike="noStrike" cap="none" dirty="0">
                <a:solidFill>
                  <a:srgbClr val="333333"/>
                </a:solidFill>
                <a:latin typeface="Merriweather Sans"/>
                <a:ea typeface="Merriweather Sans"/>
                <a:cs typeface="Merriweather Sans"/>
                <a:sym typeface="Merriweather Sans"/>
              </a:rPr>
              <a:t> (the key here is 3)</a:t>
            </a:r>
            <a:r>
              <a:rPr lang="en-US" sz="1800" b="1" i="0" u="none" strike="noStrike" cap="none" dirty="0">
                <a:solidFill>
                  <a:schemeClr val="dk1"/>
                </a:solidFill>
                <a:latin typeface="Arial"/>
                <a:ea typeface="Arial"/>
                <a:cs typeface="Arial"/>
                <a:sym typeface="Aria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9" descr="New Doc 2021-01-21 09.30.59_1.jpg"/>
          <p:cNvPicPr preferRelativeResize="0"/>
          <p:nvPr/>
        </p:nvPicPr>
        <p:blipFill rotWithShape="1">
          <a:blip r:embed="rId3">
            <a:alphaModFix/>
          </a:blip>
          <a:srcRect/>
          <a:stretch/>
        </p:blipFill>
        <p:spPr>
          <a:xfrm>
            <a:off x="0" y="304800"/>
            <a:ext cx="9144000" cy="5943600"/>
          </a:xfrm>
          <a:prstGeom prst="rect">
            <a:avLst/>
          </a:prstGeom>
          <a:noFill/>
          <a:ln w="9525" cap="flat" cmpd="sng">
            <a:solidFill>
              <a:srgbClr val="C0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1" descr="New Doc 2021-01-21 09.30.59_3.jpg"/>
          <p:cNvPicPr preferRelativeResize="0"/>
          <p:nvPr/>
        </p:nvPicPr>
        <p:blipFill rotWithShape="1">
          <a:blip r:embed="rId3">
            <a:alphaModFix/>
          </a:blip>
          <a:srcRect/>
          <a:stretch/>
        </p:blipFill>
        <p:spPr>
          <a:xfrm>
            <a:off x="0" y="1162664"/>
            <a:ext cx="9144000" cy="4532671"/>
          </a:xfrm>
          <a:prstGeom prst="rect">
            <a:avLst/>
          </a:prstGeom>
          <a:noFill/>
          <a:ln w="9525" cap="flat" cmpd="sng">
            <a:solidFill>
              <a:srgbClr val="C0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7239000" cy="566822"/>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Columnar Transposition Technique</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62200"/>
            <a:ext cx="8077200" cy="4401205"/>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Arrange plaintext as a sequence of rows of rectangle that are read in columns randomly </a:t>
            </a: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Write the plain text message row-by-row in a pre-defined rectangle </a:t>
            </a: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Read message column-by-column, it can be any random order </a:t>
            </a: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Obtained message is cipher text message  </a:t>
            </a: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Plain Text- COME HOME TOMORROW  Let column size-6</a:t>
            </a:r>
          </a:p>
          <a:p>
            <a:pPr marL="285750" indent="-285750" algn="just">
              <a:buFont typeface="Arial" panose="020B0604020202020204" pitchFamily="34" charset="0"/>
              <a:buChar char="•"/>
            </a:pPr>
            <a:endParaRPr lang="en-US" sz="2000" dirty="0" smtClean="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ln w="0"/>
              <a:latin typeface="Times New Roman" panose="02020603050405020304" pitchFamily="18" charset="0"/>
              <a:cs typeface="Times New Roman" panose="02020603050405020304" pitchFamily="18" charset="0"/>
            </a:endParaRPr>
          </a:p>
          <a:p>
            <a:pPr algn="just"/>
            <a:endParaRPr lang="en-US" sz="2000" dirty="0" smtClean="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Key(column random order)- 461253</a:t>
            </a: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Cipher Text- EOWOOCMROERHMMTO</a:t>
            </a:r>
          </a:p>
        </p:txBody>
      </p:sp>
      <p:graphicFrame>
        <p:nvGraphicFramePr>
          <p:cNvPr id="4" name="Table 3"/>
          <p:cNvGraphicFramePr>
            <a:graphicFrameLocks noGrp="1"/>
          </p:cNvGraphicFramePr>
          <p:nvPr>
            <p:extLst>
              <p:ext uri="{D42A27DB-BD31-4B8C-83A1-F6EECF244321}">
                <p14:modId xmlns:p14="http://schemas.microsoft.com/office/powerpoint/2010/main" xmlns="" val="1816592191"/>
              </p:ext>
            </p:extLst>
          </p:nvPr>
        </p:nvGraphicFramePr>
        <p:xfrm>
          <a:off x="2133600" y="4343400"/>
          <a:ext cx="5067300" cy="1600200"/>
        </p:xfrm>
        <a:graphic>
          <a:graphicData uri="http://schemas.openxmlformats.org/drawingml/2006/table">
            <a:tbl>
              <a:tblPr firstRow="1" bandRow="1">
                <a:tableStyleId>{5C22544A-7EE6-4342-B048-85BDC9FD1C3A}</a:tableStyleId>
              </a:tblPr>
              <a:tblGrid>
                <a:gridCol w="844550"/>
                <a:gridCol w="844550"/>
                <a:gridCol w="844550"/>
                <a:gridCol w="844550"/>
                <a:gridCol w="844550"/>
                <a:gridCol w="844550"/>
              </a:tblGrid>
              <a:tr h="400050">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5</a:t>
                      </a:r>
                      <a:endParaRPr lang="en-IN" dirty="0"/>
                    </a:p>
                  </a:txBody>
                  <a:tcPr/>
                </a:tc>
                <a:tc>
                  <a:txBody>
                    <a:bodyPr/>
                    <a:lstStyle/>
                    <a:p>
                      <a:r>
                        <a:rPr lang="en-US" dirty="0" smtClean="0"/>
                        <a:t>6</a:t>
                      </a:r>
                      <a:endParaRPr lang="en-IN" dirty="0"/>
                    </a:p>
                  </a:txBody>
                  <a:tcPr/>
                </a:tc>
              </a:tr>
              <a:tr h="400050">
                <a:tc>
                  <a:txBody>
                    <a:bodyPr/>
                    <a:lstStyle/>
                    <a:p>
                      <a:r>
                        <a:rPr lang="en-US" dirty="0" smtClean="0"/>
                        <a:t>C</a:t>
                      </a:r>
                      <a:endParaRPr lang="en-IN" dirty="0"/>
                    </a:p>
                  </a:txBody>
                  <a:tcPr/>
                </a:tc>
                <a:tc>
                  <a:txBody>
                    <a:bodyPr/>
                    <a:lstStyle/>
                    <a:p>
                      <a:r>
                        <a:rPr lang="en-US" dirty="0" smtClean="0"/>
                        <a:t>O</a:t>
                      </a:r>
                      <a:endParaRPr lang="en-IN" dirty="0"/>
                    </a:p>
                  </a:txBody>
                  <a:tcPr/>
                </a:tc>
                <a:tc>
                  <a:txBody>
                    <a:bodyPr/>
                    <a:lstStyle/>
                    <a:p>
                      <a:r>
                        <a:rPr lang="en-US" dirty="0" smtClean="0"/>
                        <a:t>M</a:t>
                      </a:r>
                      <a:endParaRPr lang="en-IN" dirty="0"/>
                    </a:p>
                  </a:txBody>
                  <a:tcPr/>
                </a:tc>
                <a:tc>
                  <a:txBody>
                    <a:bodyPr/>
                    <a:lstStyle/>
                    <a:p>
                      <a:r>
                        <a:rPr lang="en-US" dirty="0" smtClean="0"/>
                        <a:t>E </a:t>
                      </a:r>
                      <a:endParaRPr lang="en-IN" dirty="0"/>
                    </a:p>
                  </a:txBody>
                  <a:tcPr/>
                </a:tc>
                <a:tc>
                  <a:txBody>
                    <a:bodyPr/>
                    <a:lstStyle/>
                    <a:p>
                      <a:r>
                        <a:rPr lang="en-US" dirty="0" smtClean="0"/>
                        <a:t>H</a:t>
                      </a:r>
                      <a:endParaRPr lang="en-IN" dirty="0"/>
                    </a:p>
                  </a:txBody>
                  <a:tcPr/>
                </a:tc>
                <a:tc>
                  <a:txBody>
                    <a:bodyPr/>
                    <a:lstStyle/>
                    <a:p>
                      <a:r>
                        <a:rPr lang="en-US" dirty="0" smtClean="0"/>
                        <a:t>O</a:t>
                      </a:r>
                      <a:endParaRPr lang="en-IN" dirty="0"/>
                    </a:p>
                  </a:txBody>
                  <a:tcPr/>
                </a:tc>
              </a:tr>
              <a:tr h="400050">
                <a:tc>
                  <a:txBody>
                    <a:bodyPr/>
                    <a:lstStyle/>
                    <a:p>
                      <a:r>
                        <a:rPr lang="en-US" dirty="0" smtClean="0"/>
                        <a:t>M</a:t>
                      </a:r>
                      <a:endParaRPr lang="en-IN" dirty="0"/>
                    </a:p>
                  </a:txBody>
                  <a:tcPr/>
                </a:tc>
                <a:tc>
                  <a:txBody>
                    <a:bodyPr/>
                    <a:lstStyle/>
                    <a:p>
                      <a:r>
                        <a:rPr lang="en-US" dirty="0" smtClean="0"/>
                        <a:t>E</a:t>
                      </a:r>
                      <a:endParaRPr lang="en-IN" dirty="0"/>
                    </a:p>
                  </a:txBody>
                  <a:tcPr/>
                </a:tc>
                <a:tc>
                  <a:txBody>
                    <a:bodyPr/>
                    <a:lstStyle/>
                    <a:p>
                      <a:r>
                        <a:rPr lang="en-US" dirty="0" smtClean="0"/>
                        <a:t>T</a:t>
                      </a:r>
                      <a:endParaRPr lang="en-IN" dirty="0"/>
                    </a:p>
                  </a:txBody>
                  <a:tcPr/>
                </a:tc>
                <a:tc>
                  <a:txBody>
                    <a:bodyPr/>
                    <a:lstStyle/>
                    <a:p>
                      <a:r>
                        <a:rPr lang="en-US" dirty="0" smtClean="0"/>
                        <a:t>O</a:t>
                      </a:r>
                      <a:endParaRPr lang="en-IN" dirty="0"/>
                    </a:p>
                  </a:txBody>
                  <a:tcPr/>
                </a:tc>
                <a:tc>
                  <a:txBody>
                    <a:bodyPr/>
                    <a:lstStyle/>
                    <a:p>
                      <a:r>
                        <a:rPr lang="en-US" dirty="0" smtClean="0"/>
                        <a:t>M</a:t>
                      </a:r>
                      <a:endParaRPr lang="en-IN" dirty="0"/>
                    </a:p>
                  </a:txBody>
                  <a:tcPr/>
                </a:tc>
                <a:tc>
                  <a:txBody>
                    <a:bodyPr/>
                    <a:lstStyle/>
                    <a:p>
                      <a:r>
                        <a:rPr lang="en-US" dirty="0" smtClean="0"/>
                        <a:t>O</a:t>
                      </a:r>
                      <a:endParaRPr lang="en-IN" dirty="0"/>
                    </a:p>
                  </a:txBody>
                  <a:tcPr/>
                </a:tc>
              </a:tr>
              <a:tr h="400050">
                <a:tc>
                  <a:txBody>
                    <a:bodyPr/>
                    <a:lstStyle/>
                    <a:p>
                      <a:r>
                        <a:rPr lang="en-US" dirty="0" smtClean="0"/>
                        <a:t>R</a:t>
                      </a:r>
                      <a:endParaRPr lang="en-IN" dirty="0"/>
                    </a:p>
                  </a:txBody>
                  <a:tcPr/>
                </a:tc>
                <a:tc>
                  <a:txBody>
                    <a:bodyPr/>
                    <a:lstStyle/>
                    <a:p>
                      <a:r>
                        <a:rPr lang="en-US" dirty="0" smtClean="0"/>
                        <a:t>R</a:t>
                      </a:r>
                      <a:endParaRPr lang="en-IN" dirty="0"/>
                    </a:p>
                  </a:txBody>
                  <a:tcPr/>
                </a:tc>
                <a:tc>
                  <a:txBody>
                    <a:bodyPr/>
                    <a:lstStyle/>
                    <a:p>
                      <a:r>
                        <a:rPr lang="en-US" dirty="0" smtClean="0"/>
                        <a:t>O</a:t>
                      </a:r>
                      <a:endParaRPr lang="en-IN" dirty="0"/>
                    </a:p>
                  </a:txBody>
                  <a:tcPr/>
                </a:tc>
                <a:tc>
                  <a:txBody>
                    <a:bodyPr/>
                    <a:lstStyle/>
                    <a:p>
                      <a:r>
                        <a:rPr lang="en-US" dirty="0" smtClean="0"/>
                        <a:t>W</a:t>
                      </a:r>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98306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err="1" smtClean="0">
                <a:latin typeface="Times New Roman" panose="02020603050405020304" pitchFamily="18" charset="0"/>
                <a:cs typeface="Times New Roman" panose="02020603050405020304" pitchFamily="18" charset="0"/>
              </a:rPr>
              <a:t>Vernam</a:t>
            </a:r>
            <a:r>
              <a:rPr lang="en-US" spc="-5" dirty="0" smtClean="0">
                <a:latin typeface="Times New Roman" panose="02020603050405020304" pitchFamily="18" charset="0"/>
                <a:cs typeface="Times New Roman" panose="02020603050405020304" pitchFamily="18" charset="0"/>
              </a:rPr>
              <a:t> Cipher </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27886"/>
            <a:ext cx="8077200" cy="4493538"/>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Uses a one-time pad, which is discarded after a single use </a:t>
            </a:r>
          </a:p>
          <a:p>
            <a:pPr marL="285750" indent="-285750" algn="just">
              <a:buFont typeface="Arial" panose="020B0604020202020204" pitchFamily="34" charset="0"/>
              <a:buChar char="•"/>
            </a:pPr>
            <a:r>
              <a:rPr lang="en-US" sz="2000" b="0" cap="none" spc="0" dirty="0" smtClean="0">
                <a:ln w="0"/>
                <a:solidFill>
                  <a:schemeClr val="tx1"/>
                </a:solidFill>
                <a:latin typeface="Times New Roman" panose="02020603050405020304" pitchFamily="18" charset="0"/>
                <a:cs typeface="Times New Roman" panose="02020603050405020304" pitchFamily="18" charset="0"/>
              </a:rPr>
              <a:t>Suitable only for short messages</a:t>
            </a: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Implemented using a random set of non-repeating characters as input cipher text </a:t>
            </a:r>
          </a:p>
          <a:p>
            <a:pPr marL="285750" indent="-285750" algn="just">
              <a:buFont typeface="Arial" panose="020B0604020202020204" pitchFamily="34" charset="0"/>
              <a:buChar char="•"/>
            </a:pPr>
            <a:r>
              <a:rPr lang="en-US" sz="2000" b="0" cap="none" spc="0" dirty="0" smtClean="0">
                <a:ln w="0"/>
                <a:solidFill>
                  <a:schemeClr val="tx1"/>
                </a:solidFill>
                <a:latin typeface="Times New Roman" panose="02020603050405020304" pitchFamily="18" charset="0"/>
                <a:cs typeface="Times New Roman" panose="02020603050405020304" pitchFamily="18" charset="0"/>
              </a:rPr>
              <a:t>Once an input cipher text for transposition is used, it is never used again for any other message(hence the name one-time)</a:t>
            </a: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Length of input cipher text is equal to the length of original plain text</a:t>
            </a:r>
          </a:p>
          <a:p>
            <a:pPr marL="285750" indent="-285750" algn="just">
              <a:buFont typeface="Arial" panose="020B0604020202020204" pitchFamily="34" charset="0"/>
              <a:buChar char="•"/>
            </a:pPr>
            <a:r>
              <a:rPr lang="en-US" sz="2000" dirty="0" err="1" smtClean="0">
                <a:ln w="0"/>
                <a:latin typeface="Times New Roman" panose="02020603050405020304" pitchFamily="18" charset="0"/>
                <a:cs typeface="Times New Roman" panose="02020603050405020304" pitchFamily="18" charset="0"/>
              </a:rPr>
              <a:t>Vernam</a:t>
            </a:r>
            <a:r>
              <a:rPr lang="en-US" sz="2000" dirty="0" smtClean="0">
                <a:ln w="0"/>
                <a:latin typeface="Times New Roman" panose="02020603050405020304" pitchFamily="18" charset="0"/>
                <a:cs typeface="Times New Roman" panose="02020603050405020304" pitchFamily="18" charset="0"/>
              </a:rPr>
              <a:t> Cipher Algorithm</a:t>
            </a:r>
          </a:p>
          <a:p>
            <a:pPr marL="742950" lvl="1" indent="-285750" algn="just">
              <a:buFont typeface="Arial" panose="020B0604020202020204" pitchFamily="34" charset="0"/>
              <a:buChar char="•"/>
            </a:pPr>
            <a:r>
              <a:rPr lang="en-US" dirty="0" smtClean="0">
                <a:ln w="0"/>
                <a:latin typeface="Times New Roman" panose="02020603050405020304" pitchFamily="18" charset="0"/>
                <a:cs typeface="Times New Roman" panose="02020603050405020304" pitchFamily="18" charset="0"/>
              </a:rPr>
              <a:t>Each alphabet assign a number A=0,B=1,C=2,….,Z=25</a:t>
            </a:r>
          </a:p>
          <a:p>
            <a:pPr marL="742950" lvl="1" indent="-285750" algn="just">
              <a:buFont typeface="Arial" panose="020B0604020202020204" pitchFamily="34" charset="0"/>
              <a:buChar char="•"/>
            </a:pPr>
            <a:r>
              <a:rPr lang="en-US" dirty="0" smtClean="0">
                <a:ln w="0"/>
                <a:latin typeface="Times New Roman" panose="02020603050405020304" pitchFamily="18" charset="0"/>
                <a:cs typeface="Times New Roman" panose="02020603050405020304" pitchFamily="18" charset="0"/>
              </a:rPr>
              <a:t>Do the same for each character of the input cipher text</a:t>
            </a:r>
          </a:p>
          <a:p>
            <a:pPr marL="742950" lvl="1" indent="-285750" algn="just">
              <a:buFont typeface="Arial" panose="020B0604020202020204" pitchFamily="34" charset="0"/>
              <a:buChar char="•"/>
            </a:pPr>
            <a:r>
              <a:rPr lang="en-US" dirty="0" smtClean="0">
                <a:ln w="0"/>
                <a:latin typeface="Times New Roman" panose="02020603050405020304" pitchFamily="18" charset="0"/>
                <a:cs typeface="Times New Roman" panose="02020603050405020304" pitchFamily="18" charset="0"/>
              </a:rPr>
              <a:t>Add each number corresponding to plain text alphabet to corresponding input cipher text alphabet number</a:t>
            </a:r>
          </a:p>
          <a:p>
            <a:pPr marL="742950" lvl="1" indent="-285750" algn="just">
              <a:buFont typeface="Arial" panose="020B0604020202020204" pitchFamily="34" charset="0"/>
              <a:buChar char="•"/>
            </a:pPr>
            <a:r>
              <a:rPr lang="en-US" dirty="0" smtClean="0">
                <a:ln w="0"/>
                <a:latin typeface="Times New Roman" panose="02020603050405020304" pitchFamily="18" charset="0"/>
                <a:cs typeface="Times New Roman" panose="02020603050405020304" pitchFamily="18" charset="0"/>
              </a:rPr>
              <a:t>If sum is grater than 26, subtract 26 from it</a:t>
            </a:r>
          </a:p>
          <a:p>
            <a:pPr marL="742950" lvl="1" indent="-285750" algn="just">
              <a:buFont typeface="Arial" panose="020B0604020202020204" pitchFamily="34" charset="0"/>
              <a:buChar char="•"/>
            </a:pPr>
            <a:r>
              <a:rPr lang="en-US" dirty="0" smtClean="0">
                <a:ln w="0"/>
                <a:latin typeface="Times New Roman" panose="02020603050405020304" pitchFamily="18" charset="0"/>
                <a:cs typeface="Times New Roman" panose="02020603050405020304" pitchFamily="18" charset="0"/>
              </a:rPr>
              <a:t>Translate each number of the sum back to the corresponding alphabet. This gives the output cipher text</a:t>
            </a:r>
          </a:p>
        </p:txBody>
      </p:sp>
    </p:spTree>
    <p:extLst>
      <p:ext uri="{BB962C8B-B14F-4D97-AF65-F5344CB8AC3E}">
        <p14:creationId xmlns:p14="http://schemas.microsoft.com/office/powerpoint/2010/main" xmlns="" val="66860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err="1" smtClean="0">
                <a:latin typeface="Times New Roman" panose="02020603050405020304" pitchFamily="18" charset="0"/>
                <a:cs typeface="Times New Roman" panose="02020603050405020304" pitchFamily="18" charset="0"/>
              </a:rPr>
              <a:t>Vernam</a:t>
            </a:r>
            <a:r>
              <a:rPr lang="en-US" spc="-5" dirty="0" smtClean="0">
                <a:latin typeface="Times New Roman" panose="02020603050405020304" pitchFamily="18" charset="0"/>
                <a:cs typeface="Times New Roman" panose="02020603050405020304" pitchFamily="18" charset="0"/>
              </a:rPr>
              <a:t> Cipher </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27886"/>
            <a:ext cx="8077200" cy="4401205"/>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Let apply </a:t>
            </a:r>
            <a:r>
              <a:rPr lang="en-US" sz="2000" dirty="0" err="1" smtClean="0">
                <a:ln w="0"/>
                <a:latin typeface="Times New Roman" panose="02020603050405020304" pitchFamily="18" charset="0"/>
                <a:cs typeface="Times New Roman" panose="02020603050405020304" pitchFamily="18" charset="0"/>
              </a:rPr>
              <a:t>Vernam</a:t>
            </a:r>
            <a:r>
              <a:rPr lang="en-US" sz="2000" dirty="0" smtClean="0">
                <a:ln w="0"/>
                <a:latin typeface="Times New Roman" panose="02020603050405020304" pitchFamily="18" charset="0"/>
                <a:cs typeface="Times New Roman" panose="02020603050405020304" pitchFamily="18" charset="0"/>
              </a:rPr>
              <a:t> Cipher </a:t>
            </a:r>
            <a:r>
              <a:rPr lang="en-US" sz="2000" dirty="0">
                <a:ln w="0"/>
                <a:latin typeface="Times New Roman" panose="02020603050405020304" pitchFamily="18" charset="0"/>
                <a:cs typeface="Times New Roman" panose="02020603050405020304" pitchFamily="18" charset="0"/>
              </a:rPr>
              <a:t> </a:t>
            </a:r>
            <a:r>
              <a:rPr lang="en-US" sz="2000" dirty="0" smtClean="0">
                <a:ln w="0"/>
                <a:latin typeface="Times New Roman" panose="02020603050405020304" pitchFamily="18" charset="0"/>
                <a:cs typeface="Times New Roman" panose="02020603050405020304" pitchFamily="18" charset="0"/>
              </a:rPr>
              <a:t>to plain text message HOW ARE YOU using a one-time pad NCBTZQARX </a:t>
            </a: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Plain Text: </a:t>
            </a:r>
          </a:p>
          <a:p>
            <a:pPr algn="just"/>
            <a:r>
              <a:rPr lang="en-US" sz="2000" dirty="0" smtClean="0">
                <a:ln w="0"/>
                <a:latin typeface="Times New Roman" panose="02020603050405020304" pitchFamily="18" charset="0"/>
                <a:cs typeface="Times New Roman" panose="02020603050405020304" pitchFamily="18" charset="0"/>
              </a:rPr>
              <a:t>H	O	W	A	R	E	Y	O	U</a:t>
            </a:r>
          </a:p>
          <a:p>
            <a:pPr algn="just"/>
            <a:r>
              <a:rPr lang="en-US" sz="2000" dirty="0" smtClean="0">
                <a:ln w="0"/>
                <a:latin typeface="Times New Roman" panose="02020603050405020304" pitchFamily="18" charset="0"/>
                <a:cs typeface="Times New Roman" panose="02020603050405020304" pitchFamily="18" charset="0"/>
              </a:rPr>
              <a:t>7	14	22	0	17	4	24	14	20</a:t>
            </a:r>
          </a:p>
          <a:p>
            <a:pPr algn="just"/>
            <a:r>
              <a:rPr lang="en-US" sz="2000" dirty="0" smtClean="0">
                <a:ln w="0"/>
                <a:latin typeface="Times New Roman" panose="02020603050405020304" pitchFamily="18" charset="0"/>
                <a:cs typeface="Times New Roman" panose="02020603050405020304" pitchFamily="18" charset="0"/>
              </a:rPr>
              <a:t>+</a:t>
            </a:r>
            <a:endParaRPr lang="en-US" sz="2000" dirty="0">
              <a:ln w="0"/>
              <a:latin typeface="Times New Roman" panose="02020603050405020304" pitchFamily="18" charset="0"/>
              <a:cs typeface="Times New Roman" panose="02020603050405020304" pitchFamily="18" charset="0"/>
            </a:endParaRPr>
          </a:p>
          <a:p>
            <a:pPr algn="just"/>
            <a:r>
              <a:rPr lang="en-US" sz="2000" dirty="0" smtClean="0">
                <a:ln w="0"/>
                <a:latin typeface="Times New Roman" panose="02020603050405020304" pitchFamily="18" charset="0"/>
                <a:cs typeface="Times New Roman" panose="02020603050405020304" pitchFamily="18" charset="0"/>
              </a:rPr>
              <a:t>13	2	1	19	25	16	0	17	23</a:t>
            </a:r>
          </a:p>
          <a:p>
            <a:pPr algn="just"/>
            <a:r>
              <a:rPr lang="en-US" sz="2000" dirty="0" smtClean="0">
                <a:ln w="0"/>
                <a:latin typeface="Times New Roman" panose="02020603050405020304" pitchFamily="18" charset="0"/>
                <a:cs typeface="Times New Roman" panose="02020603050405020304" pitchFamily="18" charset="0"/>
              </a:rPr>
              <a:t>N	C	B	T	Z	Q	A	R	X</a:t>
            </a:r>
          </a:p>
          <a:p>
            <a:pPr algn="just"/>
            <a:r>
              <a:rPr lang="en-US" sz="2000" dirty="0" smtClean="0">
                <a:ln w="0"/>
                <a:latin typeface="Times New Roman" panose="02020603050405020304" pitchFamily="18" charset="0"/>
                <a:cs typeface="Times New Roman" panose="02020603050405020304" pitchFamily="18" charset="0"/>
              </a:rPr>
              <a:t>-------------------------------------------------------------------------------------------</a:t>
            </a:r>
          </a:p>
          <a:p>
            <a:pPr algn="just"/>
            <a:r>
              <a:rPr lang="en-US" sz="2000" dirty="0" smtClean="0">
                <a:ln w="0"/>
                <a:latin typeface="Times New Roman" panose="02020603050405020304" pitchFamily="18" charset="0"/>
                <a:cs typeface="Times New Roman" panose="02020603050405020304" pitchFamily="18" charset="0"/>
              </a:rPr>
              <a:t>20	16	23	19	42	20	24	31	43</a:t>
            </a:r>
          </a:p>
          <a:p>
            <a:pPr algn="just"/>
            <a:r>
              <a:rPr lang="en-US" sz="2000" dirty="0" smtClean="0">
                <a:ln w="0"/>
                <a:latin typeface="Times New Roman" panose="02020603050405020304" pitchFamily="18" charset="0"/>
                <a:cs typeface="Times New Roman" panose="02020603050405020304" pitchFamily="18" charset="0"/>
              </a:rPr>
              <a:t>Subtract 26, if &gt;25</a:t>
            </a:r>
          </a:p>
          <a:p>
            <a:pPr algn="just"/>
            <a:r>
              <a:rPr lang="en-US" sz="2000" dirty="0" smtClean="0">
                <a:ln w="0"/>
                <a:latin typeface="Times New Roman" panose="02020603050405020304" pitchFamily="18" charset="0"/>
                <a:cs typeface="Times New Roman" panose="02020603050405020304" pitchFamily="18" charset="0"/>
              </a:rPr>
              <a:t>20	16	23	19	16	20	24	5	17</a:t>
            </a:r>
          </a:p>
          <a:p>
            <a:pPr algn="just"/>
            <a:r>
              <a:rPr lang="en-US" sz="2000" dirty="0" smtClean="0">
                <a:ln w="0"/>
                <a:latin typeface="Times New Roman" panose="02020603050405020304" pitchFamily="18" charset="0"/>
                <a:cs typeface="Times New Roman" panose="02020603050405020304" pitchFamily="18" charset="0"/>
              </a:rPr>
              <a:t>Cipher Text:</a:t>
            </a:r>
          </a:p>
          <a:p>
            <a:pPr algn="just"/>
            <a:r>
              <a:rPr lang="en-US" sz="2000" dirty="0" smtClean="0">
                <a:ln w="0"/>
                <a:latin typeface="Times New Roman" panose="02020603050405020304" pitchFamily="18" charset="0"/>
                <a:cs typeface="Times New Roman" panose="02020603050405020304" pitchFamily="18" charset="0"/>
              </a:rPr>
              <a:t>U	Q	X	T	Q	U	Y	F	R</a:t>
            </a:r>
          </a:p>
        </p:txBody>
      </p:sp>
    </p:spTree>
    <p:extLst>
      <p:ext uri="{BB962C8B-B14F-4D97-AF65-F5344CB8AC3E}">
        <p14:creationId xmlns:p14="http://schemas.microsoft.com/office/powerpoint/2010/main" xmlns="" val="2165492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819400"/>
            <a:ext cx="7772400" cy="1440180"/>
          </a:xfrm>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Stream and Block Cipher</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381000" y="1143000"/>
            <a:ext cx="8229600" cy="5440362"/>
          </a:xfrm>
        </p:spPr>
        <p:style>
          <a:lnRef idx="2">
            <a:schemeClr val="dk1"/>
          </a:lnRef>
          <a:fillRef idx="1">
            <a:schemeClr val="lt1"/>
          </a:fillRef>
          <a:effectRef idx="0">
            <a:schemeClr val="dk1"/>
          </a:effectRef>
          <a:fontRef idx="minor">
            <a:schemeClr val="dk1"/>
          </a:fontRef>
        </p:style>
        <p:txBody>
          <a:bodyPr>
            <a:normAutofit/>
          </a:bodyPr>
          <a:lstStyle/>
          <a:p>
            <a:pPr algn="just"/>
            <a:r>
              <a:rPr lang="en-US" dirty="0" smtClean="0">
                <a:solidFill>
                  <a:schemeClr val="tx1"/>
                </a:solidFill>
                <a:latin typeface="Times New Roman" pitchFamily="18" charset="0"/>
                <a:cs typeface="Times New Roman" pitchFamily="18" charset="0"/>
              </a:rPr>
              <a:t>Block Cipher and Stream Cipher are the methods used for converting the plain text into cipher text directly and belong to the family of symmetric key ciphers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6" descr="11.jpg"/>
          <p:cNvPicPr preferRelativeResize="0"/>
          <p:nvPr/>
        </p:nvPicPr>
        <p:blipFill rotWithShape="1">
          <a:blip r:embed="rId3">
            <a:alphaModFix/>
          </a:blip>
          <a:srcRect/>
          <a:stretch/>
        </p:blipFill>
        <p:spPr>
          <a:xfrm>
            <a:off x="304800" y="304800"/>
            <a:ext cx="8382000" cy="6248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5897562"/>
          </a:xfrm>
        </p:spPr>
        <p:txBody>
          <a:bodyPr>
            <a:norm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Stream Cipher</a:t>
            </a:r>
            <a:b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3600" dirty="0" smtClean="0">
                <a:latin typeface="Times New Roman" pitchFamily="18" charset="0"/>
                <a:cs typeface="Times New Roman" pitchFamily="18" charset="0"/>
              </a:rPr>
              <a:t>Stream cipher encrypts and decrypts the text by taking the one byte of the text at a time</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Byte by Byte conversion of plaintext to cipher text is known as stream cipher </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0727" y="530351"/>
            <a:ext cx="421005" cy="475615"/>
          </a:xfrm>
          <a:custGeom>
            <a:avLst/>
            <a:gdLst/>
            <a:ahLst/>
            <a:cxnLst/>
            <a:rect l="l" t="t" r="r" b="b"/>
            <a:pathLst>
              <a:path w="421005" h="475615">
                <a:moveTo>
                  <a:pt x="0" y="475488"/>
                </a:moveTo>
                <a:lnTo>
                  <a:pt x="420623" y="475488"/>
                </a:lnTo>
                <a:lnTo>
                  <a:pt x="420623" y="0"/>
                </a:lnTo>
                <a:lnTo>
                  <a:pt x="0" y="0"/>
                </a:lnTo>
                <a:lnTo>
                  <a:pt x="0" y="475488"/>
                </a:lnTo>
                <a:close/>
              </a:path>
            </a:pathLst>
          </a:custGeom>
          <a:solidFill>
            <a:srgbClr val="800080"/>
          </a:solidFill>
        </p:spPr>
        <p:txBody>
          <a:bodyPr wrap="square" lIns="0" tIns="0" rIns="0" bIns="0" rtlCol="0"/>
          <a:lstStyle/>
          <a:p>
            <a:endParaRPr/>
          </a:p>
        </p:txBody>
      </p:sp>
      <p:sp>
        <p:nvSpPr>
          <p:cNvPr id="3" name="object 3"/>
          <p:cNvSpPr/>
          <p:nvPr/>
        </p:nvSpPr>
        <p:spPr>
          <a:xfrm>
            <a:off x="859536" y="530351"/>
            <a:ext cx="368807"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6200" y="457200"/>
            <a:ext cx="560832" cy="4236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26948" y="0"/>
            <a:ext cx="0" cy="1051560"/>
          </a:xfrm>
          <a:custGeom>
            <a:avLst/>
            <a:gdLst/>
            <a:ahLst/>
            <a:cxnLst/>
            <a:rect l="l" t="t" r="r" b="b"/>
            <a:pathLst>
              <a:path h="1051560">
                <a:moveTo>
                  <a:pt x="0" y="0"/>
                </a:moveTo>
                <a:lnTo>
                  <a:pt x="0" y="1051560"/>
                </a:lnTo>
              </a:path>
            </a:pathLst>
          </a:custGeom>
          <a:ln w="33528">
            <a:solidFill>
              <a:srgbClr val="EDEBE0"/>
            </a:solidFill>
          </a:ln>
        </p:spPr>
        <p:txBody>
          <a:bodyPr wrap="square" lIns="0" tIns="0" rIns="0" bIns="0" rtlCol="0"/>
          <a:lstStyle/>
          <a:p>
            <a:endParaRPr/>
          </a:p>
        </p:txBody>
      </p:sp>
      <p:sp>
        <p:nvSpPr>
          <p:cNvPr id="6" name="object 6"/>
          <p:cNvSpPr/>
          <p:nvPr/>
        </p:nvSpPr>
        <p:spPr>
          <a:xfrm>
            <a:off x="441959" y="533400"/>
            <a:ext cx="8226552" cy="30479"/>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222044" y="8889"/>
            <a:ext cx="5712156" cy="688650"/>
          </a:xfrm>
          <a:prstGeom prst="rect">
            <a:avLst/>
          </a:prstGeom>
        </p:spPr>
        <p:txBody>
          <a:bodyPr vert="horz" wrap="square" lIns="0" tIns="11430" rIns="0" bIns="0" rtlCol="0">
            <a:spAutoFit/>
          </a:bodyPr>
          <a:lstStyle/>
          <a:p>
            <a:pPr marL="12700">
              <a:lnSpc>
                <a:spcPct val="100000"/>
              </a:lnSpc>
              <a:spcBef>
                <a:spcPts val="90"/>
              </a:spcBef>
              <a:tabLst>
                <a:tab pos="1021715" algn="l"/>
              </a:tabLst>
            </a:pPr>
            <a:r>
              <a:rPr spc="-180" smtClean="0"/>
              <a:t>Stream</a:t>
            </a:r>
            <a:r>
              <a:rPr spc="-195" smtClean="0"/>
              <a:t> </a:t>
            </a:r>
            <a:r>
              <a:rPr spc="-195" dirty="0"/>
              <a:t>Ciphers</a:t>
            </a:r>
          </a:p>
        </p:txBody>
      </p:sp>
      <p:sp>
        <p:nvSpPr>
          <p:cNvPr id="13" name="object 13"/>
          <p:cNvSpPr txBox="1">
            <a:spLocks noGrp="1"/>
          </p:cNvSpPr>
          <p:nvPr>
            <p:ph type="sldNum" sz="quarter" idx="12"/>
          </p:nvPr>
        </p:nvSpPr>
        <p:spPr>
          <a:xfrm>
            <a:off x="8420607" y="6466738"/>
            <a:ext cx="203200" cy="177800"/>
          </a:xfrm>
          <a:prstGeom prst="rect">
            <a:avLst/>
          </a:prstGeom>
        </p:spPr>
        <p:txBody>
          <a:bodyPr vert="horz" wrap="square" lIns="0" tIns="0" rIns="0" bIns="0" rtlCol="0">
            <a:spAutoFit/>
          </a:bodyPr>
          <a:lstStyle/>
          <a:p>
            <a:pPr marL="25400">
              <a:lnSpc>
                <a:spcPts val="1240"/>
              </a:lnSpc>
            </a:pPr>
            <a:r>
              <a:rPr spc="-60" dirty="0"/>
              <a:t>60</a:t>
            </a:r>
          </a:p>
        </p:txBody>
      </p:sp>
      <p:sp>
        <p:nvSpPr>
          <p:cNvPr id="8" name="object 8"/>
          <p:cNvSpPr txBox="1"/>
          <p:nvPr/>
        </p:nvSpPr>
        <p:spPr>
          <a:xfrm>
            <a:off x="231140" y="990600"/>
            <a:ext cx="8684260" cy="874598"/>
          </a:xfrm>
          <a:prstGeom prst="rect">
            <a:avLst/>
          </a:prstGeom>
        </p:spPr>
        <p:txBody>
          <a:bodyPr vert="horz" wrap="square" lIns="0" tIns="12700" rIns="0" bIns="0" rtlCol="0">
            <a:spAutoFit/>
          </a:bodyPr>
          <a:lstStyle/>
          <a:p>
            <a:pPr marL="12700">
              <a:lnSpc>
                <a:spcPct val="100000"/>
              </a:lnSpc>
              <a:spcBef>
                <a:spcPts val="100"/>
              </a:spcBef>
            </a:pPr>
            <a:r>
              <a:rPr lang="en-US" sz="2800" dirty="0" smtClean="0">
                <a:latin typeface="Times New Roman" pitchFamily="18" charset="0"/>
                <a:ea typeface="+mj-ea"/>
                <a:cs typeface="Times New Roman" pitchFamily="18" charset="0"/>
              </a:rPr>
              <a:t>Call the plaintext stream P,  the </a:t>
            </a:r>
            <a:r>
              <a:rPr lang="en-US" sz="2800" dirty="0" err="1" smtClean="0">
                <a:latin typeface="Times New Roman" pitchFamily="18" charset="0"/>
                <a:ea typeface="+mj-ea"/>
                <a:cs typeface="Times New Roman" pitchFamily="18" charset="0"/>
              </a:rPr>
              <a:t>ciphertext</a:t>
            </a:r>
            <a:r>
              <a:rPr lang="en-US" sz="2800" dirty="0" smtClean="0">
                <a:latin typeface="Times New Roman" pitchFamily="18" charset="0"/>
                <a:ea typeface="+mj-ea"/>
                <a:cs typeface="Times New Roman" pitchFamily="18" charset="0"/>
              </a:rPr>
              <a:t> stream C, and the key stream K.</a:t>
            </a:r>
            <a:endParaRPr lang="en-US" sz="2800" dirty="0">
              <a:latin typeface="Times New Roman" pitchFamily="18" charset="0"/>
              <a:ea typeface="+mj-ea"/>
              <a:cs typeface="Times New Roman" pitchFamily="18" charset="0"/>
            </a:endParaRPr>
          </a:p>
        </p:txBody>
      </p:sp>
      <p:sp>
        <p:nvSpPr>
          <p:cNvPr id="9" name="object 9"/>
          <p:cNvSpPr/>
          <p:nvPr/>
        </p:nvSpPr>
        <p:spPr>
          <a:xfrm>
            <a:off x="914400" y="2136648"/>
            <a:ext cx="7174992" cy="9113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402080" y="4323891"/>
            <a:ext cx="5983465" cy="2358301"/>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2899029" y="3674109"/>
            <a:ext cx="2979420" cy="391160"/>
          </a:xfrm>
          <a:prstGeom prst="rect">
            <a:avLst/>
          </a:prstGeom>
        </p:spPr>
        <p:txBody>
          <a:bodyPr vert="horz" wrap="square" lIns="0" tIns="12700" rIns="0" bIns="0" rtlCol="0">
            <a:spAutoFit/>
          </a:bodyPr>
          <a:lstStyle/>
          <a:p>
            <a:pPr marL="12700">
              <a:lnSpc>
                <a:spcPct val="100000"/>
              </a:lnSpc>
              <a:spcBef>
                <a:spcPts val="100"/>
              </a:spcBef>
              <a:tabLst>
                <a:tab pos="1524635" algn="l"/>
              </a:tabLst>
            </a:pPr>
            <a:r>
              <a:rPr sz="2400" spc="-130">
                <a:solidFill>
                  <a:srgbClr val="800080"/>
                </a:solidFill>
                <a:latin typeface="Arial"/>
                <a:cs typeface="Arial"/>
              </a:rPr>
              <a:t>Figure</a:t>
            </a:r>
            <a:r>
              <a:rPr sz="2400" spc="-145">
                <a:solidFill>
                  <a:srgbClr val="800080"/>
                </a:solidFill>
                <a:latin typeface="Arial"/>
                <a:cs typeface="Arial"/>
              </a:rPr>
              <a:t> </a:t>
            </a:r>
            <a:r>
              <a:rPr sz="2400" spc="-110" dirty="0">
                <a:solidFill>
                  <a:srgbClr val="800080"/>
                </a:solidFill>
                <a:latin typeface="Arial"/>
                <a:cs typeface="Arial"/>
              </a:rPr>
              <a:t>	</a:t>
            </a:r>
            <a:r>
              <a:rPr sz="2000" spc="-114" dirty="0">
                <a:latin typeface="Arial"/>
                <a:cs typeface="Arial"/>
              </a:rPr>
              <a:t>Stream</a:t>
            </a:r>
            <a:r>
              <a:rPr sz="2000" spc="-130" dirty="0">
                <a:latin typeface="Arial"/>
                <a:cs typeface="Arial"/>
              </a:rPr>
              <a:t> </a:t>
            </a:r>
            <a:r>
              <a:rPr sz="2000" spc="-65" dirty="0">
                <a:latin typeface="Arial"/>
                <a:cs typeface="Arial"/>
              </a:rPr>
              <a:t>cipher</a:t>
            </a:r>
            <a:endParaRPr sz="2000">
              <a:latin typeface="Arial"/>
              <a:cs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0727" y="530351"/>
            <a:ext cx="421005" cy="460375"/>
          </a:xfrm>
          <a:custGeom>
            <a:avLst/>
            <a:gdLst/>
            <a:ahLst/>
            <a:cxnLst/>
            <a:rect l="l" t="t" r="r" b="b"/>
            <a:pathLst>
              <a:path w="421005" h="460375">
                <a:moveTo>
                  <a:pt x="0" y="460248"/>
                </a:moveTo>
                <a:lnTo>
                  <a:pt x="420623" y="460248"/>
                </a:lnTo>
                <a:lnTo>
                  <a:pt x="420623" y="0"/>
                </a:lnTo>
                <a:lnTo>
                  <a:pt x="0" y="0"/>
                </a:lnTo>
                <a:lnTo>
                  <a:pt x="0" y="460248"/>
                </a:lnTo>
                <a:close/>
              </a:path>
            </a:pathLst>
          </a:custGeom>
          <a:solidFill>
            <a:srgbClr val="800080"/>
          </a:solidFill>
        </p:spPr>
        <p:txBody>
          <a:bodyPr wrap="square" lIns="0" tIns="0" rIns="0" bIns="0" rtlCol="0"/>
          <a:lstStyle/>
          <a:p>
            <a:endParaRPr/>
          </a:p>
        </p:txBody>
      </p:sp>
      <p:sp>
        <p:nvSpPr>
          <p:cNvPr id="3" name="object 3"/>
          <p:cNvSpPr/>
          <p:nvPr/>
        </p:nvSpPr>
        <p:spPr>
          <a:xfrm>
            <a:off x="859536" y="530351"/>
            <a:ext cx="368807"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6200" y="457200"/>
            <a:ext cx="560832" cy="4236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26948" y="0"/>
            <a:ext cx="0" cy="990600"/>
          </a:xfrm>
          <a:custGeom>
            <a:avLst/>
            <a:gdLst/>
            <a:ahLst/>
            <a:cxnLst/>
            <a:rect l="l" t="t" r="r" b="b"/>
            <a:pathLst>
              <a:path h="990600">
                <a:moveTo>
                  <a:pt x="0" y="0"/>
                </a:moveTo>
                <a:lnTo>
                  <a:pt x="0" y="990600"/>
                </a:lnTo>
              </a:path>
            </a:pathLst>
          </a:custGeom>
          <a:ln w="33528">
            <a:solidFill>
              <a:srgbClr val="EDEBE0"/>
            </a:solidFill>
          </a:ln>
        </p:spPr>
        <p:txBody>
          <a:bodyPr wrap="square" lIns="0" tIns="0" rIns="0" bIns="0" rtlCol="0"/>
          <a:lstStyle/>
          <a:p>
            <a:endParaRPr/>
          </a:p>
        </p:txBody>
      </p:sp>
      <p:sp>
        <p:nvSpPr>
          <p:cNvPr id="6" name="object 6"/>
          <p:cNvSpPr/>
          <p:nvPr/>
        </p:nvSpPr>
        <p:spPr>
          <a:xfrm>
            <a:off x="441959" y="533400"/>
            <a:ext cx="8226552" cy="30479"/>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222044" y="8889"/>
            <a:ext cx="5178756" cy="688650"/>
          </a:xfrm>
          <a:prstGeom prst="rect">
            <a:avLst/>
          </a:prstGeom>
        </p:spPr>
        <p:txBody>
          <a:bodyPr vert="horz" wrap="square" lIns="0" tIns="11430" rIns="0" bIns="0" rtlCol="0">
            <a:spAutoFit/>
          </a:bodyPr>
          <a:lstStyle/>
          <a:p>
            <a:pPr marL="12700">
              <a:lnSpc>
                <a:spcPct val="100000"/>
              </a:lnSpc>
              <a:spcBef>
                <a:spcPts val="90"/>
              </a:spcBef>
              <a:tabLst>
                <a:tab pos="1299210" algn="l"/>
              </a:tabLst>
            </a:pPr>
            <a:r>
              <a:rPr spc="-130">
                <a:solidFill>
                  <a:srgbClr val="000000"/>
                </a:solidFill>
              </a:rPr>
              <a:t>	</a:t>
            </a:r>
            <a:r>
              <a:rPr lang="en-US" spc="-130" dirty="0" smtClean="0">
                <a:solidFill>
                  <a:srgbClr val="000000"/>
                </a:solidFill>
              </a:rPr>
              <a:t>Example</a:t>
            </a:r>
            <a:endParaRPr spc="-130" dirty="0">
              <a:solidFill>
                <a:srgbClr val="000000"/>
              </a:solidFill>
            </a:endParaRPr>
          </a:p>
        </p:txBody>
      </p:sp>
      <p:sp>
        <p:nvSpPr>
          <p:cNvPr id="13" name="object 13"/>
          <p:cNvSpPr txBox="1">
            <a:spLocks noGrp="1"/>
          </p:cNvSpPr>
          <p:nvPr>
            <p:ph type="sldNum" sz="quarter" idx="12"/>
          </p:nvPr>
        </p:nvSpPr>
        <p:spPr>
          <a:xfrm>
            <a:off x="8420607" y="6466738"/>
            <a:ext cx="203200" cy="177800"/>
          </a:xfrm>
          <a:prstGeom prst="rect">
            <a:avLst/>
          </a:prstGeom>
        </p:spPr>
        <p:txBody>
          <a:bodyPr vert="horz" wrap="square" lIns="0" tIns="0" rIns="0" bIns="0" rtlCol="0">
            <a:spAutoFit/>
          </a:bodyPr>
          <a:lstStyle/>
          <a:p>
            <a:pPr marL="25400">
              <a:lnSpc>
                <a:spcPts val="1240"/>
              </a:lnSpc>
            </a:pPr>
            <a:r>
              <a:rPr spc="-60" dirty="0"/>
              <a:t>61</a:t>
            </a:r>
          </a:p>
        </p:txBody>
      </p:sp>
      <p:sp>
        <p:nvSpPr>
          <p:cNvPr id="8" name="object 8"/>
          <p:cNvSpPr txBox="1"/>
          <p:nvPr/>
        </p:nvSpPr>
        <p:spPr>
          <a:xfrm>
            <a:off x="231140" y="1541145"/>
            <a:ext cx="8688705" cy="2221230"/>
          </a:xfrm>
          <a:prstGeom prst="rect">
            <a:avLst/>
          </a:prstGeom>
        </p:spPr>
        <p:txBody>
          <a:bodyPr vert="horz" wrap="square" lIns="0" tIns="12700" rIns="0" bIns="0" rtlCol="0">
            <a:spAutoFit/>
          </a:bodyPr>
          <a:lstStyle/>
          <a:p>
            <a:pPr marL="12700" marR="5080" algn="just">
              <a:lnSpc>
                <a:spcPct val="100000"/>
              </a:lnSpc>
              <a:spcBef>
                <a:spcPts val="100"/>
              </a:spcBef>
            </a:pPr>
            <a:r>
              <a:rPr sz="2400" spc="-60" dirty="0">
                <a:latin typeface="Arial"/>
                <a:cs typeface="Arial"/>
              </a:rPr>
              <a:t>Additive </a:t>
            </a:r>
            <a:r>
              <a:rPr sz="2400" spc="-110" dirty="0">
                <a:latin typeface="Arial"/>
                <a:cs typeface="Arial"/>
              </a:rPr>
              <a:t>ciphers </a:t>
            </a:r>
            <a:r>
              <a:rPr sz="2400" spc="-160" dirty="0">
                <a:latin typeface="Arial"/>
                <a:cs typeface="Arial"/>
              </a:rPr>
              <a:t>can </a:t>
            </a:r>
            <a:r>
              <a:rPr sz="2400" spc="-105" dirty="0">
                <a:latin typeface="Arial"/>
                <a:cs typeface="Arial"/>
              </a:rPr>
              <a:t>be </a:t>
            </a:r>
            <a:r>
              <a:rPr sz="2400" spc="-114" dirty="0">
                <a:latin typeface="Arial"/>
                <a:cs typeface="Arial"/>
              </a:rPr>
              <a:t>categorized </a:t>
            </a:r>
            <a:r>
              <a:rPr sz="2400" spc="-225" dirty="0">
                <a:latin typeface="Arial"/>
                <a:cs typeface="Arial"/>
              </a:rPr>
              <a:t>as </a:t>
            </a:r>
            <a:r>
              <a:rPr sz="2400" spc="-100" dirty="0">
                <a:latin typeface="Arial"/>
                <a:cs typeface="Arial"/>
              </a:rPr>
              <a:t>stream </a:t>
            </a:r>
            <a:r>
              <a:rPr sz="2400" spc="-110" dirty="0">
                <a:latin typeface="Arial"/>
                <a:cs typeface="Arial"/>
              </a:rPr>
              <a:t>ciphers </a:t>
            </a:r>
            <a:r>
              <a:rPr sz="2400" spc="-30" dirty="0">
                <a:latin typeface="Arial"/>
                <a:cs typeface="Arial"/>
              </a:rPr>
              <a:t>in </a:t>
            </a:r>
            <a:r>
              <a:rPr sz="2400" spc="-75" dirty="0">
                <a:latin typeface="Arial"/>
                <a:cs typeface="Arial"/>
              </a:rPr>
              <a:t>which </a:t>
            </a:r>
            <a:r>
              <a:rPr sz="2400" spc="-30" dirty="0">
                <a:latin typeface="Arial"/>
                <a:cs typeface="Arial"/>
              </a:rPr>
              <a:t>the </a:t>
            </a:r>
            <a:r>
              <a:rPr sz="2400" spc="-160" dirty="0">
                <a:latin typeface="Arial"/>
                <a:cs typeface="Arial"/>
              </a:rPr>
              <a:t>key  </a:t>
            </a:r>
            <a:r>
              <a:rPr sz="2400" spc="-95" dirty="0">
                <a:latin typeface="Arial"/>
                <a:cs typeface="Arial"/>
              </a:rPr>
              <a:t>stream </a:t>
            </a:r>
            <a:r>
              <a:rPr sz="2400" spc="-125" dirty="0">
                <a:latin typeface="Arial"/>
                <a:cs typeface="Arial"/>
              </a:rPr>
              <a:t>is </a:t>
            </a:r>
            <a:r>
              <a:rPr sz="2400" spc="-30" dirty="0">
                <a:latin typeface="Arial"/>
                <a:cs typeface="Arial"/>
              </a:rPr>
              <a:t>the </a:t>
            </a:r>
            <a:r>
              <a:rPr sz="2400" spc="-80" dirty="0">
                <a:latin typeface="Arial"/>
                <a:cs typeface="Arial"/>
              </a:rPr>
              <a:t>repeated </a:t>
            </a:r>
            <a:r>
              <a:rPr sz="2400" spc="-110" dirty="0">
                <a:latin typeface="Arial"/>
                <a:cs typeface="Arial"/>
              </a:rPr>
              <a:t>value </a:t>
            </a:r>
            <a:r>
              <a:rPr sz="2400" dirty="0">
                <a:latin typeface="Arial"/>
                <a:cs typeface="Arial"/>
              </a:rPr>
              <a:t>of </a:t>
            </a:r>
            <a:r>
              <a:rPr sz="2400" spc="-20" dirty="0">
                <a:latin typeface="Arial"/>
                <a:cs typeface="Arial"/>
              </a:rPr>
              <a:t>the </a:t>
            </a:r>
            <a:r>
              <a:rPr sz="2400" spc="-180" dirty="0">
                <a:latin typeface="Arial"/>
                <a:cs typeface="Arial"/>
              </a:rPr>
              <a:t>key. </a:t>
            </a:r>
            <a:r>
              <a:rPr sz="2400" spc="-75" dirty="0">
                <a:latin typeface="Arial"/>
                <a:cs typeface="Arial"/>
              </a:rPr>
              <a:t>In </a:t>
            </a:r>
            <a:r>
              <a:rPr sz="2400" spc="-25" dirty="0">
                <a:latin typeface="Arial"/>
                <a:cs typeface="Arial"/>
              </a:rPr>
              <a:t>other </a:t>
            </a:r>
            <a:r>
              <a:rPr sz="2400" spc="-90" dirty="0">
                <a:latin typeface="Arial"/>
                <a:cs typeface="Arial"/>
              </a:rPr>
              <a:t>words, </a:t>
            </a:r>
            <a:r>
              <a:rPr sz="2400" spc="-20" dirty="0">
                <a:latin typeface="Arial"/>
                <a:cs typeface="Arial"/>
              </a:rPr>
              <a:t>the </a:t>
            </a:r>
            <a:r>
              <a:rPr sz="2400" spc="-160" dirty="0">
                <a:latin typeface="Arial"/>
                <a:cs typeface="Arial"/>
              </a:rPr>
              <a:t>key  </a:t>
            </a:r>
            <a:r>
              <a:rPr sz="2400" spc="-95" dirty="0">
                <a:latin typeface="Arial"/>
                <a:cs typeface="Arial"/>
              </a:rPr>
              <a:t>stream </a:t>
            </a:r>
            <a:r>
              <a:rPr sz="2400" spc="-125" dirty="0">
                <a:latin typeface="Arial"/>
                <a:cs typeface="Arial"/>
              </a:rPr>
              <a:t>is </a:t>
            </a:r>
            <a:r>
              <a:rPr sz="2400" spc="-110" dirty="0">
                <a:latin typeface="Arial"/>
                <a:cs typeface="Arial"/>
              </a:rPr>
              <a:t>considered </a:t>
            </a:r>
            <a:r>
              <a:rPr sz="2400" spc="-225" dirty="0">
                <a:latin typeface="Arial"/>
                <a:cs typeface="Arial"/>
              </a:rPr>
              <a:t>as </a:t>
            </a:r>
            <a:r>
              <a:rPr sz="2400" spc="-185" dirty="0">
                <a:latin typeface="Arial"/>
                <a:cs typeface="Arial"/>
              </a:rPr>
              <a:t>a </a:t>
            </a:r>
            <a:r>
              <a:rPr sz="2400" spc="-65" dirty="0">
                <a:latin typeface="Arial"/>
                <a:cs typeface="Arial"/>
              </a:rPr>
              <a:t>predetermined</a:t>
            </a:r>
            <a:r>
              <a:rPr sz="2400" spc="535" dirty="0">
                <a:latin typeface="Arial"/>
                <a:cs typeface="Arial"/>
              </a:rPr>
              <a:t> </a:t>
            </a:r>
            <a:r>
              <a:rPr sz="2400" spc="-95" dirty="0">
                <a:latin typeface="Arial"/>
                <a:cs typeface="Arial"/>
              </a:rPr>
              <a:t>stream </a:t>
            </a:r>
            <a:r>
              <a:rPr sz="2400" spc="-15" dirty="0">
                <a:latin typeface="Arial"/>
                <a:cs typeface="Arial"/>
              </a:rPr>
              <a:t>of  </a:t>
            </a:r>
            <a:r>
              <a:rPr sz="2400" spc="-195" dirty="0">
                <a:latin typeface="Arial"/>
                <a:cs typeface="Arial"/>
              </a:rPr>
              <a:t>keys </a:t>
            </a:r>
            <a:r>
              <a:rPr sz="2400" spc="-10" dirty="0">
                <a:latin typeface="Arial"/>
                <a:cs typeface="Arial"/>
              </a:rPr>
              <a:t>or  </a:t>
            </a:r>
            <a:r>
              <a:rPr sz="2400" spc="-355" dirty="0">
                <a:latin typeface="Arial"/>
                <a:cs typeface="Arial"/>
              </a:rPr>
              <a:t>K </a:t>
            </a:r>
            <a:r>
              <a:rPr sz="2400" spc="-210" dirty="0">
                <a:latin typeface="Arial"/>
                <a:cs typeface="Arial"/>
              </a:rPr>
              <a:t>= </a:t>
            </a:r>
            <a:r>
              <a:rPr sz="2400" spc="-95" dirty="0">
                <a:latin typeface="Arial"/>
                <a:cs typeface="Arial"/>
              </a:rPr>
              <a:t>(k, </a:t>
            </a:r>
            <a:r>
              <a:rPr sz="2400" spc="-100" dirty="0">
                <a:latin typeface="Arial"/>
                <a:cs typeface="Arial"/>
              </a:rPr>
              <a:t>k, </a:t>
            </a:r>
            <a:r>
              <a:rPr sz="2400" spc="-409" dirty="0">
                <a:latin typeface="Arial"/>
                <a:cs typeface="Arial"/>
              </a:rPr>
              <a:t>…, </a:t>
            </a:r>
            <a:r>
              <a:rPr sz="2400" spc="-90" dirty="0">
                <a:latin typeface="Arial"/>
                <a:cs typeface="Arial"/>
              </a:rPr>
              <a:t>k). </a:t>
            </a:r>
            <a:r>
              <a:rPr sz="2400" spc="-85" dirty="0">
                <a:latin typeface="Arial"/>
                <a:cs typeface="Arial"/>
              </a:rPr>
              <a:t>In </a:t>
            </a:r>
            <a:r>
              <a:rPr sz="2400" spc="-50" dirty="0">
                <a:latin typeface="Arial"/>
                <a:cs typeface="Arial"/>
              </a:rPr>
              <a:t>this </a:t>
            </a:r>
            <a:r>
              <a:rPr sz="2400" spc="-105" dirty="0">
                <a:latin typeface="Arial"/>
                <a:cs typeface="Arial"/>
              </a:rPr>
              <a:t>cipher, </a:t>
            </a:r>
            <a:r>
              <a:rPr sz="2400" spc="-110" dirty="0">
                <a:latin typeface="Arial"/>
                <a:cs typeface="Arial"/>
              </a:rPr>
              <a:t>however, </a:t>
            </a:r>
            <a:r>
              <a:rPr sz="2400" spc="-155" dirty="0">
                <a:latin typeface="Arial"/>
                <a:cs typeface="Arial"/>
              </a:rPr>
              <a:t>each </a:t>
            </a:r>
            <a:r>
              <a:rPr sz="2400" spc="-95" dirty="0">
                <a:latin typeface="Arial"/>
                <a:cs typeface="Arial"/>
              </a:rPr>
              <a:t>character </a:t>
            </a:r>
            <a:r>
              <a:rPr sz="2400" spc="-45" dirty="0">
                <a:latin typeface="Arial"/>
                <a:cs typeface="Arial"/>
              </a:rPr>
              <a:t>in </a:t>
            </a:r>
            <a:r>
              <a:rPr sz="2400" spc="-30" dirty="0">
                <a:latin typeface="Arial"/>
                <a:cs typeface="Arial"/>
              </a:rPr>
              <a:t>the  </a:t>
            </a:r>
            <a:r>
              <a:rPr sz="2400" spc="-55" dirty="0">
                <a:latin typeface="Arial"/>
                <a:cs typeface="Arial"/>
              </a:rPr>
              <a:t>ciphertext </a:t>
            </a:r>
            <a:r>
              <a:rPr sz="2400" spc="-120" dirty="0">
                <a:latin typeface="Arial"/>
                <a:cs typeface="Arial"/>
              </a:rPr>
              <a:t>depends </a:t>
            </a:r>
            <a:r>
              <a:rPr sz="2400" spc="-70" dirty="0">
                <a:latin typeface="Arial"/>
                <a:cs typeface="Arial"/>
              </a:rPr>
              <a:t>only on </a:t>
            </a:r>
            <a:r>
              <a:rPr sz="2400" spc="-20" dirty="0">
                <a:latin typeface="Arial"/>
                <a:cs typeface="Arial"/>
              </a:rPr>
              <a:t>the </a:t>
            </a:r>
            <a:r>
              <a:rPr sz="2400" spc="-95" dirty="0">
                <a:latin typeface="Arial"/>
                <a:cs typeface="Arial"/>
              </a:rPr>
              <a:t>corresponding character </a:t>
            </a:r>
            <a:r>
              <a:rPr sz="2400" spc="-40" dirty="0">
                <a:latin typeface="Arial"/>
                <a:cs typeface="Arial"/>
              </a:rPr>
              <a:t>in </a:t>
            </a:r>
            <a:r>
              <a:rPr sz="2400" spc="-15" dirty="0">
                <a:latin typeface="Arial"/>
                <a:cs typeface="Arial"/>
              </a:rPr>
              <a:t>the  </a:t>
            </a:r>
            <a:r>
              <a:rPr sz="2400" spc="-50" dirty="0">
                <a:latin typeface="Arial"/>
                <a:cs typeface="Arial"/>
              </a:rPr>
              <a:t>plaintext, </a:t>
            </a:r>
            <a:r>
              <a:rPr sz="2400" spc="-155" dirty="0">
                <a:latin typeface="Arial"/>
                <a:cs typeface="Arial"/>
              </a:rPr>
              <a:t>because </a:t>
            </a:r>
            <a:r>
              <a:rPr sz="2400" spc="-20" dirty="0">
                <a:latin typeface="Arial"/>
                <a:cs typeface="Arial"/>
              </a:rPr>
              <a:t>the </a:t>
            </a:r>
            <a:r>
              <a:rPr sz="2400" spc="-160" dirty="0">
                <a:latin typeface="Arial"/>
                <a:cs typeface="Arial"/>
              </a:rPr>
              <a:t>key </a:t>
            </a:r>
            <a:r>
              <a:rPr sz="2400" spc="-90" dirty="0">
                <a:latin typeface="Arial"/>
                <a:cs typeface="Arial"/>
              </a:rPr>
              <a:t>stream </a:t>
            </a:r>
            <a:r>
              <a:rPr sz="2400" spc="-125" dirty="0">
                <a:latin typeface="Arial"/>
                <a:cs typeface="Arial"/>
              </a:rPr>
              <a:t>is </a:t>
            </a:r>
            <a:r>
              <a:rPr sz="2400" spc="-100" dirty="0">
                <a:latin typeface="Arial"/>
                <a:cs typeface="Arial"/>
              </a:rPr>
              <a:t>generated</a:t>
            </a:r>
            <a:r>
              <a:rPr sz="2400" spc="-420" dirty="0">
                <a:latin typeface="Arial"/>
                <a:cs typeface="Arial"/>
              </a:rPr>
              <a:t> </a:t>
            </a:r>
            <a:r>
              <a:rPr sz="2400" spc="-75" dirty="0">
                <a:latin typeface="Arial"/>
                <a:cs typeface="Arial"/>
              </a:rPr>
              <a:t>independently.</a:t>
            </a:r>
            <a:endParaRPr sz="2400">
              <a:latin typeface="Arial"/>
              <a:cs typeface="Arial"/>
            </a:endParaRPr>
          </a:p>
        </p:txBody>
      </p:sp>
      <p:sp>
        <p:nvSpPr>
          <p:cNvPr id="9" name="object 9"/>
          <p:cNvSpPr txBox="1"/>
          <p:nvPr/>
        </p:nvSpPr>
        <p:spPr>
          <a:xfrm>
            <a:off x="152400" y="1005839"/>
            <a:ext cx="1945005" cy="382156"/>
          </a:xfrm>
          <a:prstGeom prst="rect">
            <a:avLst/>
          </a:prstGeom>
          <a:solidFill>
            <a:srgbClr val="800080"/>
          </a:solidFill>
        </p:spPr>
        <p:txBody>
          <a:bodyPr vert="horz" wrap="square" lIns="0" tIns="12700" rIns="0" bIns="0" rtlCol="0">
            <a:spAutoFit/>
          </a:bodyPr>
          <a:lstStyle/>
          <a:p>
            <a:pPr marL="90805">
              <a:lnSpc>
                <a:spcPct val="100000"/>
              </a:lnSpc>
              <a:spcBef>
                <a:spcPts val="100"/>
              </a:spcBef>
            </a:pPr>
            <a:r>
              <a:rPr sz="2400" spc="-160">
                <a:solidFill>
                  <a:srgbClr val="FFFFFF"/>
                </a:solidFill>
                <a:latin typeface="Arial"/>
                <a:cs typeface="Arial"/>
              </a:rPr>
              <a:t>Example</a:t>
            </a:r>
            <a:r>
              <a:rPr sz="2400" spc="-155">
                <a:solidFill>
                  <a:srgbClr val="FFFFFF"/>
                </a:solidFill>
                <a:latin typeface="Arial"/>
                <a:cs typeface="Arial"/>
              </a:rPr>
              <a:t> </a:t>
            </a:r>
            <a:r>
              <a:rPr lang="en-US" sz="2400" spc="-105" dirty="0" smtClean="0">
                <a:solidFill>
                  <a:srgbClr val="FFFFFF"/>
                </a:solidFill>
                <a:latin typeface="Arial"/>
                <a:cs typeface="Arial"/>
              </a:rPr>
              <a:t>1</a:t>
            </a:r>
            <a:endParaRPr sz="2400">
              <a:latin typeface="Arial"/>
              <a:cs typeface="Arial"/>
            </a:endParaRPr>
          </a:p>
        </p:txBody>
      </p:sp>
      <p:sp>
        <p:nvSpPr>
          <p:cNvPr id="10" name="object 10"/>
          <p:cNvSpPr txBox="1"/>
          <p:nvPr/>
        </p:nvSpPr>
        <p:spPr>
          <a:xfrm>
            <a:off x="307340" y="4575429"/>
            <a:ext cx="8689340" cy="382156"/>
          </a:xfrm>
          <a:prstGeom prst="rect">
            <a:avLst/>
          </a:prstGeom>
        </p:spPr>
        <p:txBody>
          <a:bodyPr vert="horz" wrap="square" lIns="0" tIns="12700" rIns="0" bIns="0" rtlCol="0">
            <a:spAutoFit/>
          </a:bodyPr>
          <a:lstStyle/>
          <a:p>
            <a:pPr marL="12700" marR="5080" algn="just">
              <a:lnSpc>
                <a:spcPct val="100000"/>
              </a:lnSpc>
              <a:spcBef>
                <a:spcPts val="100"/>
              </a:spcBef>
            </a:pPr>
            <a:endParaRPr sz="2400">
              <a:latin typeface="Arial"/>
              <a:cs typeface="Arial"/>
            </a:endParaRPr>
          </a:p>
        </p:txBody>
      </p:sp>
      <p:sp>
        <p:nvSpPr>
          <p:cNvPr id="11" name="object 11"/>
          <p:cNvSpPr txBox="1"/>
          <p:nvPr/>
        </p:nvSpPr>
        <p:spPr>
          <a:xfrm>
            <a:off x="228600" y="4114800"/>
            <a:ext cx="1945005" cy="398826"/>
          </a:xfrm>
          <a:prstGeom prst="rect">
            <a:avLst/>
          </a:prstGeom>
          <a:solidFill>
            <a:srgbClr val="800080"/>
          </a:solidFill>
        </p:spPr>
        <p:txBody>
          <a:bodyPr vert="horz" wrap="square" lIns="0" tIns="29209" rIns="0" bIns="0" rtlCol="0">
            <a:spAutoFit/>
          </a:bodyPr>
          <a:lstStyle/>
          <a:p>
            <a:pPr marL="90805">
              <a:lnSpc>
                <a:spcPct val="100000"/>
              </a:lnSpc>
              <a:spcBef>
                <a:spcPts val="229"/>
              </a:spcBef>
            </a:pPr>
            <a:r>
              <a:rPr sz="2400" spc="-160">
                <a:solidFill>
                  <a:srgbClr val="FFFFFF"/>
                </a:solidFill>
                <a:latin typeface="Arial"/>
                <a:cs typeface="Arial"/>
              </a:rPr>
              <a:t>Example</a:t>
            </a:r>
            <a:r>
              <a:rPr sz="2400" spc="-150">
                <a:solidFill>
                  <a:srgbClr val="FFFFFF"/>
                </a:solidFill>
                <a:latin typeface="Arial"/>
                <a:cs typeface="Arial"/>
              </a:rPr>
              <a:t> </a:t>
            </a:r>
            <a:r>
              <a:rPr lang="en-US" sz="2400" spc="-110" dirty="0" smtClean="0">
                <a:solidFill>
                  <a:srgbClr val="FFFFFF"/>
                </a:solidFill>
                <a:latin typeface="Arial"/>
                <a:cs typeface="Arial"/>
              </a:rPr>
              <a:t>2</a:t>
            </a:r>
            <a:endParaRPr sz="2400">
              <a:latin typeface="Arial"/>
              <a:cs typeface="Arial"/>
            </a:endParaRPr>
          </a:p>
        </p:txBody>
      </p:sp>
      <p:sp>
        <p:nvSpPr>
          <p:cNvPr id="14" name="Rectangle 13"/>
          <p:cNvSpPr/>
          <p:nvPr/>
        </p:nvSpPr>
        <p:spPr>
          <a:xfrm>
            <a:off x="304800" y="4724400"/>
            <a:ext cx="8534400" cy="1200329"/>
          </a:xfrm>
          <a:prstGeom prst="rect">
            <a:avLst/>
          </a:prstGeom>
        </p:spPr>
        <p:txBody>
          <a:bodyPr wrap="square">
            <a:spAutoFit/>
          </a:bodyPr>
          <a:lstStyle/>
          <a:p>
            <a:pPr marL="12700" marR="5080" algn="just">
              <a:lnSpc>
                <a:spcPct val="100000"/>
              </a:lnSpc>
              <a:spcBef>
                <a:spcPts val="100"/>
              </a:spcBef>
            </a:pPr>
            <a:r>
              <a:rPr lang="en-US" sz="2400" spc="-110" dirty="0" err="1" smtClean="0">
                <a:latin typeface="Arial"/>
                <a:cs typeface="Arial"/>
              </a:rPr>
              <a:t>Vigenere</a:t>
            </a:r>
            <a:r>
              <a:rPr lang="en-US" sz="2400" spc="-110" dirty="0" smtClean="0">
                <a:latin typeface="Arial"/>
                <a:cs typeface="Arial"/>
              </a:rPr>
              <a:t> ciphers are also stream ciphers according to the definition.  In this case, the key stream is a repetition of m values, where m is the  size of the keyword. In other words</a:t>
            </a:r>
            <a:r>
              <a:rPr lang="en-US" spc="-85" dirty="0" smtClean="0">
                <a:latin typeface="Arial"/>
                <a:cs typeface="Arial"/>
              </a:rPr>
              <a:t>,</a:t>
            </a:r>
            <a:endParaRPr lang="en-US" dirty="0">
              <a:latin typeface="Arial"/>
              <a:cs typeface="Arial"/>
            </a:endParaRPr>
          </a:p>
        </p:txBody>
      </p:sp>
      <p:sp>
        <p:nvSpPr>
          <p:cNvPr id="15" name="object 12"/>
          <p:cNvSpPr/>
          <p:nvPr/>
        </p:nvSpPr>
        <p:spPr>
          <a:xfrm>
            <a:off x="1828800" y="5867400"/>
            <a:ext cx="5014412" cy="51205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Stream  Cipher </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27886"/>
            <a:ext cx="8077200" cy="4401205"/>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Stream cipher encrypt bits individually, achieved by adding a bit from a key stream to a plaintext bit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Synchronous Stream Cipher-Key stream depends only on the key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Asynchronous Stream Cipher-Key stream depends on cipher text </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Dotted line in fig. shows stream ciphers is asynchronous ones</a:t>
            </a:r>
            <a:endParaRPr lang="en-US" sz="2000" dirty="0" smtClean="0">
              <a:ln w="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69434" y="3733800"/>
            <a:ext cx="5062331" cy="2610887"/>
          </a:xfrm>
          <a:prstGeom prst="rect">
            <a:avLst/>
          </a:prstGeom>
        </p:spPr>
      </p:pic>
    </p:spTree>
    <p:extLst>
      <p:ext uri="{BB962C8B-B14F-4D97-AF65-F5344CB8AC3E}">
        <p14:creationId xmlns:p14="http://schemas.microsoft.com/office/powerpoint/2010/main" xmlns="" val="69446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Stream  Cipher </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27886"/>
            <a:ext cx="8077200" cy="400110"/>
          </a:xfrm>
          <a:prstGeom prst="rect">
            <a:avLst/>
          </a:prstGeom>
          <a:noFill/>
        </p:spPr>
        <p:txBody>
          <a:bodyPr wrap="square" lIns="91440" tIns="45720" rIns="91440" bIns="45720">
            <a:spAutoFit/>
          </a:bodyPr>
          <a:lstStyle/>
          <a:p>
            <a:pPr marL="342900" indent="-342900">
              <a:buFont typeface="Arial" panose="020B0604020202020204" pitchFamily="34" charset="0"/>
              <a:buChar char="•"/>
            </a:pPr>
            <a:endParaRPr lang="en-US" sz="2000" dirty="0" smtClean="0">
              <a:ln w="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00200" y="4285510"/>
            <a:ext cx="6464808" cy="2407530"/>
          </a:xfrm>
          <a:prstGeom prst="rect">
            <a:avLst/>
          </a:prstGeom>
        </p:spPr>
      </p:pic>
      <p:pic>
        <p:nvPicPr>
          <p:cNvPr id="5" name="Picture 4"/>
          <p:cNvPicPr>
            <a:picLocks noChangeAspect="1"/>
          </p:cNvPicPr>
          <p:nvPr/>
        </p:nvPicPr>
        <p:blipFill>
          <a:blip r:embed="rId3"/>
          <a:stretch>
            <a:fillRect/>
          </a:stretch>
        </p:blipFill>
        <p:spPr>
          <a:xfrm>
            <a:off x="1510700" y="2309598"/>
            <a:ext cx="5804502" cy="2033802"/>
          </a:xfrm>
          <a:prstGeom prst="rect">
            <a:avLst/>
          </a:prstGeom>
        </p:spPr>
      </p:pic>
    </p:spTree>
    <p:extLst>
      <p:ext uri="{BB962C8B-B14F-4D97-AF65-F5344CB8AC3E}">
        <p14:creationId xmlns:p14="http://schemas.microsoft.com/office/powerpoint/2010/main" xmlns="" val="1542883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945773"/>
            <a:ext cx="8077200" cy="997709"/>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latin typeface="Times New Roman" panose="02020603050405020304" pitchFamily="18" charset="0"/>
                <a:cs typeface="Times New Roman" panose="02020603050405020304" pitchFamily="18" charset="0"/>
              </a:rPr>
              <a:t>Encryption and Decryption with Stream  Cipher </a:t>
            </a:r>
            <a:endParaRPr sz="3200" spc="-5"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00200" y="2743200"/>
            <a:ext cx="5486400" cy="1474113"/>
          </a:xfrm>
          <a:prstGeom prst="rect">
            <a:avLst/>
          </a:prstGeom>
        </p:spPr>
      </p:pic>
      <p:sp>
        <p:nvSpPr>
          <p:cNvPr id="3" name="Rectangle 2">
            <a:extLst>
              <a:ext uri="{FF2B5EF4-FFF2-40B4-BE49-F238E27FC236}">
                <a16:creationId xmlns="" xmlns:a16="http://schemas.microsoft.com/office/drawing/2014/main" id="{131F90C2-F216-4677-9568-211BBBCCAC1B}"/>
              </a:ext>
            </a:extLst>
          </p:cNvPr>
          <p:cNvSpPr/>
          <p:nvPr/>
        </p:nvSpPr>
        <p:spPr>
          <a:xfrm>
            <a:off x="762000" y="2327886"/>
            <a:ext cx="8077200" cy="4401205"/>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Encryption and decryption functions both are used addition modulo 2</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Why are Encryption and Decryption the Same function?</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Because decryption function produces plaintext bit x</a:t>
            </a:r>
            <a:r>
              <a:rPr lang="en-US" sz="2000" baseline="-25000" dirty="0" smtClean="0">
                <a:latin typeface="Times New Roman" panose="02020603050405020304" pitchFamily="18" charset="0"/>
                <a:cs typeface="Times New Roman" panose="02020603050405020304" pitchFamily="18" charset="0"/>
              </a:rPr>
              <a:t>i</a:t>
            </a:r>
          </a:p>
          <a:p>
            <a:pPr lvl="2"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t>
            </a:r>
            <a:r>
              <a:rPr lang="en-US" sz="2000" baseline="-25000" dirty="0" err="1" smtClean="0">
                <a:latin typeface="Times New Roman" panose="02020603050405020304" pitchFamily="18" charset="0"/>
                <a:cs typeface="Times New Roman" panose="02020603050405020304" pitchFamily="18" charset="0"/>
              </a:rPr>
              <a:t>si</a:t>
            </a:r>
            <a:r>
              <a:rPr lang="en-US" sz="2000" baseline="-25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y</a:t>
            </a:r>
            <a:r>
              <a:rPr lang="en-US" sz="2000" baseline="-25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y</a:t>
            </a:r>
            <a:r>
              <a:rPr lang="en-US" sz="2000" baseline="-25000" dirty="0" err="1" smtClean="0">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+s</a:t>
            </a:r>
            <a:r>
              <a:rPr lang="en-US" sz="2000" baseline="-25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mod 2</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a:t>
            </a:r>
            <a:r>
              <a:rPr lang="en-US" sz="2000" baseline="-25000" dirty="0" err="1" smtClean="0">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+s</a:t>
            </a:r>
            <a:r>
              <a:rPr lang="en-US" sz="2000" baseline="-25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s</a:t>
            </a:r>
            <a:r>
              <a:rPr lang="en-US" sz="2000" baseline="-25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mod 2</a:t>
            </a:r>
          </a:p>
          <a:p>
            <a:pPr lvl="6" algn="just"/>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x</a:t>
            </a:r>
            <a:r>
              <a:rPr lang="en-US" sz="2000" baseline="-25000" dirty="0" err="1" smtClean="0">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+s</a:t>
            </a:r>
            <a:r>
              <a:rPr lang="en-US" sz="2000" baseline="-25000" dirty="0" err="1" smtClean="0">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+s</a:t>
            </a:r>
            <a:r>
              <a:rPr lang="en-US" sz="2000" baseline="-25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mod 2</a:t>
            </a:r>
          </a:p>
          <a:p>
            <a:pPr lvl="5" algn="just"/>
            <a:r>
              <a:rPr lang="en-US" sz="2000" dirty="0" smtClean="0">
                <a:latin typeface="Times New Roman" panose="02020603050405020304" pitchFamily="18" charset="0"/>
                <a:cs typeface="Times New Roman" panose="02020603050405020304" pitchFamily="18" charset="0"/>
              </a:rPr>
              <a:t>	=x</a:t>
            </a:r>
            <a:r>
              <a:rPr lang="en-US" sz="2000"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+2s</a:t>
            </a:r>
            <a:r>
              <a:rPr lang="en-US" sz="2000"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mod 2</a:t>
            </a:r>
          </a:p>
          <a:p>
            <a:pPr algn="just"/>
            <a:r>
              <a:rPr lang="en-US" sz="2000" dirty="0" smtClean="0">
                <a:latin typeface="Times New Roman" panose="02020603050405020304" pitchFamily="18" charset="0"/>
                <a:cs typeface="Times New Roman" panose="02020603050405020304" pitchFamily="18" charset="0"/>
              </a:rPr>
              <a:t>			=x</a:t>
            </a:r>
            <a:r>
              <a:rPr lang="en-US" sz="2000"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+0 mod 2</a:t>
            </a:r>
          </a:p>
          <a:p>
            <a:pPr lvl="1" algn="just"/>
            <a:r>
              <a:rPr lang="en-US" sz="2000" dirty="0" smtClean="0">
                <a:latin typeface="Times New Roman" panose="02020603050405020304" pitchFamily="18" charset="0"/>
                <a:cs typeface="Times New Roman" panose="02020603050405020304" pitchFamily="18" charset="0"/>
              </a:rPr>
              <a:t>			=x</a:t>
            </a:r>
            <a:r>
              <a:rPr lang="en-US" sz="2000" baseline="-25000" dirty="0" smtClean="0">
                <a:latin typeface="Times New Roman" panose="02020603050405020304" pitchFamily="18" charset="0"/>
                <a:cs typeface="Times New Roman" panose="02020603050405020304" pitchFamily="18" charset="0"/>
              </a:rPr>
              <a:t>i </a:t>
            </a:r>
            <a:r>
              <a:rPr lang="en-US" sz="2000" dirty="0" smtClean="0">
                <a:latin typeface="Times New Roman" panose="02020603050405020304" pitchFamily="18" charset="0"/>
                <a:cs typeface="Times New Roman" panose="02020603050405020304" pitchFamily="18" charset="0"/>
              </a:rPr>
              <a:t>mod 2 </a:t>
            </a:r>
          </a:p>
        </p:txBody>
      </p:sp>
    </p:spTree>
    <p:extLst>
      <p:ext uri="{BB962C8B-B14F-4D97-AF65-F5344CB8AC3E}">
        <p14:creationId xmlns:p14="http://schemas.microsoft.com/office/powerpoint/2010/main" xmlns="" val="3168923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945773"/>
            <a:ext cx="8077200" cy="997709"/>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latin typeface="Times New Roman" panose="02020603050405020304" pitchFamily="18" charset="0"/>
                <a:cs typeface="Times New Roman" panose="02020603050405020304" pitchFamily="18" charset="0"/>
              </a:rPr>
              <a:t>Encryption and Decryption with Stream  Cipher </a:t>
            </a:r>
            <a:endParaRPr sz="3200"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286000"/>
            <a:ext cx="8077200" cy="5016758"/>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Why is modulo 2 addition a good encryption function</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we do arithmetic modulo 2, only possible values are 0 and 1</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Modulo 2 addition is equivalent to the XOR </a:t>
            </a:r>
            <a:r>
              <a:rPr lang="en-US" sz="2000" dirty="0" smtClean="0">
                <a:latin typeface="Times New Roman" panose="02020603050405020304" pitchFamily="18" charset="0"/>
                <a:cs typeface="Times New Roman" panose="02020603050405020304" pitchFamily="18" charset="0"/>
              </a:rPr>
              <a:t>operation</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Example-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If the next byte generated by the generator is 01101100 and the plaintext byte is 11001100 then the resulting cipher text byte is</a:t>
            </a:r>
          </a:p>
          <a:p>
            <a:pPr lvl="2" algn="just"/>
            <a:r>
              <a:rPr lang="en-US" sz="2000" dirty="0">
                <a:latin typeface="Times New Roman" panose="02020603050405020304" pitchFamily="18" charset="0"/>
                <a:cs typeface="Times New Roman" panose="02020603050405020304" pitchFamily="18" charset="0"/>
              </a:rPr>
              <a:t>Plaintext           11001100</a:t>
            </a:r>
          </a:p>
          <a:p>
            <a:pPr lvl="2" algn="just"/>
            <a:r>
              <a:rPr lang="en-US" sz="2000" dirty="0">
                <a:latin typeface="Times New Roman" panose="02020603050405020304" pitchFamily="18" charset="0"/>
                <a:cs typeface="Times New Roman" panose="02020603050405020304" pitchFamily="18" charset="0"/>
              </a:rPr>
              <a:t>Key Stream      01101100</a:t>
            </a:r>
          </a:p>
          <a:p>
            <a:pPr lvl="2"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pPr lvl="2"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10100000  </a:t>
            </a:r>
            <a:r>
              <a:rPr lang="en-US" sz="2000" dirty="0" err="1">
                <a:latin typeface="Times New Roman" panose="02020603050405020304" pitchFamily="18" charset="0"/>
                <a:cs typeface="Times New Roman" panose="02020603050405020304" pitchFamily="18" charset="0"/>
              </a:rPr>
              <a:t>Ciphertext</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Decryption </a:t>
            </a:r>
          </a:p>
          <a:p>
            <a:pPr lvl="2" algn="just"/>
            <a:r>
              <a:rPr lang="en-US" sz="2000" dirty="0" err="1" smtClean="0">
                <a:latin typeface="Times New Roman" panose="02020603050405020304" pitchFamily="18" charset="0"/>
                <a:cs typeface="Times New Roman" panose="02020603050405020304" pitchFamily="18" charset="0"/>
              </a:rPr>
              <a:t>Ciphertext</a:t>
            </a:r>
            <a:r>
              <a:rPr lang="en-US" sz="2000" dirty="0" smtClean="0">
                <a:latin typeface="Times New Roman" panose="02020603050405020304" pitchFamily="18" charset="0"/>
                <a:cs typeface="Times New Roman" panose="02020603050405020304" pitchFamily="18" charset="0"/>
              </a:rPr>
              <a:t>        10100000</a:t>
            </a:r>
          </a:p>
          <a:p>
            <a:pPr lvl="2" algn="just"/>
            <a:r>
              <a:rPr lang="en-US" sz="2000" dirty="0" smtClean="0">
                <a:latin typeface="Times New Roman" panose="02020603050405020304" pitchFamily="18" charset="0"/>
                <a:cs typeface="Times New Roman" panose="02020603050405020304" pitchFamily="18" charset="0"/>
              </a:rPr>
              <a:t>Key stream       01101100</a:t>
            </a:r>
          </a:p>
          <a:p>
            <a:pPr lvl="2"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lvl="2"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11001100     Plaintext</a:t>
            </a:r>
          </a:p>
          <a:p>
            <a:pPr algn="just"/>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55756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Block Ciphers</a:t>
            </a:r>
          </a:p>
        </p:txBody>
      </p:sp>
      <p:sp>
        <p:nvSpPr>
          <p:cNvPr id="16387" name="Rectangle 3"/>
          <p:cNvSpPr>
            <a:spLocks noGrp="1" noChangeArrowheads="1"/>
          </p:cNvSpPr>
          <p:nvPr>
            <p:ph idx="1"/>
          </p:nvPr>
        </p:nvSpPr>
        <p:spPr/>
        <p:txBody>
          <a:bodyPr>
            <a:normAutofit fontScale="77500" lnSpcReduction="20000"/>
          </a:bodyPr>
          <a:lstStyle/>
          <a:p>
            <a:r>
              <a:rPr lang="en-US" dirty="0" smtClean="0"/>
              <a:t>We will group some plaintext and we form a block and at a time each block will be process</a:t>
            </a:r>
          </a:p>
          <a:p>
            <a:pPr>
              <a:buNone/>
            </a:pPr>
            <a:endParaRPr lang="en-US" dirty="0" smtClean="0"/>
          </a:p>
          <a:p>
            <a:r>
              <a:rPr lang="en-US" dirty="0" smtClean="0"/>
              <a:t>Block cipher encrypts and decrypts a block of the text at a time</a:t>
            </a:r>
          </a:p>
          <a:p>
            <a:endParaRPr lang="en-US" dirty="0" smtClean="0"/>
          </a:p>
          <a:p>
            <a:r>
              <a:rPr lang="en-US" dirty="0" smtClean="0"/>
              <a:t>Block </a:t>
            </a:r>
            <a:r>
              <a:rPr lang="en-US" dirty="0"/>
              <a:t>ciphers break messages into fixed length blocks, and encrypt each block using the same </a:t>
            </a:r>
            <a:r>
              <a:rPr lang="en-US" dirty="0" smtClean="0"/>
              <a:t>key</a:t>
            </a:r>
          </a:p>
          <a:p>
            <a:pPr>
              <a:buNone/>
            </a:pPr>
            <a:endParaRPr lang="en-US" dirty="0"/>
          </a:p>
          <a:p>
            <a:r>
              <a:rPr lang="en-US" dirty="0"/>
              <a:t>The Data Encryption Standard (DES) is an example of a block cipher, where blocks of 64 bits are encrypted using a 56-bit key.</a:t>
            </a:r>
          </a:p>
        </p:txBody>
      </p:sp>
      <p:sp>
        <p:nvSpPr>
          <p:cNvPr id="4" name="Footer Placeholder 4"/>
          <p:cNvSpPr>
            <a:spLocks noGrp="1"/>
          </p:cNvSpPr>
          <p:nvPr>
            <p:ph type="ftr" sz="quarter" idx="11"/>
          </p:nvPr>
        </p:nvSpPr>
        <p:spPr/>
        <p:txBody>
          <a:bodyPr/>
          <a:lstStyle/>
          <a:p>
            <a:r>
              <a:rPr lang="en-US" dirty="0"/>
              <a:t>Block and Stream Ciphers</a:t>
            </a:r>
          </a:p>
        </p:txBody>
      </p:sp>
      <p:sp>
        <p:nvSpPr>
          <p:cNvPr id="5" name="Slide Number Placeholder 5"/>
          <p:cNvSpPr>
            <a:spLocks noGrp="1"/>
          </p:cNvSpPr>
          <p:nvPr>
            <p:ph type="sldNum" sz="quarter" idx="12"/>
          </p:nvPr>
        </p:nvSpPr>
        <p:spPr/>
        <p:txBody>
          <a:bodyPr/>
          <a:lstStyle/>
          <a:p>
            <a:fld id="{D9A1D51A-5539-4767-A641-6560068F426F}" type="slidenum">
              <a:rPr lang="en-US"/>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0727" y="530351"/>
            <a:ext cx="421005" cy="475615"/>
          </a:xfrm>
          <a:custGeom>
            <a:avLst/>
            <a:gdLst/>
            <a:ahLst/>
            <a:cxnLst/>
            <a:rect l="l" t="t" r="r" b="b"/>
            <a:pathLst>
              <a:path w="421005" h="475615">
                <a:moveTo>
                  <a:pt x="0" y="475488"/>
                </a:moveTo>
                <a:lnTo>
                  <a:pt x="420623" y="475488"/>
                </a:lnTo>
                <a:lnTo>
                  <a:pt x="420623" y="0"/>
                </a:lnTo>
                <a:lnTo>
                  <a:pt x="0" y="0"/>
                </a:lnTo>
                <a:lnTo>
                  <a:pt x="0" y="475488"/>
                </a:lnTo>
                <a:close/>
              </a:path>
            </a:pathLst>
          </a:custGeom>
          <a:solidFill>
            <a:srgbClr val="800080"/>
          </a:solidFill>
        </p:spPr>
        <p:txBody>
          <a:bodyPr wrap="square" lIns="0" tIns="0" rIns="0" bIns="0" rtlCol="0"/>
          <a:lstStyle/>
          <a:p>
            <a:endParaRPr/>
          </a:p>
        </p:txBody>
      </p:sp>
      <p:sp>
        <p:nvSpPr>
          <p:cNvPr id="3" name="object 3"/>
          <p:cNvSpPr/>
          <p:nvPr/>
        </p:nvSpPr>
        <p:spPr>
          <a:xfrm>
            <a:off x="859536" y="530351"/>
            <a:ext cx="368807"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6200" y="457200"/>
            <a:ext cx="560832" cy="4236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26948" y="0"/>
            <a:ext cx="0" cy="1051560"/>
          </a:xfrm>
          <a:custGeom>
            <a:avLst/>
            <a:gdLst/>
            <a:ahLst/>
            <a:cxnLst/>
            <a:rect l="l" t="t" r="r" b="b"/>
            <a:pathLst>
              <a:path h="1051560">
                <a:moveTo>
                  <a:pt x="0" y="0"/>
                </a:moveTo>
                <a:lnTo>
                  <a:pt x="0" y="1051560"/>
                </a:lnTo>
              </a:path>
            </a:pathLst>
          </a:custGeom>
          <a:ln w="33528">
            <a:solidFill>
              <a:srgbClr val="EDEBE0"/>
            </a:solidFill>
          </a:ln>
        </p:spPr>
        <p:txBody>
          <a:bodyPr wrap="square" lIns="0" tIns="0" rIns="0" bIns="0" rtlCol="0"/>
          <a:lstStyle/>
          <a:p>
            <a:endParaRPr/>
          </a:p>
        </p:txBody>
      </p:sp>
      <p:sp>
        <p:nvSpPr>
          <p:cNvPr id="6" name="object 6"/>
          <p:cNvSpPr/>
          <p:nvPr/>
        </p:nvSpPr>
        <p:spPr>
          <a:xfrm>
            <a:off x="441959" y="533400"/>
            <a:ext cx="8226552" cy="30479"/>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222044" y="8889"/>
            <a:ext cx="6093156" cy="688650"/>
          </a:xfrm>
          <a:prstGeom prst="rect">
            <a:avLst/>
          </a:prstGeom>
        </p:spPr>
        <p:txBody>
          <a:bodyPr vert="horz" wrap="square" lIns="0" tIns="11430" rIns="0" bIns="0" rtlCol="0">
            <a:spAutoFit/>
          </a:bodyPr>
          <a:lstStyle/>
          <a:p>
            <a:pPr marL="12700">
              <a:lnSpc>
                <a:spcPct val="100000"/>
              </a:lnSpc>
              <a:spcBef>
                <a:spcPts val="90"/>
              </a:spcBef>
              <a:tabLst>
                <a:tab pos="1022985" algn="l"/>
              </a:tabLst>
            </a:pPr>
            <a:r>
              <a:rPr spc="-175" smtClean="0"/>
              <a:t>Block</a:t>
            </a:r>
            <a:r>
              <a:rPr spc="-195" smtClean="0"/>
              <a:t> </a:t>
            </a:r>
            <a:r>
              <a:rPr spc="-195" dirty="0"/>
              <a:t>Ciphers</a:t>
            </a:r>
          </a:p>
        </p:txBody>
      </p:sp>
      <p:sp>
        <p:nvSpPr>
          <p:cNvPr id="12" name="object 12"/>
          <p:cNvSpPr txBox="1">
            <a:spLocks noGrp="1"/>
          </p:cNvSpPr>
          <p:nvPr>
            <p:ph type="sldNum" sz="quarter" idx="12"/>
          </p:nvPr>
        </p:nvSpPr>
        <p:spPr>
          <a:xfrm>
            <a:off x="8420607" y="6466738"/>
            <a:ext cx="203200" cy="177800"/>
          </a:xfrm>
          <a:prstGeom prst="rect">
            <a:avLst/>
          </a:prstGeom>
        </p:spPr>
        <p:txBody>
          <a:bodyPr vert="horz" wrap="square" lIns="0" tIns="0" rIns="0" bIns="0" rtlCol="0">
            <a:spAutoFit/>
          </a:bodyPr>
          <a:lstStyle/>
          <a:p>
            <a:pPr marL="25400">
              <a:lnSpc>
                <a:spcPts val="1240"/>
              </a:lnSpc>
            </a:pPr>
            <a:r>
              <a:rPr spc="-60" dirty="0"/>
              <a:t>64</a:t>
            </a:r>
          </a:p>
        </p:txBody>
      </p:sp>
      <p:sp>
        <p:nvSpPr>
          <p:cNvPr id="8" name="object 8"/>
          <p:cNvSpPr txBox="1"/>
          <p:nvPr/>
        </p:nvSpPr>
        <p:spPr>
          <a:xfrm>
            <a:off x="231140" y="1739010"/>
            <a:ext cx="8684895" cy="1120820"/>
          </a:xfrm>
          <a:prstGeom prst="rect">
            <a:avLst/>
          </a:prstGeom>
        </p:spPr>
        <p:txBody>
          <a:bodyPr vert="horz" wrap="square" lIns="0" tIns="12700" rIns="0" bIns="0" rtlCol="0">
            <a:spAutoFit/>
          </a:bodyPr>
          <a:lstStyle/>
          <a:p>
            <a:pPr marL="12700" marR="5080" algn="just">
              <a:lnSpc>
                <a:spcPct val="100000"/>
              </a:lnSpc>
              <a:spcBef>
                <a:spcPts val="100"/>
              </a:spcBef>
            </a:pPr>
            <a:r>
              <a:rPr sz="1800" spc="-55" dirty="0">
                <a:latin typeface="Arial"/>
                <a:cs typeface="Arial"/>
              </a:rPr>
              <a:t>In </a:t>
            </a:r>
            <a:r>
              <a:rPr sz="1800" spc="-140" dirty="0">
                <a:latin typeface="Arial"/>
                <a:cs typeface="Arial"/>
              </a:rPr>
              <a:t>a </a:t>
            </a:r>
            <a:r>
              <a:rPr sz="1800" spc="-65" dirty="0">
                <a:latin typeface="Arial"/>
                <a:cs typeface="Arial"/>
              </a:rPr>
              <a:t>block </a:t>
            </a:r>
            <a:r>
              <a:rPr sz="1800" spc="-75" dirty="0">
                <a:latin typeface="Arial"/>
                <a:cs typeface="Arial"/>
              </a:rPr>
              <a:t>cipher, </a:t>
            </a:r>
            <a:r>
              <a:rPr sz="1800" spc="-140" dirty="0">
                <a:latin typeface="Arial"/>
                <a:cs typeface="Arial"/>
              </a:rPr>
              <a:t>a </a:t>
            </a:r>
            <a:r>
              <a:rPr sz="1800" spc="-70" dirty="0">
                <a:latin typeface="Arial"/>
                <a:cs typeface="Arial"/>
              </a:rPr>
              <a:t>group </a:t>
            </a:r>
            <a:r>
              <a:rPr sz="1800" dirty="0">
                <a:latin typeface="Arial"/>
                <a:cs typeface="Arial"/>
              </a:rPr>
              <a:t>of </a:t>
            </a:r>
            <a:r>
              <a:rPr sz="1800" spc="-35" dirty="0">
                <a:latin typeface="Arial"/>
                <a:cs typeface="Arial"/>
              </a:rPr>
              <a:t>plaintext </a:t>
            </a:r>
            <a:r>
              <a:rPr sz="1800" spc="-100" dirty="0">
                <a:latin typeface="Arial"/>
                <a:cs typeface="Arial"/>
              </a:rPr>
              <a:t>symbols </a:t>
            </a:r>
            <a:r>
              <a:rPr sz="1800" dirty="0">
                <a:latin typeface="Arial"/>
                <a:cs typeface="Arial"/>
              </a:rPr>
              <a:t>of </a:t>
            </a:r>
            <a:r>
              <a:rPr sz="1800" spc="-130" dirty="0">
                <a:latin typeface="Arial"/>
                <a:cs typeface="Arial"/>
              </a:rPr>
              <a:t>size </a:t>
            </a:r>
            <a:r>
              <a:rPr sz="1800" spc="-65" dirty="0">
                <a:latin typeface="Arial"/>
                <a:cs typeface="Arial"/>
              </a:rPr>
              <a:t>m </a:t>
            </a:r>
            <a:r>
              <a:rPr sz="1800" spc="-60" dirty="0">
                <a:latin typeface="Arial"/>
                <a:cs typeface="Arial"/>
              </a:rPr>
              <a:t>(m </a:t>
            </a:r>
            <a:r>
              <a:rPr sz="1800" spc="-155" dirty="0">
                <a:latin typeface="Arial"/>
                <a:cs typeface="Arial"/>
              </a:rPr>
              <a:t>&gt; </a:t>
            </a:r>
            <a:r>
              <a:rPr sz="1800" spc="-75" dirty="0">
                <a:latin typeface="Arial"/>
                <a:cs typeface="Arial"/>
              </a:rPr>
              <a:t>1) </a:t>
            </a:r>
            <a:r>
              <a:rPr sz="1800" spc="-85" dirty="0">
                <a:latin typeface="Arial"/>
                <a:cs typeface="Arial"/>
              </a:rPr>
              <a:t>are </a:t>
            </a:r>
            <a:r>
              <a:rPr sz="1800" spc="-55" dirty="0">
                <a:latin typeface="Arial"/>
                <a:cs typeface="Arial"/>
              </a:rPr>
              <a:t>encrypted </a:t>
            </a:r>
            <a:r>
              <a:rPr sz="1800" spc="-40" dirty="0">
                <a:latin typeface="Arial"/>
                <a:cs typeface="Arial"/>
              </a:rPr>
              <a:t>together  </a:t>
            </a:r>
            <a:r>
              <a:rPr sz="1800" spc="-65" dirty="0">
                <a:latin typeface="Arial"/>
                <a:cs typeface="Arial"/>
              </a:rPr>
              <a:t>creating </a:t>
            </a:r>
            <a:r>
              <a:rPr sz="1800" spc="-140" dirty="0">
                <a:latin typeface="Arial"/>
                <a:cs typeface="Arial"/>
              </a:rPr>
              <a:t>a </a:t>
            </a:r>
            <a:r>
              <a:rPr sz="1800" spc="-65" dirty="0">
                <a:latin typeface="Arial"/>
                <a:cs typeface="Arial"/>
              </a:rPr>
              <a:t>group </a:t>
            </a:r>
            <a:r>
              <a:rPr sz="1800" dirty="0">
                <a:latin typeface="Arial"/>
                <a:cs typeface="Arial"/>
              </a:rPr>
              <a:t>of </a:t>
            </a:r>
            <a:r>
              <a:rPr sz="1800" spc="-40" dirty="0">
                <a:latin typeface="Arial"/>
                <a:cs typeface="Arial"/>
              </a:rPr>
              <a:t>ciphertext </a:t>
            </a:r>
            <a:r>
              <a:rPr sz="1800" dirty="0">
                <a:latin typeface="Arial"/>
                <a:cs typeface="Arial"/>
              </a:rPr>
              <a:t>of </a:t>
            </a:r>
            <a:r>
              <a:rPr sz="1800" spc="-25" dirty="0">
                <a:latin typeface="Arial"/>
                <a:cs typeface="Arial"/>
              </a:rPr>
              <a:t>the </a:t>
            </a:r>
            <a:r>
              <a:rPr sz="1800" spc="-130" dirty="0">
                <a:latin typeface="Arial"/>
                <a:cs typeface="Arial"/>
              </a:rPr>
              <a:t>same </a:t>
            </a:r>
            <a:r>
              <a:rPr sz="1800" spc="-120" dirty="0">
                <a:latin typeface="Arial"/>
                <a:cs typeface="Arial"/>
              </a:rPr>
              <a:t>size. </a:t>
            </a:r>
            <a:r>
              <a:rPr sz="1800" spc="-160" dirty="0">
                <a:latin typeface="Arial"/>
                <a:cs typeface="Arial"/>
              </a:rPr>
              <a:t>A </a:t>
            </a:r>
            <a:r>
              <a:rPr sz="1800" spc="-85" dirty="0">
                <a:latin typeface="Arial"/>
                <a:cs typeface="Arial"/>
              </a:rPr>
              <a:t>single </a:t>
            </a:r>
            <a:r>
              <a:rPr sz="1800" spc="-114" dirty="0">
                <a:latin typeface="Arial"/>
                <a:cs typeface="Arial"/>
              </a:rPr>
              <a:t>key </a:t>
            </a:r>
            <a:r>
              <a:rPr sz="1800" spc="-100" dirty="0">
                <a:latin typeface="Arial"/>
                <a:cs typeface="Arial"/>
              </a:rPr>
              <a:t>is </a:t>
            </a:r>
            <a:r>
              <a:rPr sz="1800" spc="-110" dirty="0">
                <a:latin typeface="Arial"/>
                <a:cs typeface="Arial"/>
              </a:rPr>
              <a:t>used </a:t>
            </a:r>
            <a:r>
              <a:rPr sz="1800" spc="10" dirty="0">
                <a:latin typeface="Arial"/>
                <a:cs typeface="Arial"/>
              </a:rPr>
              <a:t>to </a:t>
            </a:r>
            <a:r>
              <a:rPr sz="1800" spc="-50" dirty="0">
                <a:latin typeface="Arial"/>
                <a:cs typeface="Arial"/>
              </a:rPr>
              <a:t>encrypt </a:t>
            </a:r>
            <a:r>
              <a:rPr sz="1800" spc="-20" dirty="0">
                <a:latin typeface="Arial"/>
                <a:cs typeface="Arial"/>
              </a:rPr>
              <a:t>the </a:t>
            </a:r>
            <a:r>
              <a:rPr sz="1800" spc="-40" dirty="0">
                <a:latin typeface="Arial"/>
                <a:cs typeface="Arial"/>
              </a:rPr>
              <a:t>whole  </a:t>
            </a:r>
            <a:r>
              <a:rPr sz="1800" spc="-65" dirty="0">
                <a:latin typeface="Arial"/>
                <a:cs typeface="Arial"/>
              </a:rPr>
              <a:t>block </a:t>
            </a:r>
            <a:r>
              <a:rPr sz="1800" spc="-100" dirty="0">
                <a:latin typeface="Arial"/>
                <a:cs typeface="Arial"/>
              </a:rPr>
              <a:t>even </a:t>
            </a:r>
            <a:r>
              <a:rPr sz="1800" spc="25" dirty="0">
                <a:latin typeface="Arial"/>
                <a:cs typeface="Arial"/>
              </a:rPr>
              <a:t>if </a:t>
            </a:r>
            <a:r>
              <a:rPr sz="1800" spc="-20" dirty="0">
                <a:latin typeface="Arial"/>
                <a:cs typeface="Arial"/>
              </a:rPr>
              <a:t>the </a:t>
            </a:r>
            <a:r>
              <a:rPr sz="1800" spc="-114" dirty="0">
                <a:latin typeface="Arial"/>
                <a:cs typeface="Arial"/>
              </a:rPr>
              <a:t>key </a:t>
            </a:r>
            <a:r>
              <a:rPr sz="1800" spc="-100" dirty="0">
                <a:latin typeface="Arial"/>
                <a:cs typeface="Arial"/>
              </a:rPr>
              <a:t>is </a:t>
            </a:r>
            <a:r>
              <a:rPr sz="1800" spc="-95" dirty="0">
                <a:latin typeface="Arial"/>
                <a:cs typeface="Arial"/>
              </a:rPr>
              <a:t>made </a:t>
            </a:r>
            <a:r>
              <a:rPr sz="1800" dirty="0">
                <a:latin typeface="Arial"/>
                <a:cs typeface="Arial"/>
              </a:rPr>
              <a:t>of </a:t>
            </a:r>
            <a:r>
              <a:rPr sz="1800" spc="-20" dirty="0">
                <a:latin typeface="Arial"/>
                <a:cs typeface="Arial"/>
              </a:rPr>
              <a:t>multiple </a:t>
            </a:r>
            <a:r>
              <a:rPr sz="1800" spc="-95" dirty="0">
                <a:latin typeface="Arial"/>
                <a:cs typeface="Arial"/>
              </a:rPr>
              <a:t>values. </a:t>
            </a:r>
            <a:r>
              <a:rPr sz="1800" spc="-95">
                <a:latin typeface="Arial"/>
                <a:cs typeface="Arial"/>
              </a:rPr>
              <a:t>Figure </a:t>
            </a:r>
            <a:r>
              <a:rPr lang="en-US" spc="-80" dirty="0" smtClean="0">
                <a:latin typeface="Arial"/>
                <a:cs typeface="Arial"/>
              </a:rPr>
              <a:t>1</a:t>
            </a:r>
            <a:r>
              <a:rPr sz="1800" spc="-80" smtClean="0">
                <a:latin typeface="Arial"/>
                <a:cs typeface="Arial"/>
              </a:rPr>
              <a:t> </a:t>
            </a:r>
            <a:r>
              <a:rPr sz="1800" spc="-110" dirty="0">
                <a:latin typeface="Arial"/>
                <a:cs typeface="Arial"/>
              </a:rPr>
              <a:t>shows </a:t>
            </a:r>
            <a:r>
              <a:rPr sz="1800" spc="-25" dirty="0">
                <a:latin typeface="Arial"/>
                <a:cs typeface="Arial"/>
              </a:rPr>
              <a:t>the </a:t>
            </a:r>
            <a:r>
              <a:rPr sz="1800" spc="-70" dirty="0">
                <a:latin typeface="Arial"/>
                <a:cs typeface="Arial"/>
              </a:rPr>
              <a:t>concept </a:t>
            </a:r>
            <a:r>
              <a:rPr sz="1800" dirty="0">
                <a:latin typeface="Arial"/>
                <a:cs typeface="Arial"/>
              </a:rPr>
              <a:t>of </a:t>
            </a:r>
            <a:r>
              <a:rPr sz="1800" spc="-140" dirty="0">
                <a:latin typeface="Arial"/>
                <a:cs typeface="Arial"/>
              </a:rPr>
              <a:t>a </a:t>
            </a:r>
            <a:r>
              <a:rPr sz="1800" spc="-65" dirty="0">
                <a:latin typeface="Arial"/>
                <a:cs typeface="Arial"/>
              </a:rPr>
              <a:t>block  </a:t>
            </a:r>
            <a:r>
              <a:rPr sz="1800" spc="-85" dirty="0">
                <a:latin typeface="Arial"/>
                <a:cs typeface="Arial"/>
              </a:rPr>
              <a:t>cipher.</a:t>
            </a:r>
            <a:endParaRPr sz="1800">
              <a:latin typeface="Arial"/>
              <a:cs typeface="Arial"/>
            </a:endParaRPr>
          </a:p>
        </p:txBody>
      </p:sp>
      <p:sp>
        <p:nvSpPr>
          <p:cNvPr id="9" name="object 9"/>
          <p:cNvSpPr/>
          <p:nvPr/>
        </p:nvSpPr>
        <p:spPr>
          <a:xfrm>
            <a:off x="472440" y="4371208"/>
            <a:ext cx="7833359" cy="2238382"/>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2899029" y="3674109"/>
            <a:ext cx="2793365" cy="391160"/>
          </a:xfrm>
          <a:prstGeom prst="rect">
            <a:avLst/>
          </a:prstGeom>
        </p:spPr>
        <p:txBody>
          <a:bodyPr vert="horz" wrap="square" lIns="0" tIns="12700" rIns="0" bIns="0" rtlCol="0">
            <a:spAutoFit/>
          </a:bodyPr>
          <a:lstStyle/>
          <a:p>
            <a:pPr marL="12700">
              <a:lnSpc>
                <a:spcPct val="100000"/>
              </a:lnSpc>
              <a:spcBef>
                <a:spcPts val="100"/>
              </a:spcBef>
              <a:tabLst>
                <a:tab pos="1524635" algn="l"/>
              </a:tabLst>
            </a:pPr>
            <a:r>
              <a:rPr sz="2400" spc="-130">
                <a:solidFill>
                  <a:srgbClr val="800080"/>
                </a:solidFill>
                <a:latin typeface="Arial"/>
                <a:cs typeface="Arial"/>
              </a:rPr>
              <a:t>Figure</a:t>
            </a:r>
            <a:r>
              <a:rPr sz="2400" spc="-145">
                <a:solidFill>
                  <a:srgbClr val="800080"/>
                </a:solidFill>
                <a:latin typeface="Arial"/>
                <a:cs typeface="Arial"/>
              </a:rPr>
              <a:t> </a:t>
            </a:r>
            <a:r>
              <a:rPr lang="en-US" sz="2400" spc="-110" dirty="0" smtClean="0">
                <a:solidFill>
                  <a:srgbClr val="800080"/>
                </a:solidFill>
                <a:latin typeface="Arial"/>
                <a:cs typeface="Arial"/>
              </a:rPr>
              <a:t>1</a:t>
            </a:r>
            <a:r>
              <a:rPr sz="2400" spc="-110" dirty="0">
                <a:solidFill>
                  <a:srgbClr val="800080"/>
                </a:solidFill>
                <a:latin typeface="Arial"/>
                <a:cs typeface="Arial"/>
              </a:rPr>
              <a:t>	</a:t>
            </a:r>
            <a:r>
              <a:rPr sz="2000" spc="-114" dirty="0">
                <a:latin typeface="Arial"/>
                <a:cs typeface="Arial"/>
              </a:rPr>
              <a:t>Block</a:t>
            </a:r>
            <a:r>
              <a:rPr sz="2000" spc="-140" dirty="0">
                <a:latin typeface="Arial"/>
                <a:cs typeface="Arial"/>
              </a:rPr>
              <a:t> </a:t>
            </a:r>
            <a:r>
              <a:rPr sz="2000" spc="-65" dirty="0">
                <a:latin typeface="Arial"/>
                <a:cs typeface="Arial"/>
              </a:rPr>
              <a:t>cipher</a:t>
            </a:r>
            <a:endParaRPr sz="200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Block Cipher</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27886"/>
            <a:ext cx="8077200" cy="1323439"/>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block of plaintext is </a:t>
            </a:r>
            <a:r>
              <a:rPr lang="en-IN" sz="2000" dirty="0" smtClean="0">
                <a:latin typeface="Times New Roman" panose="02020603050405020304" pitchFamily="18" charset="0"/>
                <a:cs typeface="Times New Roman" panose="02020603050405020304" pitchFamily="18" charset="0"/>
              </a:rPr>
              <a:t>used </a:t>
            </a:r>
            <a:r>
              <a:rPr lang="en-IN" sz="2000" dirty="0">
                <a:latin typeface="Times New Roman" panose="02020603050405020304" pitchFamily="18" charset="0"/>
                <a:cs typeface="Times New Roman" panose="02020603050405020304" pitchFamily="18" charset="0"/>
              </a:rPr>
              <a:t>to produce a </a:t>
            </a:r>
            <a:r>
              <a:rPr lang="en-IN" sz="2000" dirty="0" err="1" smtClean="0">
                <a:latin typeface="Times New Roman" panose="02020603050405020304" pitchFamily="18" charset="0"/>
                <a:cs typeface="Times New Roman" panose="02020603050405020304" pitchFamily="18" charset="0"/>
              </a:rPr>
              <a:t>ciphertext</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block of equal </a:t>
            </a:r>
            <a:r>
              <a:rPr lang="en-IN" sz="2000" dirty="0" smtClean="0">
                <a:latin typeface="Times New Roman" panose="02020603050405020304" pitchFamily="18" charset="0"/>
                <a:cs typeface="Times New Roman" panose="02020603050405020304" pitchFamily="18" charset="0"/>
              </a:rPr>
              <a:t>length</a:t>
            </a: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 block </a:t>
            </a:r>
            <a:r>
              <a:rPr lang="en-IN" sz="2000" dirty="0">
                <a:latin typeface="Times New Roman" panose="02020603050405020304" pitchFamily="18" charset="0"/>
                <a:cs typeface="Times New Roman" panose="02020603050405020304" pitchFamily="18" charset="0"/>
              </a:rPr>
              <a:t>size </a:t>
            </a:r>
            <a:r>
              <a:rPr lang="en-IN" sz="2000" dirty="0" smtClean="0">
                <a:latin typeface="Times New Roman" panose="02020603050405020304" pitchFamily="18" charset="0"/>
                <a:cs typeface="Times New Roman" panose="02020603050405020304" pitchFamily="18" charset="0"/>
              </a:rPr>
              <a:t>of 64 </a:t>
            </a:r>
            <a:r>
              <a:rPr lang="en-IN" sz="2000" dirty="0">
                <a:latin typeface="Times New Roman" panose="02020603050405020304" pitchFamily="18" charset="0"/>
                <a:cs typeface="Times New Roman" panose="02020603050405020304" pitchFamily="18" charset="0"/>
              </a:rPr>
              <a:t>or 128 bits is </a:t>
            </a:r>
            <a:r>
              <a:rPr lang="en-IN" sz="2000" dirty="0" smtClean="0">
                <a:latin typeface="Times New Roman" panose="02020603050405020304" pitchFamily="18" charset="0"/>
                <a:cs typeface="Times New Roman" panose="02020603050405020304" pitchFamily="18" charset="0"/>
              </a:rPr>
              <a:t>used</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DES, AES, Tripe DES perform Block cipher encryption and decryption</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n w="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14400" y="3352800"/>
            <a:ext cx="7391400" cy="3294566"/>
          </a:xfrm>
          <a:prstGeom prst="rect">
            <a:avLst/>
          </a:prstGeom>
        </p:spPr>
      </p:pic>
    </p:spTree>
    <p:extLst>
      <p:ext uri="{BB962C8B-B14F-4D97-AF65-F5344CB8AC3E}">
        <p14:creationId xmlns:p14="http://schemas.microsoft.com/office/powerpoint/2010/main" xmlns="" val="26801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Transposition Techniques</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62200"/>
            <a:ext cx="8077200" cy="4370427"/>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000" b="0" cap="none" spc="0" dirty="0" smtClean="0">
                <a:ln w="0"/>
                <a:solidFill>
                  <a:schemeClr val="tx1"/>
                </a:solidFill>
                <a:latin typeface="Times New Roman" panose="02020603050405020304" pitchFamily="18" charset="0"/>
                <a:cs typeface="Times New Roman" panose="02020603050405020304" pitchFamily="18" charset="0"/>
              </a:rPr>
              <a:t>Perform permutation over the plain text alphabets</a:t>
            </a:r>
          </a:p>
          <a:p>
            <a:pPr marL="285750" indent="-285750">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Plain Text- </a:t>
            </a:r>
            <a:r>
              <a:rPr lang="fr-FR" sz="2000" dirty="0" err="1" smtClean="0"/>
              <a:t>attack</a:t>
            </a:r>
            <a:r>
              <a:rPr lang="fr-FR" sz="2000" dirty="0" smtClean="0"/>
              <a:t> p</a:t>
            </a:r>
            <a:r>
              <a:rPr lang="pt-BR" sz="2000" dirty="0" smtClean="0"/>
              <a:t>ostpone</a:t>
            </a:r>
            <a:r>
              <a:rPr lang="en-IN" sz="2000" dirty="0" smtClean="0"/>
              <a:t>d until  t</a:t>
            </a:r>
            <a:r>
              <a:rPr lang="pl-PL" sz="2000" dirty="0" smtClean="0"/>
              <a:t>womxy z</a:t>
            </a:r>
            <a:endParaRPr lang="en-US" sz="2000" dirty="0" smtClean="0"/>
          </a:p>
          <a:p>
            <a:pPr marL="285750" indent="-285750">
              <a:buFont typeface="Arial" panose="020B0604020202020204" pitchFamily="34" charset="0"/>
              <a:buChar char="•"/>
            </a:pPr>
            <a:r>
              <a:rPr lang="en-US" sz="2000" b="0" cap="none" spc="0" dirty="0" smtClean="0">
                <a:ln w="0"/>
                <a:solidFill>
                  <a:schemeClr val="tx1"/>
                </a:solidFill>
                <a:latin typeface="Times New Roman" panose="02020603050405020304" pitchFamily="18" charset="0"/>
                <a:cs typeface="Times New Roman" panose="02020603050405020304" pitchFamily="18" charset="0"/>
              </a:rPr>
              <a:t>Key- </a:t>
            </a:r>
            <a:r>
              <a:rPr lang="en-US" sz="2000" b="0" cap="none" spc="0" dirty="0" smtClean="0">
                <a:ln w="0"/>
                <a:solidFill>
                  <a:schemeClr val="tx1"/>
                </a:solidFill>
                <a:latin typeface="Times New Roman" panose="02020603050405020304" pitchFamily="18" charset="0"/>
                <a:cs typeface="Times New Roman" panose="02020603050405020304" pitchFamily="18" charset="0"/>
              </a:rPr>
              <a:t>  3421567</a:t>
            </a: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endParaRPr lang="en-US" sz="2000" dirty="0">
              <a:ln w="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Position</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1</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2</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3</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4</a:t>
            </a:r>
            <a:r>
              <a:rPr lang="en-IN" sz="2000" dirty="0" smtClean="0">
                <a:latin typeface="Times New Roman" panose="02020603050405020304" pitchFamily="18" charset="0"/>
                <a:cs typeface="Times New Roman" panose="02020603050405020304" pitchFamily="18" charset="0"/>
              </a:rPr>
              <a:t>	5	6	7</a:t>
            </a:r>
          </a:p>
          <a:p>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fr-FR" sz="2000" dirty="0" smtClean="0">
                <a:latin typeface="Times New Roman" panose="02020603050405020304" pitchFamily="18" charset="0"/>
                <a:cs typeface="Times New Roman" panose="02020603050405020304" pitchFamily="18" charset="0"/>
              </a:rPr>
              <a:t>	</a:t>
            </a:r>
            <a:r>
              <a:rPr lang="fr-FR" sz="2000" dirty="0" err="1" smtClean="0">
                <a:latin typeface="Times New Roman" panose="02020603050405020304" pitchFamily="18" charset="0"/>
                <a:cs typeface="Times New Roman" panose="02020603050405020304" pitchFamily="18" charset="0"/>
              </a:rPr>
              <a:t>Plaintext</a:t>
            </a: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a</a:t>
            </a:r>
            <a:r>
              <a:rPr lang="fr-FR" sz="2000" dirty="0" smtClean="0">
                <a:latin typeface="Times New Roman" panose="02020603050405020304" pitchFamily="18" charset="0"/>
                <a:cs typeface="Times New Roman" panose="02020603050405020304" pitchFamily="18" charset="0"/>
              </a:rPr>
              <a:t>	t	t	a	c	k	p</a:t>
            </a:r>
            <a:endParaRPr lang="fr-FR" sz="2000" dirty="0">
              <a:latin typeface="Times New Roman" panose="02020603050405020304" pitchFamily="18" charset="0"/>
              <a:cs typeface="Times New Roman" panose="02020603050405020304" pitchFamily="18" charset="0"/>
            </a:endParaRPr>
          </a:p>
          <a:p>
            <a:r>
              <a:rPr lang="pt-BR" sz="2000" dirty="0" smtClean="0">
                <a:latin typeface="Times New Roman" panose="02020603050405020304" pitchFamily="18" charset="0"/>
                <a:cs typeface="Times New Roman" panose="02020603050405020304" pitchFamily="18" charset="0"/>
              </a:rPr>
              <a:t>		  o	s	t	p	o	n	e</a:t>
            </a:r>
            <a:endParaRPr lang="pt-BR"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d	u	n	t	I	l	t</a:t>
            </a:r>
            <a:endParaRPr lang="en-IN"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w</a:t>
            </a: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z</a:t>
            </a:r>
            <a:endParaRPr lang="pl-PL" sz="2000" dirty="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Ciphertext</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TTNAAPTMTSUOAODWCOIXKNLYPETZ</a:t>
            </a: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44201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0727" y="530351"/>
            <a:ext cx="421005" cy="460375"/>
          </a:xfrm>
          <a:custGeom>
            <a:avLst/>
            <a:gdLst/>
            <a:ahLst/>
            <a:cxnLst/>
            <a:rect l="l" t="t" r="r" b="b"/>
            <a:pathLst>
              <a:path w="421005" h="460375">
                <a:moveTo>
                  <a:pt x="0" y="460248"/>
                </a:moveTo>
                <a:lnTo>
                  <a:pt x="420623" y="460248"/>
                </a:lnTo>
                <a:lnTo>
                  <a:pt x="420623" y="0"/>
                </a:lnTo>
                <a:lnTo>
                  <a:pt x="0" y="0"/>
                </a:lnTo>
                <a:lnTo>
                  <a:pt x="0" y="460248"/>
                </a:lnTo>
                <a:close/>
              </a:path>
            </a:pathLst>
          </a:custGeom>
          <a:solidFill>
            <a:srgbClr val="800080"/>
          </a:solidFill>
        </p:spPr>
        <p:txBody>
          <a:bodyPr wrap="square" lIns="0" tIns="0" rIns="0" bIns="0" rtlCol="0"/>
          <a:lstStyle/>
          <a:p>
            <a:endParaRPr/>
          </a:p>
        </p:txBody>
      </p:sp>
      <p:sp>
        <p:nvSpPr>
          <p:cNvPr id="3" name="object 3"/>
          <p:cNvSpPr/>
          <p:nvPr/>
        </p:nvSpPr>
        <p:spPr>
          <a:xfrm>
            <a:off x="859536" y="530351"/>
            <a:ext cx="368807"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6200" y="457200"/>
            <a:ext cx="560832" cy="4236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26948" y="0"/>
            <a:ext cx="0" cy="990600"/>
          </a:xfrm>
          <a:custGeom>
            <a:avLst/>
            <a:gdLst/>
            <a:ahLst/>
            <a:cxnLst/>
            <a:rect l="l" t="t" r="r" b="b"/>
            <a:pathLst>
              <a:path h="990600">
                <a:moveTo>
                  <a:pt x="0" y="0"/>
                </a:moveTo>
                <a:lnTo>
                  <a:pt x="0" y="990600"/>
                </a:lnTo>
              </a:path>
            </a:pathLst>
          </a:custGeom>
          <a:ln w="33528">
            <a:solidFill>
              <a:srgbClr val="EDEBE0"/>
            </a:solidFill>
          </a:ln>
        </p:spPr>
        <p:txBody>
          <a:bodyPr wrap="square" lIns="0" tIns="0" rIns="0" bIns="0" rtlCol="0"/>
          <a:lstStyle/>
          <a:p>
            <a:endParaRPr/>
          </a:p>
        </p:txBody>
      </p:sp>
      <p:sp>
        <p:nvSpPr>
          <p:cNvPr id="6" name="object 6"/>
          <p:cNvSpPr/>
          <p:nvPr/>
        </p:nvSpPr>
        <p:spPr>
          <a:xfrm>
            <a:off x="441959" y="533400"/>
            <a:ext cx="8226552" cy="30479"/>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222044" y="8889"/>
            <a:ext cx="5407356" cy="688650"/>
          </a:xfrm>
          <a:prstGeom prst="rect">
            <a:avLst/>
          </a:prstGeom>
        </p:spPr>
        <p:txBody>
          <a:bodyPr vert="horz" wrap="square" lIns="0" tIns="11430" rIns="0" bIns="0" rtlCol="0">
            <a:spAutoFit/>
          </a:bodyPr>
          <a:lstStyle/>
          <a:p>
            <a:pPr marL="12700">
              <a:lnSpc>
                <a:spcPct val="100000"/>
              </a:lnSpc>
              <a:spcBef>
                <a:spcPts val="90"/>
              </a:spcBef>
              <a:tabLst>
                <a:tab pos="1299210" algn="l"/>
              </a:tabLst>
            </a:pPr>
            <a:r>
              <a:rPr lang="en-US" spc="-130" dirty="0" smtClean="0">
                <a:solidFill>
                  <a:srgbClr val="000000"/>
                </a:solidFill>
              </a:rPr>
              <a:t>Example</a:t>
            </a:r>
            <a:endParaRPr spc="-130" dirty="0">
              <a:solidFill>
                <a:srgbClr val="000000"/>
              </a:solidFill>
            </a:endParaRPr>
          </a:p>
        </p:txBody>
      </p:sp>
      <p:sp>
        <p:nvSpPr>
          <p:cNvPr id="15" name="object 15"/>
          <p:cNvSpPr txBox="1">
            <a:spLocks noGrp="1"/>
          </p:cNvSpPr>
          <p:nvPr>
            <p:ph type="sldNum" sz="quarter" idx="12"/>
          </p:nvPr>
        </p:nvSpPr>
        <p:spPr>
          <a:xfrm>
            <a:off x="8420607" y="6466738"/>
            <a:ext cx="203200" cy="177800"/>
          </a:xfrm>
          <a:prstGeom prst="rect">
            <a:avLst/>
          </a:prstGeom>
        </p:spPr>
        <p:txBody>
          <a:bodyPr vert="horz" wrap="square" lIns="0" tIns="0" rIns="0" bIns="0" rtlCol="0">
            <a:spAutoFit/>
          </a:bodyPr>
          <a:lstStyle/>
          <a:p>
            <a:pPr marL="25400">
              <a:lnSpc>
                <a:spcPts val="1240"/>
              </a:lnSpc>
            </a:pPr>
            <a:r>
              <a:rPr spc="-60" dirty="0"/>
              <a:t>65</a:t>
            </a:r>
          </a:p>
        </p:txBody>
      </p:sp>
      <p:sp>
        <p:nvSpPr>
          <p:cNvPr id="8" name="object 8"/>
          <p:cNvSpPr txBox="1"/>
          <p:nvPr/>
        </p:nvSpPr>
        <p:spPr>
          <a:xfrm>
            <a:off x="231140" y="1539366"/>
            <a:ext cx="8687435" cy="757555"/>
          </a:xfrm>
          <a:prstGeom prst="rect">
            <a:avLst/>
          </a:prstGeom>
        </p:spPr>
        <p:txBody>
          <a:bodyPr vert="horz" wrap="square" lIns="0" tIns="12700" rIns="0" bIns="0" rtlCol="0">
            <a:spAutoFit/>
          </a:bodyPr>
          <a:lstStyle/>
          <a:p>
            <a:pPr marL="12700" marR="5080">
              <a:lnSpc>
                <a:spcPct val="100000"/>
              </a:lnSpc>
              <a:spcBef>
                <a:spcPts val="100"/>
              </a:spcBef>
            </a:pPr>
            <a:r>
              <a:rPr sz="2400" spc="-100" dirty="0">
                <a:latin typeface="Arial"/>
                <a:cs typeface="Arial"/>
              </a:rPr>
              <a:t>Playfair </a:t>
            </a:r>
            <a:r>
              <a:rPr sz="2400" spc="-105" dirty="0">
                <a:latin typeface="Arial"/>
                <a:cs typeface="Arial"/>
              </a:rPr>
              <a:t>ciphers are </a:t>
            </a:r>
            <a:r>
              <a:rPr sz="2400" spc="-95" dirty="0">
                <a:latin typeface="Arial"/>
                <a:cs typeface="Arial"/>
              </a:rPr>
              <a:t>block </a:t>
            </a:r>
            <a:r>
              <a:rPr sz="2400" spc="-100" dirty="0">
                <a:latin typeface="Arial"/>
                <a:cs typeface="Arial"/>
              </a:rPr>
              <a:t>ciphers. </a:t>
            </a:r>
            <a:r>
              <a:rPr sz="2400" spc="-180" dirty="0">
                <a:latin typeface="Arial"/>
                <a:cs typeface="Arial"/>
              </a:rPr>
              <a:t>The </a:t>
            </a:r>
            <a:r>
              <a:rPr sz="2400" spc="-175" dirty="0">
                <a:latin typeface="Arial"/>
                <a:cs typeface="Arial"/>
              </a:rPr>
              <a:t>size </a:t>
            </a:r>
            <a:r>
              <a:rPr sz="2400" spc="-15" dirty="0">
                <a:latin typeface="Arial"/>
                <a:cs typeface="Arial"/>
              </a:rPr>
              <a:t>of </a:t>
            </a:r>
            <a:r>
              <a:rPr sz="2400" spc="-30" dirty="0">
                <a:latin typeface="Arial"/>
                <a:cs typeface="Arial"/>
              </a:rPr>
              <a:t>the </a:t>
            </a:r>
            <a:r>
              <a:rPr sz="2400" spc="-90" dirty="0">
                <a:latin typeface="Arial"/>
                <a:cs typeface="Arial"/>
              </a:rPr>
              <a:t>block </a:t>
            </a:r>
            <a:r>
              <a:rPr sz="2400" spc="-125" dirty="0">
                <a:latin typeface="Arial"/>
                <a:cs typeface="Arial"/>
              </a:rPr>
              <a:t>is </a:t>
            </a:r>
            <a:r>
              <a:rPr sz="2400" spc="-85" dirty="0">
                <a:latin typeface="Arial"/>
                <a:cs typeface="Arial"/>
              </a:rPr>
              <a:t>m </a:t>
            </a:r>
            <a:r>
              <a:rPr sz="2400" spc="-210" dirty="0">
                <a:latin typeface="Arial"/>
                <a:cs typeface="Arial"/>
              </a:rPr>
              <a:t>= </a:t>
            </a:r>
            <a:r>
              <a:rPr sz="2400" spc="-90" dirty="0">
                <a:latin typeface="Arial"/>
                <a:cs typeface="Arial"/>
              </a:rPr>
              <a:t>2. </a:t>
            </a:r>
            <a:r>
              <a:rPr sz="2400" spc="-175" dirty="0">
                <a:latin typeface="Arial"/>
                <a:cs typeface="Arial"/>
              </a:rPr>
              <a:t>Two  </a:t>
            </a:r>
            <a:r>
              <a:rPr sz="2400" spc="-114" dirty="0">
                <a:latin typeface="Arial"/>
                <a:cs typeface="Arial"/>
              </a:rPr>
              <a:t>characters </a:t>
            </a:r>
            <a:r>
              <a:rPr sz="2400" spc="-105" dirty="0">
                <a:latin typeface="Arial"/>
                <a:cs typeface="Arial"/>
              </a:rPr>
              <a:t>are </a:t>
            </a:r>
            <a:r>
              <a:rPr sz="2400" spc="-70" dirty="0">
                <a:latin typeface="Arial"/>
                <a:cs typeface="Arial"/>
              </a:rPr>
              <a:t>encrypted</a:t>
            </a:r>
            <a:r>
              <a:rPr sz="2400" spc="-245" dirty="0">
                <a:latin typeface="Arial"/>
                <a:cs typeface="Arial"/>
              </a:rPr>
              <a:t> </a:t>
            </a:r>
            <a:r>
              <a:rPr sz="2400" spc="-75" dirty="0">
                <a:latin typeface="Arial"/>
                <a:cs typeface="Arial"/>
              </a:rPr>
              <a:t>together.</a:t>
            </a:r>
            <a:endParaRPr sz="2400">
              <a:latin typeface="Arial"/>
              <a:cs typeface="Arial"/>
            </a:endParaRPr>
          </a:p>
        </p:txBody>
      </p:sp>
      <p:sp>
        <p:nvSpPr>
          <p:cNvPr id="9" name="object 9"/>
          <p:cNvSpPr txBox="1"/>
          <p:nvPr/>
        </p:nvSpPr>
        <p:spPr>
          <a:xfrm>
            <a:off x="152400" y="1005839"/>
            <a:ext cx="1945005" cy="382156"/>
          </a:xfrm>
          <a:prstGeom prst="rect">
            <a:avLst/>
          </a:prstGeom>
          <a:solidFill>
            <a:srgbClr val="800080"/>
          </a:solidFill>
        </p:spPr>
        <p:txBody>
          <a:bodyPr vert="horz" wrap="square" lIns="0" tIns="12700" rIns="0" bIns="0" rtlCol="0">
            <a:spAutoFit/>
          </a:bodyPr>
          <a:lstStyle/>
          <a:p>
            <a:pPr marL="90805">
              <a:lnSpc>
                <a:spcPct val="100000"/>
              </a:lnSpc>
              <a:spcBef>
                <a:spcPts val="100"/>
              </a:spcBef>
            </a:pPr>
            <a:r>
              <a:rPr sz="2400" spc="-160">
                <a:solidFill>
                  <a:srgbClr val="FFFFFF"/>
                </a:solidFill>
                <a:latin typeface="Arial"/>
                <a:cs typeface="Arial"/>
              </a:rPr>
              <a:t>Example</a:t>
            </a:r>
            <a:r>
              <a:rPr sz="2400" spc="-155">
                <a:solidFill>
                  <a:srgbClr val="FFFFFF"/>
                </a:solidFill>
                <a:latin typeface="Arial"/>
                <a:cs typeface="Arial"/>
              </a:rPr>
              <a:t> </a:t>
            </a:r>
            <a:r>
              <a:rPr lang="en-US" sz="2400" spc="-105" dirty="0" smtClean="0">
                <a:solidFill>
                  <a:srgbClr val="FFFFFF"/>
                </a:solidFill>
                <a:latin typeface="Arial"/>
                <a:cs typeface="Arial"/>
              </a:rPr>
              <a:t> 1</a:t>
            </a:r>
            <a:endParaRPr sz="2400">
              <a:latin typeface="Arial"/>
              <a:cs typeface="Arial"/>
            </a:endParaRPr>
          </a:p>
        </p:txBody>
      </p:sp>
      <p:sp>
        <p:nvSpPr>
          <p:cNvPr id="10" name="object 10"/>
          <p:cNvSpPr txBox="1"/>
          <p:nvPr/>
        </p:nvSpPr>
        <p:spPr>
          <a:xfrm>
            <a:off x="307340" y="2910585"/>
            <a:ext cx="8689340" cy="1854835"/>
          </a:xfrm>
          <a:prstGeom prst="rect">
            <a:avLst/>
          </a:prstGeom>
        </p:spPr>
        <p:txBody>
          <a:bodyPr vert="horz" wrap="square" lIns="0" tIns="12700" rIns="0" bIns="0" rtlCol="0">
            <a:spAutoFit/>
          </a:bodyPr>
          <a:lstStyle/>
          <a:p>
            <a:pPr marL="12700" marR="5080" algn="just">
              <a:lnSpc>
                <a:spcPct val="100000"/>
              </a:lnSpc>
              <a:spcBef>
                <a:spcPts val="100"/>
              </a:spcBef>
            </a:pPr>
            <a:r>
              <a:rPr sz="2400" spc="-50" dirty="0">
                <a:latin typeface="Arial"/>
                <a:cs typeface="Arial"/>
              </a:rPr>
              <a:t>Hill </a:t>
            </a:r>
            <a:r>
              <a:rPr sz="2400" spc="-105" dirty="0">
                <a:latin typeface="Arial"/>
                <a:cs typeface="Arial"/>
              </a:rPr>
              <a:t>ciphers </a:t>
            </a:r>
            <a:r>
              <a:rPr sz="2400" spc="-114" dirty="0">
                <a:latin typeface="Arial"/>
                <a:cs typeface="Arial"/>
              </a:rPr>
              <a:t>are </a:t>
            </a:r>
            <a:r>
              <a:rPr sz="2400" spc="-85" dirty="0">
                <a:latin typeface="Arial"/>
                <a:cs typeface="Arial"/>
              </a:rPr>
              <a:t>block </a:t>
            </a:r>
            <a:r>
              <a:rPr sz="2400" spc="-100" dirty="0">
                <a:latin typeface="Arial"/>
                <a:cs typeface="Arial"/>
              </a:rPr>
              <a:t>ciphers. </a:t>
            </a:r>
            <a:r>
              <a:rPr sz="2400" spc="-215" dirty="0">
                <a:latin typeface="Arial"/>
                <a:cs typeface="Arial"/>
              </a:rPr>
              <a:t>A </a:t>
            </a:r>
            <a:r>
              <a:rPr sz="2400" spc="-85" dirty="0">
                <a:latin typeface="Arial"/>
                <a:cs typeface="Arial"/>
              </a:rPr>
              <a:t>block </a:t>
            </a:r>
            <a:r>
              <a:rPr sz="2400" dirty="0">
                <a:latin typeface="Arial"/>
                <a:cs typeface="Arial"/>
              </a:rPr>
              <a:t>of </a:t>
            </a:r>
            <a:r>
              <a:rPr sz="2400" spc="-55" dirty="0">
                <a:latin typeface="Arial"/>
                <a:cs typeface="Arial"/>
              </a:rPr>
              <a:t>plaintext, </a:t>
            </a:r>
            <a:r>
              <a:rPr sz="2400" spc="-15" dirty="0">
                <a:latin typeface="Arial"/>
                <a:cs typeface="Arial"/>
              </a:rPr>
              <a:t>of </a:t>
            </a:r>
            <a:r>
              <a:rPr sz="2400" spc="-180" dirty="0">
                <a:latin typeface="Arial"/>
                <a:cs typeface="Arial"/>
              </a:rPr>
              <a:t>size </a:t>
            </a:r>
            <a:r>
              <a:rPr sz="2400" spc="-120" dirty="0">
                <a:latin typeface="Arial"/>
                <a:cs typeface="Arial"/>
              </a:rPr>
              <a:t>2 </a:t>
            </a:r>
            <a:r>
              <a:rPr sz="2400" spc="-15" dirty="0">
                <a:latin typeface="Arial"/>
                <a:cs typeface="Arial"/>
              </a:rPr>
              <a:t>or </a:t>
            </a:r>
            <a:r>
              <a:rPr sz="2400" spc="-80" dirty="0">
                <a:latin typeface="Arial"/>
                <a:cs typeface="Arial"/>
              </a:rPr>
              <a:t>more </a:t>
            </a:r>
            <a:r>
              <a:rPr sz="2400" spc="-125" dirty="0">
                <a:latin typeface="Arial"/>
                <a:cs typeface="Arial"/>
              </a:rPr>
              <a:t>is  </a:t>
            </a:r>
            <a:r>
              <a:rPr sz="2400" spc="-70" dirty="0">
                <a:latin typeface="Arial"/>
                <a:cs typeface="Arial"/>
              </a:rPr>
              <a:t>encrypted </a:t>
            </a:r>
            <a:r>
              <a:rPr sz="2400" spc="-50" dirty="0">
                <a:latin typeface="Arial"/>
                <a:cs typeface="Arial"/>
              </a:rPr>
              <a:t>together </a:t>
            </a:r>
            <a:r>
              <a:rPr sz="2400" spc="-130" dirty="0">
                <a:latin typeface="Arial"/>
                <a:cs typeface="Arial"/>
              </a:rPr>
              <a:t>using </a:t>
            </a:r>
            <a:r>
              <a:rPr sz="2400" spc="-185" dirty="0">
                <a:latin typeface="Arial"/>
                <a:cs typeface="Arial"/>
              </a:rPr>
              <a:t>a </a:t>
            </a:r>
            <a:r>
              <a:rPr sz="2400" spc="-114" dirty="0">
                <a:latin typeface="Arial"/>
                <a:cs typeface="Arial"/>
              </a:rPr>
              <a:t>single </a:t>
            </a:r>
            <a:r>
              <a:rPr sz="2400" spc="-155" dirty="0">
                <a:latin typeface="Arial"/>
                <a:cs typeface="Arial"/>
              </a:rPr>
              <a:t>key </a:t>
            </a:r>
            <a:r>
              <a:rPr sz="2400" spc="-135" dirty="0">
                <a:latin typeface="Arial"/>
                <a:cs typeface="Arial"/>
              </a:rPr>
              <a:t>(a </a:t>
            </a:r>
            <a:r>
              <a:rPr sz="2400" spc="-55" dirty="0">
                <a:latin typeface="Arial"/>
                <a:cs typeface="Arial"/>
              </a:rPr>
              <a:t>matrix). </a:t>
            </a:r>
            <a:r>
              <a:rPr sz="2400" spc="-75" dirty="0">
                <a:latin typeface="Arial"/>
                <a:cs typeface="Arial"/>
              </a:rPr>
              <a:t>In </a:t>
            </a:r>
            <a:r>
              <a:rPr sz="2400" spc="-100" dirty="0">
                <a:latin typeface="Arial"/>
                <a:cs typeface="Arial"/>
              </a:rPr>
              <a:t>these </a:t>
            </a:r>
            <a:r>
              <a:rPr sz="2400" spc="-105" dirty="0">
                <a:latin typeface="Arial"/>
                <a:cs typeface="Arial"/>
              </a:rPr>
              <a:t>ciphers, </a:t>
            </a:r>
            <a:r>
              <a:rPr sz="2400" spc="-15" dirty="0">
                <a:latin typeface="Arial"/>
                <a:cs typeface="Arial"/>
              </a:rPr>
              <a:t>the  </a:t>
            </a:r>
            <a:r>
              <a:rPr sz="2400" spc="-105" dirty="0">
                <a:latin typeface="Arial"/>
                <a:cs typeface="Arial"/>
              </a:rPr>
              <a:t>value</a:t>
            </a:r>
            <a:r>
              <a:rPr sz="2400" spc="-140" dirty="0">
                <a:latin typeface="Arial"/>
                <a:cs typeface="Arial"/>
              </a:rPr>
              <a:t> </a:t>
            </a:r>
            <a:r>
              <a:rPr sz="2400" dirty="0">
                <a:latin typeface="Arial"/>
                <a:cs typeface="Arial"/>
              </a:rPr>
              <a:t>of</a:t>
            </a:r>
            <a:r>
              <a:rPr sz="2400" spc="-150" dirty="0">
                <a:latin typeface="Arial"/>
                <a:cs typeface="Arial"/>
              </a:rPr>
              <a:t> each</a:t>
            </a:r>
            <a:r>
              <a:rPr sz="2400" spc="-105" dirty="0">
                <a:latin typeface="Arial"/>
                <a:cs typeface="Arial"/>
              </a:rPr>
              <a:t> </a:t>
            </a:r>
            <a:r>
              <a:rPr sz="2400" spc="-90" dirty="0">
                <a:latin typeface="Arial"/>
                <a:cs typeface="Arial"/>
              </a:rPr>
              <a:t>character</a:t>
            </a:r>
            <a:r>
              <a:rPr sz="2400" spc="-155" dirty="0">
                <a:latin typeface="Arial"/>
                <a:cs typeface="Arial"/>
              </a:rPr>
              <a:t> </a:t>
            </a:r>
            <a:r>
              <a:rPr sz="2400" spc="-30" dirty="0">
                <a:latin typeface="Arial"/>
                <a:cs typeface="Arial"/>
              </a:rPr>
              <a:t>in</a:t>
            </a:r>
            <a:r>
              <a:rPr sz="2400" spc="-130" dirty="0">
                <a:latin typeface="Arial"/>
                <a:cs typeface="Arial"/>
              </a:rPr>
              <a:t> </a:t>
            </a:r>
            <a:r>
              <a:rPr sz="2400" spc="-20" dirty="0">
                <a:latin typeface="Arial"/>
                <a:cs typeface="Arial"/>
              </a:rPr>
              <a:t>the</a:t>
            </a:r>
            <a:r>
              <a:rPr sz="2400" spc="-160" dirty="0">
                <a:latin typeface="Arial"/>
                <a:cs typeface="Arial"/>
              </a:rPr>
              <a:t> </a:t>
            </a:r>
            <a:r>
              <a:rPr sz="2400" spc="-55" dirty="0">
                <a:latin typeface="Arial"/>
                <a:cs typeface="Arial"/>
              </a:rPr>
              <a:t>ciphertext</a:t>
            </a:r>
            <a:r>
              <a:rPr sz="2400" spc="-145" dirty="0">
                <a:latin typeface="Arial"/>
                <a:cs typeface="Arial"/>
              </a:rPr>
              <a:t> </a:t>
            </a:r>
            <a:r>
              <a:rPr sz="2400" spc="-114">
                <a:latin typeface="Arial"/>
                <a:cs typeface="Arial"/>
              </a:rPr>
              <a:t>depends</a:t>
            </a:r>
            <a:r>
              <a:rPr sz="2400" spc="-160">
                <a:latin typeface="Arial"/>
                <a:cs typeface="Arial"/>
              </a:rPr>
              <a:t> </a:t>
            </a:r>
            <a:r>
              <a:rPr sz="2400" spc="-70" smtClean="0">
                <a:latin typeface="Arial"/>
                <a:cs typeface="Arial"/>
              </a:rPr>
              <a:t>on</a:t>
            </a:r>
            <a:r>
              <a:rPr lang="en-US" sz="2400" spc="-70" dirty="0" smtClean="0">
                <a:latin typeface="Arial"/>
                <a:cs typeface="Arial"/>
              </a:rPr>
              <a:t> </a:t>
            </a:r>
            <a:r>
              <a:rPr sz="2400" spc="-50" smtClean="0">
                <a:latin typeface="Arial"/>
                <a:cs typeface="Arial"/>
              </a:rPr>
              <a:t>all </a:t>
            </a:r>
            <a:r>
              <a:rPr sz="2400" spc="-30" dirty="0">
                <a:latin typeface="Arial"/>
                <a:cs typeface="Arial"/>
              </a:rPr>
              <a:t>the </a:t>
            </a:r>
            <a:r>
              <a:rPr sz="2400" spc="-135" dirty="0">
                <a:latin typeface="Arial"/>
                <a:cs typeface="Arial"/>
              </a:rPr>
              <a:t>values </a:t>
            </a:r>
            <a:r>
              <a:rPr sz="2400" spc="-15" dirty="0">
                <a:latin typeface="Arial"/>
                <a:cs typeface="Arial"/>
              </a:rPr>
              <a:t>of </a:t>
            </a:r>
            <a:r>
              <a:rPr sz="2400" spc="-20" dirty="0">
                <a:latin typeface="Arial"/>
                <a:cs typeface="Arial"/>
              </a:rPr>
              <a:t>the </a:t>
            </a:r>
            <a:r>
              <a:rPr sz="2400" spc="-114" dirty="0">
                <a:latin typeface="Arial"/>
                <a:cs typeface="Arial"/>
              </a:rPr>
              <a:t>characters </a:t>
            </a:r>
            <a:r>
              <a:rPr sz="2400" spc="-30" dirty="0">
                <a:latin typeface="Arial"/>
                <a:cs typeface="Arial"/>
              </a:rPr>
              <a:t>in the </a:t>
            </a:r>
            <a:r>
              <a:rPr sz="2400" spc="-50" dirty="0">
                <a:latin typeface="Arial"/>
                <a:cs typeface="Arial"/>
              </a:rPr>
              <a:t>plaintext. </a:t>
            </a:r>
            <a:r>
              <a:rPr sz="2400" spc="-75" dirty="0">
                <a:latin typeface="Arial"/>
                <a:cs typeface="Arial"/>
              </a:rPr>
              <a:t>Although </a:t>
            </a:r>
            <a:r>
              <a:rPr sz="2400" spc="-20" dirty="0">
                <a:latin typeface="Arial"/>
                <a:cs typeface="Arial"/>
              </a:rPr>
              <a:t>the </a:t>
            </a:r>
            <a:r>
              <a:rPr sz="2400" spc="-155">
                <a:latin typeface="Arial"/>
                <a:cs typeface="Arial"/>
              </a:rPr>
              <a:t>key </a:t>
            </a:r>
            <a:r>
              <a:rPr sz="2400" spc="-125" smtClean="0">
                <a:latin typeface="Arial"/>
                <a:cs typeface="Arial"/>
              </a:rPr>
              <a:t>is</a:t>
            </a:r>
            <a:r>
              <a:rPr lang="en-US" sz="2400" spc="-125" dirty="0" smtClean="0">
                <a:latin typeface="Arial"/>
                <a:cs typeface="Arial"/>
              </a:rPr>
              <a:t> </a:t>
            </a:r>
            <a:r>
              <a:rPr sz="2400" spc="-120" smtClean="0">
                <a:latin typeface="Arial"/>
                <a:cs typeface="Arial"/>
              </a:rPr>
              <a:t>made </a:t>
            </a:r>
            <a:r>
              <a:rPr sz="2400" dirty="0">
                <a:latin typeface="Arial"/>
                <a:cs typeface="Arial"/>
              </a:rPr>
              <a:t>of </a:t>
            </a:r>
            <a:r>
              <a:rPr sz="2400" spc="-85" dirty="0">
                <a:latin typeface="Arial"/>
                <a:cs typeface="Arial"/>
              </a:rPr>
              <a:t>m </a:t>
            </a:r>
            <a:r>
              <a:rPr sz="2400" dirty="0">
                <a:latin typeface="Arial"/>
                <a:cs typeface="Arial"/>
              </a:rPr>
              <a:t>× </a:t>
            </a:r>
            <a:r>
              <a:rPr sz="2400" spc="-85" dirty="0">
                <a:latin typeface="Arial"/>
                <a:cs typeface="Arial"/>
              </a:rPr>
              <a:t>m </a:t>
            </a:r>
            <a:r>
              <a:rPr sz="2400" spc="-125" dirty="0">
                <a:latin typeface="Arial"/>
                <a:cs typeface="Arial"/>
              </a:rPr>
              <a:t>values, </a:t>
            </a:r>
            <a:r>
              <a:rPr sz="2400" spc="75" dirty="0">
                <a:latin typeface="Arial"/>
                <a:cs typeface="Arial"/>
              </a:rPr>
              <a:t>it</a:t>
            </a:r>
            <a:r>
              <a:rPr sz="2400" spc="-484" dirty="0">
                <a:latin typeface="Arial"/>
                <a:cs typeface="Arial"/>
              </a:rPr>
              <a:t> </a:t>
            </a:r>
            <a:r>
              <a:rPr sz="2400" spc="-125" dirty="0">
                <a:latin typeface="Arial"/>
                <a:cs typeface="Arial"/>
              </a:rPr>
              <a:t>is </a:t>
            </a:r>
            <a:r>
              <a:rPr sz="2400" spc="-105" dirty="0">
                <a:latin typeface="Arial"/>
                <a:cs typeface="Arial"/>
              </a:rPr>
              <a:t>considered </a:t>
            </a:r>
            <a:r>
              <a:rPr sz="2400" spc="-225" dirty="0">
                <a:latin typeface="Arial"/>
                <a:cs typeface="Arial"/>
              </a:rPr>
              <a:t>as </a:t>
            </a:r>
            <a:r>
              <a:rPr sz="2400" spc="-190" dirty="0">
                <a:latin typeface="Arial"/>
                <a:cs typeface="Arial"/>
              </a:rPr>
              <a:t>a </a:t>
            </a:r>
            <a:r>
              <a:rPr sz="2400" spc="-110" dirty="0">
                <a:latin typeface="Arial"/>
                <a:cs typeface="Arial"/>
              </a:rPr>
              <a:t>single </a:t>
            </a:r>
            <a:r>
              <a:rPr sz="2400" spc="-180" dirty="0">
                <a:latin typeface="Arial"/>
                <a:cs typeface="Arial"/>
              </a:rPr>
              <a:t>key.</a:t>
            </a:r>
            <a:endParaRPr sz="2400">
              <a:latin typeface="Arial"/>
              <a:cs typeface="Arial"/>
            </a:endParaRPr>
          </a:p>
        </p:txBody>
      </p:sp>
      <p:sp>
        <p:nvSpPr>
          <p:cNvPr id="11" name="object 11"/>
          <p:cNvSpPr txBox="1"/>
          <p:nvPr/>
        </p:nvSpPr>
        <p:spPr>
          <a:xfrm>
            <a:off x="152400" y="2438400"/>
            <a:ext cx="1945005" cy="398186"/>
          </a:xfrm>
          <a:prstGeom prst="rect">
            <a:avLst/>
          </a:prstGeom>
          <a:solidFill>
            <a:srgbClr val="800080"/>
          </a:solidFill>
        </p:spPr>
        <p:txBody>
          <a:bodyPr vert="horz" wrap="square" lIns="0" tIns="28575" rIns="0" bIns="0" rtlCol="0">
            <a:spAutoFit/>
          </a:bodyPr>
          <a:lstStyle/>
          <a:p>
            <a:pPr marL="90805">
              <a:lnSpc>
                <a:spcPct val="100000"/>
              </a:lnSpc>
              <a:spcBef>
                <a:spcPts val="225"/>
              </a:spcBef>
            </a:pPr>
            <a:r>
              <a:rPr sz="2400" spc="-160">
                <a:solidFill>
                  <a:srgbClr val="FFFFFF"/>
                </a:solidFill>
                <a:latin typeface="Arial"/>
                <a:cs typeface="Arial"/>
              </a:rPr>
              <a:t>Example</a:t>
            </a:r>
            <a:r>
              <a:rPr sz="2400" spc="-155">
                <a:solidFill>
                  <a:srgbClr val="FFFFFF"/>
                </a:solidFill>
                <a:latin typeface="Arial"/>
                <a:cs typeface="Arial"/>
              </a:rPr>
              <a:t> </a:t>
            </a:r>
            <a:r>
              <a:rPr lang="en-US" sz="2400" spc="-105" dirty="0" smtClean="0">
                <a:solidFill>
                  <a:srgbClr val="FFFFFF"/>
                </a:solidFill>
                <a:latin typeface="Arial"/>
                <a:cs typeface="Arial"/>
              </a:rPr>
              <a:t> 2</a:t>
            </a:r>
            <a:endParaRPr sz="240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Block Cipher</a:t>
            </a:r>
            <a:endParaRPr spc="-5"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07888" y="3276600"/>
            <a:ext cx="7855112" cy="3295778"/>
          </a:xfrm>
          <a:prstGeom prst="rect">
            <a:avLst/>
          </a:prstGeom>
        </p:spPr>
      </p:pic>
      <p:sp>
        <p:nvSpPr>
          <p:cNvPr id="3" name="Rectangle 2">
            <a:extLst>
              <a:ext uri="{FF2B5EF4-FFF2-40B4-BE49-F238E27FC236}">
                <a16:creationId xmlns="" xmlns:a16="http://schemas.microsoft.com/office/drawing/2014/main" id="{131F90C2-F216-4677-9568-211BBBCCAC1B}"/>
              </a:ext>
            </a:extLst>
          </p:cNvPr>
          <p:cNvSpPr/>
          <p:nvPr/>
        </p:nvSpPr>
        <p:spPr>
          <a:xfrm>
            <a:off x="762000" y="2327886"/>
            <a:ext cx="8229600" cy="4401205"/>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encrypt more than one single 8-byte or 16-byte block of plaintext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encrypting an e-mail or a computer file block cipher used several algorithm modes </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15950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6934200" cy="566822"/>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Electronic Code Book (ECB) Mode</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209800"/>
            <a:ext cx="8229600" cy="4401205"/>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Text message divided into blocks of 64 bits. Each such block then encrypted independently of the other blocks, padding used if plaintext is not multiple of block size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Similarly at receiver end incoming data is divided into 64-bit blocks and decrypted with same key</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Single key use for encrypting and decrypting all the blocks of a message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Suitable only for encrypting small messages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Usages for transmitting a single value in a secure fashion(like password or key used for encryption</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Security issues-</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Plaintext patterns are not hidden</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Input to the block cipher is same as the plaintext and is not randomized</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Plaintext is easy to manipulate, blocks of text can be removed, repeated or exchanged</a:t>
            </a:r>
          </a:p>
        </p:txBody>
      </p:sp>
    </p:spTree>
    <p:extLst>
      <p:ext uri="{BB962C8B-B14F-4D97-AF65-F5344CB8AC3E}">
        <p14:creationId xmlns:p14="http://schemas.microsoft.com/office/powerpoint/2010/main" xmlns="" val="1201849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0" y="228600"/>
            <a:ext cx="2667000" cy="5970588"/>
          </a:xfrm>
          <a:prstGeom prst="rect">
            <a:avLst/>
          </a:prstGeom>
          <a:noFill/>
          <a:ln w="9525">
            <a:noFill/>
            <a:round/>
            <a:headEnd/>
            <a:tailEnd/>
          </a:ln>
          <a:effectLst/>
        </p:spPr>
        <p:txBody>
          <a:bodyPr anchor="ctr" anchorCtr="1">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Electronic Codebook Book (ECB)</a:t>
            </a:r>
          </a:p>
        </p:txBody>
      </p:sp>
      <p:pic>
        <p:nvPicPr>
          <p:cNvPr id="12290" name="Picture 2"/>
          <p:cNvPicPr>
            <a:picLocks noChangeAspect="1" noChangeArrowheads="1"/>
          </p:cNvPicPr>
          <p:nvPr/>
        </p:nvPicPr>
        <p:blipFill>
          <a:blip r:embed="rId3"/>
          <a:srcRect/>
          <a:stretch>
            <a:fillRect/>
          </a:stretch>
        </p:blipFill>
        <p:spPr bwMode="auto">
          <a:xfrm>
            <a:off x="2743200" y="457200"/>
            <a:ext cx="6196013" cy="616426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01610" cy="553998"/>
          </a:xfrm>
        </p:spPr>
        <p:txBody>
          <a:bodyPr>
            <a:normAutofit fontScale="90000"/>
          </a:bodyPr>
          <a:lstStyle/>
          <a:p>
            <a:r>
              <a:rPr lang="en-US" dirty="0" smtClean="0"/>
              <a:t>Cipher Block Chaining (CBC) Mode</a:t>
            </a:r>
            <a:endParaRPr lang="en-IN" dirty="0"/>
          </a:p>
        </p:txBody>
      </p:sp>
      <p:sp>
        <p:nvSpPr>
          <p:cNvPr id="4" name="Rectangle 3">
            <a:extLst>
              <a:ext uri="{FF2B5EF4-FFF2-40B4-BE49-F238E27FC236}">
                <a16:creationId xmlns="" xmlns:a16="http://schemas.microsoft.com/office/drawing/2014/main" id="{131F90C2-F216-4677-9568-211BBBCCAC1B}"/>
              </a:ext>
            </a:extLst>
          </p:cNvPr>
          <p:cNvSpPr/>
          <p:nvPr/>
        </p:nvSpPr>
        <p:spPr>
          <a:xfrm>
            <a:off x="381000" y="838200"/>
            <a:ext cx="8229600" cy="6247864"/>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Ensure two identical plain text blocks yield totally different cipher text blocks in the output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Adds a feedback mechanism to a block cipher</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Encryption of previous block fed back into encryption of current block</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Initialization vector (IV) used only in first plain text block</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Initialization vector used to make each message unique</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Value of initialization vector generated </a:t>
            </a:r>
            <a:r>
              <a:rPr lang="en-US" sz="2000" dirty="0" smtClean="0">
                <a:latin typeface="Times New Roman" panose="02020603050405020304" pitchFamily="18" charset="0"/>
                <a:cs typeface="Times New Roman" panose="02020603050405020304" pitchFamily="18" charset="0"/>
              </a:rPr>
              <a:t>randomly</a:t>
            </a:r>
          </a:p>
          <a:p>
            <a:pPr marL="339725" indent="-339725" algn="just">
              <a:spcBef>
                <a:spcPct val="0"/>
              </a:spcBef>
              <a:buClr>
                <a:srgbClr val="5FAFFF"/>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zh-TW" sz="2000" dirty="0" smtClean="0">
                <a:latin typeface="Times New Roman" pitchFamily="18" charset="0"/>
                <a:cs typeface="Times New Roman" pitchFamily="18" charset="0"/>
              </a:rPr>
              <a:t>Use Initial Vector (IV) to start process </a:t>
            </a:r>
          </a:p>
          <a:p>
            <a:pPr lvl="1" indent="-282575" algn="just">
              <a:spcBef>
                <a:spcPct val="0"/>
              </a:spcBef>
              <a:buClrTx/>
              <a:buSzPct val="5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zh-TW" sz="2000" dirty="0" smtClean="0">
                <a:latin typeface="Times New Roman" pitchFamily="18" charset="0"/>
                <a:cs typeface="Times New Roman" pitchFamily="18" charset="0"/>
              </a:rPr>
              <a:t>      </a:t>
            </a:r>
            <a:r>
              <a:rPr lang="en-AU" altLang="zh-TW" sz="2000" dirty="0" err="1" smtClean="0">
                <a:latin typeface="Times New Roman" pitchFamily="18" charset="0"/>
                <a:cs typeface="Times New Roman" pitchFamily="18" charset="0"/>
              </a:rPr>
              <a:t>Ci</a:t>
            </a:r>
            <a:r>
              <a:rPr lang="en-AU" altLang="zh-TW" sz="2000" dirty="0" smtClean="0">
                <a:latin typeface="Times New Roman" pitchFamily="18" charset="0"/>
                <a:cs typeface="Times New Roman" pitchFamily="18" charset="0"/>
              </a:rPr>
              <a:t> = EK(Pi XOR Ci-1)</a:t>
            </a:r>
          </a:p>
          <a:p>
            <a:pPr lvl="1" indent="-282575" algn="just">
              <a:spcBef>
                <a:spcPct val="0"/>
              </a:spcBef>
              <a:buClrTx/>
              <a:buSzPct val="5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zh-TW" sz="2000" dirty="0" smtClean="0">
                <a:latin typeface="Times New Roman" pitchFamily="18" charset="0"/>
                <a:cs typeface="Times New Roman" pitchFamily="18" charset="0"/>
              </a:rPr>
              <a:t>     C-1 = IV </a:t>
            </a:r>
            <a:endParaRPr lang="en-AU" altLang="zh-TW" sz="2000" dirty="0" smtClean="0">
              <a:latin typeface="Times New Roman" pitchFamily="18" charset="0"/>
              <a:cs typeface="Times New Roman" pitchFamily="18" charset="0"/>
            </a:endParaRPr>
          </a:p>
          <a:p>
            <a:pPr marL="339725" indent="-339725" algn="just">
              <a:spcBef>
                <a:spcPct val="0"/>
              </a:spcBef>
              <a:buClr>
                <a:srgbClr val="5FAFFF"/>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zh-TW" sz="2000" dirty="0" smtClean="0">
                <a:latin typeface="Times New Roman" pitchFamily="18" charset="0"/>
                <a:cs typeface="Times New Roman" pitchFamily="18" charset="0"/>
              </a:rPr>
              <a:t>The cipher text of first block will be given input as the second </a:t>
            </a:r>
            <a:r>
              <a:rPr lang="en-AU" altLang="zh-TW" sz="2000" dirty="0" smtClean="0">
                <a:latin typeface="Times New Roman" pitchFamily="18" charset="0"/>
                <a:cs typeface="Times New Roman" pitchFamily="18" charset="0"/>
              </a:rPr>
              <a:t>block</a:t>
            </a:r>
            <a:endParaRPr lang="en-AU" altLang="zh-TW" sz="2000" dirty="0" smtClean="0">
              <a:latin typeface="Times New Roman" pitchFamily="18" charset="0"/>
              <a:cs typeface="Times New Roman" pitchFamily="18" charset="0"/>
            </a:endParaRPr>
          </a:p>
          <a:p>
            <a:pPr marL="339725" indent="-339725" algn="just">
              <a:spcBef>
                <a:spcPct val="0"/>
              </a:spcBef>
              <a:buClr>
                <a:srgbClr val="5FAFFF"/>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zh-TW" sz="2000" dirty="0" smtClean="0">
                <a:latin typeface="Times New Roman" pitchFamily="18" charset="0"/>
                <a:cs typeface="Times New Roman" pitchFamily="18" charset="0"/>
              </a:rPr>
              <a:t>Each previous cipher block is chained with current plaintext block, hence name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Same </a:t>
            </a:r>
            <a:r>
              <a:rPr lang="en-US" sz="2000" dirty="0">
                <a:latin typeface="Times New Roman" panose="02020603050405020304" pitchFamily="18" charset="0"/>
                <a:cs typeface="Times New Roman" panose="02020603050405020304" pitchFamily="18" charset="0"/>
              </a:rPr>
              <a:t>key used to encrypt all plain text </a:t>
            </a:r>
            <a:r>
              <a:rPr lang="en-US" sz="2000" dirty="0" smtClean="0">
                <a:latin typeface="Times New Roman" panose="02020603050405020304" pitchFamily="18" charset="0"/>
                <a:cs typeface="Times New Roman" panose="02020603050405020304" pitchFamily="18" charset="0"/>
              </a:rPr>
              <a:t>blocks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Usages in authentication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Security issues-</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Same key can be used for encrypting multiple messages</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Size of cipher text more than plain text size by one block</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Pre-processing is not possible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70368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190" y="1285697"/>
            <a:ext cx="7977810" cy="619303"/>
          </a:xfrm>
        </p:spPr>
        <p:txBody>
          <a:bodyPr>
            <a:normAutofit fontScale="90000"/>
          </a:bodyPr>
          <a:lstStyle/>
          <a:p>
            <a:r>
              <a:rPr lang="en-US" dirty="0"/>
              <a:t>Cipher Block Chaining (CBC) Mode</a:t>
            </a:r>
            <a:endParaRPr lang="en-IN" dirty="0"/>
          </a:p>
        </p:txBody>
      </p:sp>
      <p:pic>
        <p:nvPicPr>
          <p:cNvPr id="3" name="Picture 2"/>
          <p:cNvPicPr>
            <a:picLocks noChangeAspect="1"/>
          </p:cNvPicPr>
          <p:nvPr/>
        </p:nvPicPr>
        <p:blipFill>
          <a:blip r:embed="rId2"/>
          <a:stretch>
            <a:fillRect/>
          </a:stretch>
        </p:blipFill>
        <p:spPr>
          <a:xfrm>
            <a:off x="952240" y="2819400"/>
            <a:ext cx="7630367" cy="3048000"/>
          </a:xfrm>
          <a:prstGeom prst="rect">
            <a:avLst/>
          </a:prstGeom>
        </p:spPr>
      </p:pic>
    </p:spTree>
    <p:extLst>
      <p:ext uri="{BB962C8B-B14F-4D97-AF65-F5344CB8AC3E}">
        <p14:creationId xmlns:p14="http://schemas.microsoft.com/office/powerpoint/2010/main" xmlns="" val="499092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0" y="228600"/>
            <a:ext cx="2743200" cy="5867400"/>
          </a:xfrm>
          <a:prstGeom prst="rect">
            <a:avLst/>
          </a:prstGeom>
          <a:noFill/>
          <a:ln w="9525">
            <a:noFill/>
            <a:round/>
            <a:headEnd/>
            <a:tailEnd/>
          </a:ln>
          <a:effectLst/>
        </p:spPr>
        <p:txBody>
          <a:bodyPr anchor="ctr" anchorCtr="1">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Cipher Block Chaining (CBC)</a:t>
            </a:r>
          </a:p>
        </p:txBody>
      </p:sp>
      <p:pic>
        <p:nvPicPr>
          <p:cNvPr id="15362" name="Picture 2"/>
          <p:cNvPicPr>
            <a:picLocks noChangeAspect="1" noChangeArrowheads="1"/>
          </p:cNvPicPr>
          <p:nvPr/>
        </p:nvPicPr>
        <p:blipFill>
          <a:blip r:embed="rId3"/>
          <a:srcRect/>
          <a:stretch>
            <a:fillRect/>
          </a:stretch>
        </p:blipFill>
        <p:spPr bwMode="auto">
          <a:xfrm>
            <a:off x="2743200" y="381000"/>
            <a:ext cx="6249988" cy="608806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Cipher </a:t>
            </a:r>
            <a:r>
              <a:rPr lang="en-AU" sz="44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FeedBack</a:t>
            </a:r>
            <a:r>
              <a:rPr lang="en-A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(CFB)</a:t>
            </a:r>
          </a:p>
        </p:txBody>
      </p:sp>
      <p:sp>
        <p:nvSpPr>
          <p:cNvPr id="20482" name="Text Box 2"/>
          <p:cNvSpPr txBox="1">
            <a:spLocks noChangeArrowheads="1"/>
          </p:cNvSpPr>
          <p:nvPr/>
        </p:nvSpPr>
        <p:spPr bwMode="auto">
          <a:xfrm>
            <a:off x="36513" y="1368425"/>
            <a:ext cx="9144000" cy="5661025"/>
          </a:xfrm>
          <a:prstGeom prst="rect">
            <a:avLst/>
          </a:prstGeom>
          <a:noFill/>
          <a:ln w="9525">
            <a:noFill/>
            <a:round/>
            <a:headEnd/>
            <a:tailEnd/>
          </a:ln>
          <a:effectLst/>
        </p:spPr>
        <p:txBody>
          <a:bodyPr/>
          <a:lstStyle/>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effectLst>
                  <a:outerShdw blurRad="38100" dist="38100" dir="2700000" algn="tl">
                    <a:srgbClr val="000000"/>
                  </a:outerShdw>
                </a:effectLst>
                <a:latin typeface="Times New Roman" pitchFamily="18" charset="0"/>
                <a:cs typeface="Times New Roman" pitchFamily="18" charset="0"/>
              </a:rPr>
              <a:t>M</a:t>
            </a:r>
            <a:r>
              <a:rPr lang="en-AU" sz="3200" dirty="0" smtClean="0">
                <a:effectLst>
                  <a:outerShdw blurRad="38100" dist="38100" dir="2700000" algn="tl">
                    <a:srgbClr val="000000"/>
                  </a:outerShdw>
                </a:effectLst>
                <a:latin typeface="Times New Roman" pitchFamily="18" charset="0"/>
                <a:cs typeface="Times New Roman" pitchFamily="18" charset="0"/>
              </a:rPr>
              <a:t>essage </a:t>
            </a:r>
            <a:r>
              <a:rPr lang="en-AU" sz="3200" dirty="0">
                <a:effectLst>
                  <a:outerShdw blurRad="38100" dist="38100" dir="2700000" algn="tl">
                    <a:srgbClr val="000000"/>
                  </a:outerShdw>
                </a:effectLst>
                <a:latin typeface="Times New Roman" pitchFamily="18" charset="0"/>
                <a:cs typeface="Times New Roman" pitchFamily="18" charset="0"/>
              </a:rPr>
              <a:t>is treated as a stream of bits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smtClean="0">
                <a:effectLst>
                  <a:outerShdw blurRad="38100" dist="38100" dir="2700000" algn="tl">
                    <a:srgbClr val="000000"/>
                  </a:outerShdw>
                </a:effectLst>
                <a:latin typeface="Times New Roman" pitchFamily="18" charset="0"/>
                <a:cs typeface="Times New Roman" pitchFamily="18" charset="0"/>
              </a:rPr>
              <a:t>Added </a:t>
            </a:r>
            <a:r>
              <a:rPr lang="en-AU" sz="3200" dirty="0">
                <a:effectLst>
                  <a:outerShdw blurRad="38100" dist="38100" dir="2700000" algn="tl">
                    <a:srgbClr val="000000"/>
                  </a:outerShdw>
                </a:effectLst>
                <a:latin typeface="Times New Roman" pitchFamily="18" charset="0"/>
                <a:cs typeface="Times New Roman" pitchFamily="18" charset="0"/>
              </a:rPr>
              <a:t>to the output of the block cipher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smtClean="0">
                <a:effectLst>
                  <a:outerShdw blurRad="38100" dist="38100" dir="2700000" algn="tl">
                    <a:srgbClr val="000000"/>
                  </a:outerShdw>
                </a:effectLst>
                <a:latin typeface="Times New Roman" pitchFamily="18" charset="0"/>
                <a:cs typeface="Times New Roman" pitchFamily="18" charset="0"/>
              </a:rPr>
              <a:t>Result </a:t>
            </a:r>
            <a:r>
              <a:rPr lang="en-AU" sz="3200" dirty="0">
                <a:effectLst>
                  <a:outerShdw blurRad="38100" dist="38100" dir="2700000" algn="tl">
                    <a:srgbClr val="000000"/>
                  </a:outerShdw>
                </a:effectLst>
                <a:latin typeface="Times New Roman" pitchFamily="18" charset="0"/>
                <a:cs typeface="Times New Roman" pitchFamily="18" charset="0"/>
              </a:rPr>
              <a:t>is feed back for next stage (hence name)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smtClean="0">
                <a:effectLst>
                  <a:outerShdw blurRad="38100" dist="38100" dir="2700000" algn="tl">
                    <a:srgbClr val="000000"/>
                  </a:outerShdw>
                </a:effectLst>
                <a:latin typeface="Times New Roman" pitchFamily="18" charset="0"/>
                <a:cs typeface="Times New Roman" pitchFamily="18" charset="0"/>
              </a:rPr>
              <a:t>Standard </a:t>
            </a:r>
            <a:r>
              <a:rPr lang="en-AU" sz="3200" dirty="0">
                <a:effectLst>
                  <a:outerShdw blurRad="38100" dist="38100" dir="2700000" algn="tl">
                    <a:srgbClr val="000000"/>
                  </a:outerShdw>
                </a:effectLst>
                <a:latin typeface="Times New Roman" pitchFamily="18" charset="0"/>
                <a:cs typeface="Times New Roman" pitchFamily="18" charset="0"/>
              </a:rPr>
              <a:t>allows any number of bits (1,8, 64 or 128 etc) to be feed back </a:t>
            </a:r>
          </a:p>
          <a:p>
            <a:pPr marL="739775" lvl="1" indent="-282575">
              <a:lnSpc>
                <a:spcPct val="900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effectLst>
                  <a:outerShdw blurRad="38100" dist="38100" dir="2700000" algn="tl">
                    <a:srgbClr val="000000"/>
                  </a:outerShdw>
                </a:effectLst>
                <a:latin typeface="Times New Roman" pitchFamily="18" charset="0"/>
                <a:cs typeface="Times New Roman" pitchFamily="18" charset="0"/>
              </a:rPr>
              <a:t>denoted CFB-1, CFB-8, CFB-64, CFB-128, etc.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smtClean="0">
                <a:effectLst>
                  <a:outerShdw blurRad="38100" dist="38100" dir="2700000" algn="tl">
                    <a:srgbClr val="000000"/>
                  </a:outerShdw>
                </a:effectLst>
                <a:latin typeface="Times New Roman" pitchFamily="18" charset="0"/>
                <a:cs typeface="Times New Roman" pitchFamily="18" charset="0"/>
              </a:rPr>
              <a:t>Most </a:t>
            </a:r>
            <a:r>
              <a:rPr lang="en-AU" sz="3200" dirty="0">
                <a:effectLst>
                  <a:outerShdw blurRad="38100" dist="38100" dir="2700000" algn="tl">
                    <a:srgbClr val="000000"/>
                  </a:outerShdw>
                </a:effectLst>
                <a:latin typeface="Times New Roman" pitchFamily="18" charset="0"/>
                <a:cs typeface="Times New Roman" pitchFamily="18" charset="0"/>
              </a:rPr>
              <a:t>efficient to use all bits in block (64 or 128)</a:t>
            </a:r>
          </a:p>
          <a:p>
            <a:pPr marL="739775" lvl="1" indent="-282575">
              <a:lnSpc>
                <a:spcPct val="90000"/>
              </a:lnSpc>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err="1">
                <a:solidFill>
                  <a:srgbClr val="C00000"/>
                </a:solidFill>
                <a:effectLst>
                  <a:outerShdw blurRad="38100" dist="38100" dir="2700000" algn="tl">
                    <a:srgbClr val="000000"/>
                  </a:outerShdw>
                </a:effectLst>
                <a:latin typeface="Times New Roman" pitchFamily="18" charset="0"/>
                <a:cs typeface="Times New Roman" pitchFamily="18" charset="0"/>
              </a:rPr>
              <a:t>C</a:t>
            </a:r>
            <a:r>
              <a:rPr lang="en-AU" sz="2800" baseline="-25000" dirty="0" err="1">
                <a:solidFill>
                  <a:srgbClr val="C00000"/>
                </a:solidFill>
                <a:effectLst>
                  <a:outerShdw blurRad="38100" dist="38100" dir="2700000" algn="tl">
                    <a:srgbClr val="000000"/>
                  </a:outerShdw>
                </a:effectLst>
                <a:latin typeface="Times New Roman" pitchFamily="18" charset="0"/>
                <a:cs typeface="Times New Roman" pitchFamily="18" charset="0"/>
              </a:rPr>
              <a:t>i</a:t>
            </a:r>
            <a:r>
              <a:rPr lang="en-AU" sz="2800" dirty="0">
                <a:solidFill>
                  <a:srgbClr val="C00000"/>
                </a:solidFill>
                <a:effectLst>
                  <a:outerShdw blurRad="38100" dist="38100" dir="2700000" algn="tl">
                    <a:srgbClr val="000000"/>
                  </a:outerShdw>
                </a:effectLst>
                <a:latin typeface="Times New Roman" pitchFamily="18" charset="0"/>
                <a:cs typeface="Times New Roman" pitchFamily="18" charset="0"/>
              </a:rPr>
              <a:t> = P</a:t>
            </a:r>
            <a:r>
              <a:rPr lang="en-AU" sz="2800" baseline="-25000" dirty="0">
                <a:solidFill>
                  <a:srgbClr val="C00000"/>
                </a:solidFill>
                <a:effectLst>
                  <a:outerShdw blurRad="38100" dist="38100" dir="2700000" algn="tl">
                    <a:srgbClr val="000000"/>
                  </a:outerShdw>
                </a:effectLst>
                <a:latin typeface="Times New Roman" pitchFamily="18" charset="0"/>
                <a:cs typeface="Times New Roman" pitchFamily="18" charset="0"/>
              </a:rPr>
              <a:t>i</a:t>
            </a:r>
            <a:r>
              <a:rPr lang="en-AU" sz="2800" dirty="0">
                <a:solidFill>
                  <a:srgbClr val="C00000"/>
                </a:solidFill>
                <a:effectLst>
                  <a:outerShdw blurRad="38100" dist="38100" dir="2700000" algn="tl">
                    <a:srgbClr val="000000"/>
                  </a:outerShdw>
                </a:effectLst>
                <a:latin typeface="Times New Roman" pitchFamily="18" charset="0"/>
                <a:cs typeface="Times New Roman" pitchFamily="18" charset="0"/>
              </a:rPr>
              <a:t> XOR E</a:t>
            </a:r>
            <a:r>
              <a:rPr lang="en-AU" sz="2800" baseline="-25000" dirty="0">
                <a:solidFill>
                  <a:srgbClr val="C00000"/>
                </a:solidFill>
                <a:effectLst>
                  <a:outerShdw blurRad="38100" dist="38100" dir="2700000" algn="tl">
                    <a:srgbClr val="000000"/>
                  </a:outerShdw>
                </a:effectLst>
                <a:latin typeface="Times New Roman" pitchFamily="18" charset="0"/>
                <a:cs typeface="Times New Roman" pitchFamily="18" charset="0"/>
              </a:rPr>
              <a:t>K</a:t>
            </a:r>
            <a:r>
              <a:rPr lang="en-AU" sz="2800" dirty="0">
                <a:solidFill>
                  <a:srgbClr val="C00000"/>
                </a:solidFill>
                <a:effectLst>
                  <a:outerShdw blurRad="38100" dist="38100" dir="2700000" algn="tl">
                    <a:srgbClr val="000000"/>
                  </a:outerShdw>
                </a:effectLst>
                <a:latin typeface="Times New Roman" pitchFamily="18" charset="0"/>
                <a:cs typeface="Times New Roman" pitchFamily="18" charset="0"/>
              </a:rPr>
              <a:t>(C</a:t>
            </a:r>
            <a:r>
              <a:rPr lang="en-AU" sz="2800" baseline="-25000" dirty="0">
                <a:solidFill>
                  <a:srgbClr val="C00000"/>
                </a:solidFill>
                <a:effectLst>
                  <a:outerShdw blurRad="38100" dist="38100" dir="2700000" algn="tl">
                    <a:srgbClr val="000000"/>
                  </a:outerShdw>
                </a:effectLst>
                <a:latin typeface="Times New Roman" pitchFamily="18" charset="0"/>
                <a:cs typeface="Times New Roman" pitchFamily="18" charset="0"/>
              </a:rPr>
              <a:t>i-1</a:t>
            </a:r>
            <a:r>
              <a:rPr lang="en-AU" sz="2800" dirty="0">
                <a:solidFill>
                  <a:srgbClr val="C00000"/>
                </a:solidFill>
                <a:effectLst>
                  <a:outerShdw blurRad="38100" dist="38100" dir="2700000" algn="tl">
                    <a:srgbClr val="000000"/>
                  </a:outerShdw>
                </a:effectLst>
                <a:latin typeface="Times New Roman" pitchFamily="18" charset="0"/>
                <a:cs typeface="Times New Roman" pitchFamily="18" charset="0"/>
              </a:rPr>
              <a:t>)</a:t>
            </a:r>
          </a:p>
          <a:p>
            <a:pPr marL="739775" lvl="1" indent="-282575">
              <a:lnSpc>
                <a:spcPct val="90000"/>
              </a:lnSpc>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C00000"/>
                </a:solidFill>
                <a:effectLst>
                  <a:outerShdw blurRad="38100" dist="38100" dir="2700000" algn="tl">
                    <a:srgbClr val="000000"/>
                  </a:outerShdw>
                </a:effectLst>
                <a:latin typeface="Times New Roman" pitchFamily="18" charset="0"/>
                <a:cs typeface="Times New Roman" pitchFamily="18" charset="0"/>
              </a:rPr>
              <a:t>C</a:t>
            </a:r>
            <a:r>
              <a:rPr lang="en-AU" sz="2800" baseline="-25000" dirty="0">
                <a:solidFill>
                  <a:srgbClr val="C00000"/>
                </a:solidFill>
                <a:effectLst>
                  <a:outerShdw blurRad="38100" dist="38100" dir="2700000" algn="tl">
                    <a:srgbClr val="000000"/>
                  </a:outerShdw>
                </a:effectLst>
                <a:latin typeface="Times New Roman" pitchFamily="18" charset="0"/>
                <a:cs typeface="Times New Roman" pitchFamily="18" charset="0"/>
              </a:rPr>
              <a:t>-1</a:t>
            </a:r>
            <a:r>
              <a:rPr lang="en-AU" sz="2800" dirty="0">
                <a:solidFill>
                  <a:srgbClr val="C00000"/>
                </a:solidFill>
                <a:effectLst>
                  <a:outerShdw blurRad="38100" dist="38100" dir="2700000" algn="tl">
                    <a:srgbClr val="000000"/>
                  </a:outerShdw>
                </a:effectLst>
                <a:latin typeface="Times New Roman" pitchFamily="18" charset="0"/>
                <a:cs typeface="Times New Roman" pitchFamily="18" charset="0"/>
              </a:rPr>
              <a:t> = IV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smtClean="0">
                <a:effectLst>
                  <a:outerShdw blurRad="38100" dist="38100" dir="2700000" algn="tl">
                    <a:srgbClr val="000000"/>
                  </a:outerShdw>
                </a:effectLst>
                <a:latin typeface="Times New Roman" pitchFamily="18" charset="0"/>
                <a:cs typeface="Times New Roman" pitchFamily="18" charset="0"/>
              </a:rPr>
              <a:t>Uses</a:t>
            </a:r>
            <a:r>
              <a:rPr lang="en-US" sz="3200" dirty="0">
                <a:effectLst>
                  <a:outerShdw blurRad="38100" dist="38100" dir="2700000" algn="tl">
                    <a:srgbClr val="000000"/>
                  </a:outerShdw>
                </a:effectLst>
                <a:latin typeface="Times New Roman" pitchFamily="18" charset="0"/>
                <a:cs typeface="Times New Roman" pitchFamily="18" charset="0"/>
              </a:rPr>
              <a:t>: stream data encryption, authentication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048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458200"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buFont typeface="Wingdings" pitchFamily="2" charset="2"/>
              <a:buChar char="q"/>
            </a:pPr>
            <a:r>
              <a:rPr lang="en-US" sz="2400" dirty="0" smtClean="0"/>
              <a:t>In this mode the cipher is given as feedback to the next block of encryption with some new specifications</a:t>
            </a:r>
          </a:p>
          <a:p>
            <a:pPr algn="just">
              <a:buFont typeface="Wingdings" pitchFamily="2" charset="2"/>
              <a:buChar char="q"/>
            </a:pPr>
            <a:endParaRPr lang="en-US" sz="2400" dirty="0" smtClean="0"/>
          </a:p>
          <a:p>
            <a:pPr algn="just">
              <a:buFont typeface="Wingdings" pitchFamily="2" charset="2"/>
              <a:buChar char="q"/>
            </a:pPr>
            <a:r>
              <a:rPr lang="en-US" sz="2400" dirty="0" smtClean="0"/>
              <a:t>first an initial vector IV is used for first encryption and output bits are divided as set of </a:t>
            </a:r>
            <a:r>
              <a:rPr lang="en-US" sz="2400" i="1" dirty="0" smtClean="0"/>
              <a:t>s </a:t>
            </a:r>
            <a:r>
              <a:rPr lang="en-US" sz="2400" dirty="0" smtClean="0"/>
              <a:t>and </a:t>
            </a:r>
            <a:r>
              <a:rPr lang="en-US" sz="2400" i="1" dirty="0" smtClean="0"/>
              <a:t>b-s</a:t>
            </a:r>
            <a:r>
              <a:rPr lang="en-US" sz="2400" dirty="0" smtClean="0"/>
              <a:t> bits the left hand side </a:t>
            </a:r>
            <a:r>
              <a:rPr lang="en-US" sz="2400" i="1" dirty="0" smtClean="0"/>
              <a:t>s </a:t>
            </a:r>
            <a:r>
              <a:rPr lang="en-US" sz="2400" dirty="0" smtClean="0"/>
              <a:t>bits are selected and are applied an XOR operation with plaintext bits</a:t>
            </a:r>
          </a:p>
          <a:p>
            <a:pPr algn="just">
              <a:buFont typeface="Wingdings" pitchFamily="2" charset="2"/>
              <a:buChar char="q"/>
            </a:pPr>
            <a:endParaRPr lang="en-US" sz="2400" dirty="0" smtClean="0"/>
          </a:p>
          <a:p>
            <a:pPr algn="just">
              <a:buFont typeface="Wingdings" pitchFamily="2" charset="2"/>
              <a:buChar char="q"/>
            </a:pPr>
            <a:r>
              <a:rPr lang="en-US" sz="2400" dirty="0" smtClean="0"/>
              <a:t> The result given as input to a shift register and the process continues</a:t>
            </a: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55.png"/>
          <p:cNvPicPr>
            <a:picLocks noChangeAspect="1"/>
          </p:cNvPicPr>
          <p:nvPr/>
        </p:nvPicPr>
        <p:blipFill>
          <a:blip r:embed="rId2"/>
          <a:stretch>
            <a:fillRect/>
          </a:stretch>
        </p:blipFill>
        <p:spPr>
          <a:xfrm>
            <a:off x="381001" y="838200"/>
            <a:ext cx="8458200" cy="5486400"/>
          </a:xfrm>
          <a:prstGeom prst="rect">
            <a:avLst/>
          </a:prstGeom>
        </p:spPr>
      </p:pic>
      <p:cxnSp>
        <p:nvCxnSpPr>
          <p:cNvPr id="4" name="Straight Arrow Connector 3"/>
          <p:cNvCxnSpPr/>
          <p:nvPr/>
        </p:nvCxnSpPr>
        <p:spPr>
          <a:xfrm rot="10800000" flipV="1">
            <a:off x="685800" y="2286000"/>
            <a:ext cx="381000" cy="762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 name="TextBox 4"/>
          <p:cNvSpPr txBox="1"/>
          <p:nvPr/>
        </p:nvSpPr>
        <p:spPr>
          <a:xfrm>
            <a:off x="0" y="1981200"/>
            <a:ext cx="7620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b="1" dirty="0" smtClean="0">
                <a:solidFill>
                  <a:srgbClr val="FF0000"/>
                </a:solidFill>
              </a:rPr>
              <a:t>Select left most s bits</a:t>
            </a:r>
            <a:endParaRPr lang="en-US" sz="1200" b="1" dirty="0">
              <a:solidFill>
                <a:srgbClr val="FF0000"/>
              </a:solidFill>
            </a:endParaRPr>
          </a:p>
        </p:txBody>
      </p:sp>
      <p:sp>
        <p:nvSpPr>
          <p:cNvPr id="6" name="TextBox 5"/>
          <p:cNvSpPr txBox="1"/>
          <p:nvPr/>
        </p:nvSpPr>
        <p:spPr>
          <a:xfrm>
            <a:off x="4495800" y="0"/>
            <a:ext cx="7620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1200" b="1" dirty="0" smtClean="0">
                <a:solidFill>
                  <a:srgbClr val="FF0000"/>
                </a:solidFill>
              </a:rPr>
              <a:t>Discard the left most s bits</a:t>
            </a:r>
            <a:endParaRPr lang="en-US" sz="1200" b="1" dirty="0">
              <a:solidFill>
                <a:srgbClr val="FF0000"/>
              </a:solidFill>
            </a:endParaRPr>
          </a:p>
        </p:txBody>
      </p:sp>
      <p:cxnSp>
        <p:nvCxnSpPr>
          <p:cNvPr id="8" name="Straight Arrow Connector 7"/>
          <p:cNvCxnSpPr>
            <a:endCxn id="6" idx="1"/>
          </p:cNvCxnSpPr>
          <p:nvPr/>
        </p:nvCxnSpPr>
        <p:spPr>
          <a:xfrm rot="5400000" flipH="1" flipV="1">
            <a:off x="3865350" y="512550"/>
            <a:ext cx="727501" cy="533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6705600" cy="566822"/>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Type of Transposition Technique</a:t>
            </a:r>
            <a:endParaRPr spc="-5"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 xmlns:a16="http://schemas.microsoft.com/office/drawing/2014/main" id="{D5639C02-1D49-4B49-96BB-19538927ACA0}"/>
              </a:ext>
            </a:extLst>
          </p:cNvPr>
          <p:cNvSpPr/>
          <p:nvPr/>
        </p:nvSpPr>
        <p:spPr>
          <a:xfrm>
            <a:off x="762000" y="2396534"/>
            <a:ext cx="8305800" cy="1015663"/>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Rail Fence Technique</a:t>
            </a:r>
          </a:p>
          <a:p>
            <a:pPr marL="342900" indent="-342900">
              <a:buFont typeface="Arial" panose="020B0604020202020204" pitchFamily="34" charset="0"/>
              <a:buChar char="•"/>
            </a:pPr>
            <a:r>
              <a:rPr lang="en-US" sz="20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Columnar Transposition Technique</a:t>
            </a:r>
          </a:p>
          <a:p>
            <a:pPr marL="342900" indent="-342900">
              <a:buFont typeface="Arial" panose="020B0604020202020204" pitchFamily="34" charset="0"/>
              <a:buChar char="•"/>
            </a:pPr>
            <a:r>
              <a:rPr lang="en-US" sz="2000"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Vernam</a:t>
            </a: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Cipher(One-Time Pad)</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33680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ock-diagram-of-the-encryption-of-the-CFB-mode.png"/>
          <p:cNvPicPr>
            <a:picLocks noChangeAspect="1"/>
          </p:cNvPicPr>
          <p:nvPr/>
        </p:nvPicPr>
        <p:blipFill>
          <a:blip r:embed="rId2"/>
          <a:stretch>
            <a:fillRect/>
          </a:stretch>
        </p:blipFill>
        <p:spPr>
          <a:xfrm>
            <a:off x="304800" y="304800"/>
            <a:ext cx="8610599" cy="6248400"/>
          </a:xfrm>
          <a:prstGeom prst="rect">
            <a:avLst/>
          </a:prstGeom>
        </p:spPr>
      </p:pic>
      <p:sp>
        <p:nvSpPr>
          <p:cNvPr id="6" name="TextBox 5"/>
          <p:cNvSpPr txBox="1"/>
          <p:nvPr/>
        </p:nvSpPr>
        <p:spPr>
          <a:xfrm>
            <a:off x="1066800" y="2514600"/>
            <a:ext cx="990600"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Select</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extBox 6"/>
          <p:cNvSpPr txBox="1"/>
          <p:nvPr/>
        </p:nvSpPr>
        <p:spPr>
          <a:xfrm>
            <a:off x="2362200" y="2514600"/>
            <a:ext cx="990600"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Discard</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TextBox 7"/>
          <p:cNvSpPr txBox="1"/>
          <p:nvPr/>
        </p:nvSpPr>
        <p:spPr>
          <a:xfrm>
            <a:off x="5257800" y="2438400"/>
            <a:ext cx="990600"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Select</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TextBox 8"/>
          <p:cNvSpPr txBox="1"/>
          <p:nvPr/>
        </p:nvSpPr>
        <p:spPr>
          <a:xfrm>
            <a:off x="6477000" y="2438400"/>
            <a:ext cx="990600"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Discard</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p:cNvSpPr txBox="1"/>
          <p:nvPr/>
        </p:nvSpPr>
        <p:spPr>
          <a:xfrm>
            <a:off x="457200" y="4876800"/>
            <a:ext cx="990600"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 Bits</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TextBox 10"/>
          <p:cNvSpPr txBox="1"/>
          <p:nvPr/>
        </p:nvSpPr>
        <p:spPr>
          <a:xfrm>
            <a:off x="4419600" y="4876800"/>
            <a:ext cx="990600"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 Bits</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Output </a:t>
            </a:r>
            <a:r>
              <a:rPr lang="en-AU" sz="44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FeedBack</a:t>
            </a:r>
            <a:r>
              <a:rPr lang="en-A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(OFB)</a:t>
            </a:r>
          </a:p>
        </p:txBody>
      </p:sp>
      <p:sp>
        <p:nvSpPr>
          <p:cNvPr id="23554" name="Text Box 2"/>
          <p:cNvSpPr txBox="1">
            <a:spLocks noChangeArrowheads="1"/>
          </p:cNvSpPr>
          <p:nvPr/>
        </p:nvSpPr>
        <p:spPr bwMode="auto">
          <a:xfrm>
            <a:off x="457200" y="1676400"/>
            <a:ext cx="8458200" cy="5121275"/>
          </a:xfrm>
          <a:prstGeom prst="rect">
            <a:avLst/>
          </a:prstGeom>
          <a:noFill/>
          <a:ln w="9525">
            <a:noFill/>
            <a:round/>
            <a:headEnd/>
            <a:tailEnd/>
          </a:ln>
          <a:effectLst/>
        </p:spPr>
        <p:txBody>
          <a:bodyPr/>
          <a:lstStyle/>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effectLst>
                  <a:outerShdw blurRad="38100" dist="38100" dir="2700000" algn="tl">
                    <a:srgbClr val="000000"/>
                  </a:outerShdw>
                </a:effectLst>
                <a:latin typeface="Times New Roman" pitchFamily="18" charset="0"/>
                <a:cs typeface="Times New Roman" pitchFamily="18" charset="0"/>
              </a:rPr>
              <a:t>M</a:t>
            </a:r>
            <a:r>
              <a:rPr lang="en-AU" sz="3200" dirty="0" smtClean="0">
                <a:effectLst>
                  <a:outerShdw blurRad="38100" dist="38100" dir="2700000" algn="tl">
                    <a:srgbClr val="000000"/>
                  </a:outerShdw>
                </a:effectLst>
                <a:latin typeface="Times New Roman" pitchFamily="18" charset="0"/>
                <a:cs typeface="Times New Roman" pitchFamily="18" charset="0"/>
              </a:rPr>
              <a:t>essage </a:t>
            </a:r>
            <a:r>
              <a:rPr lang="en-AU" sz="3200" dirty="0">
                <a:effectLst>
                  <a:outerShdw blurRad="38100" dist="38100" dir="2700000" algn="tl">
                    <a:srgbClr val="000000"/>
                  </a:outerShdw>
                </a:effectLst>
                <a:latin typeface="Times New Roman" pitchFamily="18" charset="0"/>
                <a:cs typeface="Times New Roman" pitchFamily="18" charset="0"/>
              </a:rPr>
              <a:t>is treated as a stream of bits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effectLst>
                  <a:outerShdw blurRad="38100" dist="38100" dir="2700000" algn="tl">
                    <a:srgbClr val="000000"/>
                  </a:outerShdw>
                </a:effectLst>
                <a:latin typeface="Times New Roman" pitchFamily="18" charset="0"/>
                <a:cs typeface="Times New Roman" pitchFamily="18" charset="0"/>
              </a:rPr>
              <a:t>O</a:t>
            </a:r>
            <a:r>
              <a:rPr lang="en-AU" sz="3200" dirty="0" smtClean="0">
                <a:effectLst>
                  <a:outerShdw blurRad="38100" dist="38100" dir="2700000" algn="tl">
                    <a:srgbClr val="000000"/>
                  </a:outerShdw>
                </a:effectLst>
                <a:latin typeface="Times New Roman" pitchFamily="18" charset="0"/>
                <a:cs typeface="Times New Roman" pitchFamily="18" charset="0"/>
              </a:rPr>
              <a:t>utput </a:t>
            </a:r>
            <a:r>
              <a:rPr lang="en-AU" sz="3200" dirty="0">
                <a:effectLst>
                  <a:outerShdw blurRad="38100" dist="38100" dir="2700000" algn="tl">
                    <a:srgbClr val="000000"/>
                  </a:outerShdw>
                </a:effectLst>
                <a:latin typeface="Times New Roman" pitchFamily="18" charset="0"/>
                <a:cs typeface="Times New Roman" pitchFamily="18" charset="0"/>
              </a:rPr>
              <a:t>of cipher is added to message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effectLst>
                  <a:outerShdw blurRad="38100" dist="38100" dir="2700000" algn="tl">
                    <a:srgbClr val="000000"/>
                  </a:outerShdw>
                </a:effectLst>
                <a:latin typeface="Times New Roman" pitchFamily="18" charset="0"/>
                <a:cs typeface="Times New Roman" pitchFamily="18" charset="0"/>
              </a:rPr>
              <a:t>O</a:t>
            </a:r>
            <a:r>
              <a:rPr lang="en-AU" sz="3200" dirty="0" smtClean="0">
                <a:effectLst>
                  <a:outerShdw blurRad="38100" dist="38100" dir="2700000" algn="tl">
                    <a:srgbClr val="000000"/>
                  </a:outerShdw>
                </a:effectLst>
                <a:latin typeface="Times New Roman" pitchFamily="18" charset="0"/>
                <a:cs typeface="Times New Roman" pitchFamily="18" charset="0"/>
              </a:rPr>
              <a:t>utput </a:t>
            </a:r>
            <a:r>
              <a:rPr lang="en-AU" sz="3200" dirty="0">
                <a:effectLst>
                  <a:outerShdw blurRad="38100" dist="38100" dir="2700000" algn="tl">
                    <a:srgbClr val="000000"/>
                  </a:outerShdw>
                </a:effectLst>
                <a:latin typeface="Times New Roman" pitchFamily="18" charset="0"/>
                <a:cs typeface="Times New Roman" pitchFamily="18" charset="0"/>
              </a:rPr>
              <a:t>is then feed back (hence name) </a:t>
            </a:r>
          </a:p>
          <a:p>
            <a:pPr lvl="1" indent="-282575">
              <a:lnSpc>
                <a:spcPct val="90000"/>
              </a:lnSpc>
              <a:spcBef>
                <a:spcPts val="6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smtClean="0">
                <a:effectLst>
                  <a:outerShdw blurRad="38100" dist="38100" dir="2700000" algn="tl">
                    <a:srgbClr val="000000"/>
                  </a:outerShdw>
                </a:effectLst>
                <a:latin typeface="Times New Roman" pitchFamily="18" charset="0"/>
                <a:cs typeface="Times New Roman" pitchFamily="18" charset="0"/>
              </a:rPr>
              <a:t>    </a:t>
            </a:r>
            <a:r>
              <a:rPr lang="en-AU" sz="2400" dirty="0" err="1" smtClean="0">
                <a:effectLst>
                  <a:outerShdw blurRad="38100" dist="38100" dir="2700000" algn="tl">
                    <a:srgbClr val="000000"/>
                  </a:outerShdw>
                </a:effectLst>
                <a:latin typeface="Times New Roman" pitchFamily="18" charset="0"/>
                <a:cs typeface="Times New Roman" pitchFamily="18" charset="0"/>
              </a:rPr>
              <a:t>O</a:t>
            </a:r>
            <a:r>
              <a:rPr lang="en-AU" sz="2400" baseline="-25000" dirty="0" err="1" smtClean="0">
                <a:effectLst>
                  <a:outerShdw blurRad="38100" dist="38100" dir="2700000" algn="tl">
                    <a:srgbClr val="000000"/>
                  </a:outerShdw>
                </a:effectLst>
                <a:latin typeface="Times New Roman" pitchFamily="18" charset="0"/>
                <a:cs typeface="Times New Roman" pitchFamily="18" charset="0"/>
              </a:rPr>
              <a:t>i</a:t>
            </a:r>
            <a:r>
              <a:rPr lang="en-AU" sz="2400" dirty="0" smtClean="0">
                <a:effectLst>
                  <a:outerShdw blurRad="38100" dist="38100" dir="2700000" algn="tl">
                    <a:srgbClr val="000000"/>
                  </a:outerShdw>
                </a:effectLst>
                <a:latin typeface="Times New Roman" pitchFamily="18" charset="0"/>
                <a:cs typeface="Times New Roman" pitchFamily="18" charset="0"/>
              </a:rPr>
              <a:t> </a:t>
            </a:r>
            <a:r>
              <a:rPr lang="en-AU" sz="2400" dirty="0">
                <a:effectLst>
                  <a:outerShdw blurRad="38100" dist="38100" dir="2700000" algn="tl">
                    <a:srgbClr val="000000"/>
                  </a:outerShdw>
                </a:effectLst>
                <a:latin typeface="Times New Roman" pitchFamily="18" charset="0"/>
                <a:cs typeface="Times New Roman" pitchFamily="18" charset="0"/>
              </a:rPr>
              <a:t>= E</a:t>
            </a:r>
            <a:r>
              <a:rPr lang="en-AU" sz="2400" baseline="-25000" dirty="0">
                <a:effectLst>
                  <a:outerShdw blurRad="38100" dist="38100" dir="2700000" algn="tl">
                    <a:srgbClr val="000000"/>
                  </a:outerShdw>
                </a:effectLst>
                <a:latin typeface="Times New Roman" pitchFamily="18" charset="0"/>
                <a:cs typeface="Times New Roman" pitchFamily="18" charset="0"/>
              </a:rPr>
              <a:t>K</a:t>
            </a:r>
            <a:r>
              <a:rPr lang="en-AU" sz="2400" dirty="0">
                <a:effectLst>
                  <a:outerShdw blurRad="38100" dist="38100" dir="2700000" algn="tl">
                    <a:srgbClr val="000000"/>
                  </a:outerShdw>
                </a:effectLst>
                <a:latin typeface="Times New Roman" pitchFamily="18" charset="0"/>
                <a:cs typeface="Times New Roman" pitchFamily="18" charset="0"/>
              </a:rPr>
              <a:t>(O</a:t>
            </a:r>
            <a:r>
              <a:rPr lang="en-AU" sz="2400" baseline="-25000" dirty="0">
                <a:effectLst>
                  <a:outerShdw blurRad="38100" dist="38100" dir="2700000" algn="tl">
                    <a:srgbClr val="000000"/>
                  </a:outerShdw>
                </a:effectLst>
                <a:latin typeface="Times New Roman" pitchFamily="18" charset="0"/>
                <a:cs typeface="Times New Roman" pitchFamily="18" charset="0"/>
              </a:rPr>
              <a:t>i-1</a:t>
            </a:r>
            <a:r>
              <a:rPr lang="en-AU" sz="2400" dirty="0">
                <a:effectLst>
                  <a:outerShdw blurRad="38100" dist="38100" dir="2700000" algn="tl">
                    <a:srgbClr val="000000"/>
                  </a:outerShdw>
                </a:effectLst>
                <a:latin typeface="Times New Roman" pitchFamily="18" charset="0"/>
                <a:cs typeface="Times New Roman" pitchFamily="18" charset="0"/>
              </a:rPr>
              <a:t>)</a:t>
            </a:r>
          </a:p>
          <a:p>
            <a:pPr lvl="1" indent="-282575">
              <a:lnSpc>
                <a:spcPct val="90000"/>
              </a:lnSpc>
              <a:spcBef>
                <a:spcPts val="6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smtClean="0">
                <a:effectLst>
                  <a:outerShdw blurRad="38100" dist="38100" dir="2700000" algn="tl">
                    <a:srgbClr val="000000"/>
                  </a:outerShdw>
                </a:effectLst>
                <a:latin typeface="Times New Roman" pitchFamily="18" charset="0"/>
                <a:cs typeface="Times New Roman" pitchFamily="18" charset="0"/>
              </a:rPr>
              <a:t>    </a:t>
            </a:r>
            <a:r>
              <a:rPr lang="en-AU" sz="2400" dirty="0" err="1" smtClean="0">
                <a:effectLst>
                  <a:outerShdw blurRad="38100" dist="38100" dir="2700000" algn="tl">
                    <a:srgbClr val="000000"/>
                  </a:outerShdw>
                </a:effectLst>
                <a:latin typeface="Times New Roman" pitchFamily="18" charset="0"/>
                <a:cs typeface="Times New Roman" pitchFamily="18" charset="0"/>
              </a:rPr>
              <a:t>C</a:t>
            </a:r>
            <a:r>
              <a:rPr lang="en-AU" sz="2400" baseline="-25000" dirty="0" err="1" smtClean="0">
                <a:effectLst>
                  <a:outerShdw blurRad="38100" dist="38100" dir="2700000" algn="tl">
                    <a:srgbClr val="000000"/>
                  </a:outerShdw>
                </a:effectLst>
                <a:latin typeface="Times New Roman" pitchFamily="18" charset="0"/>
                <a:cs typeface="Times New Roman" pitchFamily="18" charset="0"/>
              </a:rPr>
              <a:t>i</a:t>
            </a:r>
            <a:r>
              <a:rPr lang="en-AU" sz="2400" dirty="0" smtClean="0">
                <a:effectLst>
                  <a:outerShdw blurRad="38100" dist="38100" dir="2700000" algn="tl">
                    <a:srgbClr val="000000"/>
                  </a:outerShdw>
                </a:effectLst>
                <a:latin typeface="Times New Roman" pitchFamily="18" charset="0"/>
                <a:cs typeface="Times New Roman" pitchFamily="18" charset="0"/>
              </a:rPr>
              <a:t> </a:t>
            </a:r>
            <a:r>
              <a:rPr lang="en-AU" sz="2400" dirty="0">
                <a:effectLst>
                  <a:outerShdw blurRad="38100" dist="38100" dir="2700000" algn="tl">
                    <a:srgbClr val="000000"/>
                  </a:outerShdw>
                </a:effectLst>
                <a:latin typeface="Times New Roman" pitchFamily="18" charset="0"/>
                <a:cs typeface="Times New Roman" pitchFamily="18" charset="0"/>
              </a:rPr>
              <a:t>= P</a:t>
            </a:r>
            <a:r>
              <a:rPr lang="en-AU" sz="2400" baseline="-25000" dirty="0">
                <a:effectLst>
                  <a:outerShdw blurRad="38100" dist="38100" dir="2700000" algn="tl">
                    <a:srgbClr val="000000"/>
                  </a:outerShdw>
                </a:effectLst>
                <a:latin typeface="Times New Roman" pitchFamily="18" charset="0"/>
                <a:cs typeface="Times New Roman" pitchFamily="18" charset="0"/>
              </a:rPr>
              <a:t>i</a:t>
            </a:r>
            <a:r>
              <a:rPr lang="en-AU" sz="2400" dirty="0">
                <a:effectLst>
                  <a:outerShdw blurRad="38100" dist="38100" dir="2700000" algn="tl">
                    <a:srgbClr val="000000"/>
                  </a:outerShdw>
                </a:effectLst>
                <a:latin typeface="Times New Roman" pitchFamily="18" charset="0"/>
                <a:cs typeface="Times New Roman" pitchFamily="18" charset="0"/>
              </a:rPr>
              <a:t> XOR </a:t>
            </a:r>
            <a:r>
              <a:rPr lang="en-AU" sz="2400" dirty="0" err="1">
                <a:effectLst>
                  <a:outerShdw blurRad="38100" dist="38100" dir="2700000" algn="tl">
                    <a:srgbClr val="000000"/>
                  </a:outerShdw>
                </a:effectLst>
                <a:latin typeface="Times New Roman" pitchFamily="18" charset="0"/>
                <a:cs typeface="Times New Roman" pitchFamily="18" charset="0"/>
              </a:rPr>
              <a:t>O</a:t>
            </a:r>
            <a:r>
              <a:rPr lang="en-AU" sz="2400" baseline="-25000" dirty="0" err="1">
                <a:effectLst>
                  <a:outerShdw blurRad="38100" dist="38100" dir="2700000" algn="tl">
                    <a:srgbClr val="000000"/>
                  </a:outerShdw>
                </a:effectLst>
                <a:latin typeface="Times New Roman" pitchFamily="18" charset="0"/>
                <a:cs typeface="Times New Roman" pitchFamily="18" charset="0"/>
              </a:rPr>
              <a:t>i</a:t>
            </a:r>
            <a:r>
              <a:rPr lang="en-AU" sz="2400" dirty="0">
                <a:effectLst>
                  <a:outerShdw blurRad="38100" dist="38100" dir="2700000" algn="tl">
                    <a:srgbClr val="000000"/>
                  </a:outerShdw>
                </a:effectLst>
                <a:latin typeface="Times New Roman" pitchFamily="18" charset="0"/>
                <a:cs typeface="Times New Roman" pitchFamily="18" charset="0"/>
              </a:rPr>
              <a:t> </a:t>
            </a:r>
          </a:p>
          <a:p>
            <a:pPr lvl="1" indent="-282575">
              <a:lnSpc>
                <a:spcPct val="90000"/>
              </a:lnSpc>
              <a:spcBef>
                <a:spcPts val="6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smtClean="0">
                <a:effectLst>
                  <a:outerShdw blurRad="38100" dist="38100" dir="2700000" algn="tl">
                    <a:srgbClr val="000000"/>
                  </a:outerShdw>
                </a:effectLst>
                <a:latin typeface="Times New Roman" pitchFamily="18" charset="0"/>
                <a:cs typeface="Times New Roman" pitchFamily="18" charset="0"/>
              </a:rPr>
              <a:t>    O</a:t>
            </a:r>
            <a:r>
              <a:rPr lang="en-AU" sz="2400" baseline="-25000" dirty="0" smtClean="0">
                <a:effectLst>
                  <a:outerShdw blurRad="38100" dist="38100" dir="2700000" algn="tl">
                    <a:srgbClr val="000000"/>
                  </a:outerShdw>
                </a:effectLst>
                <a:latin typeface="Times New Roman" pitchFamily="18" charset="0"/>
                <a:cs typeface="Times New Roman" pitchFamily="18" charset="0"/>
              </a:rPr>
              <a:t>-1</a:t>
            </a:r>
            <a:r>
              <a:rPr lang="en-AU" sz="2400" dirty="0" smtClean="0">
                <a:effectLst>
                  <a:outerShdw blurRad="38100" dist="38100" dir="2700000" algn="tl">
                    <a:srgbClr val="000000"/>
                  </a:outerShdw>
                </a:effectLst>
                <a:latin typeface="Times New Roman" pitchFamily="18" charset="0"/>
                <a:cs typeface="Times New Roman" pitchFamily="18" charset="0"/>
              </a:rPr>
              <a:t> </a:t>
            </a:r>
            <a:r>
              <a:rPr lang="en-AU" sz="2400" dirty="0">
                <a:effectLst>
                  <a:outerShdw blurRad="38100" dist="38100" dir="2700000" algn="tl">
                    <a:srgbClr val="000000"/>
                  </a:outerShdw>
                </a:effectLst>
                <a:latin typeface="Times New Roman" pitchFamily="18" charset="0"/>
                <a:cs typeface="Times New Roman" pitchFamily="18" charset="0"/>
              </a:rPr>
              <a:t>= IV</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effectLst>
                  <a:outerShdw blurRad="38100" dist="38100" dir="2700000" algn="tl">
                    <a:srgbClr val="000000"/>
                  </a:outerShdw>
                </a:effectLst>
                <a:latin typeface="Times New Roman" pitchFamily="18" charset="0"/>
                <a:cs typeface="Times New Roman" pitchFamily="18" charset="0"/>
              </a:rPr>
              <a:t>F</a:t>
            </a:r>
            <a:r>
              <a:rPr lang="en-AU" sz="3200" dirty="0" smtClean="0">
                <a:effectLst>
                  <a:outerShdw blurRad="38100" dist="38100" dir="2700000" algn="tl">
                    <a:srgbClr val="000000"/>
                  </a:outerShdw>
                </a:effectLst>
                <a:latin typeface="Times New Roman" pitchFamily="18" charset="0"/>
                <a:cs typeface="Times New Roman" pitchFamily="18" charset="0"/>
              </a:rPr>
              <a:t>eedback </a:t>
            </a:r>
            <a:r>
              <a:rPr lang="en-AU" sz="3200" dirty="0">
                <a:effectLst>
                  <a:outerShdw blurRad="38100" dist="38100" dir="2700000" algn="tl">
                    <a:srgbClr val="000000"/>
                  </a:outerShdw>
                </a:effectLst>
                <a:latin typeface="Times New Roman" pitchFamily="18" charset="0"/>
                <a:cs typeface="Times New Roman" pitchFamily="18" charset="0"/>
              </a:rPr>
              <a:t>is independent of message </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effectLst>
                  <a:outerShdw blurRad="38100" dist="38100" dir="2700000" algn="tl">
                    <a:srgbClr val="000000"/>
                  </a:outerShdw>
                </a:effectLst>
                <a:latin typeface="Times New Roman" pitchFamily="18" charset="0"/>
                <a:cs typeface="Times New Roman" pitchFamily="18" charset="0"/>
              </a:rPr>
              <a:t>C</a:t>
            </a:r>
            <a:r>
              <a:rPr lang="en-AU" sz="3200" dirty="0" smtClean="0">
                <a:effectLst>
                  <a:outerShdw blurRad="38100" dist="38100" dir="2700000" algn="tl">
                    <a:srgbClr val="000000"/>
                  </a:outerShdw>
                </a:effectLst>
                <a:latin typeface="Times New Roman" pitchFamily="18" charset="0"/>
                <a:cs typeface="Times New Roman" pitchFamily="18" charset="0"/>
              </a:rPr>
              <a:t>an </a:t>
            </a:r>
            <a:r>
              <a:rPr lang="en-AU" sz="3200" dirty="0">
                <a:effectLst>
                  <a:outerShdw blurRad="38100" dist="38100" dir="2700000" algn="tl">
                    <a:srgbClr val="000000"/>
                  </a:outerShdw>
                </a:effectLst>
                <a:latin typeface="Times New Roman" pitchFamily="18" charset="0"/>
                <a:cs typeface="Times New Roman" pitchFamily="18" charset="0"/>
              </a:rPr>
              <a:t>be computed in advance</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smtClean="0">
                <a:effectLst>
                  <a:outerShdw blurRad="38100" dist="38100" dir="2700000" algn="tl">
                    <a:srgbClr val="000000"/>
                  </a:outerShdw>
                </a:effectLst>
                <a:latin typeface="Times New Roman" pitchFamily="18" charset="0"/>
                <a:cs typeface="Times New Roman" pitchFamily="18" charset="0"/>
              </a:rPr>
              <a:t>Uses</a:t>
            </a:r>
            <a:r>
              <a:rPr lang="en-US" sz="3200" dirty="0">
                <a:effectLst>
                  <a:outerShdw blurRad="38100" dist="38100" dir="2700000" algn="tl">
                    <a:srgbClr val="000000"/>
                  </a:outerShdw>
                </a:effectLst>
                <a:latin typeface="Times New Roman" pitchFamily="18" charset="0"/>
                <a:cs typeface="Times New Roman" pitchFamily="18" charset="0"/>
              </a:rPr>
              <a:t>: stream </a:t>
            </a:r>
            <a:r>
              <a:rPr lang="en-US" sz="3200" dirty="0" smtClean="0">
                <a:effectLst>
                  <a:outerShdw blurRad="38100" dist="38100" dir="2700000" algn="tl">
                    <a:srgbClr val="000000"/>
                  </a:outerShdw>
                </a:effectLst>
                <a:latin typeface="Times New Roman" pitchFamily="18" charset="0"/>
                <a:cs typeface="Times New Roman" pitchFamily="18" charset="0"/>
              </a:rPr>
              <a:t>encryption</a:t>
            </a:r>
            <a:endParaRPr lang="en-US" sz="3200" dirty="0">
              <a:effectLst>
                <a:outerShdw blurRad="38100" dist="38100" dir="2700000" algn="tl">
                  <a:srgbClr val="000000"/>
                </a:outerShdw>
              </a:effectLst>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355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2355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355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235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05800" cy="4031873"/>
          </a:xfrm>
          <a:prstGeom prst="rect">
            <a:avLst/>
          </a:prstGeom>
          <a:noFill/>
        </p:spPr>
        <p:txBody>
          <a:bodyPr wrap="square" rtlCol="0">
            <a:spAutoFit/>
          </a:bodyPr>
          <a:lstStyle/>
          <a:p>
            <a:pPr algn="just">
              <a:buFont typeface="Wingdings" pitchFamily="2" charset="2"/>
              <a:buChar char="q"/>
            </a:pPr>
            <a:r>
              <a:rPr lang="en-US" sz="3200" dirty="0" smtClean="0"/>
              <a:t>The output feedback mode follows nearly same process as the Cipher Feedback mode except that it sends the encrypted output as feedback instead of the actual cipher which is XOR output</a:t>
            </a:r>
          </a:p>
          <a:p>
            <a:pPr algn="just">
              <a:buFont typeface="Wingdings" pitchFamily="2" charset="2"/>
              <a:buChar char="q"/>
            </a:pPr>
            <a:endParaRPr lang="en-US" sz="3200" dirty="0" smtClean="0"/>
          </a:p>
          <a:p>
            <a:pPr algn="just">
              <a:buFont typeface="Wingdings" pitchFamily="2" charset="2"/>
              <a:buChar char="q"/>
            </a:pPr>
            <a:r>
              <a:rPr lang="en-US" sz="3200" dirty="0" smtClean="0"/>
              <a:t>In this output feedback mode, all bits of the block are send instead of sending selected </a:t>
            </a:r>
            <a:r>
              <a:rPr lang="en-US" sz="3200" i="1" dirty="0" smtClean="0"/>
              <a:t>s</a:t>
            </a:r>
            <a:r>
              <a:rPr lang="en-US" sz="3200" dirty="0" smtClean="0"/>
              <a:t> bits.</a:t>
            </a:r>
            <a:endParaRPr lang="en-US"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6.png"/>
          <p:cNvPicPr>
            <a:picLocks noChangeAspect="1"/>
          </p:cNvPicPr>
          <p:nvPr/>
        </p:nvPicPr>
        <p:blipFill>
          <a:blip r:embed="rId2"/>
          <a:stretch>
            <a:fillRect/>
          </a:stretch>
        </p:blipFill>
        <p:spPr>
          <a:xfrm>
            <a:off x="457201" y="457200"/>
            <a:ext cx="7928826" cy="6400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Output+FeedBack+(OFB)+Stallings+Fig+3.14+block+ciphers,+DES,+IDEA.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4953000" y="1295400"/>
            <a:ext cx="1752600" cy="369332"/>
          </a:xfrm>
          <a:prstGeom prst="rect">
            <a:avLst/>
          </a:prstGeom>
          <a:noFill/>
        </p:spPr>
        <p:txBody>
          <a:bodyPr wrap="square" rtlCol="0">
            <a:spAutoFit/>
          </a:bodyPr>
          <a:lstStyle/>
          <a:p>
            <a:r>
              <a:rPr lang="en-US" sz="1100" dirty="0" smtClean="0">
                <a:solidFill>
                  <a:srgbClr val="0070C0"/>
                </a:solidFill>
              </a:rPr>
              <a:t>Discard left most</a:t>
            </a:r>
            <a:r>
              <a:rPr lang="en-US" dirty="0" smtClean="0">
                <a:solidFill>
                  <a:srgbClr val="0070C0"/>
                </a:solidFill>
              </a:rPr>
              <a:t> </a:t>
            </a:r>
            <a:r>
              <a:rPr lang="en-US" dirty="0" smtClean="0">
                <a:solidFill>
                  <a:srgbClr val="C00000"/>
                </a:solidFill>
              </a:rPr>
              <a:t>s</a:t>
            </a:r>
            <a:r>
              <a:rPr lang="en-US" dirty="0" smtClean="0">
                <a:solidFill>
                  <a:srgbClr val="0070C0"/>
                </a:solidFill>
              </a:rPr>
              <a:t> </a:t>
            </a:r>
            <a:r>
              <a:rPr lang="en-US" sz="1100" dirty="0" smtClean="0">
                <a:solidFill>
                  <a:srgbClr val="0070C0"/>
                </a:solidFill>
              </a:rPr>
              <a:t>bits</a:t>
            </a:r>
            <a:endParaRPr lang="en-US" sz="1100" dirty="0">
              <a:solidFill>
                <a:srgbClr val="0070C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(CTR)</a:t>
            </a:r>
          </a:p>
        </p:txBody>
      </p:sp>
      <p:sp>
        <p:nvSpPr>
          <p:cNvPr id="26626" name="Text Box 2"/>
          <p:cNvSpPr txBox="1">
            <a:spLocks noChangeArrowheads="1"/>
          </p:cNvSpPr>
          <p:nvPr/>
        </p:nvSpPr>
        <p:spPr bwMode="auto">
          <a:xfrm>
            <a:off x="457200" y="1676400"/>
            <a:ext cx="8229600" cy="4984750"/>
          </a:xfrm>
          <a:prstGeom prst="rect">
            <a:avLst/>
          </a:prstGeom>
          <a:noFill/>
          <a:ln w="9525">
            <a:noFill/>
            <a:round/>
            <a:headEnd/>
            <a:tailEnd/>
          </a:ln>
          <a:effectLst/>
        </p:spPr>
        <p:txBody>
          <a:bodyPr/>
          <a:lstStyle/>
          <a:p>
            <a:pPr marL="339725" indent="-339725">
              <a:spcBef>
                <a:spcPts val="800"/>
              </a:spcBef>
              <a:buClr>
                <a:srgbClr val="5FAFFF"/>
              </a:buClr>
              <a:buSzPct val="8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3200" dirty="0">
              <a:effectLst>
                <a:outerShdw blurRad="38100" dist="38100" dir="2700000" algn="tl">
                  <a:srgbClr val="000000"/>
                </a:outerShdw>
              </a:effectLst>
              <a:latin typeface="Times New Roman" pitchFamily="18" charset="0"/>
              <a:cs typeface="Times New Roman" pitchFamily="18" charset="0"/>
            </a:endParaRP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effectLst>
                  <a:outerShdw blurRad="38100" dist="38100" dir="2700000" algn="tl">
                    <a:srgbClr val="000000"/>
                  </a:outerShdw>
                </a:effectLst>
                <a:latin typeface="Times New Roman" pitchFamily="18" charset="0"/>
                <a:cs typeface="Times New Roman" pitchFamily="18" charset="0"/>
              </a:rPr>
              <a:t>S</a:t>
            </a:r>
            <a:r>
              <a:rPr lang="en-US" sz="3200" dirty="0" smtClean="0">
                <a:effectLst>
                  <a:outerShdw blurRad="38100" dist="38100" dir="2700000" algn="tl">
                    <a:srgbClr val="000000"/>
                  </a:outerShdw>
                </a:effectLst>
                <a:latin typeface="Times New Roman" pitchFamily="18" charset="0"/>
                <a:cs typeface="Times New Roman" pitchFamily="18" charset="0"/>
              </a:rPr>
              <a:t>imilar </a:t>
            </a:r>
            <a:r>
              <a:rPr lang="en-US" sz="3200" dirty="0">
                <a:effectLst>
                  <a:outerShdw blurRad="38100" dist="38100" dir="2700000" algn="tl">
                    <a:srgbClr val="000000"/>
                  </a:outerShdw>
                </a:effectLst>
                <a:latin typeface="Times New Roman" pitchFamily="18" charset="0"/>
                <a:cs typeface="Times New Roman" pitchFamily="18" charset="0"/>
              </a:rPr>
              <a:t>to OFB but encrypts counter value rather than any feedback value</a:t>
            </a:r>
          </a:p>
          <a:p>
            <a:pPr lvl="1" indent="-282575">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smtClean="0">
                <a:effectLst>
                  <a:outerShdw blurRad="38100" dist="38100" dir="2700000" algn="tl">
                    <a:srgbClr val="000000"/>
                  </a:outerShdw>
                </a:effectLst>
                <a:latin typeface="Times New Roman" pitchFamily="18" charset="0"/>
                <a:cs typeface="Times New Roman" pitchFamily="18" charset="0"/>
              </a:rPr>
              <a:t>     </a:t>
            </a:r>
            <a:r>
              <a:rPr lang="en-AU" sz="2800" dirty="0" err="1" smtClean="0">
                <a:effectLst>
                  <a:outerShdw blurRad="38100" dist="38100" dir="2700000" algn="tl">
                    <a:srgbClr val="000000"/>
                  </a:outerShdw>
                </a:effectLst>
                <a:latin typeface="Times New Roman" pitchFamily="18" charset="0"/>
                <a:cs typeface="Times New Roman" pitchFamily="18" charset="0"/>
              </a:rPr>
              <a:t>O</a:t>
            </a:r>
            <a:r>
              <a:rPr lang="en-AU" sz="2800" baseline="-25000" dirty="0" err="1" smtClean="0">
                <a:effectLst>
                  <a:outerShdw blurRad="38100" dist="38100" dir="2700000" algn="tl">
                    <a:srgbClr val="000000"/>
                  </a:outerShdw>
                </a:effectLst>
                <a:latin typeface="Times New Roman" pitchFamily="18" charset="0"/>
                <a:cs typeface="Times New Roman" pitchFamily="18" charset="0"/>
              </a:rPr>
              <a:t>i</a:t>
            </a:r>
            <a:r>
              <a:rPr lang="en-AU" sz="2800" dirty="0" smtClean="0">
                <a:effectLst>
                  <a:outerShdw blurRad="38100" dist="38100" dir="2700000" algn="tl">
                    <a:srgbClr val="000000"/>
                  </a:outerShdw>
                </a:effectLst>
                <a:latin typeface="Times New Roman" pitchFamily="18" charset="0"/>
                <a:cs typeface="Times New Roman" pitchFamily="18" charset="0"/>
              </a:rPr>
              <a:t> </a:t>
            </a:r>
            <a:r>
              <a:rPr lang="en-AU" sz="2800" dirty="0">
                <a:effectLst>
                  <a:outerShdw blurRad="38100" dist="38100" dir="2700000" algn="tl">
                    <a:srgbClr val="000000"/>
                  </a:outerShdw>
                </a:effectLst>
                <a:latin typeface="Times New Roman" pitchFamily="18" charset="0"/>
                <a:cs typeface="Times New Roman" pitchFamily="18" charset="0"/>
              </a:rPr>
              <a:t>= </a:t>
            </a:r>
            <a:r>
              <a:rPr lang="en-AU" sz="2800" dirty="0" smtClean="0">
                <a:effectLst>
                  <a:outerShdw blurRad="38100" dist="38100" dir="2700000" algn="tl">
                    <a:srgbClr val="000000"/>
                  </a:outerShdw>
                </a:effectLst>
                <a:latin typeface="Times New Roman" pitchFamily="18" charset="0"/>
                <a:cs typeface="Times New Roman" pitchFamily="18" charset="0"/>
              </a:rPr>
              <a:t>E</a:t>
            </a:r>
            <a:r>
              <a:rPr lang="en-AU" sz="2800" baseline="-25000" dirty="0" smtClean="0">
                <a:effectLst>
                  <a:outerShdw blurRad="38100" dist="38100" dir="2700000" algn="tl">
                    <a:srgbClr val="000000"/>
                  </a:outerShdw>
                </a:effectLst>
                <a:latin typeface="Times New Roman" pitchFamily="18" charset="0"/>
                <a:cs typeface="Times New Roman" pitchFamily="18" charset="0"/>
              </a:rPr>
              <a:t>K</a:t>
            </a:r>
            <a:r>
              <a:rPr lang="en-AU" sz="2800" dirty="0" smtClean="0">
                <a:effectLst>
                  <a:outerShdw blurRad="38100" dist="38100" dir="2700000" algn="tl">
                    <a:srgbClr val="000000"/>
                  </a:outerShdw>
                </a:effectLst>
                <a:latin typeface="Times New Roman" pitchFamily="18" charset="0"/>
                <a:cs typeface="Times New Roman" pitchFamily="18" charset="0"/>
              </a:rPr>
              <a:t>(Counter)</a:t>
            </a:r>
            <a:endParaRPr lang="en-AU" sz="2800" dirty="0">
              <a:effectLst>
                <a:outerShdw blurRad="38100" dist="38100" dir="2700000" algn="tl">
                  <a:srgbClr val="000000"/>
                </a:outerShdw>
              </a:effectLst>
              <a:latin typeface="Times New Roman" pitchFamily="18" charset="0"/>
              <a:cs typeface="Times New Roman" pitchFamily="18" charset="0"/>
            </a:endParaRPr>
          </a:p>
          <a:p>
            <a:pPr lvl="1" indent="-282575">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smtClean="0">
                <a:effectLst>
                  <a:outerShdw blurRad="38100" dist="38100" dir="2700000" algn="tl">
                    <a:srgbClr val="000000"/>
                  </a:outerShdw>
                </a:effectLst>
                <a:latin typeface="Times New Roman" pitchFamily="18" charset="0"/>
                <a:cs typeface="Times New Roman" pitchFamily="18" charset="0"/>
              </a:rPr>
              <a:t>     </a:t>
            </a:r>
            <a:r>
              <a:rPr lang="en-AU" sz="2800" dirty="0" err="1" smtClean="0">
                <a:effectLst>
                  <a:outerShdw blurRad="38100" dist="38100" dir="2700000" algn="tl">
                    <a:srgbClr val="000000"/>
                  </a:outerShdw>
                </a:effectLst>
                <a:latin typeface="Times New Roman" pitchFamily="18" charset="0"/>
                <a:cs typeface="Times New Roman" pitchFamily="18" charset="0"/>
              </a:rPr>
              <a:t>C</a:t>
            </a:r>
            <a:r>
              <a:rPr lang="en-AU" sz="2800" baseline="-25000" dirty="0" err="1" smtClean="0">
                <a:effectLst>
                  <a:outerShdw blurRad="38100" dist="38100" dir="2700000" algn="tl">
                    <a:srgbClr val="000000"/>
                  </a:outerShdw>
                </a:effectLst>
                <a:latin typeface="Times New Roman" pitchFamily="18" charset="0"/>
                <a:cs typeface="Times New Roman" pitchFamily="18" charset="0"/>
              </a:rPr>
              <a:t>i</a:t>
            </a:r>
            <a:r>
              <a:rPr lang="en-AU" sz="2800" dirty="0" smtClean="0">
                <a:effectLst>
                  <a:outerShdw blurRad="38100" dist="38100" dir="2700000" algn="tl">
                    <a:srgbClr val="000000"/>
                  </a:outerShdw>
                </a:effectLst>
                <a:latin typeface="Times New Roman" pitchFamily="18" charset="0"/>
                <a:cs typeface="Times New Roman" pitchFamily="18" charset="0"/>
              </a:rPr>
              <a:t> </a:t>
            </a:r>
            <a:r>
              <a:rPr lang="en-AU" sz="2800" dirty="0">
                <a:effectLst>
                  <a:outerShdw blurRad="38100" dist="38100" dir="2700000" algn="tl">
                    <a:srgbClr val="000000"/>
                  </a:outerShdw>
                </a:effectLst>
                <a:latin typeface="Times New Roman" pitchFamily="18" charset="0"/>
                <a:cs typeface="Times New Roman" pitchFamily="18" charset="0"/>
              </a:rPr>
              <a:t>= P</a:t>
            </a:r>
            <a:r>
              <a:rPr lang="en-AU" sz="2800" baseline="-25000" dirty="0">
                <a:effectLst>
                  <a:outerShdw blurRad="38100" dist="38100" dir="2700000" algn="tl">
                    <a:srgbClr val="000000"/>
                  </a:outerShdw>
                </a:effectLst>
                <a:latin typeface="Times New Roman" pitchFamily="18" charset="0"/>
                <a:cs typeface="Times New Roman" pitchFamily="18" charset="0"/>
              </a:rPr>
              <a:t>i</a:t>
            </a:r>
            <a:r>
              <a:rPr lang="en-AU" sz="2800" dirty="0">
                <a:effectLst>
                  <a:outerShdw blurRad="38100" dist="38100" dir="2700000" algn="tl">
                    <a:srgbClr val="000000"/>
                  </a:outerShdw>
                </a:effectLst>
                <a:latin typeface="Times New Roman" pitchFamily="18" charset="0"/>
                <a:cs typeface="Times New Roman" pitchFamily="18" charset="0"/>
              </a:rPr>
              <a:t> XOR </a:t>
            </a:r>
            <a:r>
              <a:rPr lang="en-AU" sz="2800" dirty="0" err="1">
                <a:effectLst>
                  <a:outerShdw blurRad="38100" dist="38100" dir="2700000" algn="tl">
                    <a:srgbClr val="000000"/>
                  </a:outerShdw>
                </a:effectLst>
                <a:latin typeface="Times New Roman" pitchFamily="18" charset="0"/>
                <a:cs typeface="Times New Roman" pitchFamily="18" charset="0"/>
              </a:rPr>
              <a:t>O</a:t>
            </a:r>
            <a:r>
              <a:rPr lang="en-AU" sz="2800" baseline="-25000" dirty="0" err="1">
                <a:effectLst>
                  <a:outerShdw blurRad="38100" dist="38100" dir="2700000" algn="tl">
                    <a:srgbClr val="000000"/>
                  </a:outerShdw>
                </a:effectLst>
                <a:latin typeface="Times New Roman" pitchFamily="18" charset="0"/>
                <a:cs typeface="Times New Roman" pitchFamily="18" charset="0"/>
              </a:rPr>
              <a:t>i</a:t>
            </a:r>
            <a:r>
              <a:rPr lang="en-AU" sz="2800" dirty="0">
                <a:effectLst>
                  <a:outerShdw blurRad="38100" dist="38100" dir="2700000" algn="tl">
                    <a:srgbClr val="000000"/>
                  </a:outerShdw>
                </a:effectLst>
                <a:latin typeface="Times New Roman" pitchFamily="18" charset="0"/>
                <a:cs typeface="Times New Roman" pitchFamily="18" charset="0"/>
              </a:rPr>
              <a:t> </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effectLst>
                  <a:outerShdw blurRad="38100" dist="38100" dir="2700000" algn="tl">
                    <a:srgbClr val="000000"/>
                  </a:outerShdw>
                </a:effectLst>
                <a:latin typeface="Times New Roman" pitchFamily="18" charset="0"/>
                <a:cs typeface="Times New Roman" pitchFamily="18" charset="0"/>
              </a:rPr>
              <a:t>M</a:t>
            </a:r>
            <a:r>
              <a:rPr lang="en-US" sz="3200" dirty="0" smtClean="0">
                <a:effectLst>
                  <a:outerShdw blurRad="38100" dist="38100" dir="2700000" algn="tl">
                    <a:srgbClr val="000000"/>
                  </a:outerShdw>
                </a:effectLst>
                <a:latin typeface="Times New Roman" pitchFamily="18" charset="0"/>
                <a:cs typeface="Times New Roman" pitchFamily="18" charset="0"/>
              </a:rPr>
              <a:t>ust </a:t>
            </a:r>
            <a:r>
              <a:rPr lang="en-US" sz="3200" dirty="0">
                <a:effectLst>
                  <a:outerShdw blurRad="38100" dist="38100" dir="2700000" algn="tl">
                    <a:srgbClr val="000000"/>
                  </a:outerShdw>
                </a:effectLst>
                <a:latin typeface="Times New Roman" pitchFamily="18" charset="0"/>
                <a:cs typeface="Times New Roman" pitchFamily="18" charset="0"/>
              </a:rPr>
              <a:t>have a different key &amp; counter value for every plaintext block (never reused</a:t>
            </a:r>
            <a:r>
              <a:rPr lang="en-US" sz="3200" dirty="0" smtClean="0">
                <a:effectLst>
                  <a:outerShdw blurRad="38100" dist="38100" dir="2700000" algn="tl">
                    <a:srgbClr val="000000"/>
                  </a:outerShdw>
                </a:effectLst>
                <a:latin typeface="Times New Roman" pitchFamily="18" charset="0"/>
                <a:cs typeface="Times New Roman" pitchFamily="18" charset="0"/>
              </a:rPr>
              <a:t>)</a:t>
            </a:r>
            <a:endParaRPr lang="en-US" sz="3200" dirty="0">
              <a:effectLst>
                <a:outerShdw blurRad="38100" dist="38100" dir="2700000" algn="tl">
                  <a:srgbClr val="000000"/>
                </a:outerShdw>
              </a:effectLst>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6626">
                                            <p:txEl>
                                              <p:pRg st="2" end="2"/>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0" y="304800"/>
            <a:ext cx="2667000" cy="5818188"/>
          </a:xfrm>
          <a:prstGeom prst="rect">
            <a:avLst/>
          </a:prstGeom>
          <a:noFill/>
          <a:ln w="9525">
            <a:noFill/>
            <a:round/>
            <a:headEnd/>
            <a:tailEnd/>
          </a:ln>
          <a:effectLst/>
        </p:spPr>
        <p:txBody>
          <a:bodyPr anchor="ctr" anchorCtr="1">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(CTR)</a:t>
            </a:r>
          </a:p>
        </p:txBody>
      </p:sp>
      <p:pic>
        <p:nvPicPr>
          <p:cNvPr id="27650" name="Picture 2"/>
          <p:cNvPicPr>
            <a:picLocks noChangeAspect="1" noChangeArrowheads="1"/>
          </p:cNvPicPr>
          <p:nvPr/>
        </p:nvPicPr>
        <p:blipFill>
          <a:blip r:embed="rId3"/>
          <a:srcRect/>
          <a:stretch>
            <a:fillRect/>
          </a:stretch>
        </p:blipFill>
        <p:spPr bwMode="auto">
          <a:xfrm>
            <a:off x="2590800" y="228600"/>
            <a:ext cx="6315075" cy="6445250"/>
          </a:xfrm>
          <a:prstGeom prst="rect">
            <a:avLst/>
          </a:prstGeom>
          <a:noFill/>
          <a:ln w="9525">
            <a:noFill/>
            <a:round/>
            <a:headEnd/>
            <a:tailEnd/>
          </a:ln>
          <a:effectLst/>
        </p:spPr>
      </p:pic>
      <p:sp>
        <p:nvSpPr>
          <p:cNvPr id="4" name="TextBox 3"/>
          <p:cNvSpPr txBox="1"/>
          <p:nvPr/>
        </p:nvSpPr>
        <p:spPr>
          <a:xfrm>
            <a:off x="3352800" y="4495800"/>
            <a:ext cx="936603" cy="369332"/>
          </a:xfrm>
          <a:prstGeom prst="rect">
            <a:avLst/>
          </a:prstGeom>
          <a:noFill/>
        </p:spPr>
        <p:txBody>
          <a:bodyPr wrap="none" rtlCol="0">
            <a:spAutoFit/>
          </a:bodyPr>
          <a:lstStyle/>
          <a:p>
            <a:r>
              <a:rPr lang="en-US" b="1" dirty="0" smtClean="0">
                <a:solidFill>
                  <a:srgbClr val="FF0000"/>
                </a:solidFill>
              </a:rPr>
              <a:t>Decrypt</a:t>
            </a:r>
            <a:endParaRPr lang="en-US" b="1" dirty="0">
              <a:solidFill>
                <a:srgbClr val="FF0000"/>
              </a:solidFill>
            </a:endParaRPr>
          </a:p>
        </p:txBody>
      </p:sp>
      <p:sp>
        <p:nvSpPr>
          <p:cNvPr id="5" name="TextBox 4"/>
          <p:cNvSpPr txBox="1"/>
          <p:nvPr/>
        </p:nvSpPr>
        <p:spPr>
          <a:xfrm>
            <a:off x="5257800" y="4495800"/>
            <a:ext cx="936603" cy="369332"/>
          </a:xfrm>
          <a:prstGeom prst="rect">
            <a:avLst/>
          </a:prstGeom>
          <a:noFill/>
        </p:spPr>
        <p:txBody>
          <a:bodyPr wrap="none" rtlCol="0">
            <a:spAutoFit/>
          </a:bodyPr>
          <a:lstStyle/>
          <a:p>
            <a:r>
              <a:rPr lang="en-US" b="1" dirty="0" smtClean="0">
                <a:solidFill>
                  <a:srgbClr val="FF0000"/>
                </a:solidFill>
              </a:rPr>
              <a:t>Decrypt</a:t>
            </a:r>
            <a:endParaRPr lang="en-US" b="1" dirty="0">
              <a:solidFill>
                <a:srgbClr val="FF0000"/>
              </a:solidFill>
            </a:endParaRPr>
          </a:p>
        </p:txBody>
      </p:sp>
      <p:sp>
        <p:nvSpPr>
          <p:cNvPr id="6" name="TextBox 5"/>
          <p:cNvSpPr txBox="1"/>
          <p:nvPr/>
        </p:nvSpPr>
        <p:spPr>
          <a:xfrm>
            <a:off x="7848600" y="4419600"/>
            <a:ext cx="936603" cy="369332"/>
          </a:xfrm>
          <a:prstGeom prst="rect">
            <a:avLst/>
          </a:prstGeom>
          <a:noFill/>
        </p:spPr>
        <p:txBody>
          <a:bodyPr wrap="none" rtlCol="0">
            <a:spAutoFit/>
          </a:bodyPr>
          <a:lstStyle/>
          <a:p>
            <a:r>
              <a:rPr lang="en-US" b="1" dirty="0" smtClean="0">
                <a:solidFill>
                  <a:srgbClr val="FF0000"/>
                </a:solidFill>
              </a:rPr>
              <a:t>Decrypt</a:t>
            </a:r>
            <a:endParaRPr lang="en-US" b="1"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Cipher Feedback </a:t>
            </a:r>
            <a:r>
              <a:rPr lang="en-US" dirty="0"/>
              <a:t>(CFB) </a:t>
            </a:r>
            <a:r>
              <a:rPr lang="en-US" dirty="0" smtClean="0"/>
              <a:t>Mode</a:t>
            </a:r>
            <a:endParaRPr lang="en-IN" dirty="0"/>
          </a:p>
        </p:txBody>
      </p:sp>
      <p:sp>
        <p:nvSpPr>
          <p:cNvPr id="5" name="Rectangle 4">
            <a:extLst>
              <a:ext uri="{FF2B5EF4-FFF2-40B4-BE49-F238E27FC236}">
                <a16:creationId xmlns="" xmlns:a16="http://schemas.microsoft.com/office/drawing/2014/main" id="{131F90C2-F216-4677-9568-211BBBCCAC1B}"/>
              </a:ext>
            </a:extLst>
          </p:cNvPr>
          <p:cNvSpPr/>
          <p:nvPr/>
        </p:nvSpPr>
        <p:spPr>
          <a:xfrm>
            <a:off x="762000" y="2286000"/>
            <a:ext cx="8229600" cy="1938992"/>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Encrypts data in units that are smaller (8 bits size of characters) than a defined block size(64 bits)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 bits of randomized cipher text from previous step and K bits plain text of next step are </a:t>
            </a:r>
            <a:r>
              <a:rPr lang="en-US" sz="2000" dirty="0" err="1" smtClean="0">
                <a:latin typeface="Times New Roman" panose="02020603050405020304" pitchFamily="18" charset="0"/>
                <a:cs typeface="Times New Roman" panose="02020603050405020304" pitchFamily="18" charset="0"/>
              </a:rPr>
              <a:t>XORed</a:t>
            </a:r>
            <a:r>
              <a:rPr lang="en-US" sz="2000" dirty="0" smtClean="0">
                <a:latin typeface="Times New Roman" panose="02020603050405020304" pitchFamily="18" charset="0"/>
                <a:cs typeface="Times New Roman" panose="02020603050405020304" pitchFamily="18" charset="0"/>
              </a:rPr>
              <a:t> together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Used in authentication and transmitting encrypted stream of data </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168248" y="3886200"/>
            <a:ext cx="5417103" cy="2842558"/>
          </a:xfrm>
          <a:prstGeom prst="rect">
            <a:avLst/>
          </a:prstGeom>
        </p:spPr>
      </p:pic>
    </p:spTree>
    <p:extLst>
      <p:ext uri="{BB962C8B-B14F-4D97-AF65-F5344CB8AC3E}">
        <p14:creationId xmlns:p14="http://schemas.microsoft.com/office/powerpoint/2010/main" xmlns="" val="303587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Cipher Feedback </a:t>
            </a:r>
            <a:r>
              <a:rPr lang="en-US" dirty="0"/>
              <a:t>(CFB) </a:t>
            </a:r>
            <a:r>
              <a:rPr lang="en-US" dirty="0" smtClean="0"/>
              <a:t>Mode</a:t>
            </a:r>
            <a:endParaRPr lang="en-IN" dirty="0"/>
          </a:p>
        </p:txBody>
      </p:sp>
      <p:pic>
        <p:nvPicPr>
          <p:cNvPr id="6" name="Picture 5"/>
          <p:cNvPicPr>
            <a:picLocks noChangeAspect="1"/>
          </p:cNvPicPr>
          <p:nvPr/>
        </p:nvPicPr>
        <p:blipFill>
          <a:blip r:embed="rId2"/>
          <a:stretch>
            <a:fillRect/>
          </a:stretch>
        </p:blipFill>
        <p:spPr>
          <a:xfrm>
            <a:off x="914399" y="2590800"/>
            <a:ext cx="7444409" cy="3815397"/>
          </a:xfrm>
          <a:prstGeom prst="rect">
            <a:avLst/>
          </a:prstGeom>
        </p:spPr>
      </p:pic>
    </p:spTree>
    <p:extLst>
      <p:ext uri="{BB962C8B-B14F-4D97-AF65-F5344CB8AC3E}">
        <p14:creationId xmlns:p14="http://schemas.microsoft.com/office/powerpoint/2010/main" xmlns="" val="2893351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Feedback (OFB) Mode</a:t>
            </a:r>
            <a:endParaRPr lang="en-IN" dirty="0"/>
          </a:p>
        </p:txBody>
      </p:sp>
      <p:sp>
        <p:nvSpPr>
          <p:cNvPr id="4" name="Rectangle 3">
            <a:extLst>
              <a:ext uri="{FF2B5EF4-FFF2-40B4-BE49-F238E27FC236}">
                <a16:creationId xmlns="" xmlns:a16="http://schemas.microsoft.com/office/drawing/2014/main" id="{131F90C2-F216-4677-9568-211BBBCCAC1B}"/>
              </a:ext>
            </a:extLst>
          </p:cNvPr>
          <p:cNvSpPr/>
          <p:nvPr/>
        </p:nvSpPr>
        <p:spPr>
          <a:xfrm>
            <a:off x="762000" y="2286000"/>
            <a:ext cx="8229600" cy="3477875"/>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Similar to CFB, but OFB output of initial vector (IV) encryption process fed into next stage of encryption process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If errors in individual bots, they remain errors in individual bits and do not corrupt whole message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Used for transmitting encrypted stream of data</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Avoid error propagation</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Input to block cipher randomized</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Security Issue</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Plain text easy to manipulate</a:t>
            </a:r>
          </a:p>
          <a:p>
            <a:pPr marL="800100" lvl="1"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Altering cipher text alters plain text directly </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1706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p:nvPr/>
        </p:nvSpPr>
        <p:spPr>
          <a:xfrm>
            <a:off x="3505200" y="304800"/>
            <a:ext cx="3075650" cy="5847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Rail-fence Cipher</a:t>
            </a:r>
            <a:endParaRPr/>
          </a:p>
        </p:txBody>
      </p:sp>
      <p:sp>
        <p:nvSpPr>
          <p:cNvPr id="120" name="Google Shape;120;p17"/>
          <p:cNvSpPr/>
          <p:nvPr/>
        </p:nvSpPr>
        <p:spPr>
          <a:xfrm>
            <a:off x="762000" y="1295400"/>
            <a:ext cx="8153400" cy="5105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114300" algn="just" rtl="0">
              <a:spcBef>
                <a:spcPts val="0"/>
              </a:spcBef>
              <a:spcAft>
                <a:spcPts val="0"/>
              </a:spcAft>
              <a:buClr>
                <a:schemeClr val="dk1"/>
              </a:buClr>
              <a:buSzPts val="1800"/>
              <a:buFont typeface="Noto Sans Symbols"/>
              <a:buChar char="❑"/>
            </a:pPr>
            <a:r>
              <a:rPr lang="en-US" sz="2400" dirty="0">
                <a:solidFill>
                  <a:schemeClr val="dk1"/>
                </a:solidFill>
                <a:latin typeface="Arial" pitchFamily="34" charset="0"/>
                <a:ea typeface="Calibri"/>
                <a:cs typeface="Arial" pitchFamily="34" charset="0"/>
                <a:sym typeface="Calibri"/>
              </a:rPr>
              <a:t>The </a:t>
            </a:r>
            <a:r>
              <a:rPr lang="en-US" sz="2400" dirty="0" err="1">
                <a:solidFill>
                  <a:schemeClr val="dk1"/>
                </a:solidFill>
                <a:latin typeface="Arial" pitchFamily="34" charset="0"/>
                <a:ea typeface="Calibri"/>
                <a:cs typeface="Arial" pitchFamily="34" charset="0"/>
                <a:sym typeface="Calibri"/>
              </a:rPr>
              <a:t>railfence</a:t>
            </a:r>
            <a:r>
              <a:rPr lang="en-US" sz="2400" dirty="0">
                <a:solidFill>
                  <a:schemeClr val="dk1"/>
                </a:solidFill>
                <a:latin typeface="Arial" pitchFamily="34" charset="0"/>
                <a:ea typeface="Calibri"/>
                <a:cs typeface="Arial" pitchFamily="34" charset="0"/>
                <a:sym typeface="Calibri"/>
              </a:rPr>
              <a:t> cipher is a very simple, easy to crack cipher</a:t>
            </a:r>
            <a:endParaRPr sz="2400">
              <a:latin typeface="Arial" pitchFamily="34" charset="0"/>
              <a:cs typeface="Arial" pitchFamily="34" charset="0"/>
            </a:endParaRPr>
          </a:p>
          <a:p>
            <a:pPr marL="0" marR="0" lvl="0" indent="0" algn="just" rtl="0">
              <a:spcBef>
                <a:spcPts val="0"/>
              </a:spcBef>
              <a:spcAft>
                <a:spcPts val="0"/>
              </a:spcAft>
              <a:buNone/>
            </a:pPr>
            <a:endParaRPr sz="2400">
              <a:solidFill>
                <a:schemeClr val="dk1"/>
              </a:solidFill>
              <a:latin typeface="Arial" pitchFamily="34" charset="0"/>
              <a:ea typeface="Calibri"/>
              <a:cs typeface="Arial" pitchFamily="34" charset="0"/>
              <a:sym typeface="Calibri"/>
            </a:endParaRPr>
          </a:p>
          <a:p>
            <a:pPr marL="0" marR="0" lvl="0" indent="-114300" algn="just" rtl="0">
              <a:spcBef>
                <a:spcPts val="0"/>
              </a:spcBef>
              <a:spcAft>
                <a:spcPts val="0"/>
              </a:spcAft>
              <a:buClr>
                <a:schemeClr val="dk1"/>
              </a:buClr>
              <a:buSzPts val="1800"/>
              <a:buFont typeface="Noto Sans Symbols"/>
              <a:buChar char="❑"/>
            </a:pPr>
            <a:r>
              <a:rPr lang="en-US" sz="2400" dirty="0">
                <a:solidFill>
                  <a:schemeClr val="dk1"/>
                </a:solidFill>
                <a:latin typeface="Arial" pitchFamily="34" charset="0"/>
                <a:ea typeface="Calibri"/>
                <a:cs typeface="Arial" pitchFamily="34" charset="0"/>
                <a:sym typeface="Calibri"/>
              </a:rPr>
              <a:t>It is a transposition cipher that follows a simple rule for mixing up the characters in the plaintext to form the </a:t>
            </a:r>
            <a:r>
              <a:rPr lang="en-US" sz="2400" dirty="0" err="1" smtClean="0">
                <a:solidFill>
                  <a:schemeClr val="dk1"/>
                </a:solidFill>
                <a:latin typeface="Arial" pitchFamily="34" charset="0"/>
                <a:ea typeface="Calibri"/>
                <a:cs typeface="Arial" pitchFamily="34" charset="0"/>
                <a:sym typeface="Calibri"/>
              </a:rPr>
              <a:t>ciphertext</a:t>
            </a:r>
            <a:endParaRPr lang="en-US" sz="2400" dirty="0" smtClean="0">
              <a:solidFill>
                <a:schemeClr val="dk1"/>
              </a:solidFill>
              <a:latin typeface="Arial" pitchFamily="34" charset="0"/>
              <a:ea typeface="Calibri"/>
              <a:cs typeface="Arial" pitchFamily="34" charset="0"/>
              <a:sym typeface="Calibri"/>
            </a:endParaRPr>
          </a:p>
          <a:p>
            <a:pPr marL="0" marR="0" lvl="0" indent="-114300" algn="just" rtl="0">
              <a:spcBef>
                <a:spcPts val="0"/>
              </a:spcBef>
              <a:spcAft>
                <a:spcPts val="0"/>
              </a:spcAft>
              <a:buClr>
                <a:schemeClr val="dk1"/>
              </a:buClr>
              <a:buSzPts val="1800"/>
            </a:pPr>
            <a:endParaRPr lang="en-US" sz="2400" dirty="0" smtClean="0">
              <a:solidFill>
                <a:schemeClr val="dk1"/>
              </a:solidFill>
              <a:latin typeface="Arial" pitchFamily="34" charset="0"/>
              <a:ea typeface="Calibri"/>
              <a:cs typeface="Arial" pitchFamily="34" charset="0"/>
              <a:sym typeface="Calibri"/>
            </a:endParaRPr>
          </a:p>
          <a:p>
            <a:pPr indent="-114300" algn="just">
              <a:buClr>
                <a:schemeClr val="dk1"/>
              </a:buClr>
              <a:buSzPts val="1800"/>
              <a:buFont typeface="Noto Sans Symbols"/>
              <a:buChar char="❑"/>
            </a:pPr>
            <a:r>
              <a:rPr lang="en-US" sz="2400" dirty="0" smtClean="0">
                <a:ln w="0"/>
                <a:latin typeface="Arial" pitchFamily="34" charset="0"/>
                <a:cs typeface="Arial" pitchFamily="34" charset="0"/>
              </a:rPr>
              <a:t>Writing plain text as sequence of diagonals and then reading it row-by-row to produce cipher text, Key value defined the </a:t>
            </a:r>
            <a:r>
              <a:rPr lang="en-US" sz="2400" dirty="0" smtClean="0">
                <a:ln w="0"/>
                <a:latin typeface="Arial" pitchFamily="34" charset="0"/>
                <a:cs typeface="Arial" pitchFamily="34" charset="0"/>
              </a:rPr>
              <a:t>rows</a:t>
            </a:r>
          </a:p>
          <a:p>
            <a:pPr indent="-114300" algn="just">
              <a:buClr>
                <a:schemeClr val="dk1"/>
              </a:buClr>
              <a:buSzPts val="1800"/>
              <a:buFont typeface="Noto Sans Symbols"/>
              <a:buChar char="❑"/>
            </a:pPr>
            <a:endParaRPr lang="en-US" sz="2400" dirty="0" smtClean="0">
              <a:ln w="0"/>
              <a:latin typeface="Arial" pitchFamily="34" charset="0"/>
              <a:cs typeface="Arial" pitchFamily="34" charset="0"/>
            </a:endParaRPr>
          </a:p>
          <a:p>
            <a:pPr lvl="0" indent="-114300" algn="just">
              <a:buClr>
                <a:schemeClr val="dk1"/>
              </a:buClr>
              <a:buSzPts val="1800"/>
              <a:buFont typeface="Noto Sans Symbols"/>
              <a:buChar char="❑"/>
            </a:pPr>
            <a:r>
              <a:rPr lang="en-US" sz="2400" dirty="0" smtClean="0">
                <a:solidFill>
                  <a:srgbClr val="333333"/>
                </a:solidFill>
                <a:latin typeface="Arial" pitchFamily="34" charset="0"/>
                <a:ea typeface="Merriweather Sans"/>
                <a:cs typeface="Arial" pitchFamily="34" charset="0"/>
                <a:sym typeface="Merriweather Sans"/>
              </a:rPr>
              <a:t>The key for the </a:t>
            </a:r>
            <a:r>
              <a:rPr lang="en-US" sz="2400" dirty="0" err="1" smtClean="0">
                <a:solidFill>
                  <a:srgbClr val="333333"/>
                </a:solidFill>
                <a:latin typeface="Arial" pitchFamily="34" charset="0"/>
                <a:ea typeface="Merriweather Sans"/>
                <a:cs typeface="Arial" pitchFamily="34" charset="0"/>
                <a:sym typeface="Merriweather Sans"/>
              </a:rPr>
              <a:t>railfence</a:t>
            </a:r>
            <a:r>
              <a:rPr lang="en-US" sz="2400" dirty="0" smtClean="0">
                <a:solidFill>
                  <a:srgbClr val="333333"/>
                </a:solidFill>
                <a:latin typeface="Arial" pitchFamily="34" charset="0"/>
                <a:ea typeface="Merriweather Sans"/>
                <a:cs typeface="Arial" pitchFamily="34" charset="0"/>
                <a:sym typeface="Merriweather Sans"/>
              </a:rPr>
              <a:t> cipher is just the number of </a:t>
            </a:r>
            <a:r>
              <a:rPr lang="en-US" sz="2400" dirty="0" smtClean="0">
                <a:solidFill>
                  <a:schemeClr val="dk1"/>
                </a:solidFill>
                <a:latin typeface="Arial" pitchFamily="34" charset="0"/>
                <a:ea typeface="Arial"/>
                <a:cs typeface="Arial" pitchFamily="34" charset="0"/>
                <a:sym typeface="Arial"/>
              </a:rPr>
              <a:t>rails </a:t>
            </a:r>
            <a:endParaRPr lang="en-US" sz="2400" dirty="0" smtClean="0">
              <a:latin typeface="Arial" pitchFamily="34" charset="0"/>
              <a:cs typeface="Arial" pitchFamily="34" charset="0"/>
            </a:endParaRPr>
          </a:p>
          <a:p>
            <a:pPr indent="-114300" algn="just">
              <a:buClr>
                <a:schemeClr val="dk1"/>
              </a:buClr>
              <a:buSzPts val="1800"/>
              <a:buFont typeface="Noto Sans Symbols"/>
              <a:buChar char="❑"/>
            </a:pPr>
            <a:endParaRPr lang="en-US" dirty="0" smtClean="0">
              <a:ln w="0"/>
              <a:latin typeface="Times New Roman" panose="02020603050405020304" pitchFamily="18" charset="0"/>
              <a:cs typeface="Times New Roman" panose="02020603050405020304" pitchFamily="18" charset="0"/>
            </a:endParaRPr>
          </a:p>
          <a:p>
            <a:pPr marL="0" marR="0" lvl="0" indent="-114300" algn="just" rtl="0">
              <a:spcBef>
                <a:spcPts val="0"/>
              </a:spcBef>
              <a:spcAft>
                <a:spcPts val="0"/>
              </a:spcAft>
              <a:buClr>
                <a:schemeClr val="dk1"/>
              </a:buClr>
              <a:buSzPts val="1800"/>
              <a:buFont typeface="Noto Sans Symbols"/>
              <a:buChar char="❑"/>
            </a:pPr>
            <a:endParaRPr lang="en-US" sz="1800" dirty="0" smtClean="0">
              <a:solidFill>
                <a:schemeClr val="dk1"/>
              </a:solidFill>
              <a:latin typeface="Calibri"/>
              <a:ea typeface="Calibri"/>
              <a:cs typeface="Calibri"/>
              <a:sym typeface="Calibri"/>
            </a:endParaRPr>
          </a:p>
          <a:p>
            <a:pPr marL="0" marR="0" lvl="0" indent="-114300" algn="just" rtl="0">
              <a:spcBef>
                <a:spcPts val="0"/>
              </a:spcBef>
              <a:spcAft>
                <a:spcPts val="0"/>
              </a:spcAft>
              <a:buClr>
                <a:schemeClr val="dk1"/>
              </a:buClr>
              <a:buSzPts val="1800"/>
              <a:buFont typeface="Noto Sans Symbols"/>
              <a:buChar char="❑"/>
            </a:pPr>
            <a:endParaRPr sz="1800">
              <a:solidFill>
                <a:schemeClr val="dk1"/>
              </a:solidFill>
              <a:latin typeface="Calibri"/>
              <a:ea typeface="Calibri"/>
              <a:cs typeface="Calibri"/>
              <a:sym typeface="Calibri"/>
            </a:endParaRPr>
          </a:p>
        </p:txBody>
      </p:sp>
      <p:sp>
        <p:nvSpPr>
          <p:cNvPr id="121" name="Google Shape;121;p17"/>
          <p:cNvSpPr/>
          <p:nvPr/>
        </p:nvSpPr>
        <p:spPr>
          <a:xfrm>
            <a:off x="381000" y="3657600"/>
            <a:ext cx="7848600" cy="40011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33333"/>
              </a:buClr>
              <a:buSzPts val="2000"/>
              <a:buFont typeface="Merriweather Sans"/>
              <a:buNone/>
            </a:pPr>
            <a:endParaRPr lang="en-US" sz="2000" b="0" i="0" u="none" strike="noStrike" cap="none" dirty="0" smtClean="0">
              <a:solidFill>
                <a:srgbClr val="333333"/>
              </a:solidFill>
              <a:latin typeface="Merriweather Sans"/>
              <a:ea typeface="Merriweather Sans"/>
              <a:cs typeface="Merriweather Sans"/>
              <a:sym typeface="Merriweather Sans"/>
            </a:endParaRPr>
          </a:p>
          <a:p>
            <a:pPr marL="0" marR="0" lvl="0" indent="0" algn="l" rtl="0">
              <a:lnSpc>
                <a:spcPct val="100000"/>
              </a:lnSpc>
              <a:spcBef>
                <a:spcPts val="0"/>
              </a:spcBef>
              <a:spcAft>
                <a:spcPts val="0"/>
              </a:spcAft>
              <a:buClr>
                <a:srgbClr val="333333"/>
              </a:buClr>
              <a:buSzPts val="2000"/>
              <a:buFont typeface="Merriweather Sans"/>
              <a:buNone/>
            </a:pPr>
            <a:endParaRPr lang="en-US" sz="2000" dirty="0" smtClean="0">
              <a:solidFill>
                <a:srgbClr val="333333"/>
              </a:solidFill>
              <a:latin typeface="Merriweather Sans"/>
              <a:ea typeface="Merriweather Sans"/>
              <a:cs typeface="Merriweather Sans"/>
              <a:sym typeface="Merriweather Sans"/>
            </a:endParaRPr>
          </a:p>
          <a:p>
            <a:pPr marL="0" marR="0" lvl="0" indent="0" algn="l" rtl="0">
              <a:lnSpc>
                <a:spcPct val="100000"/>
              </a:lnSpc>
              <a:spcBef>
                <a:spcPts val="0"/>
              </a:spcBef>
              <a:spcAft>
                <a:spcPts val="0"/>
              </a:spcAft>
              <a:buClr>
                <a:srgbClr val="333333"/>
              </a:buClr>
              <a:buSzPts val="2000"/>
              <a:buFont typeface="Merriweather Sans"/>
              <a:buNone/>
            </a:pPr>
            <a:endParaRPr lang="en-US" sz="2000" b="0" i="0" u="none" strike="noStrike" cap="none" dirty="0" smtClean="0">
              <a:solidFill>
                <a:srgbClr val="333333"/>
              </a:solidFill>
              <a:latin typeface="Merriweather Sans"/>
              <a:ea typeface="Merriweather Sans"/>
              <a:cs typeface="Merriweather Sans"/>
              <a:sym typeface="Merriweather Sans"/>
            </a:endParaRPr>
          </a:p>
          <a:p>
            <a:pPr marL="0" marR="0" lvl="0" indent="0" algn="l" rtl="0">
              <a:lnSpc>
                <a:spcPct val="100000"/>
              </a:lnSpc>
              <a:spcBef>
                <a:spcPts val="0"/>
              </a:spcBef>
              <a:spcAft>
                <a:spcPts val="0"/>
              </a:spcAft>
              <a:buClr>
                <a:srgbClr val="333333"/>
              </a:buClr>
              <a:buSzPts val="2000"/>
              <a:buFont typeface="Merriweather Sans"/>
              <a:buNone/>
            </a:pPr>
            <a:endParaRPr lang="en-US" sz="2000" b="0" i="0" u="none" strike="noStrike" cap="none" dirty="0" smtClean="0">
              <a:solidFill>
                <a:srgbClr val="333333"/>
              </a:solidFill>
              <a:latin typeface="Merriweather Sans"/>
              <a:ea typeface="Merriweather Sans"/>
              <a:cs typeface="Merriweather Sans"/>
              <a:sym typeface="Merriweather Sans"/>
            </a:endParaRPr>
          </a:p>
          <a:p>
            <a:pPr marL="0" marR="0" lvl="0" indent="0" algn="l" rtl="0">
              <a:lnSpc>
                <a:spcPct val="100000"/>
              </a:lnSpc>
              <a:spcBef>
                <a:spcPts val="0"/>
              </a:spcBef>
              <a:spcAft>
                <a:spcPts val="0"/>
              </a:spcAft>
              <a:buClr>
                <a:srgbClr val="333333"/>
              </a:buClr>
              <a:buSzPts val="2000"/>
              <a:buFont typeface="Merriweather Sans"/>
              <a:buNone/>
            </a:pPr>
            <a:endParaRPr lang="en-US" sz="2000" dirty="0" smtClean="0">
              <a:solidFill>
                <a:srgbClr val="333333"/>
              </a:solidFill>
              <a:latin typeface="Merriweather Sans"/>
              <a:ea typeface="Merriweather Sans"/>
              <a:cs typeface="Merriweather Sans"/>
              <a:sym typeface="Merriweather Sans"/>
            </a:endParaRPr>
          </a:p>
          <a:p>
            <a:pPr marL="0" marR="0" lvl="0" indent="0" algn="l" rtl="0">
              <a:lnSpc>
                <a:spcPct val="100000"/>
              </a:lnSpc>
              <a:spcBef>
                <a:spcPts val="0"/>
              </a:spcBef>
              <a:spcAft>
                <a:spcPts val="0"/>
              </a:spcAft>
              <a:buClr>
                <a:srgbClr val="333333"/>
              </a:buClr>
              <a:buSzPts val="2000"/>
              <a:buFont typeface="Merriweather Sans"/>
              <a:buNone/>
            </a:pPr>
            <a:endParaRPr lang="en-US" sz="2000" b="0" i="0" u="none" strike="noStrike" cap="none" dirty="0" smtClean="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Feedback (OFB) Mode</a:t>
            </a:r>
            <a:endParaRPr lang="en-IN" dirty="0"/>
          </a:p>
        </p:txBody>
      </p:sp>
      <p:pic>
        <p:nvPicPr>
          <p:cNvPr id="3" name="Picture 2"/>
          <p:cNvPicPr>
            <a:picLocks noChangeAspect="1"/>
          </p:cNvPicPr>
          <p:nvPr/>
        </p:nvPicPr>
        <p:blipFill>
          <a:blip r:embed="rId2"/>
          <a:stretch>
            <a:fillRect/>
          </a:stretch>
        </p:blipFill>
        <p:spPr>
          <a:xfrm>
            <a:off x="1295400" y="2374953"/>
            <a:ext cx="6410324" cy="4449519"/>
          </a:xfrm>
          <a:prstGeom prst="rect">
            <a:avLst/>
          </a:prstGeom>
        </p:spPr>
      </p:pic>
    </p:spTree>
    <p:extLst>
      <p:ext uri="{BB962C8B-B14F-4D97-AF65-F5344CB8AC3E}">
        <p14:creationId xmlns:p14="http://schemas.microsoft.com/office/powerpoint/2010/main" xmlns="" val="2477422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a:t>
            </a:r>
            <a:endParaRPr lang="en-IN" dirty="0"/>
          </a:p>
        </p:txBody>
      </p:sp>
      <p:sp>
        <p:nvSpPr>
          <p:cNvPr id="4" name="Rectangle 3">
            <a:extLst>
              <a:ext uri="{FF2B5EF4-FFF2-40B4-BE49-F238E27FC236}">
                <a16:creationId xmlns="" xmlns:a16="http://schemas.microsoft.com/office/drawing/2014/main" id="{131F90C2-F216-4677-9568-211BBBCCAC1B}"/>
              </a:ext>
            </a:extLst>
          </p:cNvPr>
          <p:cNvSpPr/>
          <p:nvPr/>
        </p:nvSpPr>
        <p:spPr>
          <a:xfrm>
            <a:off x="762000" y="2286000"/>
            <a:ext cx="8229600" cy="2862322"/>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counter mode there is no feedback</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Pseudo randomness in key streams achieved using a counter</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 bit counter is initialized to predetermined value if initiation vector and incremented based on predefined rule (mod 2</a:t>
            </a:r>
            <a:r>
              <a:rPr lang="en-US" sz="2000" baseline="30000"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provide better randomness, increment value can depend on block numbers to be incremented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Both encryption and decryption can be performed fully in parallel on multiple blocks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Provides true random access to cipher text blocks</a:t>
            </a:r>
          </a:p>
        </p:txBody>
      </p:sp>
    </p:spTree>
    <p:extLst>
      <p:ext uri="{BB962C8B-B14F-4D97-AF65-F5344CB8AC3E}">
        <p14:creationId xmlns:p14="http://schemas.microsoft.com/office/powerpoint/2010/main" xmlns="" val="41254525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a:t>
            </a:r>
            <a:endParaRPr lang="en-IN" dirty="0"/>
          </a:p>
        </p:txBody>
      </p:sp>
      <p:pic>
        <p:nvPicPr>
          <p:cNvPr id="3" name="Picture 2"/>
          <p:cNvPicPr>
            <a:picLocks noChangeAspect="1"/>
          </p:cNvPicPr>
          <p:nvPr/>
        </p:nvPicPr>
        <p:blipFill>
          <a:blip r:embed="rId2"/>
          <a:stretch>
            <a:fillRect/>
          </a:stretch>
        </p:blipFill>
        <p:spPr>
          <a:xfrm>
            <a:off x="2209800" y="2343769"/>
            <a:ext cx="4900614" cy="4492895"/>
          </a:xfrm>
          <a:prstGeom prst="rect">
            <a:avLst/>
          </a:prstGeom>
        </p:spPr>
      </p:pic>
    </p:spTree>
    <p:extLst>
      <p:ext uri="{BB962C8B-B14F-4D97-AF65-F5344CB8AC3E}">
        <p14:creationId xmlns:p14="http://schemas.microsoft.com/office/powerpoint/2010/main" xmlns="" val="22778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Rail Fence Technique</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62200"/>
            <a:ext cx="8077200" cy="3785652"/>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Example </a:t>
            </a:r>
            <a:r>
              <a:rPr lang="en-US" sz="2000" dirty="0" smtClean="0">
                <a:ln w="0"/>
                <a:latin typeface="Times New Roman" panose="02020603050405020304" pitchFamily="18" charset="0"/>
                <a:cs typeface="Times New Roman" panose="02020603050405020304" pitchFamily="18" charset="0"/>
              </a:rPr>
              <a:t>– Plain Text- COME AT HOME , where key value KEY=5</a:t>
            </a:r>
          </a:p>
          <a:p>
            <a:pPr marL="285750" indent="-285750" algn="just">
              <a:buFont typeface="Arial" panose="020B0604020202020204" pitchFamily="34" charset="0"/>
              <a:buChar char="•"/>
            </a:pPr>
            <a:endParaRPr lang="en-US" sz="2000" dirty="0" smtClean="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ln w="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Cipher Text- CMOOEMHETA</a:t>
            </a:r>
          </a:p>
          <a:p>
            <a:pPr marL="285750" indent="-285750" algn="just">
              <a:buFont typeface="Arial" panose="020B0604020202020204" pitchFamily="34" charset="0"/>
              <a:buChar char="•"/>
            </a:pP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402528540"/>
              </p:ext>
            </p:extLst>
          </p:nvPr>
        </p:nvGraphicFramePr>
        <p:xfrm>
          <a:off x="1600200" y="3048000"/>
          <a:ext cx="6096002" cy="22250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5</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c>
                  <a:txBody>
                    <a:bodyPr/>
                    <a:lstStyle/>
                    <a:p>
                      <a:r>
                        <a:rPr lang="en-US" dirty="0" smtClean="0"/>
                        <a:t>8</a:t>
                      </a:r>
                      <a:endParaRPr lang="en-IN" dirty="0"/>
                    </a:p>
                  </a:txBody>
                  <a:tcPr/>
                </a:tc>
                <a:tc>
                  <a:txBody>
                    <a:bodyPr/>
                    <a:lstStyle/>
                    <a:p>
                      <a:r>
                        <a:rPr lang="en-US" dirty="0" smtClean="0"/>
                        <a:t>9</a:t>
                      </a:r>
                      <a:endParaRPr lang="en-IN" dirty="0"/>
                    </a:p>
                  </a:txBody>
                  <a:tcPr/>
                </a:tc>
              </a:tr>
              <a:tr h="370840">
                <a:tc>
                  <a:txBody>
                    <a:bodyPr/>
                    <a:lstStyle/>
                    <a:p>
                      <a:r>
                        <a:rPr lang="en-US" dirty="0" smtClean="0"/>
                        <a:t>0</a:t>
                      </a:r>
                      <a:endParaRPr lang="en-IN" dirty="0"/>
                    </a:p>
                  </a:txBody>
                  <a:tcPr/>
                </a:tc>
                <a:tc>
                  <a:txBody>
                    <a:bodyPr/>
                    <a:lstStyle/>
                    <a:p>
                      <a:r>
                        <a:rPr lang="en-US" dirty="0" smtClean="0"/>
                        <a:t>C</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M</a:t>
                      </a:r>
                      <a:endParaRPr lang="en-IN" dirty="0"/>
                    </a:p>
                  </a:txBody>
                  <a:tcPr/>
                </a:tc>
                <a:tc>
                  <a:txBody>
                    <a:bodyPr/>
                    <a:lstStyle/>
                    <a:p>
                      <a:endParaRPr lang="en-IN" dirty="0"/>
                    </a:p>
                  </a:txBody>
                  <a:tcPr/>
                </a:tc>
              </a:tr>
              <a:tr h="370840">
                <a:tc>
                  <a:txBody>
                    <a:bodyPr/>
                    <a:lstStyle/>
                    <a:p>
                      <a:r>
                        <a:rPr lang="en-US" dirty="0" smtClean="0"/>
                        <a:t>1</a:t>
                      </a:r>
                      <a:endParaRPr lang="en-IN" dirty="0"/>
                    </a:p>
                  </a:txBody>
                  <a:tcPr/>
                </a:tc>
                <a:tc>
                  <a:txBody>
                    <a:bodyPr/>
                    <a:lstStyle/>
                    <a:p>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r>
                        <a:rPr lang="en-US" dirty="0" smtClean="0"/>
                        <a:t>E</a:t>
                      </a:r>
                      <a:endParaRPr lang="en-IN" dirty="0"/>
                    </a:p>
                  </a:txBody>
                  <a:tcPr/>
                </a:tc>
              </a:tr>
              <a:tr h="370840">
                <a:tc>
                  <a:txBody>
                    <a:bodyPr/>
                    <a:lstStyle/>
                    <a:p>
                      <a:r>
                        <a:rPr lang="en-US" dirty="0" smtClean="0"/>
                        <a:t>2</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M</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H</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E</a:t>
                      </a:r>
                      <a:endParaRPr lang="en-IN" dirty="0"/>
                    </a:p>
                  </a:txBody>
                  <a:tcPr/>
                </a:tc>
                <a:tc>
                  <a:txBody>
                    <a:bodyPr/>
                    <a:lstStyle/>
                    <a:p>
                      <a:endParaRPr lang="en-IN" dirty="0"/>
                    </a:p>
                  </a:txBody>
                  <a:tcPr/>
                </a:tc>
                <a:tc>
                  <a:txBody>
                    <a:bodyPr/>
                    <a:lstStyle/>
                    <a:p>
                      <a:r>
                        <a:rPr lang="en-US" dirty="0" smtClean="0"/>
                        <a:t>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4</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324865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Rail Fence Technique</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62200"/>
            <a:ext cx="8077200" cy="707886"/>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Decryption of Cipher Text- CMOOEMHETA , KEY=5</a:t>
            </a:r>
          </a:p>
          <a:p>
            <a:pPr marL="285750" indent="-285750" algn="just">
              <a:buFont typeface="Arial" panose="020B0604020202020204" pitchFamily="34" charset="0"/>
              <a:buChar char="•"/>
            </a:pPr>
            <a:r>
              <a:rPr lang="en-US" sz="2000" u="sng" dirty="0" smtClean="0">
                <a:ln w="0"/>
                <a:latin typeface="Times New Roman" panose="02020603050405020304" pitchFamily="18" charset="0"/>
                <a:cs typeface="Times New Roman" panose="02020603050405020304" pitchFamily="18" charset="0"/>
              </a:rPr>
              <a:t>C</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M</a:t>
            </a:r>
            <a:r>
              <a:rPr lang="en-US" sz="2000" dirty="0" smtClean="0">
                <a:ln w="0"/>
                <a:latin typeface="Times New Roman" panose="02020603050405020304" pitchFamily="18" charset="0"/>
                <a:cs typeface="Times New Roman" panose="02020603050405020304" pitchFamily="18" charset="0"/>
              </a:rPr>
              <a:t> OOEMHETA</a:t>
            </a: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3439753880"/>
              </p:ext>
            </p:extLst>
          </p:nvPr>
        </p:nvGraphicFramePr>
        <p:xfrm>
          <a:off x="1447800" y="3657600"/>
          <a:ext cx="6096002" cy="22250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5</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c>
                  <a:txBody>
                    <a:bodyPr/>
                    <a:lstStyle/>
                    <a:p>
                      <a:r>
                        <a:rPr lang="en-US" dirty="0" smtClean="0"/>
                        <a:t>8</a:t>
                      </a:r>
                      <a:endParaRPr lang="en-IN" dirty="0"/>
                    </a:p>
                  </a:txBody>
                  <a:tcPr/>
                </a:tc>
                <a:tc>
                  <a:txBody>
                    <a:bodyPr/>
                    <a:lstStyle/>
                    <a:p>
                      <a:r>
                        <a:rPr lang="en-US" dirty="0" smtClean="0"/>
                        <a:t>9</a:t>
                      </a:r>
                      <a:endParaRPr lang="en-IN" dirty="0"/>
                    </a:p>
                  </a:txBody>
                  <a:tcPr/>
                </a:tc>
              </a:tr>
              <a:tr h="370840">
                <a:tc>
                  <a:txBody>
                    <a:bodyPr/>
                    <a:lstStyle/>
                    <a:p>
                      <a:r>
                        <a:rPr lang="en-US" dirty="0" smtClean="0"/>
                        <a:t>0</a:t>
                      </a:r>
                      <a:endParaRPr lang="en-IN" dirty="0"/>
                    </a:p>
                  </a:txBody>
                  <a:tcPr/>
                </a:tc>
                <a:tc>
                  <a:txBody>
                    <a:bodyPr/>
                    <a:lstStyle/>
                    <a:p>
                      <a:r>
                        <a:rPr lang="en-US" dirty="0" smtClean="0"/>
                        <a:t>C</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M</a:t>
                      </a:r>
                      <a:endParaRPr lang="en-IN" dirty="0"/>
                    </a:p>
                  </a:txBody>
                  <a:tcPr/>
                </a:tc>
                <a:tc>
                  <a:txBody>
                    <a:bodyPr/>
                    <a:lstStyle/>
                    <a:p>
                      <a:endParaRPr lang="en-IN" dirty="0"/>
                    </a:p>
                  </a:txBody>
                  <a:tcPr/>
                </a:tc>
              </a:tr>
              <a:tr h="370840">
                <a:tc>
                  <a:txBody>
                    <a:bodyPr/>
                    <a:lstStyle/>
                    <a:p>
                      <a:r>
                        <a:rPr lang="en-US" dirty="0" smtClean="0"/>
                        <a:t>1</a:t>
                      </a:r>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r>
                        <a:rPr lang="en-US" dirty="0" smtClean="0"/>
                        <a:t>-</a:t>
                      </a:r>
                      <a:endParaRPr lang="en-IN" dirty="0"/>
                    </a:p>
                  </a:txBody>
                  <a:tcPr/>
                </a:tc>
              </a:tr>
              <a:tr h="370840">
                <a:tc>
                  <a:txBody>
                    <a:bodyPr/>
                    <a:lstStyle/>
                    <a:p>
                      <a:r>
                        <a:rPr lang="en-US" dirty="0" smtClean="0"/>
                        <a:t>2</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4</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42418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Rail Fence Technique</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62200"/>
            <a:ext cx="8077200" cy="707886"/>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Decryption of Cipher Text- CMOOEMHETA , KEY=5</a:t>
            </a:r>
          </a:p>
          <a:p>
            <a:pPr marL="285750" indent="-285750" algn="just">
              <a:buFont typeface="Arial" panose="020B0604020202020204" pitchFamily="34" charset="0"/>
              <a:buChar char="•"/>
            </a:pPr>
            <a:r>
              <a:rPr lang="en-US" sz="2000" u="sng" dirty="0" smtClean="0">
                <a:ln w="0"/>
                <a:latin typeface="Times New Roman" panose="02020603050405020304" pitchFamily="18" charset="0"/>
                <a:cs typeface="Times New Roman" panose="02020603050405020304" pitchFamily="18" charset="0"/>
              </a:rPr>
              <a:t>C</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M</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O</a:t>
            </a:r>
            <a:r>
              <a:rPr lang="en-US" sz="2000" dirty="0" smtClean="0">
                <a:ln w="0"/>
                <a:latin typeface="Times New Roman" panose="02020603050405020304" pitchFamily="18" charset="0"/>
                <a:cs typeface="Times New Roman" panose="02020603050405020304" pitchFamily="18" charset="0"/>
              </a:rPr>
              <a:t> </a:t>
            </a:r>
            <a:r>
              <a:rPr lang="en-US" sz="2000" u="sng" dirty="0" err="1" smtClean="0">
                <a:ln w="0"/>
                <a:latin typeface="Times New Roman" panose="02020603050405020304" pitchFamily="18" charset="0"/>
                <a:cs typeface="Times New Roman" panose="02020603050405020304" pitchFamily="18" charset="0"/>
              </a:rPr>
              <a:t>O</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E</a:t>
            </a:r>
            <a:r>
              <a:rPr lang="en-US" sz="2000" dirty="0" smtClean="0">
                <a:ln w="0"/>
                <a:latin typeface="Times New Roman" panose="02020603050405020304" pitchFamily="18" charset="0"/>
                <a:cs typeface="Times New Roman" panose="02020603050405020304" pitchFamily="18" charset="0"/>
              </a:rPr>
              <a:t> MHETA</a:t>
            </a: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641830427"/>
              </p:ext>
            </p:extLst>
          </p:nvPr>
        </p:nvGraphicFramePr>
        <p:xfrm>
          <a:off x="1447800" y="3657600"/>
          <a:ext cx="6096002" cy="22250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5</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c>
                  <a:txBody>
                    <a:bodyPr/>
                    <a:lstStyle/>
                    <a:p>
                      <a:r>
                        <a:rPr lang="en-US" dirty="0" smtClean="0"/>
                        <a:t>8</a:t>
                      </a:r>
                      <a:endParaRPr lang="en-IN" dirty="0"/>
                    </a:p>
                  </a:txBody>
                  <a:tcPr/>
                </a:tc>
                <a:tc>
                  <a:txBody>
                    <a:bodyPr/>
                    <a:lstStyle/>
                    <a:p>
                      <a:r>
                        <a:rPr lang="en-US" dirty="0" smtClean="0"/>
                        <a:t>9</a:t>
                      </a:r>
                      <a:endParaRPr lang="en-IN" dirty="0"/>
                    </a:p>
                  </a:txBody>
                  <a:tcPr/>
                </a:tc>
              </a:tr>
              <a:tr h="370840">
                <a:tc>
                  <a:txBody>
                    <a:bodyPr/>
                    <a:lstStyle/>
                    <a:p>
                      <a:r>
                        <a:rPr lang="en-US" dirty="0" smtClean="0"/>
                        <a:t>0</a:t>
                      </a:r>
                      <a:endParaRPr lang="en-IN" dirty="0"/>
                    </a:p>
                  </a:txBody>
                  <a:tcPr/>
                </a:tc>
                <a:tc>
                  <a:txBody>
                    <a:bodyPr/>
                    <a:lstStyle/>
                    <a:p>
                      <a:r>
                        <a:rPr lang="en-US" dirty="0" smtClean="0"/>
                        <a:t>C</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M</a:t>
                      </a:r>
                      <a:endParaRPr lang="en-IN" dirty="0"/>
                    </a:p>
                  </a:txBody>
                  <a:tcPr/>
                </a:tc>
                <a:tc>
                  <a:txBody>
                    <a:bodyPr/>
                    <a:lstStyle/>
                    <a:p>
                      <a:endParaRPr lang="en-IN" dirty="0"/>
                    </a:p>
                  </a:txBody>
                  <a:tcPr/>
                </a:tc>
              </a:tr>
              <a:tr h="370840">
                <a:tc>
                  <a:txBody>
                    <a:bodyPr/>
                    <a:lstStyle/>
                    <a:p>
                      <a:r>
                        <a:rPr lang="en-US" dirty="0" smtClean="0"/>
                        <a:t>1</a:t>
                      </a:r>
                      <a:endParaRPr lang="en-IN" dirty="0"/>
                    </a:p>
                  </a:txBody>
                  <a:tcPr/>
                </a:tc>
                <a:tc>
                  <a:txBody>
                    <a:bodyPr/>
                    <a:lstStyle/>
                    <a:p>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r>
                        <a:rPr lang="en-US" dirty="0" smtClean="0"/>
                        <a:t>E</a:t>
                      </a:r>
                      <a:endParaRPr lang="en-IN" dirty="0"/>
                    </a:p>
                  </a:txBody>
                  <a:tcPr/>
                </a:tc>
              </a:tr>
              <a:tr h="370840">
                <a:tc>
                  <a:txBody>
                    <a:bodyPr/>
                    <a:lstStyle/>
                    <a:p>
                      <a:r>
                        <a:rPr lang="en-US" dirty="0" smtClean="0"/>
                        <a:t>2</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4</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375789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000"/>
            <a:ext cx="5231130" cy="574675"/>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panose="02020603050405020304" pitchFamily="18" charset="0"/>
                <a:cs typeface="Times New Roman" panose="02020603050405020304" pitchFamily="18" charset="0"/>
              </a:rPr>
              <a:t>Rail Fence Technique</a:t>
            </a:r>
            <a:endParaRPr spc="-5"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131F90C2-F216-4677-9568-211BBBCCAC1B}"/>
              </a:ext>
            </a:extLst>
          </p:cNvPr>
          <p:cNvSpPr/>
          <p:nvPr/>
        </p:nvSpPr>
        <p:spPr>
          <a:xfrm>
            <a:off x="762000" y="2362200"/>
            <a:ext cx="8077200" cy="707886"/>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sz="2000" dirty="0" smtClean="0">
                <a:ln w="0"/>
                <a:latin typeface="Times New Roman" panose="02020603050405020304" pitchFamily="18" charset="0"/>
                <a:cs typeface="Times New Roman" panose="02020603050405020304" pitchFamily="18" charset="0"/>
              </a:rPr>
              <a:t>Decryption of Cipher Text- CMOOEMHETA , KEY=5</a:t>
            </a:r>
          </a:p>
          <a:p>
            <a:pPr marL="285750" indent="-285750" algn="just">
              <a:buFont typeface="Arial" panose="020B0604020202020204" pitchFamily="34" charset="0"/>
              <a:buChar char="•"/>
            </a:pPr>
            <a:r>
              <a:rPr lang="en-US" sz="2000" u="sng" dirty="0" smtClean="0">
                <a:ln w="0"/>
                <a:latin typeface="Times New Roman" panose="02020603050405020304" pitchFamily="18" charset="0"/>
                <a:cs typeface="Times New Roman" panose="02020603050405020304" pitchFamily="18" charset="0"/>
              </a:rPr>
              <a:t>C</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M</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O</a:t>
            </a:r>
            <a:r>
              <a:rPr lang="en-US" sz="2000" dirty="0" smtClean="0">
                <a:ln w="0"/>
                <a:latin typeface="Times New Roman" panose="02020603050405020304" pitchFamily="18" charset="0"/>
                <a:cs typeface="Times New Roman" panose="02020603050405020304" pitchFamily="18" charset="0"/>
              </a:rPr>
              <a:t> </a:t>
            </a:r>
            <a:r>
              <a:rPr lang="en-US" sz="2000" u="sng" dirty="0" err="1" smtClean="0">
                <a:ln w="0"/>
                <a:latin typeface="Times New Roman" panose="02020603050405020304" pitchFamily="18" charset="0"/>
                <a:cs typeface="Times New Roman" panose="02020603050405020304" pitchFamily="18" charset="0"/>
              </a:rPr>
              <a:t>O</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E</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M</a:t>
            </a:r>
            <a:r>
              <a:rPr lang="en-US" sz="2000" dirty="0" smtClean="0">
                <a:ln w="0"/>
                <a:latin typeface="Times New Roman" panose="02020603050405020304" pitchFamily="18" charset="0"/>
                <a:cs typeface="Times New Roman" panose="02020603050405020304" pitchFamily="18" charset="0"/>
              </a:rPr>
              <a:t> </a:t>
            </a:r>
            <a:r>
              <a:rPr lang="en-US" sz="2000" u="sng" dirty="0" smtClean="0">
                <a:ln w="0"/>
                <a:latin typeface="Times New Roman" panose="02020603050405020304" pitchFamily="18" charset="0"/>
                <a:cs typeface="Times New Roman" panose="02020603050405020304" pitchFamily="18" charset="0"/>
              </a:rPr>
              <a:t>H</a:t>
            </a:r>
            <a:r>
              <a:rPr lang="en-US" sz="2000" dirty="0" smtClean="0">
                <a:ln w="0"/>
                <a:latin typeface="Times New Roman" panose="02020603050405020304" pitchFamily="18" charset="0"/>
                <a:cs typeface="Times New Roman" panose="02020603050405020304" pitchFamily="18" charset="0"/>
              </a:rPr>
              <a:t> ETA</a:t>
            </a: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361190953"/>
              </p:ext>
            </p:extLst>
          </p:nvPr>
        </p:nvGraphicFramePr>
        <p:xfrm>
          <a:off x="1447800" y="3657600"/>
          <a:ext cx="6096002" cy="22250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5</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c>
                  <a:txBody>
                    <a:bodyPr/>
                    <a:lstStyle/>
                    <a:p>
                      <a:r>
                        <a:rPr lang="en-US" dirty="0" smtClean="0"/>
                        <a:t>8</a:t>
                      </a:r>
                      <a:endParaRPr lang="en-IN" dirty="0"/>
                    </a:p>
                  </a:txBody>
                  <a:tcPr/>
                </a:tc>
                <a:tc>
                  <a:txBody>
                    <a:bodyPr/>
                    <a:lstStyle/>
                    <a:p>
                      <a:r>
                        <a:rPr lang="en-US" dirty="0" smtClean="0"/>
                        <a:t>9</a:t>
                      </a:r>
                      <a:endParaRPr lang="en-IN" dirty="0"/>
                    </a:p>
                  </a:txBody>
                  <a:tcPr/>
                </a:tc>
              </a:tr>
              <a:tr h="370840">
                <a:tc>
                  <a:txBody>
                    <a:bodyPr/>
                    <a:lstStyle/>
                    <a:p>
                      <a:r>
                        <a:rPr lang="en-US" dirty="0" smtClean="0"/>
                        <a:t>0</a:t>
                      </a:r>
                      <a:endParaRPr lang="en-IN" dirty="0"/>
                    </a:p>
                  </a:txBody>
                  <a:tcPr/>
                </a:tc>
                <a:tc>
                  <a:txBody>
                    <a:bodyPr/>
                    <a:lstStyle/>
                    <a:p>
                      <a:r>
                        <a:rPr lang="en-US" dirty="0" smtClean="0"/>
                        <a:t>C</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M</a:t>
                      </a:r>
                      <a:endParaRPr lang="en-IN" dirty="0"/>
                    </a:p>
                  </a:txBody>
                  <a:tcPr/>
                </a:tc>
                <a:tc>
                  <a:txBody>
                    <a:bodyPr/>
                    <a:lstStyle/>
                    <a:p>
                      <a:endParaRPr lang="en-IN" dirty="0"/>
                    </a:p>
                  </a:txBody>
                  <a:tcPr/>
                </a:tc>
              </a:tr>
              <a:tr h="370840">
                <a:tc>
                  <a:txBody>
                    <a:bodyPr/>
                    <a:lstStyle/>
                    <a:p>
                      <a:r>
                        <a:rPr lang="en-US" dirty="0" smtClean="0"/>
                        <a:t>1</a:t>
                      </a:r>
                      <a:endParaRPr lang="en-IN" dirty="0"/>
                    </a:p>
                  </a:txBody>
                  <a:tcPr/>
                </a:tc>
                <a:tc>
                  <a:txBody>
                    <a:bodyPr/>
                    <a:lstStyle/>
                    <a:p>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r>
                        <a:rPr lang="en-US" dirty="0" smtClean="0"/>
                        <a:t>E</a:t>
                      </a:r>
                      <a:endParaRPr lang="en-IN" dirty="0"/>
                    </a:p>
                  </a:txBody>
                  <a:tcPr/>
                </a:tc>
              </a:tr>
              <a:tr h="370840">
                <a:tc>
                  <a:txBody>
                    <a:bodyPr/>
                    <a:lstStyle/>
                    <a:p>
                      <a:r>
                        <a:rPr lang="en-US" dirty="0" smtClean="0"/>
                        <a:t>2</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M</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H</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4</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681431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3979</TotalTime>
  <Words>2829</Words>
  <Application>Microsoft Office PowerPoint</Application>
  <PresentationFormat>On-screen Show (4:3)</PresentationFormat>
  <Paragraphs>502</Paragraphs>
  <Slides>52</Slides>
  <Notes>12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Slide 1</vt:lpstr>
      <vt:lpstr>Slide 2</vt:lpstr>
      <vt:lpstr>Transposition Techniques</vt:lpstr>
      <vt:lpstr>Type of Transposition Technique</vt:lpstr>
      <vt:lpstr>Slide 5</vt:lpstr>
      <vt:lpstr>Rail Fence Technique</vt:lpstr>
      <vt:lpstr>Rail Fence Technique</vt:lpstr>
      <vt:lpstr>Rail Fence Technique</vt:lpstr>
      <vt:lpstr>Rail Fence Technique</vt:lpstr>
      <vt:lpstr>Rail Fence Technique</vt:lpstr>
      <vt:lpstr>Rail Fence Technique</vt:lpstr>
      <vt:lpstr>Slide 12</vt:lpstr>
      <vt:lpstr>Slide 13</vt:lpstr>
      <vt:lpstr>Slide 14</vt:lpstr>
      <vt:lpstr>Columnar Transposition Technique</vt:lpstr>
      <vt:lpstr>Vernam Cipher </vt:lpstr>
      <vt:lpstr>Vernam Cipher </vt:lpstr>
      <vt:lpstr>Stream and Block Cipher</vt:lpstr>
      <vt:lpstr>Block Cipher and Stream Cipher are the methods used for converting the plain text into cipher text directly and belong to the family of symmetric key ciphers</vt:lpstr>
      <vt:lpstr>Stream Cipher Stream cipher encrypts and decrypts the text by taking the one byte of the text at a time   Byte by Byte conversion of plaintext to cipher text is known as stream cipher   </vt:lpstr>
      <vt:lpstr>Stream Ciphers</vt:lpstr>
      <vt:lpstr> Example</vt:lpstr>
      <vt:lpstr>Stream  Cipher </vt:lpstr>
      <vt:lpstr>Stream  Cipher </vt:lpstr>
      <vt:lpstr>Encryption and Decryption with Stream  Cipher </vt:lpstr>
      <vt:lpstr>Encryption and Decryption with Stream  Cipher </vt:lpstr>
      <vt:lpstr>Block Ciphers</vt:lpstr>
      <vt:lpstr>Block Ciphers</vt:lpstr>
      <vt:lpstr>Block Cipher</vt:lpstr>
      <vt:lpstr>Example</vt:lpstr>
      <vt:lpstr>Block Cipher</vt:lpstr>
      <vt:lpstr>Electronic Code Book (ECB) Mode</vt:lpstr>
      <vt:lpstr>Slide 33</vt:lpstr>
      <vt:lpstr>Cipher Block Chaining (CBC) Mode</vt:lpstr>
      <vt:lpstr>Cipher Block Chaining (CBC) Mode</vt:lpstr>
      <vt:lpstr>Slide 36</vt:lpstr>
      <vt:lpstr>Slide 37</vt:lpstr>
      <vt:lpstr>Slide 38</vt:lpstr>
      <vt:lpstr>Slide 39</vt:lpstr>
      <vt:lpstr>Slide 40</vt:lpstr>
      <vt:lpstr>Slide 41</vt:lpstr>
      <vt:lpstr>Slide 42</vt:lpstr>
      <vt:lpstr>Slide 43</vt:lpstr>
      <vt:lpstr>Slide 44</vt:lpstr>
      <vt:lpstr>Slide 45</vt:lpstr>
      <vt:lpstr>Slide 46</vt:lpstr>
      <vt:lpstr>Cipher Feedback (CFB) Mode</vt:lpstr>
      <vt:lpstr>Cipher Feedback (CFB) Mode</vt:lpstr>
      <vt:lpstr>Output Feedback (OFB) Mode</vt:lpstr>
      <vt:lpstr>Output Feedback (OFB) Mode</vt:lpstr>
      <vt:lpstr>Counter</vt:lpstr>
      <vt:lpstr>Counter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INSPIRON 3000</cp:lastModifiedBy>
  <cp:revision>411</cp:revision>
  <dcterms:created xsi:type="dcterms:W3CDTF">2021-07-16T06:31:34Z</dcterms:created>
  <dcterms:modified xsi:type="dcterms:W3CDTF">2022-02-02T18:34:24Z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2021-02-09T00:00:00Z</vt:filetime>
  </property>
  <property fmtid="{D5CDD505-2E9C-101B-9397-08002B2CF9AE}" pid="3" name="Creator">
    <vt:lpwstr>Microsoft® PowerPoint® 2013</vt:lpwstr>
  </property>
  <property fmtid="{D5CDD505-2E9C-101B-9397-08002B2CF9AE}" pid="4" name="LastSaved">
    <vt:filetime>2021-07-16T00:00:00Z</vt:filetime>
  </property>
</Properties>
</file>