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11B19-D77A-427D-8C04-2022016FC8EA}" type="datetimeFigureOut">
              <a:rPr lang="en-US" smtClean="0"/>
              <a:t>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F3779F-B894-4055-B706-C6565CDB1F2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EDCC18-75B1-4933-BDC0-F9281369B250}"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45D33-87BC-4C55-889B-57118507AB5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DCC18-75B1-4933-BDC0-F9281369B250}"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45D33-87BC-4C55-889B-57118507AB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DCC18-75B1-4933-BDC0-F9281369B250}"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45D33-87BC-4C55-889B-57118507AB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DCC18-75B1-4933-BDC0-F9281369B250}"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45D33-87BC-4C55-889B-57118507AB5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EDCC18-75B1-4933-BDC0-F9281369B250}"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45D33-87BC-4C55-889B-57118507AB5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EDCC18-75B1-4933-BDC0-F9281369B250}"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45D33-87BC-4C55-889B-57118507AB5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EDCC18-75B1-4933-BDC0-F9281369B250}" type="datetimeFigureOut">
              <a:rPr lang="en-US" smtClean="0"/>
              <a:t>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45D33-87BC-4C55-889B-57118507AB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EDCC18-75B1-4933-BDC0-F9281369B250}" type="datetimeFigureOut">
              <a:rPr lang="en-US" smtClean="0"/>
              <a:t>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45D33-87BC-4C55-889B-57118507AB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DCC18-75B1-4933-BDC0-F9281369B250}" type="datetimeFigureOut">
              <a:rPr lang="en-US" smtClean="0"/>
              <a:t>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45D33-87BC-4C55-889B-57118507AB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EDCC18-75B1-4933-BDC0-F9281369B250}"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45D33-87BC-4C55-889B-57118507AB5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EDCC18-75B1-4933-BDC0-F9281369B250}"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45D33-87BC-4C55-889B-57118507AB5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DCC18-75B1-4933-BDC0-F9281369B250}" type="datetimeFigureOut">
              <a:rPr lang="en-US" smtClean="0"/>
              <a:t>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45D33-87BC-4C55-889B-57118507AB5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simple.wikipedia.org/wiki/Key_(cryptography)" TargetMode="External"/><Relationship Id="rId3" Type="http://schemas.openxmlformats.org/officeDocument/2006/relationships/hyperlink" Target="https://simple.wikipedia.org/wiki/Cryptography" TargetMode="External"/><Relationship Id="rId7" Type="http://schemas.openxmlformats.org/officeDocument/2006/relationships/hyperlink" Target="https://simple.wikipedia.org/wiki/Plaintex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simple.wikipedia.org/wiki/Ciphertext" TargetMode="External"/><Relationship Id="rId5" Type="http://schemas.openxmlformats.org/officeDocument/2006/relationships/hyperlink" Target="https://simple.wikipedia.org/wiki/Cryptanalysis" TargetMode="External"/><Relationship Id="rId4" Type="http://schemas.openxmlformats.org/officeDocument/2006/relationships/hyperlink" Target="https://simple.wikipedia.org/wiki/Attack_mode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Attack_model" TargetMode="External"/><Relationship Id="rId7" Type="http://schemas.openxmlformats.org/officeDocument/2006/relationships/hyperlink" Target="https://en.wikipedia.org/wiki/Cryptographic_key"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en.wikipedia.org/wiki/Ciphertext" TargetMode="External"/><Relationship Id="rId5" Type="http://schemas.openxmlformats.org/officeDocument/2006/relationships/hyperlink" Target="https://en.wikipedia.org/wiki/Plaintext" TargetMode="External"/><Relationship Id="rId4" Type="http://schemas.openxmlformats.org/officeDocument/2006/relationships/hyperlink" Target="https://en.wikipedia.org/wiki/Cryptanalysi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7" descr="Cryptanalysis+As+cryptography+is+the+science+and+art+of+creating+secret+codes,+cryptanalysis+is+the+science+and+art+of+breaking+those+codes..jpg"/>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p:nvPr/>
        </p:nvSpPr>
        <p:spPr>
          <a:xfrm>
            <a:off x="609600" y="1066800"/>
            <a:ext cx="8001000" cy="47397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1">
                <a:solidFill>
                  <a:srgbClr val="FF0000"/>
                </a:solidFill>
                <a:latin typeface="Times New Roman"/>
                <a:ea typeface="Times New Roman"/>
                <a:cs typeface="Times New Roman"/>
                <a:sym typeface="Times New Roman"/>
              </a:rPr>
              <a:t>Ciphertext-Only Attack (COA) </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127000" algn="just" rtl="0">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In </a:t>
            </a:r>
            <a:r>
              <a:rPr lang="en-US" sz="2000" u="sng">
                <a:solidFill>
                  <a:schemeClr val="hlink"/>
                </a:solidFill>
                <a:latin typeface="Times New Roman"/>
                <a:ea typeface="Times New Roman"/>
                <a:cs typeface="Times New Roman"/>
                <a:sym typeface="Times New Roman"/>
                <a:hlinkClick r:id="rId3"/>
              </a:rPr>
              <a:t>cryptography</a:t>
            </a:r>
            <a:r>
              <a:rPr lang="en-US" sz="2000">
                <a:solidFill>
                  <a:schemeClr val="dk1"/>
                </a:solidFill>
                <a:latin typeface="Times New Roman"/>
                <a:ea typeface="Times New Roman"/>
                <a:cs typeface="Times New Roman"/>
                <a:sym typeface="Times New Roman"/>
              </a:rPr>
              <a:t>, a </a:t>
            </a:r>
            <a:r>
              <a:rPr lang="en-US" sz="2000" b="1">
                <a:solidFill>
                  <a:schemeClr val="dk1"/>
                </a:solidFill>
                <a:latin typeface="Times New Roman"/>
                <a:ea typeface="Times New Roman"/>
                <a:cs typeface="Times New Roman"/>
                <a:sym typeface="Times New Roman"/>
              </a:rPr>
              <a:t>ciphertext-only attack (COA)</a:t>
            </a:r>
            <a:r>
              <a:rPr lang="en-US" sz="2000">
                <a:solidFill>
                  <a:schemeClr val="dk1"/>
                </a:solidFill>
                <a:latin typeface="Times New Roman"/>
                <a:ea typeface="Times New Roman"/>
                <a:cs typeface="Times New Roman"/>
                <a:sym typeface="Times New Roman"/>
              </a:rPr>
              <a:t> or </a:t>
            </a:r>
            <a:r>
              <a:rPr lang="en-US" sz="2000" b="1">
                <a:solidFill>
                  <a:schemeClr val="dk1"/>
                </a:solidFill>
                <a:latin typeface="Times New Roman"/>
                <a:ea typeface="Times New Roman"/>
                <a:cs typeface="Times New Roman"/>
                <a:sym typeface="Times New Roman"/>
              </a:rPr>
              <a:t>known ciphertext attack</a:t>
            </a:r>
            <a:r>
              <a:rPr lang="en-US" sz="2000">
                <a:solidFill>
                  <a:schemeClr val="dk1"/>
                </a:solidFill>
                <a:latin typeface="Times New Roman"/>
                <a:ea typeface="Times New Roman"/>
                <a:cs typeface="Times New Roman"/>
                <a:sym typeface="Times New Roman"/>
              </a:rPr>
              <a:t> is an </a:t>
            </a:r>
            <a:r>
              <a:rPr lang="en-US" sz="2000" u="sng">
                <a:solidFill>
                  <a:schemeClr val="hlink"/>
                </a:solidFill>
                <a:latin typeface="Times New Roman"/>
                <a:ea typeface="Times New Roman"/>
                <a:cs typeface="Times New Roman"/>
                <a:sym typeface="Times New Roman"/>
                <a:hlinkClick r:id="rId4"/>
              </a:rPr>
              <a:t>attack model</a:t>
            </a:r>
            <a:r>
              <a:rPr lang="en-US" sz="2000">
                <a:solidFill>
                  <a:schemeClr val="dk1"/>
                </a:solidFill>
                <a:latin typeface="Times New Roman"/>
                <a:ea typeface="Times New Roman"/>
                <a:cs typeface="Times New Roman"/>
                <a:sym typeface="Times New Roman"/>
              </a:rPr>
              <a:t> for </a:t>
            </a:r>
            <a:r>
              <a:rPr lang="en-US" sz="2000" u="sng">
                <a:solidFill>
                  <a:schemeClr val="hlink"/>
                </a:solidFill>
                <a:latin typeface="Times New Roman"/>
                <a:ea typeface="Times New Roman"/>
                <a:cs typeface="Times New Roman"/>
                <a:sym typeface="Times New Roman"/>
                <a:hlinkClick r:id="rId5"/>
              </a:rPr>
              <a:t>cryptanalysis</a:t>
            </a:r>
            <a:r>
              <a:rPr lang="en-US" sz="2000">
                <a:solidFill>
                  <a:schemeClr val="dk1"/>
                </a:solidFill>
                <a:latin typeface="Times New Roman"/>
                <a:ea typeface="Times New Roman"/>
                <a:cs typeface="Times New Roman"/>
                <a:sym typeface="Times New Roman"/>
              </a:rPr>
              <a:t> where the attacker is assumed to have access only to a set of </a:t>
            </a:r>
            <a:r>
              <a:rPr lang="en-US" sz="2000" u="sng">
                <a:solidFill>
                  <a:schemeClr val="hlink"/>
                </a:solidFill>
                <a:latin typeface="Times New Roman"/>
                <a:ea typeface="Times New Roman"/>
                <a:cs typeface="Times New Roman"/>
                <a:sym typeface="Times New Roman"/>
                <a:hlinkClick r:id="rId6"/>
              </a:rPr>
              <a:t>ciphertexts</a:t>
            </a:r>
            <a:r>
              <a:rPr lang="en-US" sz="2000">
                <a:solidFill>
                  <a:schemeClr val="dk1"/>
                </a:solidFill>
                <a:latin typeface="Times New Roman"/>
                <a:ea typeface="Times New Roman"/>
                <a:cs typeface="Times New Roman"/>
                <a:sym typeface="Times New Roman"/>
              </a:rPr>
              <a:t>.</a:t>
            </a:r>
            <a:endParaRPr/>
          </a:p>
          <a:p>
            <a:pPr marL="0" marR="0" lvl="0" indent="0" algn="just" rtl="0">
              <a:spcBef>
                <a:spcPts val="0"/>
              </a:spcBef>
              <a:spcAft>
                <a:spcPts val="0"/>
              </a:spcAft>
              <a:buClr>
                <a:schemeClr val="dk1"/>
              </a:buClr>
              <a:buSzPts val="2000"/>
              <a:buFont typeface="Noto Sans Symbols"/>
              <a:buNone/>
            </a:pP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000"/>
              <a:buFont typeface="Noto Sans Symbols"/>
              <a:buNone/>
            </a:pPr>
            <a:endParaRPr sz="2000">
              <a:solidFill>
                <a:schemeClr val="dk1"/>
              </a:solidFill>
              <a:latin typeface="Times New Roman"/>
              <a:ea typeface="Times New Roman"/>
              <a:cs typeface="Times New Roman"/>
              <a:sym typeface="Times New Roman"/>
            </a:endParaRPr>
          </a:p>
          <a:p>
            <a:pPr marL="0" marR="0" lvl="0" indent="-127000" algn="just" rtl="0">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The attack is completely successful if the corresponding </a:t>
            </a:r>
            <a:r>
              <a:rPr lang="en-US" sz="2000" u="sng">
                <a:solidFill>
                  <a:schemeClr val="hlink"/>
                </a:solidFill>
                <a:latin typeface="Times New Roman"/>
                <a:ea typeface="Times New Roman"/>
                <a:cs typeface="Times New Roman"/>
                <a:sym typeface="Times New Roman"/>
                <a:hlinkClick r:id="rId7"/>
              </a:rPr>
              <a:t>plaintexts</a:t>
            </a:r>
            <a:r>
              <a:rPr lang="en-US" sz="2000">
                <a:solidFill>
                  <a:schemeClr val="dk1"/>
                </a:solidFill>
                <a:latin typeface="Times New Roman"/>
                <a:ea typeface="Times New Roman"/>
                <a:cs typeface="Times New Roman"/>
                <a:sym typeface="Times New Roman"/>
              </a:rPr>
              <a:t> can be deduced (extracted) or, even better, the </a:t>
            </a:r>
            <a:r>
              <a:rPr lang="en-US" sz="2000" u="sng">
                <a:solidFill>
                  <a:schemeClr val="hlink"/>
                </a:solidFill>
                <a:latin typeface="Times New Roman"/>
                <a:ea typeface="Times New Roman"/>
                <a:cs typeface="Times New Roman"/>
                <a:sym typeface="Times New Roman"/>
                <a:hlinkClick r:id="rId8"/>
              </a:rPr>
              <a:t>key</a:t>
            </a:r>
            <a:r>
              <a:rPr lang="en-US" sz="2000">
                <a:solidFill>
                  <a:schemeClr val="dk1"/>
                </a:solidFill>
                <a:latin typeface="Times New Roman"/>
                <a:ea typeface="Times New Roman"/>
                <a:cs typeface="Times New Roman"/>
                <a:sym typeface="Times New Roman"/>
              </a:rPr>
              <a:t>.</a:t>
            </a:r>
            <a:endParaRPr/>
          </a:p>
          <a:p>
            <a:pPr marL="0" marR="0" lvl="0" indent="0" algn="just" rtl="0">
              <a:spcBef>
                <a:spcPts val="0"/>
              </a:spcBef>
              <a:spcAft>
                <a:spcPts val="0"/>
              </a:spcAft>
              <a:buClr>
                <a:schemeClr val="dk1"/>
              </a:buClr>
              <a:buSzPts val="2000"/>
              <a:buFont typeface="Noto Sans Symbols"/>
              <a:buNone/>
            </a:pP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000"/>
              <a:buFont typeface="Noto Sans Symbols"/>
              <a:buNone/>
            </a:pPr>
            <a:endParaRPr sz="2000">
              <a:solidFill>
                <a:schemeClr val="dk1"/>
              </a:solidFill>
              <a:latin typeface="Times New Roman"/>
              <a:ea typeface="Times New Roman"/>
              <a:cs typeface="Times New Roman"/>
              <a:sym typeface="Times New Roman"/>
            </a:endParaRPr>
          </a:p>
          <a:p>
            <a:pPr marL="0" marR="0" lvl="0" indent="-127000" algn="just" rtl="0">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The ability to obtain any amount of information from the underlying </a:t>
            </a:r>
            <a:r>
              <a:rPr lang="en-US" sz="2000" u="sng">
                <a:solidFill>
                  <a:schemeClr val="hlink"/>
                </a:solidFill>
                <a:latin typeface="Times New Roman"/>
                <a:ea typeface="Times New Roman"/>
                <a:cs typeface="Times New Roman"/>
                <a:sym typeface="Times New Roman"/>
                <a:hlinkClick r:id="rId6"/>
              </a:rPr>
              <a:t>ciphertext</a:t>
            </a:r>
            <a:r>
              <a:rPr lang="en-US" sz="2000">
                <a:solidFill>
                  <a:schemeClr val="dk1"/>
                </a:solidFill>
                <a:latin typeface="Times New Roman"/>
                <a:ea typeface="Times New Roman"/>
                <a:cs typeface="Times New Roman"/>
                <a:sym typeface="Times New Roman"/>
              </a:rPr>
              <a:t> is considered a success.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19" descr="slide_8.jpg"/>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0" descr="Ciphertext-Only+Attack.jpg"/>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p:nvPr/>
        </p:nvSpPr>
        <p:spPr>
          <a:xfrm>
            <a:off x="685800" y="1371600"/>
            <a:ext cx="8001000" cy="120032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The </a:t>
            </a:r>
            <a:r>
              <a:rPr lang="en-US" sz="1800" b="1">
                <a:solidFill>
                  <a:schemeClr val="dk1"/>
                </a:solidFill>
                <a:latin typeface="Calibri"/>
                <a:ea typeface="Calibri"/>
                <a:cs typeface="Calibri"/>
                <a:sym typeface="Calibri"/>
              </a:rPr>
              <a:t>known-plaintext attack</a:t>
            </a: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KPA</a:t>
            </a:r>
            <a:r>
              <a:rPr lang="en-US" sz="1800">
                <a:solidFill>
                  <a:schemeClr val="dk1"/>
                </a:solidFill>
                <a:latin typeface="Calibri"/>
                <a:ea typeface="Calibri"/>
                <a:cs typeface="Calibri"/>
                <a:sym typeface="Calibri"/>
              </a:rPr>
              <a:t>) is an </a:t>
            </a:r>
            <a:r>
              <a:rPr lang="en-US" sz="1800" u="sng">
                <a:solidFill>
                  <a:schemeClr val="hlink"/>
                </a:solidFill>
                <a:latin typeface="Calibri"/>
                <a:ea typeface="Calibri"/>
                <a:cs typeface="Calibri"/>
                <a:sym typeface="Calibri"/>
                <a:hlinkClick r:id="rId3"/>
              </a:rPr>
              <a:t>attack model</a:t>
            </a:r>
            <a:r>
              <a:rPr lang="en-US" sz="1800">
                <a:solidFill>
                  <a:schemeClr val="dk1"/>
                </a:solidFill>
                <a:latin typeface="Calibri"/>
                <a:ea typeface="Calibri"/>
                <a:cs typeface="Calibri"/>
                <a:sym typeface="Calibri"/>
              </a:rPr>
              <a:t> for </a:t>
            </a:r>
            <a:r>
              <a:rPr lang="en-US" sz="1800" u="sng">
                <a:solidFill>
                  <a:schemeClr val="hlink"/>
                </a:solidFill>
                <a:latin typeface="Calibri"/>
                <a:ea typeface="Calibri"/>
                <a:cs typeface="Calibri"/>
                <a:sym typeface="Calibri"/>
                <a:hlinkClick r:id="rId4"/>
              </a:rPr>
              <a:t>cryptanalysis</a:t>
            </a:r>
            <a:r>
              <a:rPr lang="en-US" sz="1800">
                <a:solidFill>
                  <a:schemeClr val="dk1"/>
                </a:solidFill>
                <a:latin typeface="Calibri"/>
                <a:ea typeface="Calibri"/>
                <a:cs typeface="Calibri"/>
                <a:sym typeface="Calibri"/>
              </a:rPr>
              <a:t> where the attacker has access to both the </a:t>
            </a:r>
            <a:r>
              <a:rPr lang="en-US" sz="1800" u="sng">
                <a:solidFill>
                  <a:schemeClr val="hlink"/>
                </a:solidFill>
                <a:latin typeface="Calibri"/>
                <a:ea typeface="Calibri"/>
                <a:cs typeface="Calibri"/>
                <a:sym typeface="Calibri"/>
                <a:hlinkClick r:id="rId5"/>
              </a:rPr>
              <a:t>plaintext</a:t>
            </a:r>
            <a:r>
              <a:rPr lang="en-US" sz="1800">
                <a:solidFill>
                  <a:schemeClr val="dk1"/>
                </a:solidFill>
                <a:latin typeface="Calibri"/>
                <a:ea typeface="Calibri"/>
                <a:cs typeface="Calibri"/>
                <a:sym typeface="Calibri"/>
              </a:rPr>
              <a:t>, and </a:t>
            </a:r>
            <a:r>
              <a:rPr lang="en-US" sz="1800" u="sng">
                <a:solidFill>
                  <a:schemeClr val="hlink"/>
                </a:solidFill>
                <a:latin typeface="Calibri"/>
                <a:ea typeface="Calibri"/>
                <a:cs typeface="Calibri"/>
                <a:sym typeface="Calibri"/>
                <a:hlinkClick r:id="rId6"/>
              </a:rPr>
              <a:t>ciphertext</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These can be used to reveal further secret information such as </a:t>
            </a:r>
            <a:r>
              <a:rPr lang="en-US" sz="1800" u="sng">
                <a:solidFill>
                  <a:schemeClr val="hlink"/>
                </a:solidFill>
                <a:latin typeface="Calibri"/>
                <a:ea typeface="Calibri"/>
                <a:cs typeface="Calibri"/>
                <a:sym typeface="Calibri"/>
                <a:hlinkClick r:id="rId7"/>
              </a:rPr>
              <a:t>secret keys</a:t>
            </a:r>
            <a:endParaRPr sz="1800">
              <a:solidFill>
                <a:schemeClr val="dk1"/>
              </a:solidFill>
              <a:latin typeface="Calibri"/>
              <a:ea typeface="Calibri"/>
              <a:cs typeface="Calibri"/>
              <a:sym typeface="Calibri"/>
            </a:endParaRPr>
          </a:p>
        </p:txBody>
      </p:sp>
      <p:sp>
        <p:nvSpPr>
          <p:cNvPr id="131" name="Google Shape;131;p21"/>
          <p:cNvSpPr/>
          <p:nvPr/>
        </p:nvSpPr>
        <p:spPr>
          <a:xfrm>
            <a:off x="2971800" y="762000"/>
            <a:ext cx="5061001"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Known-Plaintext Attack</a:t>
            </a:r>
            <a:r>
              <a:rPr lang="en-US" sz="2800">
                <a:solidFill>
                  <a:schemeClr val="dk1"/>
                </a:solidFill>
                <a:latin typeface="Times New Roman"/>
                <a:ea typeface="Times New Roman"/>
                <a:cs typeface="Times New Roman"/>
                <a:sym typeface="Times New Roman"/>
              </a:rPr>
              <a:t> (</a:t>
            </a:r>
            <a:r>
              <a:rPr lang="en-US" sz="2800" b="1">
                <a:solidFill>
                  <a:schemeClr val="dk1"/>
                </a:solidFill>
                <a:latin typeface="Times New Roman"/>
                <a:ea typeface="Times New Roman"/>
                <a:cs typeface="Times New Roman"/>
                <a:sym typeface="Times New Roman"/>
              </a:rPr>
              <a:t>KPA</a:t>
            </a:r>
            <a:r>
              <a:rPr lang="en-US" sz="2800">
                <a:solidFill>
                  <a:schemeClr val="dk1"/>
                </a:solidFill>
                <a:latin typeface="Times New Roman"/>
                <a:ea typeface="Times New Roman"/>
                <a:cs typeface="Times New Roman"/>
                <a:sym typeface="Times New Roman"/>
              </a:rPr>
              <a:t>)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2" descr="cryptographyknown-plain-text-attack-12-638.jpg"/>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3" descr="Known-plaintext+attack (1).jpg"/>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p:nvPr/>
        </p:nvSpPr>
        <p:spPr>
          <a:xfrm>
            <a:off x="381000" y="228600"/>
            <a:ext cx="8305800" cy="28007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FC7876"/>
                </a:solidFill>
                <a:latin typeface="Times New Roman"/>
                <a:ea typeface="Times New Roman"/>
                <a:cs typeface="Times New Roman"/>
                <a:sym typeface="Times New Roman"/>
              </a:rPr>
              <a:t>Chosen plaintext attack</a:t>
            </a:r>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The chosen plaintext attack is similar to the known plaintext attack, but the plaintext/cipher text pairs have been chosen by the attacker herself</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b="1">
                <a:solidFill>
                  <a:srgbClr val="BDD1F9"/>
                </a:solidFill>
                <a:latin typeface="Times New Roman"/>
                <a:ea typeface="Times New Roman"/>
                <a:cs typeface="Times New Roman"/>
                <a:sym typeface="Times New Roman"/>
              </a:rPr>
              <a:t>Example: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If attacker access to alice computer. She can choose some plaintext and intercept the created cipher text. Of course she does not the key because the key is normally embedded in the software used by the sender. </a:t>
            </a:r>
            <a:endParaRPr sz="1800">
              <a:solidFill>
                <a:schemeClr val="dk1"/>
              </a:solidFill>
              <a:latin typeface="Calibri"/>
              <a:ea typeface="Calibri"/>
              <a:cs typeface="Calibri"/>
              <a:sym typeface="Calibri"/>
            </a:endParaRPr>
          </a:p>
        </p:txBody>
      </p:sp>
      <p:pic>
        <p:nvPicPr>
          <p:cNvPr id="147" name="Google Shape;147;p24" descr="chosen plaintext attack.png"/>
          <p:cNvPicPr preferRelativeResize="0"/>
          <p:nvPr/>
        </p:nvPicPr>
        <p:blipFill rotWithShape="1">
          <a:blip r:embed="rId3">
            <a:alphaModFix/>
          </a:blip>
          <a:srcRect/>
          <a:stretch/>
        </p:blipFill>
        <p:spPr>
          <a:xfrm>
            <a:off x="228600" y="3200400"/>
            <a:ext cx="8534400" cy="335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C7876"/>
              </a:buClr>
              <a:buSzPts val="2800"/>
              <a:buFont typeface="Times New Roman"/>
              <a:buNone/>
            </a:pPr>
            <a:r>
              <a:rPr lang="en-US" sz="2800" b="1">
                <a:solidFill>
                  <a:srgbClr val="FC7876"/>
                </a:solidFill>
                <a:latin typeface="Times New Roman"/>
                <a:ea typeface="Times New Roman"/>
                <a:cs typeface="Times New Roman"/>
                <a:sym typeface="Times New Roman"/>
              </a:rPr>
              <a:t>Chosen Cipher text attack</a:t>
            </a:r>
            <a:endParaRPr/>
          </a:p>
        </p:txBody>
      </p:sp>
      <p:sp>
        <p:nvSpPr>
          <p:cNvPr id="153" name="Google Shape;153;p25"/>
          <p:cNvSpPr txBox="1"/>
          <p:nvPr/>
        </p:nvSpPr>
        <p:spPr>
          <a:xfrm>
            <a:off x="457200" y="1295400"/>
            <a:ext cx="8381999" cy="1569660"/>
          </a:xfrm>
          <a:prstGeom prst="rect">
            <a:avLst/>
          </a:prstGeom>
          <a:noFill/>
          <a:ln>
            <a:noFill/>
          </a:ln>
        </p:spPr>
        <p:txBody>
          <a:bodyPr spcFirstLastPara="1" wrap="square" lIns="91425" tIns="45700" rIns="91425" bIns="45700" anchor="t" anchorCtr="0">
            <a:spAutoFit/>
          </a:bodyPr>
          <a:lstStyle/>
          <a:p>
            <a:pPr marL="0" marR="0" lvl="0" indent="-152400" algn="just"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 is similar to the chosen plaintext attack, except that eve chooses some cipher text and decrypt it to form a Ciphertext/Plaintext pair. </a:t>
            </a: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152400" algn="just"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This can happen if Eve has access to Bob computer.</a:t>
            </a:r>
            <a:endParaRPr sz="2400">
              <a:solidFill>
                <a:schemeClr val="dk1"/>
              </a:solidFill>
              <a:latin typeface="Times New Roman"/>
              <a:ea typeface="Times New Roman"/>
              <a:cs typeface="Times New Roman"/>
              <a:sym typeface="Times New Roman"/>
            </a:endParaRPr>
          </a:p>
        </p:txBody>
      </p:sp>
      <p:pic>
        <p:nvPicPr>
          <p:cNvPr id="154" name="Google Shape;154;p25" descr="cca.png"/>
          <p:cNvPicPr preferRelativeResize="0"/>
          <p:nvPr/>
        </p:nvPicPr>
        <p:blipFill rotWithShape="1">
          <a:blip r:embed="rId3">
            <a:alphaModFix/>
          </a:blip>
          <a:srcRect/>
          <a:stretch/>
        </p:blipFill>
        <p:spPr>
          <a:xfrm>
            <a:off x="228600" y="2895600"/>
            <a:ext cx="8686800" cy="36576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Words>
  <Application>Microsoft Office PowerPoint</Application>
  <PresentationFormat>On-screen Show (4:3)</PresentationFormat>
  <Paragraphs>24</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Chosen Cipher text attack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INSPIRON 3000</dc:creator>
  <cp:lastModifiedBy>INSPIRON 3000</cp:lastModifiedBy>
  <cp:revision>1</cp:revision>
  <dcterms:created xsi:type="dcterms:W3CDTF">2022-02-06T17:41:03Z</dcterms:created>
  <dcterms:modified xsi:type="dcterms:W3CDTF">2022-02-06T17:41:27Z</dcterms:modified>
</cp:coreProperties>
</file>