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xls" ContentType="application/vnd.ms-exce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86" r:id="rId3"/>
    <p:sldId id="262" r:id="rId4"/>
    <p:sldId id="347" r:id="rId5"/>
    <p:sldId id="287" r:id="rId6"/>
    <p:sldId id="345" r:id="rId7"/>
    <p:sldId id="348" r:id="rId8"/>
    <p:sldId id="350" r:id="rId9"/>
    <p:sldId id="349" r:id="rId10"/>
    <p:sldId id="351" r:id="rId11"/>
    <p:sldId id="352" r:id="rId12"/>
    <p:sldId id="344" r:id="rId13"/>
    <p:sldId id="288" r:id="rId14"/>
    <p:sldId id="290" r:id="rId15"/>
    <p:sldId id="291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15" r:id="rId26"/>
    <p:sldId id="311" r:id="rId27"/>
    <p:sldId id="312" r:id="rId28"/>
    <p:sldId id="313" r:id="rId29"/>
    <p:sldId id="314" r:id="rId30"/>
    <p:sldId id="272" r:id="rId31"/>
    <p:sldId id="273" r:id="rId32"/>
    <p:sldId id="274" r:id="rId33"/>
    <p:sldId id="275" r:id="rId34"/>
    <p:sldId id="278" r:id="rId35"/>
    <p:sldId id="318" r:id="rId36"/>
    <p:sldId id="343" r:id="rId37"/>
    <p:sldId id="319" r:id="rId38"/>
    <p:sldId id="320" r:id="rId39"/>
    <p:sldId id="321" r:id="rId40"/>
    <p:sldId id="322" r:id="rId41"/>
    <p:sldId id="323" r:id="rId42"/>
    <p:sldId id="324" r:id="rId43"/>
    <p:sldId id="325" r:id="rId44"/>
    <p:sldId id="326" r:id="rId45"/>
    <p:sldId id="279" r:id="rId46"/>
    <p:sldId id="327" r:id="rId47"/>
    <p:sldId id="328" r:id="rId48"/>
    <p:sldId id="331" r:id="rId49"/>
    <p:sldId id="334" r:id="rId50"/>
    <p:sldId id="283" r:id="rId51"/>
    <p:sldId id="329" r:id="rId52"/>
    <p:sldId id="330" r:id="rId53"/>
    <p:sldId id="335" r:id="rId54"/>
    <p:sldId id="336" r:id="rId55"/>
    <p:sldId id="337" r:id="rId56"/>
    <p:sldId id="338" r:id="rId57"/>
    <p:sldId id="339" r:id="rId58"/>
    <p:sldId id="340" r:id="rId59"/>
    <p:sldId id="341" r:id="rId60"/>
    <p:sldId id="342" r:id="rId61"/>
    <p:sldId id="257" r:id="rId62"/>
    <p:sldId id="289" r:id="rId63"/>
    <p:sldId id="316" r:id="rId64"/>
    <p:sldId id="317" r:id="rId65"/>
    <p:sldId id="332" r:id="rId66"/>
    <p:sldId id="333" r:id="rId67"/>
    <p:sldId id="346" r:id="rId6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6600"/>
    <a:srgbClr val="FFFF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7E4B8C8-E24D-467B-B754-A31D5126153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06C848-8705-4123-BB3D-973DE07DFD6F}" type="slidenum">
              <a:rPr lang="en-US"/>
              <a:pPr/>
              <a:t>2</a:t>
            </a:fld>
            <a:endParaRPr lang="en-US"/>
          </a:p>
        </p:txBody>
      </p:sp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BB9EFE4-61C3-4C73-8DE8-F1538BC7A239}" type="slidenum">
              <a:rPr lang="en-US" sz="1200" b="0">
                <a:latin typeface="Times New Roman" pitchFamily="18" charset="0"/>
              </a:rPr>
              <a:pPr algn="r"/>
              <a:t>2</a:t>
            </a:fld>
            <a:endParaRPr lang="en-US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E9D1A8-336F-4119-8CF0-519F49E6B7A6}" type="slidenum">
              <a:rPr lang="en-US"/>
              <a:pPr/>
              <a:t>63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70412" cy="342741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</p:spPr>
        <p:txBody>
          <a:bodyPr lIns="89884" tIns="44943" rIns="89884" bIns="4494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6EE35-D7F5-4F60-B73C-07175F2B1DAE}" type="slidenum">
              <a:rPr lang="en-US"/>
              <a:pPr/>
              <a:t>23</a:t>
            </a:fld>
            <a:endParaRPr lang="en-US"/>
          </a:p>
        </p:txBody>
      </p:sp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4588" y="685800"/>
            <a:ext cx="4570412" cy="3427413"/>
          </a:xfrm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6963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769D45D-8A8A-405B-A67B-28C62EDBB1C0}" type="slidenum">
              <a:rPr lang="en-US" sz="1200" b="0">
                <a:latin typeface="Times New Roman" pitchFamily="18" charset="0"/>
              </a:rPr>
              <a:pPr algn="r"/>
              <a:t>23</a:t>
            </a:fld>
            <a:endParaRPr lang="en-US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B4B45-D76D-4CA2-BBF4-B9570FD7ECB3}" type="slidenum">
              <a:rPr lang="en-US"/>
              <a:pPr/>
              <a:t>26</a:t>
            </a:fld>
            <a:endParaRPr lang="en-US"/>
          </a:p>
        </p:txBody>
      </p:sp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0453E4F4-1446-43B9-BD49-1239D860FF15}" type="slidenum">
              <a:rPr lang="en-US" sz="1200" b="0">
                <a:latin typeface="Times New Roman" pitchFamily="18" charset="0"/>
              </a:rPr>
              <a:pPr algn="r" defTabSz="917575" eaLnBrk="0" hangingPunct="0"/>
              <a:t>26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1FDB08-3B6A-47C7-8272-6D0DA5BB23B1}" type="slidenum">
              <a:rPr lang="en-US"/>
              <a:pPr/>
              <a:t>28</a:t>
            </a:fld>
            <a:endParaRPr lang="en-US"/>
          </a:p>
        </p:txBody>
      </p:sp>
      <p:sp>
        <p:nvSpPr>
          <p:cNvPr id="7885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7D5A41D1-7123-4FBB-B930-B481CDD991A6}" type="slidenum">
              <a:rPr lang="en-US" sz="1200" b="0">
                <a:latin typeface="Times New Roman" pitchFamily="18" charset="0"/>
              </a:rPr>
              <a:pPr algn="r" defTabSz="917575" eaLnBrk="0" hangingPunct="0"/>
              <a:t>28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6125" cy="3416300"/>
          </a:xfrm>
          <a:ln w="12700" cap="flat">
            <a:solidFill>
              <a:schemeClr val="tx1"/>
            </a:solidFill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</p:spPr>
        <p:txBody>
          <a:bodyPr lIns="86029" tIns="43014" rIns="86029" bIns="43014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B0087E-29AB-4AE9-9B1F-992262652679}" type="slidenum">
              <a:rPr lang="en-US"/>
              <a:pPr/>
              <a:t>36</a:t>
            </a:fld>
            <a:endParaRPr lang="en-US"/>
          </a:p>
        </p:txBody>
      </p:sp>
      <p:sp>
        <p:nvSpPr>
          <p:cNvPr id="1177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E341F293-BAA8-4628-A294-ACA9036428EC}" type="slidenum">
              <a:rPr lang="en-US" sz="1200" b="0">
                <a:latin typeface="Times New Roman" pitchFamily="18" charset="0"/>
              </a:rPr>
              <a:pPr algn="r" defTabSz="917575" eaLnBrk="0" hangingPunct="0"/>
              <a:t>36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2F8CF2-4F3B-47B6-BE9A-43E16575FD7A}" type="slidenum">
              <a:rPr lang="en-US"/>
              <a:pPr/>
              <a:t>48</a:t>
            </a:fld>
            <a:endParaRPr lang="en-US"/>
          </a:p>
        </p:txBody>
      </p:sp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184C5EFD-CCE9-402E-B127-C53440543B1F}" type="slidenum">
              <a:rPr lang="en-US" sz="1200" b="0">
                <a:latin typeface="Times New Roman" pitchFamily="18" charset="0"/>
              </a:rPr>
              <a:pPr algn="r" defTabSz="917575" eaLnBrk="0" hangingPunct="0"/>
              <a:t>48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r>
              <a:rPr lang="en-US"/>
              <a:t>I : the expected information needed to classify a given sample</a:t>
            </a:r>
          </a:p>
          <a:p>
            <a:r>
              <a:rPr lang="en-US"/>
              <a:t>E (entropy) : expected information based on the partitioning into subsets by A</a:t>
            </a:r>
          </a:p>
          <a:p>
            <a:r>
              <a:rPr lang="en-US"/>
              <a:t>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6BD9A-26F8-4C8C-8FF8-BD99EA1E9E74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8CFE090E-44B8-454E-A24F-B071471D4995}" type="slidenum">
              <a:rPr lang="en-US" sz="1200" b="0">
                <a:latin typeface="Times New Roman" pitchFamily="18" charset="0"/>
              </a:rPr>
              <a:pPr algn="r" defTabSz="917575" eaLnBrk="0" hangingPunct="0"/>
              <a:t>53</a:t>
            </a:fld>
            <a:endParaRPr lang="en-US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79B6F-C7B9-4119-8C02-1B47408FB7D0}" type="slidenum">
              <a:rPr lang="en-US"/>
              <a:pPr/>
              <a:t>57</a:t>
            </a:fld>
            <a:endParaRPr lang="en-US"/>
          </a:p>
        </p:txBody>
      </p:sp>
      <p:sp>
        <p:nvSpPr>
          <p:cNvPr id="11161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07A4D2CE-59E2-40D0-9703-690F681464D8}" type="slidenum">
              <a:rPr lang="en-US" sz="1200" b="0">
                <a:latin typeface="Times New Roman" pitchFamily="18" charset="0"/>
              </a:rPr>
              <a:pPr algn="r" defTabSz="917575" eaLnBrk="0" hangingPunct="0"/>
              <a:t>57</a:t>
            </a:fld>
            <a:endParaRPr lang="en-US" sz="1200" b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6149C-8E4D-426A-B0B6-47F78D410EF1}" type="slidenum">
              <a:rPr lang="en-US"/>
              <a:pPr/>
              <a:t>60</a:t>
            </a:fld>
            <a:endParaRPr lang="en-US"/>
          </a:p>
        </p:txBody>
      </p:sp>
      <p:sp>
        <p:nvSpPr>
          <p:cNvPr id="11571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763" tIns="45883" rIns="91763" bIns="45883" anchor="b"/>
          <a:lstStyle/>
          <a:p>
            <a:pPr algn="r" defTabSz="917575" eaLnBrk="0" hangingPunct="0"/>
            <a:fld id="{115C8CE5-C41F-4975-9AD3-0D708E779897}" type="slidenum">
              <a:rPr lang="en-US" sz="1200" b="0">
                <a:latin typeface="Times New Roman" pitchFamily="18" charset="0"/>
              </a:rPr>
              <a:pPr algn="r" defTabSz="917575" eaLnBrk="0" hangingPunct="0"/>
              <a:t>60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763" tIns="45883" rIns="91763" bIns="45883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D975B-9F5C-4CCB-9803-FDA909A043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F9900-CB4B-4FBD-829E-2EF6A79695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1C12C7-5B1D-4CBB-8AED-6F173B6A29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5400"/>
            <a:ext cx="8229600" cy="23383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786188"/>
            <a:ext cx="8229600" cy="2339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3E1AEEB-BD8F-4B71-AD41-B269AAC981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A6E58-836C-477B-B668-AD3A9AE91B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2C7274-98D2-4B11-81C1-940D8A741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5A099-DF31-457A-AF79-D5811E8C18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B379B-7F28-40D1-BC92-AF39364DB30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552866-A37A-418F-AD03-6126F307F4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8A7DB-604E-41C5-8BF4-BE806196E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0D7F2-2539-462F-B14D-BA2125705B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89B920-05F7-416B-8F07-E2C6EC86B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8E7C4F47-8B4A-4593-9491-00A90735EF1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Microsoft_Office_Excel_97-2003_Worksheet1.xls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Microsoft_Office_Word_97_-_2003_Document5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Microsoft_Office_Word_97_-_2003_Document4.doc"/><Relationship Id="rId5" Type="http://schemas.openxmlformats.org/officeDocument/2006/relationships/oleObject" Target="../embeddings/Microsoft_Office_Word_97_-_2003_Document3.doc"/><Relationship Id="rId4" Type="http://schemas.openxmlformats.org/officeDocument/2006/relationships/oleObject" Target="../embeddings/Microsoft_Office_Word_97_-_2003_Document2.doc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2.bin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9D5BD-7557-4C5D-868F-72773747161E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Learning from Observations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 6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4800" y="228600"/>
            <a:ext cx="8610600" cy="6400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E58-836C-477B-B668-AD3A9AE91B9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 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228600"/>
            <a:ext cx="8763000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E58-836C-477B-B668-AD3A9AE91B9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8F08B-6081-4727-BECC-72B848B15BC7}" type="slidenum">
              <a:rPr lang="en-US"/>
              <a:pPr/>
              <a:t>12</a:t>
            </a:fld>
            <a:endParaRPr lang="en-US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58200" cy="868362"/>
          </a:xfrm>
        </p:spPr>
        <p:txBody>
          <a:bodyPr/>
          <a:lstStyle/>
          <a:p>
            <a:r>
              <a:rPr lang="en-US" sz="3200"/>
              <a:t>Supervised Learning : Important Concepts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Data:</a:t>
            </a:r>
            <a:r>
              <a:rPr lang="en-US" sz="2400"/>
              <a:t> labeled instances </a:t>
            </a:r>
            <a:r>
              <a:rPr lang="en-US" sz="2400" i="1"/>
              <a:t>&lt;x</a:t>
            </a:r>
            <a:r>
              <a:rPr lang="en-US" sz="2400" i="1" baseline="-25000"/>
              <a:t>i</a:t>
            </a:r>
            <a:r>
              <a:rPr lang="en-US" sz="2400" i="1"/>
              <a:t>, y&gt;</a:t>
            </a:r>
            <a:r>
              <a:rPr lang="en-US" sz="2400"/>
              <a:t>, e.g. emails marked spam/not spam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Training Set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Held-out Set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Test Set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Features:</a:t>
            </a:r>
            <a:r>
              <a:rPr lang="en-US" sz="2400"/>
              <a:t> attribute-value pairs which characterize each </a:t>
            </a:r>
            <a:r>
              <a:rPr lang="en-US" sz="2400" i="1"/>
              <a:t>x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Experimentation cycle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Learn parameters (e.g. model probabilities) on training set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(Tune hyper-parameters on held-out set)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Compute accuracy of test set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Very important: never “peek” at the test set!</a:t>
            </a:r>
          </a:p>
          <a:p>
            <a:pPr>
              <a:lnSpc>
                <a:spcPct val="80000"/>
              </a:lnSpc>
            </a:pP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Evaluation</a:t>
            </a:r>
          </a:p>
          <a:p>
            <a:pPr lvl="1">
              <a:lnSpc>
                <a:spcPct val="80000"/>
              </a:lnSpc>
            </a:pPr>
            <a:r>
              <a:rPr lang="en-US" sz="2000">
                <a:solidFill>
                  <a:srgbClr val="FF0000"/>
                </a:solidFill>
              </a:rPr>
              <a:t>Accuracy:</a:t>
            </a:r>
            <a:r>
              <a:rPr lang="en-US" sz="2000"/>
              <a:t> fraction of instances predicted correctly</a:t>
            </a:r>
          </a:p>
          <a:p>
            <a:pPr>
              <a:lnSpc>
                <a:spcPct val="80000"/>
              </a:lnSpc>
            </a:pPr>
            <a:r>
              <a:rPr lang="en-US" sz="2400">
                <a:solidFill>
                  <a:srgbClr val="FF0000"/>
                </a:solidFill>
              </a:rPr>
              <a:t>Overfitting and generalization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Want a classifier which does well on test data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Overfitting: fitting the training data very closely, but not  generalizing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98285-1DAD-4680-B2B7-D6A7F25F0311}" type="slidenum">
              <a:rPr lang="en-US"/>
              <a:pPr/>
              <a:t>13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Spam Filter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638800"/>
            <a:ext cx="8229600" cy="4873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2975"/>
            <a:ext cx="8610600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7323138" y="6542088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/>
              <a:t>Slide from Mackassy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F0493-FFE0-422B-957D-A676E793629F}" type="slidenum">
              <a:rPr lang="en-US"/>
              <a:pPr/>
              <a:t>14</a:t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Digit Recognition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019800"/>
            <a:ext cx="8229600" cy="106363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sz="80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990600"/>
            <a:ext cx="8229600" cy="538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7323138" y="6553200"/>
            <a:ext cx="18208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0"/>
              <a:t>Slide from Mackassy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D82E2-1B15-4CD1-B868-5D221A4032B5}" type="slidenum">
              <a:rPr lang="en-US"/>
              <a:pPr/>
              <a:t>15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Examples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In classification, we predict labels </a:t>
            </a:r>
            <a:r>
              <a:rPr lang="en-US" sz="2400" i="1"/>
              <a:t>y</a:t>
            </a:r>
            <a:r>
              <a:rPr lang="en-US" sz="2400"/>
              <a:t> (classes) for inputs </a:t>
            </a:r>
            <a:r>
              <a:rPr lang="en-US" sz="2400" i="1"/>
              <a:t>x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Examples: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OCR (input: images, classes: characters)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Medical diagnosis (input: symptoms, classes: diseases)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Automatic essay grader (input: document, classes: grades)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Fraud detection (input: account activity, classes: fraud / no fraud)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Customer service email routing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Recommended articles in a newspaper, recommended books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DNA and protein sequence identification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Categorization and identification of astronomical images	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Financial investments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 … many more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2B11C-8399-4FD7-B3CA-506599DBC180}" type="slidenum">
              <a:rPr lang="en-US"/>
              <a:pPr/>
              <a:t>16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Simplest form: learn a function from examples
</a:t>
            </a:r>
          </a:p>
          <a:p>
            <a:pPr>
              <a:lnSpc>
                <a:spcPct val="80000"/>
              </a:lnSpc>
            </a:pPr>
            <a:r>
              <a:rPr lang="en-US" sz="2800" i="1"/>
              <a:t>f</a:t>
            </a:r>
            <a:r>
              <a:rPr lang="en-US" sz="2800"/>
              <a:t> is the </a:t>
            </a:r>
            <a:r>
              <a:rPr lang="en-US" sz="2800">
                <a:solidFill>
                  <a:schemeClr val="accent2"/>
                </a:solidFill>
              </a:rPr>
              <a:t>target function</a:t>
            </a:r>
            <a:endParaRPr lang="en-US" sz="2800"/>
          </a:p>
          <a:p>
            <a:pPr>
              <a:lnSpc>
                <a:spcPct val="80000"/>
              </a:lnSpc>
            </a:pPr>
            <a:r>
              <a:rPr lang="en-US" sz="2800"/>
              <a:t>An </a:t>
            </a:r>
            <a:r>
              <a:rPr lang="en-US" sz="2800">
                <a:solidFill>
                  <a:schemeClr val="accent2"/>
                </a:solidFill>
              </a:rPr>
              <a:t>example </a:t>
            </a:r>
            <a:r>
              <a:rPr lang="en-US" sz="2800"/>
              <a:t>is a pair (</a:t>
            </a:r>
            <a:r>
              <a:rPr lang="en-US" sz="2800" i="1"/>
              <a:t>x</a:t>
            </a:r>
            <a:r>
              <a:rPr lang="en-US" sz="2800"/>
              <a:t>, </a:t>
            </a:r>
            <a:r>
              <a:rPr lang="en-US" sz="2800" i="1"/>
              <a:t>f(x)</a:t>
            </a:r>
            <a:r>
              <a:rPr lang="en-US" sz="2800"/>
              <a:t>)
</a:t>
            </a:r>
          </a:p>
          <a:p>
            <a:pPr>
              <a:lnSpc>
                <a:spcPct val="80000"/>
              </a:lnSpc>
            </a:pPr>
            <a:endParaRPr lang="en-US" sz="2800"/>
          </a:p>
          <a:p>
            <a:pPr>
              <a:lnSpc>
                <a:spcPct val="80000"/>
              </a:lnSpc>
            </a:pPr>
            <a:r>
              <a:rPr lang="en-US" sz="2800" b="1">
                <a:solidFill>
                  <a:srgbClr val="FF0000"/>
                </a:solidFill>
              </a:rPr>
              <a:t>Pure induction task:</a:t>
            </a:r>
          </a:p>
          <a:p>
            <a:pPr lvl="1">
              <a:lnSpc>
                <a:spcPct val="80000"/>
              </a:lnSpc>
            </a:pPr>
            <a:r>
              <a:rPr lang="en-US" sz="2400" b="1"/>
              <a:t>Given a collection of examples of </a:t>
            </a:r>
            <a:r>
              <a:rPr lang="en-US" sz="2400" b="1" i="1"/>
              <a:t>f</a:t>
            </a:r>
            <a:r>
              <a:rPr lang="en-US" sz="2400" b="1"/>
              <a:t>, return a function </a:t>
            </a:r>
            <a:r>
              <a:rPr lang="en-US" sz="2400" b="1" i="1"/>
              <a:t>h</a:t>
            </a:r>
            <a:r>
              <a:rPr lang="en-US" sz="2400" b="1"/>
              <a:t> that approximates </a:t>
            </a:r>
            <a:r>
              <a:rPr lang="en-US" sz="2400" b="1" i="1"/>
              <a:t>f</a:t>
            </a:r>
            <a:r>
              <a:rPr lang="en-US" sz="2400" b="1"/>
              <a:t>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find a </a:t>
            </a:r>
            <a:r>
              <a:rPr lang="en-US" sz="2400">
                <a:solidFill>
                  <a:schemeClr val="accent2"/>
                </a:solidFill>
              </a:rPr>
              <a:t>hypothesis </a:t>
            </a:r>
            <a:r>
              <a:rPr lang="en-US" sz="2400" i="1"/>
              <a:t>h, </a:t>
            </a:r>
            <a:r>
              <a:rPr lang="en-US" sz="2400"/>
              <a:t>such that </a:t>
            </a:r>
            <a:r>
              <a:rPr lang="en-US" sz="2400" i="1"/>
              <a:t>h ≈ f, </a:t>
            </a:r>
            <a:r>
              <a:rPr lang="en-US" sz="2400"/>
              <a:t>given a </a:t>
            </a:r>
            <a:r>
              <a:rPr lang="en-US" sz="2400">
                <a:solidFill>
                  <a:schemeClr val="accent2"/>
                </a:solidFill>
              </a:rPr>
              <a:t>training</a:t>
            </a:r>
            <a:r>
              <a:rPr lang="en-US" sz="2400"/>
              <a:t> </a:t>
            </a:r>
            <a:r>
              <a:rPr lang="en-US" sz="2400">
                <a:solidFill>
                  <a:schemeClr val="accent2"/>
                </a:solidFill>
              </a:rPr>
              <a:t>set</a:t>
            </a:r>
            <a:r>
              <a:rPr lang="en-US" sz="2400"/>
              <a:t> of examples
</a:t>
            </a:r>
          </a:p>
          <a:p>
            <a:pPr lvl="1">
              <a:lnSpc>
                <a:spcPct val="80000"/>
              </a:lnSpc>
            </a:pPr>
            <a:endParaRPr lang="en-US" sz="2400"/>
          </a:p>
          <a:p>
            <a:pPr>
              <a:lnSpc>
                <a:spcPct val="80000"/>
              </a:lnSpc>
            </a:pPr>
            <a:r>
              <a:rPr lang="en-US" sz="2800"/>
              <a:t>(This is a highly simplified model of real learning: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Ignores prior knowledge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Assumes examples are given)
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3507-9EF7-466C-AB66-794985C2F5CB}" type="slidenum">
              <a:rPr lang="en-US"/>
              <a:pPr/>
              <a:t>17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Construct/adjust </a:t>
            </a:r>
            <a:r>
              <a:rPr lang="en-US" sz="2400" i="1"/>
              <a:t>h </a:t>
            </a:r>
            <a:r>
              <a:rPr lang="en-US" sz="2400"/>
              <a:t>to agree with </a:t>
            </a:r>
            <a:r>
              <a:rPr lang="en-US" sz="2400" i="1"/>
              <a:t>f</a:t>
            </a:r>
            <a:r>
              <a:rPr lang="en-US" sz="2400"/>
              <a:t> on training set</a:t>
            </a:r>
          </a:p>
          <a:p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 is </a:t>
            </a:r>
            <a:r>
              <a:rPr lang="en-US" sz="2400">
                <a:solidFill>
                  <a:schemeClr val="accent2"/>
                </a:solidFill>
              </a:rPr>
              <a:t>consistent </a:t>
            </a:r>
            <a:r>
              <a:rPr lang="en-US" sz="2400"/>
              <a:t>if it agrees with </a:t>
            </a:r>
            <a:r>
              <a:rPr lang="en-US" sz="2400" i="1"/>
              <a:t>f</a:t>
            </a:r>
            <a:r>
              <a:rPr lang="en-US" sz="2400"/>
              <a:t> on all examples)
</a:t>
            </a:r>
          </a:p>
          <a:p>
            <a:r>
              <a:rPr lang="en-US" sz="2400"/>
              <a:t>E.g., curve fitting:
</a:t>
            </a:r>
          </a:p>
          <a:p>
            <a:pPr>
              <a:buFontTx/>
              <a:buNone/>
            </a:pPr>
            <a:endParaRPr lang="en-US" sz="2400"/>
          </a:p>
        </p:txBody>
      </p:sp>
      <p:pic>
        <p:nvPicPr>
          <p:cNvPr id="62468" name="Picture 4" descr="curve-fitting1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30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71404-C532-4508-B98B-BE83A0472632}" type="slidenum">
              <a:rPr lang="en-US"/>
              <a:pPr/>
              <a:t>18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Construct/adjust </a:t>
            </a:r>
            <a:r>
              <a:rPr lang="en-US" sz="2400" i="1"/>
              <a:t>h </a:t>
            </a:r>
            <a:r>
              <a:rPr lang="en-US" sz="2400"/>
              <a:t>to agree with </a:t>
            </a:r>
            <a:r>
              <a:rPr lang="en-US" sz="2400" i="1"/>
              <a:t>f</a:t>
            </a:r>
            <a:r>
              <a:rPr lang="en-US" sz="2400"/>
              <a:t> on training set</a:t>
            </a:r>
          </a:p>
          <a:p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 is </a:t>
            </a:r>
            <a:r>
              <a:rPr lang="en-US" sz="2400">
                <a:solidFill>
                  <a:schemeClr val="accent2"/>
                </a:solidFill>
              </a:rPr>
              <a:t>consistent </a:t>
            </a:r>
            <a:r>
              <a:rPr lang="en-US" sz="2400"/>
              <a:t>if it agrees with </a:t>
            </a:r>
            <a:r>
              <a:rPr lang="en-US" sz="2400" i="1"/>
              <a:t>f</a:t>
            </a:r>
            <a:r>
              <a:rPr lang="en-US" sz="2400"/>
              <a:t> on all examples)
</a:t>
            </a:r>
          </a:p>
          <a:p>
            <a:r>
              <a:rPr lang="en-US" sz="2400"/>
              <a:t>E.g., curve fitting:
</a:t>
            </a:r>
          </a:p>
          <a:p>
            <a:pPr>
              <a:buFontTx/>
              <a:buNone/>
            </a:pPr>
            <a:endParaRPr lang="en-US" sz="2400"/>
          </a:p>
        </p:txBody>
      </p:sp>
      <p:pic>
        <p:nvPicPr>
          <p:cNvPr id="63492" name="Picture 4" descr="curve-fitting2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34D6F-EF8B-4A90-897D-8464E656BDA6}" type="slidenum">
              <a:rPr lang="en-US"/>
              <a:pPr/>
              <a:t>19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Construct/adjust </a:t>
            </a:r>
            <a:r>
              <a:rPr lang="en-US" sz="2400" i="1"/>
              <a:t>h </a:t>
            </a:r>
            <a:r>
              <a:rPr lang="en-US" sz="2400"/>
              <a:t>to agree with </a:t>
            </a:r>
            <a:r>
              <a:rPr lang="en-US" sz="2400" i="1"/>
              <a:t>f</a:t>
            </a:r>
            <a:r>
              <a:rPr lang="en-US" sz="2400"/>
              <a:t> on training set</a:t>
            </a:r>
          </a:p>
          <a:p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 is </a:t>
            </a:r>
            <a:r>
              <a:rPr lang="en-US" sz="2400">
                <a:solidFill>
                  <a:schemeClr val="accent2"/>
                </a:solidFill>
              </a:rPr>
              <a:t>consistent </a:t>
            </a:r>
            <a:r>
              <a:rPr lang="en-US" sz="2400"/>
              <a:t>if it agrees with </a:t>
            </a:r>
            <a:r>
              <a:rPr lang="en-US" sz="2400" i="1"/>
              <a:t>f</a:t>
            </a:r>
            <a:r>
              <a:rPr lang="en-US" sz="2400"/>
              <a:t> on all examples)
</a:t>
            </a:r>
          </a:p>
          <a:p>
            <a:r>
              <a:rPr lang="en-US" sz="2400"/>
              <a:t>E.g., curve fitting:
</a:t>
            </a:r>
          </a:p>
          <a:p>
            <a:pPr>
              <a:buFontTx/>
              <a:buNone/>
            </a:pPr>
            <a:endParaRPr lang="en-US" sz="2400"/>
          </a:p>
        </p:txBody>
      </p:sp>
      <p:pic>
        <p:nvPicPr>
          <p:cNvPr id="64516" name="Picture 4" descr="curve-fitting3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810000" cy="29289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6A98-4BCA-4F60-951A-090F3C6B8454}" type="slidenum">
              <a:rPr lang="en-US"/>
              <a:pPr/>
              <a:t>2</a:t>
            </a:fld>
            <a:endParaRPr lang="en-US"/>
          </a:p>
        </p:txBody>
      </p:sp>
      <p:sp>
        <p:nvSpPr>
          <p:cNvPr id="32770" name="Slide Number Placeholder 4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B41CBEB-78C3-47ED-B039-D00CCC5A5DD0}" type="slidenum">
              <a:rPr lang="en-US" sz="1200" b="0">
                <a:latin typeface="Helvetica" pitchFamily="34" charset="0"/>
              </a:rPr>
              <a:pPr algn="r"/>
              <a:t>2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What is Learning?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Herbert Simon: “Learning is any process by which a system improves performance from experience.”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“A computer program is said to </a:t>
            </a:r>
            <a:r>
              <a:rPr lang="en-US" b="1"/>
              <a:t>learn</a:t>
            </a:r>
            <a:r>
              <a:rPr lang="en-US"/>
              <a:t> from experience E with respect to some class of tasks T and performance measure P, if its performance at tasks in T, as measured by P, improves with experience E.”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				– Tom Mitchell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F1AD7-A4E8-4764-9966-205A392DB491}" type="slidenum">
              <a:rPr lang="en-US"/>
              <a:pPr/>
              <a:t>20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Construct/adjust </a:t>
            </a:r>
            <a:r>
              <a:rPr lang="en-US" sz="2400" i="1"/>
              <a:t>h </a:t>
            </a:r>
            <a:r>
              <a:rPr lang="en-US" sz="2400"/>
              <a:t>to agree with </a:t>
            </a:r>
            <a:r>
              <a:rPr lang="en-US" sz="2400" i="1"/>
              <a:t>f</a:t>
            </a:r>
            <a:r>
              <a:rPr lang="en-US" sz="2400"/>
              <a:t> on training set</a:t>
            </a:r>
          </a:p>
          <a:p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 is </a:t>
            </a:r>
            <a:r>
              <a:rPr lang="en-US" sz="2400">
                <a:solidFill>
                  <a:schemeClr val="accent2"/>
                </a:solidFill>
              </a:rPr>
              <a:t>consistent </a:t>
            </a:r>
            <a:r>
              <a:rPr lang="en-US" sz="2400"/>
              <a:t>if it agrees with </a:t>
            </a:r>
            <a:r>
              <a:rPr lang="en-US" sz="2400" i="1"/>
              <a:t>f</a:t>
            </a:r>
            <a:r>
              <a:rPr lang="en-US" sz="2400"/>
              <a:t> on all examples)
</a:t>
            </a:r>
          </a:p>
          <a:p>
            <a:r>
              <a:rPr lang="en-US" sz="2400"/>
              <a:t>E.g., curve fitting:
</a:t>
            </a:r>
          </a:p>
          <a:p>
            <a:pPr>
              <a:buFontTx/>
              <a:buNone/>
            </a:pPr>
            <a:endParaRPr lang="en-US" sz="2400"/>
          </a:p>
        </p:txBody>
      </p:sp>
      <p:pic>
        <p:nvPicPr>
          <p:cNvPr id="65540" name="Picture 4" descr="curve-fitting4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200400"/>
            <a:ext cx="3429000" cy="2954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7ED63-0C2D-4FFB-9F91-C451645C12CC}" type="slidenum">
              <a:rPr lang="en-US"/>
              <a:pPr/>
              <a:t>21</a:t>
            </a:fld>
            <a:endParaRPr lang="en-US"/>
          </a:p>
        </p:txBody>
      </p:sp>
      <p:pic>
        <p:nvPicPr>
          <p:cNvPr id="66562" name="Picture 2" descr="curve-fitting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3429000" cy="2954338"/>
          </a:xfrm>
          <a:prstGeom prst="rect">
            <a:avLst/>
          </a:prstGeom>
          <a:noFill/>
        </p:spPr>
      </p:pic>
      <p:sp>
        <p:nvSpPr>
          <p:cNvPr id="665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400"/>
              <a:t>Construct/adjust </a:t>
            </a:r>
            <a:r>
              <a:rPr lang="en-US" sz="2400" i="1"/>
              <a:t>h </a:t>
            </a:r>
            <a:r>
              <a:rPr lang="en-US" sz="2400"/>
              <a:t>to agree with </a:t>
            </a:r>
            <a:r>
              <a:rPr lang="en-US" sz="2400" i="1"/>
              <a:t>f</a:t>
            </a:r>
            <a:r>
              <a:rPr lang="en-US" sz="2400"/>
              <a:t> on training set</a:t>
            </a:r>
          </a:p>
          <a:p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 is </a:t>
            </a:r>
            <a:r>
              <a:rPr lang="en-US" sz="2400">
                <a:solidFill>
                  <a:schemeClr val="accent2"/>
                </a:solidFill>
              </a:rPr>
              <a:t>consistent </a:t>
            </a:r>
            <a:r>
              <a:rPr lang="en-US" sz="2400"/>
              <a:t>if it agrees with </a:t>
            </a:r>
            <a:r>
              <a:rPr lang="en-US" sz="2400" i="1"/>
              <a:t>f</a:t>
            </a:r>
            <a:r>
              <a:rPr lang="en-US" sz="2400"/>
              <a:t> on all examples)
</a:t>
            </a:r>
          </a:p>
          <a:p>
            <a:r>
              <a:rPr lang="en-US" sz="2400"/>
              <a:t>E.g., curve fitting:</a:t>
            </a: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58232-5854-44B9-B3B7-2D87E7E81DFC}" type="slidenum">
              <a:rPr lang="en-US"/>
              <a:pPr/>
              <a:t>22</a:t>
            </a:fld>
            <a:endParaRPr lang="en-US"/>
          </a:p>
        </p:txBody>
      </p:sp>
      <p:pic>
        <p:nvPicPr>
          <p:cNvPr id="67586" name="Picture 2" descr="curve-fitting5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3429000" cy="2954338"/>
          </a:xfrm>
          <a:prstGeom prst="rect">
            <a:avLst/>
          </a:prstGeom>
          <a:noFill/>
        </p:spPr>
      </p:pic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learning method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Construct/adjust </a:t>
            </a:r>
            <a:r>
              <a:rPr lang="en-US" sz="2400" i="1"/>
              <a:t>h </a:t>
            </a:r>
            <a:r>
              <a:rPr lang="en-US" sz="2400"/>
              <a:t>to agree with </a:t>
            </a:r>
            <a:r>
              <a:rPr lang="en-US" sz="2400" i="1"/>
              <a:t>f</a:t>
            </a:r>
            <a:r>
              <a:rPr lang="en-US" sz="2400"/>
              <a:t> on training set</a:t>
            </a:r>
          </a:p>
          <a:p>
            <a:pPr>
              <a:lnSpc>
                <a:spcPct val="90000"/>
              </a:lnSpc>
            </a:pPr>
            <a:r>
              <a:rPr lang="en-US" sz="2400"/>
              <a:t>(</a:t>
            </a:r>
            <a:r>
              <a:rPr lang="en-US" sz="2400" i="1"/>
              <a:t>h</a:t>
            </a:r>
            <a:r>
              <a:rPr lang="en-US" sz="2400"/>
              <a:t> is </a:t>
            </a:r>
            <a:r>
              <a:rPr lang="en-US" sz="2400">
                <a:solidFill>
                  <a:schemeClr val="accent2"/>
                </a:solidFill>
              </a:rPr>
              <a:t>consistent </a:t>
            </a:r>
            <a:r>
              <a:rPr lang="en-US" sz="2400"/>
              <a:t>if it agrees with </a:t>
            </a:r>
            <a:r>
              <a:rPr lang="en-US" sz="2400" i="1"/>
              <a:t>f</a:t>
            </a:r>
            <a:r>
              <a:rPr lang="en-US" sz="2400"/>
              <a:t> on all examples)
</a:t>
            </a:r>
          </a:p>
          <a:p>
            <a:pPr>
              <a:lnSpc>
                <a:spcPct val="90000"/>
              </a:lnSpc>
            </a:pPr>
            <a:r>
              <a:rPr lang="en-US" sz="2400"/>
              <a:t>E.g., curve fitting: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FF0000"/>
                </a:solidFill>
              </a:rPr>
              <a:t>Ockham’s razor: prefer the simplest hypothesis consistent with data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5378E-3ECF-4A08-BC5C-3139C9E0B44B}" type="slidenum">
              <a:rPr lang="en-US"/>
              <a:pPr/>
              <a:t>23</a:t>
            </a:fld>
            <a:endParaRPr lang="en-US"/>
          </a:p>
        </p:txBody>
      </p:sp>
      <p:sp>
        <p:nvSpPr>
          <p:cNvPr id="68610" name="Slide Number Placeholder 4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0C38FB4-1FF9-43E3-A327-137AF96642B0}" type="slidenum">
              <a:rPr lang="en-US" sz="1200" b="0">
                <a:latin typeface="Helvetica" pitchFamily="34" charset="0"/>
              </a:rPr>
              <a:pPr algn="r"/>
              <a:t>23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Generalization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/>
              <a:t>Hypotheses must generalize to correctly classify instances not in the training data.</a:t>
            </a:r>
          </a:p>
          <a:p>
            <a:r>
              <a:rPr lang="en-US"/>
              <a:t>Simply memorizing training examples is a consistent hypothesis that does not generalize.</a:t>
            </a:r>
          </a:p>
          <a:p>
            <a:r>
              <a:rPr lang="en-US" i="1"/>
              <a:t>Occam’s razor</a:t>
            </a:r>
            <a:r>
              <a:rPr lang="en-US"/>
              <a:t>:</a:t>
            </a:r>
          </a:p>
          <a:p>
            <a:pPr lvl="1"/>
            <a:r>
              <a:rPr lang="en-US"/>
              <a:t>Finding a </a:t>
            </a:r>
            <a:r>
              <a:rPr lang="en-US" i="1"/>
              <a:t>simple </a:t>
            </a:r>
            <a:r>
              <a:rPr lang="en-US"/>
              <a:t>hypothesis helps ensure generalization.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52A7D-4DAA-4632-86C1-59682AD93A89}" type="slidenum">
              <a:rPr lang="en-US"/>
              <a:pPr/>
              <a:t>24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Error vs Test Error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876800"/>
            <a:ext cx="8229600" cy="1249363"/>
          </a:xfrm>
        </p:spPr>
        <p:txBody>
          <a:bodyPr/>
          <a:lstStyle/>
          <a:p>
            <a:endParaRPr lang="en-US"/>
          </a:p>
        </p:txBody>
      </p:sp>
      <p:pic>
        <p:nvPicPr>
          <p:cNvPr id="706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71600"/>
            <a:ext cx="61722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4CDF1-AE3C-4C4F-B9F3-83E88D9BA640}" type="slidenum">
              <a:rPr lang="en-US"/>
              <a:pPr/>
              <a:t>25</a:t>
            </a:fld>
            <a:endParaRPr lang="en-US"/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Supervised Learning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30763"/>
          </a:xfrm>
        </p:spPr>
        <p:txBody>
          <a:bodyPr/>
          <a:lstStyle/>
          <a:p>
            <a:r>
              <a:rPr lang="en-US"/>
              <a:t>Learning a discrete function: </a:t>
            </a:r>
            <a:r>
              <a:rPr lang="en-US" b="1"/>
              <a:t>Classification</a:t>
            </a:r>
          </a:p>
          <a:p>
            <a:pPr lvl="1"/>
            <a:r>
              <a:rPr lang="en-US"/>
              <a:t>Boolean classification:</a:t>
            </a:r>
          </a:p>
          <a:p>
            <a:pPr lvl="2"/>
            <a:r>
              <a:rPr lang="en-US"/>
              <a:t>Each example is classified as true(positive) or false(negative).</a:t>
            </a:r>
          </a:p>
          <a:p>
            <a:r>
              <a:rPr lang="en-US"/>
              <a:t>Learning a continuous function: </a:t>
            </a:r>
            <a:r>
              <a:rPr lang="en-US" b="1"/>
              <a:t>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D0FBB-BC98-407C-9B30-E1B33517C70A}" type="slidenum">
              <a:rPr lang="en-US"/>
              <a:pPr/>
              <a:t>26</a:t>
            </a:fld>
            <a:endParaRPr lang="en-US"/>
          </a:p>
        </p:txBody>
      </p:sp>
      <p:sp>
        <p:nvSpPr>
          <p:cNvPr id="74755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7475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992FD5-1183-4814-87FF-52925FFBAC79}" type="slidenum">
              <a:rPr lang="en-US" sz="1200" b="0">
                <a:latin typeface="Tahoma" pitchFamily="34" charset="0"/>
              </a:rPr>
              <a:pPr algn="r"/>
              <a:t>26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304800"/>
            <a:ext cx="8001000" cy="762000"/>
          </a:xfrm>
        </p:spPr>
        <p:txBody>
          <a:bodyPr anchor="b"/>
          <a:lstStyle/>
          <a:p>
            <a:r>
              <a:rPr lang="en-US" sz="3200"/>
              <a:t>Classification—A Two-Step Process</a:t>
            </a:r>
            <a:r>
              <a:rPr lang="en-US" sz="2800"/>
              <a:t> </a:t>
            </a:r>
            <a:endParaRPr lang="en-US" sz="3200"/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153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Model construction</a:t>
            </a:r>
            <a:r>
              <a:rPr lang="en-US" sz="2000"/>
              <a:t>: describing a set of predetermined classes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tuple/sample is assumed to belong to a predefined class, as determined by the </a:t>
            </a:r>
            <a:r>
              <a:rPr lang="en-US" sz="2000">
                <a:solidFill>
                  <a:schemeClr val="hlink"/>
                </a:solidFill>
              </a:rPr>
              <a:t>class label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set of tuples used for model construction is </a:t>
            </a:r>
            <a:r>
              <a:rPr lang="en-US" sz="2000">
                <a:solidFill>
                  <a:schemeClr val="hlink"/>
                </a:solidFill>
              </a:rPr>
              <a:t>training set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model is represented as </a:t>
            </a:r>
            <a:r>
              <a:rPr lang="en-US" sz="2000" b="1">
                <a:solidFill>
                  <a:schemeClr val="tx2"/>
                </a:solidFill>
              </a:rPr>
              <a:t>classification rules</a:t>
            </a:r>
            <a:r>
              <a:rPr lang="en-US" sz="2000"/>
              <a:t>, </a:t>
            </a:r>
            <a:r>
              <a:rPr lang="en-US" sz="2000" b="1">
                <a:solidFill>
                  <a:schemeClr val="tx2"/>
                </a:solidFill>
              </a:rPr>
              <a:t>decision trees</a:t>
            </a:r>
            <a:r>
              <a:rPr lang="en-US" sz="2000"/>
              <a:t>, or </a:t>
            </a:r>
            <a:r>
              <a:rPr lang="en-US" sz="2000" b="1">
                <a:solidFill>
                  <a:schemeClr val="tx2"/>
                </a:solidFill>
              </a:rPr>
              <a:t>mathematical formulae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Model usage</a:t>
            </a:r>
            <a:r>
              <a:rPr lang="en-US" sz="2000"/>
              <a:t>: for classifying future or unknown objects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hlink"/>
                </a:solidFill>
              </a:rPr>
              <a:t>Estimate accuracy</a:t>
            </a:r>
            <a:r>
              <a:rPr lang="en-US" sz="2000"/>
              <a:t> of the model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The known label of test sample is compared with the classified result from the model</a:t>
            </a:r>
          </a:p>
          <a:p>
            <a:pPr lvl="2">
              <a:lnSpc>
                <a:spcPct val="90000"/>
              </a:lnSpc>
            </a:pPr>
            <a:r>
              <a:rPr lang="en-US" sz="2000" b="1"/>
              <a:t>Test set is independent of training set</a:t>
            </a:r>
            <a:r>
              <a:rPr lang="en-US" sz="2000"/>
              <a:t>, otherwise over-fitting will occur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If the accuracy is acceptable, use the model to </a:t>
            </a:r>
            <a:r>
              <a:rPr lang="en-US" sz="2000">
                <a:solidFill>
                  <a:schemeClr val="hlink"/>
                </a:solidFill>
              </a:rPr>
              <a:t>classify data</a:t>
            </a:r>
            <a:r>
              <a:rPr lang="en-US" sz="2000"/>
              <a:t> tuples whose class labels are not known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BFA3B-E6BD-400B-BC0B-2CF9E964E5FE}" type="slidenum">
              <a:rPr lang="en-US"/>
              <a:pPr/>
              <a:t>27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Illustrating Classification Task</a:t>
            </a:r>
          </a:p>
        </p:txBody>
      </p:sp>
      <p:graphicFrame>
        <p:nvGraphicFramePr>
          <p:cNvPr id="76803" name="Object 3"/>
          <p:cNvGraphicFramePr>
            <a:graphicFrameLocks noChangeAspect="1"/>
          </p:cNvGraphicFramePr>
          <p:nvPr>
            <p:ph idx="1"/>
          </p:nvPr>
        </p:nvGraphicFramePr>
        <p:xfrm>
          <a:off x="609600" y="1066800"/>
          <a:ext cx="8229600" cy="5780088"/>
        </p:xfrm>
        <a:graphic>
          <a:graphicData uri="http://schemas.openxmlformats.org/presentationml/2006/ole">
            <p:oleObj spid="_x0000_s76803" name="Visio" r:id="rId3" imgW="8424875" imgH="6279741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93CF0-69D5-4E52-A4D6-8324EABA215F}" type="slidenum">
              <a:rPr lang="en-US"/>
              <a:pPr/>
              <a:t>28</a:t>
            </a:fld>
            <a:endParaRPr lang="en-US"/>
          </a:p>
        </p:txBody>
      </p:sp>
      <p:sp>
        <p:nvSpPr>
          <p:cNvPr id="77827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991600" cy="685800"/>
          </a:xfrm>
          <a:noFill/>
        </p:spPr>
        <p:txBody>
          <a:bodyPr lIns="92075" tIns="46038" rIns="92075" bIns="46038" anchor="b"/>
          <a:lstStyle/>
          <a:p>
            <a:r>
              <a:rPr lang="en-US">
                <a:solidFill>
                  <a:srgbClr val="170981"/>
                </a:solidFill>
              </a:rPr>
              <a:t>Issues: Data Preparation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4838" y="1584325"/>
            <a:ext cx="8007350" cy="4037013"/>
          </a:xfrm>
          <a:noFill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800"/>
              <a:t>Data cleaning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Preprocess data in order to reduce noise and handle missing values</a:t>
            </a:r>
          </a:p>
          <a:p>
            <a:pPr>
              <a:lnSpc>
                <a:spcPct val="110000"/>
              </a:lnSpc>
            </a:pPr>
            <a:r>
              <a:rPr lang="en-US" sz="2800"/>
              <a:t>Relevance analysis (feature selection)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Remove the irrelevant or redundant attributes</a:t>
            </a:r>
          </a:p>
          <a:p>
            <a:pPr>
              <a:lnSpc>
                <a:spcPct val="110000"/>
              </a:lnSpc>
            </a:pPr>
            <a:r>
              <a:rPr lang="en-US" sz="2800"/>
              <a:t>Data transformation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Generalize data to (higher concepts, discretization)</a:t>
            </a:r>
            <a:endParaRPr lang="tr-TR" sz="2400"/>
          </a:p>
          <a:p>
            <a:pPr lvl="1">
              <a:lnSpc>
                <a:spcPct val="110000"/>
              </a:lnSpc>
            </a:pPr>
            <a:r>
              <a:rPr lang="tr-TR" sz="2400"/>
              <a:t>Normalize attribute values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A3E1-2491-4892-BB5B-291C3EEC1E4C}" type="slidenum">
              <a:rPr lang="en-US"/>
              <a:pPr/>
              <a:t>29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 Techniques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Decision Tree based Methods</a:t>
            </a:r>
          </a:p>
          <a:p>
            <a:r>
              <a:rPr lang="en-US"/>
              <a:t>Rule-based Methods</a:t>
            </a:r>
          </a:p>
          <a:p>
            <a:r>
              <a:rPr lang="en-US"/>
              <a:t>Naïve Bayes and Bayesian Belief Networks</a:t>
            </a:r>
          </a:p>
          <a:p>
            <a:r>
              <a:rPr lang="en-US"/>
              <a:t>Neural Networks</a:t>
            </a:r>
          </a:p>
          <a:p>
            <a:r>
              <a:rPr lang="en-US"/>
              <a:t>Support Vector Machines</a:t>
            </a:r>
            <a:endParaRPr lang="tr-TR"/>
          </a:p>
          <a:p>
            <a:r>
              <a:rPr lang="tr-TR"/>
              <a:t>and more...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5FEE5-64EC-439A-AED3-13B14647CB1F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Learning is essential for unknown environments,</a:t>
            </a:r>
          </a:p>
          <a:p>
            <a:pPr lvl="1"/>
            <a:r>
              <a:rPr lang="en-US" sz="2400"/>
              <a:t>i.e., when designer lacks omniscience</a:t>
            </a:r>
          </a:p>
          <a:p>
            <a:pPr lvl="4"/>
            <a:endParaRPr lang="en-US" sz="1800"/>
          </a:p>
          <a:p>
            <a:r>
              <a:rPr lang="en-US" sz="2800"/>
              <a:t>Learning is useful as a system construction method,</a:t>
            </a:r>
          </a:p>
          <a:p>
            <a:pPr lvl="1"/>
            <a:r>
              <a:rPr lang="en-US" sz="2400"/>
              <a:t>i.e., expose the agent to reality rather than trying to write it down</a:t>
            </a:r>
          </a:p>
          <a:p>
            <a:pPr lvl="4"/>
            <a:endParaRPr lang="en-US" sz="1800"/>
          </a:p>
          <a:p>
            <a:r>
              <a:rPr lang="en-US" sz="2800"/>
              <a:t>Learning modifies the agent's decision mechanisms to improve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DB3CB-7D2A-4E8D-8285-2D5FDE19DF2F}" type="slidenum">
              <a:rPr lang="en-US"/>
              <a:pPr/>
              <a:t>30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decision trees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>
              <a:lnSpc>
                <a:spcPct val="90000"/>
              </a:lnSpc>
              <a:buFontTx/>
              <a:buNone/>
            </a:pPr>
            <a:r>
              <a:rPr lang="en-US" sz="2400" b="1"/>
              <a:t>Example Problem:</a:t>
            </a:r>
            <a:r>
              <a:rPr lang="en-US" sz="2400"/>
              <a:t> decide whether to wait for a table at a restaurant, based on the following attributes: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Alternate</a:t>
            </a:r>
            <a:r>
              <a:rPr lang="en-US" sz="2000"/>
              <a:t>: is there an alternative restaurant nearby?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Bar</a:t>
            </a:r>
            <a:r>
              <a:rPr lang="en-US" sz="2000"/>
              <a:t>: is there a comfortable bar area to wait in?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Fri/Sat</a:t>
            </a:r>
            <a:r>
              <a:rPr lang="en-US" sz="2000"/>
              <a:t>: is today Friday or Saturday?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Hungry</a:t>
            </a:r>
            <a:r>
              <a:rPr lang="en-US" sz="2000"/>
              <a:t>: are we hungry?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Patrons</a:t>
            </a:r>
            <a:r>
              <a:rPr lang="en-US" sz="2000"/>
              <a:t>: number of people in the restaurant (None, Some, Full)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Price</a:t>
            </a:r>
            <a:r>
              <a:rPr lang="en-US" sz="2000"/>
              <a:t>: price range ($, $$, $$$)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Raining</a:t>
            </a:r>
            <a:r>
              <a:rPr lang="en-US" sz="2000"/>
              <a:t>: is it raining outside?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Reservation</a:t>
            </a:r>
            <a:r>
              <a:rPr lang="en-US" sz="2000"/>
              <a:t>: have we made a reservation?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 b="1"/>
              <a:t>Type</a:t>
            </a:r>
            <a:r>
              <a:rPr lang="en-US" sz="2000"/>
              <a:t>: kind of restaurant (French, Italian, Thai, Burger)</a:t>
            </a:r>
          </a:p>
          <a:p>
            <a:pPr marL="800100" lvl="1" indent="-342900">
              <a:lnSpc>
                <a:spcPct val="90000"/>
              </a:lnSpc>
              <a:buFontTx/>
              <a:buAutoNum type="arabicPeriod"/>
            </a:pPr>
            <a:r>
              <a:rPr lang="en-US" sz="2000"/>
              <a:t> </a:t>
            </a:r>
            <a:r>
              <a:rPr lang="en-US" sz="2000" b="1"/>
              <a:t>WaitEstimate</a:t>
            </a:r>
            <a:r>
              <a:rPr lang="en-US" sz="2000"/>
              <a:t>: estimated waiting time (0-10, 10-30, 30-60, &gt;60)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7E3D-C166-43B9-AC37-3083E8A8D4E7}" type="slidenum">
              <a:rPr lang="en-US"/>
              <a:pPr/>
              <a:t>31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Feature(Attribute)-based representations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sz="2000"/>
              <a:t>Examples described by </a:t>
            </a:r>
            <a:r>
              <a:rPr lang="en-US" sz="2000">
                <a:solidFill>
                  <a:schemeClr val="accent2"/>
                </a:solidFill>
              </a:rPr>
              <a:t>feature(attribute) values </a:t>
            </a:r>
          </a:p>
          <a:p>
            <a:pPr lvl="1"/>
            <a:r>
              <a:rPr lang="en-US" sz="1800"/>
              <a:t>(Boolean, discrete, continuous)</a:t>
            </a:r>
          </a:p>
          <a:p>
            <a:r>
              <a:rPr lang="en-US" sz="2000"/>
              <a:t>E.g., situations where I will/won't wait for a table: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
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endParaRPr lang="en-US" sz="2000"/>
          </a:p>
          <a:p>
            <a:endParaRPr lang="en-US" sz="2000">
              <a:solidFill>
                <a:schemeClr val="accent2"/>
              </a:solidFill>
            </a:endParaRPr>
          </a:p>
          <a:p>
            <a:endParaRPr lang="en-US" sz="2000">
              <a:solidFill>
                <a:schemeClr val="accent2"/>
              </a:solidFill>
            </a:endParaRPr>
          </a:p>
          <a:p>
            <a:endParaRPr lang="en-US" sz="2000">
              <a:solidFill>
                <a:schemeClr val="accent2"/>
              </a:solidFill>
            </a:endParaRPr>
          </a:p>
          <a:p>
            <a:endParaRPr lang="en-US" sz="2000">
              <a:solidFill>
                <a:schemeClr val="accent2"/>
              </a:solidFill>
            </a:endParaRPr>
          </a:p>
          <a:p>
            <a:r>
              <a:rPr lang="en-US" sz="2000">
                <a:solidFill>
                  <a:schemeClr val="accent2"/>
                </a:solidFill>
              </a:rPr>
              <a:t>Classification</a:t>
            </a:r>
            <a:r>
              <a:rPr lang="en-US" sz="2000"/>
              <a:t> of examples is </a:t>
            </a:r>
            <a:r>
              <a:rPr lang="en-US" sz="2000">
                <a:solidFill>
                  <a:schemeClr val="accent2"/>
                </a:solidFill>
              </a:rPr>
              <a:t>positive</a:t>
            </a:r>
            <a:r>
              <a:rPr lang="en-US" sz="2000"/>
              <a:t> (T) or </a:t>
            </a:r>
            <a:r>
              <a:rPr lang="en-US" sz="2000">
                <a:solidFill>
                  <a:schemeClr val="accent2"/>
                </a:solidFill>
              </a:rPr>
              <a:t>negative</a:t>
            </a:r>
            <a:r>
              <a:rPr lang="en-US" sz="2000"/>
              <a:t> (F)
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/>
          <a:srcRect l="53906" t="29167" r="9766" b="19792"/>
          <a:stretch>
            <a:fillRect/>
          </a:stretch>
        </p:blipFill>
        <p:spPr bwMode="auto">
          <a:xfrm>
            <a:off x="1295400" y="2074863"/>
            <a:ext cx="6477000" cy="341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2A944-F5BD-45AC-9E2E-50512154444A}" type="slidenum">
              <a:rPr lang="en-US"/>
              <a:pPr/>
              <a:t>32</a:t>
            </a:fld>
            <a:endParaRPr lang="en-US"/>
          </a:p>
        </p:txBody>
      </p:sp>
      <p:pic>
        <p:nvPicPr>
          <p:cNvPr id="20482" name="Picture 2" descr="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86000"/>
            <a:ext cx="5791200" cy="4156075"/>
          </a:xfrm>
          <a:prstGeom prst="rect">
            <a:avLst/>
          </a:prstGeom>
          <a:noFill/>
        </p:spPr>
      </p:pic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trees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One possible representation for hypotheses</a:t>
            </a:r>
          </a:p>
          <a:p>
            <a:r>
              <a:rPr lang="en-US" sz="2400"/>
              <a:t>E.g., here is the “true” tree for deciding whether to wait: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529C9-9444-4887-A092-74AE0C54448A}" type="slidenum">
              <a:rPr lang="en-US"/>
              <a:pPr/>
              <a:t>33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Expressiveness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Decision trees can express any function of the input attributes.</a:t>
            </a:r>
          </a:p>
          <a:p>
            <a:pPr>
              <a:lnSpc>
                <a:spcPct val="90000"/>
              </a:lnSpc>
            </a:pPr>
            <a:r>
              <a:rPr lang="en-US" sz="2000"/>
              <a:t>E.g., for Boolean functions, truth table row → path to leaf: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Trivially, there is a consistent decision tree for any training set with one path to leaf for each example (unless </a:t>
            </a:r>
            <a:r>
              <a:rPr lang="en-US" sz="2000" i="1"/>
              <a:t>f</a:t>
            </a:r>
            <a:r>
              <a:rPr lang="en-US" sz="2000"/>
              <a:t> nondeterministic in </a:t>
            </a:r>
            <a:r>
              <a:rPr lang="en-US" sz="2000" i="1"/>
              <a:t>x</a:t>
            </a:r>
            <a:r>
              <a:rPr lang="en-US" sz="2000"/>
              <a:t>) but it probably won't generalize to new examples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Prefer to find more </a:t>
            </a:r>
            <a:r>
              <a:rPr lang="en-US" sz="2000">
                <a:solidFill>
                  <a:schemeClr val="accent2"/>
                </a:solidFill>
              </a:rPr>
              <a:t>compact</a:t>
            </a:r>
            <a:r>
              <a:rPr lang="en-US" sz="2000"/>
              <a:t> decision trees</a:t>
            </a:r>
          </a:p>
        </p:txBody>
      </p:sp>
      <p:pic>
        <p:nvPicPr>
          <p:cNvPr id="21508" name="Picture 4" descr="xor-decision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133600"/>
            <a:ext cx="5791200" cy="19351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4CF5-24AE-4C66-A8E2-BBDCDD1282B0}" type="slidenum">
              <a:rPr lang="en-US"/>
              <a:pPr/>
              <a:t>34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 tree learning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Aim: find a small tree consistent with the training examples</a:t>
            </a:r>
          </a:p>
          <a:p>
            <a:r>
              <a:rPr lang="en-US" sz="2000"/>
              <a:t>Idea: (recursively) choose "most significant" attribute as root of (sub)tree</a:t>
            </a:r>
          </a:p>
          <a:p>
            <a:endParaRPr lang="en-US" sz="200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/>
          <a:srcRect l="53906" t="23958" r="8984" b="27083"/>
          <a:stretch>
            <a:fillRect/>
          </a:stretch>
        </p:blipFill>
        <p:spPr bwMode="auto">
          <a:xfrm>
            <a:off x="762000" y="2441575"/>
            <a:ext cx="7848600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AF24B-0635-4DDD-877E-31DB4D638C28}" type="slidenum">
              <a:rPr lang="en-US"/>
              <a:pPr/>
              <a:t>35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Decision Tree Construction Algorithm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hlink"/>
                </a:solidFill>
              </a:rPr>
              <a:t>Principle</a:t>
            </a:r>
            <a:r>
              <a:rPr lang="en-US" sz="2000" b="1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Basic algorithm (adopted by ID3, C4.5 and CART): a </a:t>
            </a:r>
            <a:r>
              <a:rPr lang="en-US" sz="2000" b="1">
                <a:solidFill>
                  <a:schemeClr val="tx2"/>
                </a:solidFill>
              </a:rPr>
              <a:t>greedy algorithm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Tree is constructed in a </a:t>
            </a:r>
            <a:r>
              <a:rPr lang="en-US" sz="2000" i="1"/>
              <a:t>top-down recursive divide-and-conquer</a:t>
            </a:r>
            <a:r>
              <a:rPr lang="en-US" sz="2000"/>
              <a:t> manner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hlink"/>
                </a:solidFill>
              </a:rPr>
              <a:t>Iterations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At start, all the training tuples are at the root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Tuples are partitioned recursively based on selected attributes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Test attributes are selected on the basis of a heuristic or statistical measure (e.g, information gain) </a:t>
            </a:r>
          </a:p>
          <a:p>
            <a:pPr>
              <a:lnSpc>
                <a:spcPct val="90000"/>
              </a:lnSpc>
            </a:pPr>
            <a:r>
              <a:rPr lang="en-US" sz="2000" b="1">
                <a:solidFill>
                  <a:schemeClr val="hlink"/>
                </a:solidFill>
              </a:rPr>
              <a:t>Stopping conditions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All samples for a given node belong to the same class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There are no remaining attributes for further partitioning – </a:t>
            </a:r>
            <a:r>
              <a:rPr lang="en-US" sz="2000" b="1">
                <a:solidFill>
                  <a:schemeClr val="tx2"/>
                </a:solidFill>
              </a:rPr>
              <a:t>majority voting</a:t>
            </a:r>
            <a:r>
              <a:rPr lang="en-US" sz="2000"/>
              <a:t> is employed for classifying the leaf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There are no samples left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C8BBF-A92D-4F5E-8F3D-B4A8FC94E508}" type="slidenum">
              <a:rPr lang="en-US"/>
              <a:pPr/>
              <a:t>36</a:t>
            </a:fld>
            <a:endParaRPr lang="en-US"/>
          </a:p>
        </p:txBody>
      </p:sp>
      <p:sp>
        <p:nvSpPr>
          <p:cNvPr id="116738" name="Date Placeholder 3"/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10AC5E2E-4168-4002-93AD-D5EE7951DD43}" type="datetime4">
              <a:rPr lang="en-US" sz="1200" b="0">
                <a:latin typeface="Tahoma" pitchFamily="34" charset="0"/>
              </a:rPr>
              <a:pPr/>
              <a:t>February 20, 2022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16739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116740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9983594-1780-4EE7-B324-29A9A1F54926}" type="slidenum">
              <a:rPr lang="en-US" sz="1200" b="0">
                <a:latin typeface="Tahoma" pitchFamily="34" charset="0"/>
              </a:rPr>
              <a:pPr algn="r"/>
              <a:t>36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1674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9144000" cy="609600"/>
          </a:xfrm>
        </p:spPr>
        <p:txBody>
          <a:bodyPr anchor="b"/>
          <a:lstStyle/>
          <a:p>
            <a:r>
              <a:rPr lang="en-US" sz="3200"/>
              <a:t>Decision Tree Induction: Training Dataset</a:t>
            </a:r>
          </a:p>
        </p:txBody>
      </p:sp>
      <p:graphicFrame>
        <p:nvGraphicFramePr>
          <p:cNvPr id="116742" name="Object 1024"/>
          <p:cNvGraphicFramePr>
            <a:graphicFrameLocks/>
          </p:cNvGraphicFramePr>
          <p:nvPr>
            <p:ph type="body" idx="4294967295"/>
          </p:nvPr>
        </p:nvGraphicFramePr>
        <p:xfrm>
          <a:off x="2236788" y="1439863"/>
          <a:ext cx="6450012" cy="4541837"/>
        </p:xfrm>
        <a:graphic>
          <a:graphicData uri="http://schemas.openxmlformats.org/presentationml/2006/ole">
            <p:oleObj spid="_x0000_s116742" name="Worksheet" r:id="rId4" imgW="5778000" imgH="3948840" progId="Excel.Sheet.8">
              <p:embed/>
            </p:oleObj>
          </a:graphicData>
        </a:graphic>
      </p:graphicFrame>
      <p:sp>
        <p:nvSpPr>
          <p:cNvPr id="116743" name="Text Box 4"/>
          <p:cNvSpPr txBox="1">
            <a:spLocks noChangeArrowheads="1"/>
          </p:cNvSpPr>
          <p:nvPr/>
        </p:nvSpPr>
        <p:spPr bwMode="auto">
          <a:xfrm>
            <a:off x="228600" y="2133600"/>
            <a:ext cx="190500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buClr>
                <a:srgbClr val="170981"/>
              </a:buClr>
              <a:buSzPct val="75000"/>
              <a:buFont typeface="Wingdings" pitchFamily="2" charset="2"/>
              <a:buNone/>
            </a:pPr>
            <a:r>
              <a:rPr lang="en-US" sz="2800" b="0">
                <a:latin typeface="Tahoma" pitchFamily="34" charset="0"/>
              </a:rPr>
              <a:t>This follows an  example of Quinlan’s ID3 (Playing Tennis)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C75B2-EC31-4F57-B2E6-2049A2E4D88C}" type="slidenum">
              <a:rPr lang="en-US"/>
              <a:pPr/>
              <a:t>37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16038"/>
            <a:ext cx="6553200" cy="554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BA35-3A54-4B51-99F5-0E188BEB4A5A}" type="slidenum">
              <a:rPr lang="en-US"/>
              <a:pPr/>
              <a:t>38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95400"/>
            <a:ext cx="6477000" cy="553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EC8F-9D96-4F56-BAB7-0BF699B06AC1}" type="slidenum">
              <a:rPr lang="en-US"/>
              <a:pPr/>
              <a:t>39</a:t>
            </a:fld>
            <a:endParaRPr lang="en-US"/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95400"/>
            <a:ext cx="65532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 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600" y="152400"/>
            <a:ext cx="8763000" cy="6553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E58-836C-477B-B668-AD3A9AE91B9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488B1-C245-41F4-8E3B-39CCD6739306}" type="slidenum">
              <a:rPr lang="en-US"/>
              <a:pPr/>
              <a:t>40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400800" cy="551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7E1D1-4C68-4B5A-9B48-D6BE5CD2040D}" type="slidenum">
              <a:rPr lang="en-US"/>
              <a:pPr/>
              <a:t>41</a:t>
            </a:fld>
            <a:endParaRPr lang="en-US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09675"/>
            <a:ext cx="6781800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7CB00-FEBD-459C-9EBB-EC010CC77B60}" type="slidenum">
              <a:rPr lang="en-US"/>
              <a:pPr/>
              <a:t>42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219200"/>
            <a:ext cx="6705600" cy="5608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2938A-891E-4439-A5C4-6E314AA32456}" type="slidenum">
              <a:rPr lang="en-US"/>
              <a:pPr/>
              <a:t>43</a:t>
            </a:fld>
            <a:endParaRPr lang="en-US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219200"/>
            <a:ext cx="6629400" cy="55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9194-4D54-4267-B9BD-9CF8802D40F9}" type="slidenum">
              <a:rPr lang="en-US"/>
              <a:pPr/>
              <a:t>44</a:t>
            </a:fld>
            <a:endParaRPr 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 Induction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strategy.</a:t>
            </a:r>
          </a:p>
          <a:p>
            <a:pPr lvl="1"/>
            <a:r>
              <a:rPr lang="en-US"/>
              <a:t>Split the records based on an attribute test that optimizes certain criterion.</a:t>
            </a:r>
          </a:p>
          <a:p>
            <a:endParaRPr lang="en-US"/>
          </a:p>
          <a:p>
            <a:r>
              <a:rPr lang="en-US"/>
              <a:t>Issues</a:t>
            </a:r>
          </a:p>
          <a:p>
            <a:pPr lvl="1"/>
            <a:r>
              <a:rPr lang="en-US"/>
              <a:t>Determine how to split the records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How to specify the attribute test condition?</a:t>
            </a:r>
          </a:p>
          <a:p>
            <a:pPr lvl="2"/>
            <a:r>
              <a:rPr lang="en-US"/>
              <a:t>How to determine the best split?</a:t>
            </a:r>
          </a:p>
          <a:p>
            <a:pPr lvl="1"/>
            <a:r>
              <a:rPr lang="en-US"/>
              <a:t>Determine when to stop splitting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1698F-9AAB-485A-88A3-F5A906724868}" type="slidenum">
              <a:rPr lang="en-US"/>
              <a:pPr/>
              <a:t>45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an attribute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Idea: a good attribute splits the examples into subsets that are (ideally) "all positive" or "all negative"</a:t>
            </a:r>
          </a:p>
          <a:p>
            <a:pPr>
              <a:buFontTx/>
              <a:buNone/>
            </a:pPr>
            <a:r>
              <a:rPr lang="en-US" sz="2400"/>
              <a:t>
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 i="1"/>
              <a:t>Patrons?</a:t>
            </a:r>
            <a:r>
              <a:rPr lang="en-US" sz="2400"/>
              <a:t> is a better choice</a:t>
            </a:r>
          </a:p>
        </p:txBody>
      </p:sp>
      <p:pic>
        <p:nvPicPr>
          <p:cNvPr id="25604" name="Picture 4" descr="restaurant-roo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819400"/>
            <a:ext cx="7620000" cy="181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86F6F-380A-4833-B76B-BA9883A065C9}" type="slidenum">
              <a:rPr lang="en-US"/>
              <a:pPr/>
              <a:t>46</a:t>
            </a:fld>
            <a:endParaRPr lang="en-US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determine the Best Split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Greedy approach: </a:t>
            </a:r>
          </a:p>
          <a:p>
            <a:pPr lvl="1"/>
            <a:r>
              <a:rPr lang="en-US"/>
              <a:t>Nodes with </a:t>
            </a:r>
            <a:r>
              <a:rPr lang="en-US">
                <a:solidFill>
                  <a:srgbClr val="FF0000"/>
                </a:solidFill>
              </a:rPr>
              <a:t>homogeneous</a:t>
            </a:r>
            <a:r>
              <a:rPr lang="en-US"/>
              <a:t> class distribution are preferred</a:t>
            </a:r>
          </a:p>
          <a:p>
            <a:r>
              <a:rPr lang="en-US"/>
              <a:t>Need a measure of node impurity:</a:t>
            </a:r>
          </a:p>
          <a:p>
            <a:pPr lvl="1">
              <a:buFontTx/>
              <a:buNone/>
            </a:pPr>
            <a:endParaRPr lang="en-US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2236788" y="3711575"/>
          <a:ext cx="903287" cy="760413"/>
        </p:xfrm>
        <a:graphic>
          <a:graphicData uri="http://schemas.openxmlformats.org/presentationml/2006/ole">
            <p:oleObj spid="_x0000_s95236" name="Visio" r:id="rId3" imgW="655371" imgH="585812" progId="">
              <p:embed/>
            </p:oleObj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5703888" y="3711575"/>
          <a:ext cx="903287" cy="760413"/>
        </p:xfrm>
        <a:graphic>
          <a:graphicData uri="http://schemas.openxmlformats.org/presentationml/2006/ole">
            <p:oleObj spid="_x0000_s95237" name="Visio" r:id="rId4" imgW="655371" imgH="585812" progId="">
              <p:embed/>
            </p:oleObj>
          </a:graphicData>
        </a:graphic>
      </p:graphicFrame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1371600" y="4724400"/>
            <a:ext cx="28194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Non-homogeneous,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High degree of impurity</a:t>
            </a:r>
          </a:p>
        </p:txBody>
      </p:sp>
      <p:sp>
        <p:nvSpPr>
          <p:cNvPr id="95239" name="Text Box 7"/>
          <p:cNvSpPr txBox="1">
            <a:spLocks noChangeArrowheads="1"/>
          </p:cNvSpPr>
          <p:nvPr/>
        </p:nvSpPr>
        <p:spPr bwMode="auto">
          <a:xfrm>
            <a:off x="5181600" y="4724400"/>
            <a:ext cx="2819400" cy="779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/>
              <a:t>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/>
              <a:t>Low degree of impurity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032B3-BD0A-46E9-AED9-9E63BC4E17C5}" type="slidenum">
              <a:rPr lang="en-US"/>
              <a:pPr/>
              <a:t>47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Measures of Node Impurity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254375"/>
          </a:xfrm>
        </p:spPr>
        <p:txBody>
          <a:bodyPr/>
          <a:lstStyle/>
          <a:p>
            <a:r>
              <a:rPr lang="en-US"/>
              <a:t>Information Gain</a:t>
            </a:r>
          </a:p>
          <a:p>
            <a:endParaRPr lang="en-US"/>
          </a:p>
          <a:p>
            <a:r>
              <a:rPr lang="en-US"/>
              <a:t>Gini Index</a:t>
            </a:r>
            <a:endParaRPr lang="tr-TR"/>
          </a:p>
          <a:p>
            <a:endParaRPr lang="en-US"/>
          </a:p>
          <a:p>
            <a:r>
              <a:rPr lang="en-US"/>
              <a:t>Misclassification error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609600" y="4953000"/>
            <a:ext cx="8154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/>
              <a:t>Choose </a:t>
            </a:r>
            <a:r>
              <a:rPr lang="en-US" sz="2400"/>
              <a:t>attributes </a:t>
            </a:r>
            <a:r>
              <a:rPr lang="tr-TR" sz="2400"/>
              <a:t>to spl</a:t>
            </a:r>
            <a:r>
              <a:rPr lang="en-US" sz="2400"/>
              <a:t>it to achieve</a:t>
            </a:r>
            <a:r>
              <a:rPr lang="en-US" sz="2400">
                <a:solidFill>
                  <a:srgbClr val="FF0000"/>
                </a:solidFill>
              </a:rPr>
              <a:t> minimum impurity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169A-D1BD-4ADF-A2F8-E6882BC73604}" type="slidenum">
              <a:rPr lang="en-US"/>
              <a:pPr/>
              <a:t>48</a:t>
            </a:fld>
            <a:endParaRPr lang="en-US"/>
          </a:p>
        </p:txBody>
      </p:sp>
      <p:sp>
        <p:nvSpPr>
          <p:cNvPr id="99330" name="Date Placeholder 1"/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909DB976-DA04-4333-83B0-8CD08D0D38FD}" type="datetime4">
              <a:rPr lang="en-US" sz="1200" b="0">
                <a:latin typeface="Tahoma" pitchFamily="34" charset="0"/>
              </a:rPr>
              <a:pPr/>
              <a:t>February 20, 2022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99331" name="Footer Placeholder 2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99332" name="Slide Number Placeholder 3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2F5C552-7BF4-41F9-8E3B-141F8460E747}" type="slidenum">
              <a:rPr lang="en-US" sz="1200" b="0">
                <a:latin typeface="Tahoma" pitchFamily="34" charset="0"/>
              </a:rPr>
              <a:pPr algn="r"/>
              <a:t>48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99333" name="Rectangle 2"/>
          <p:cNvSpPr>
            <a:spLocks noChangeArrowheads="1"/>
          </p:cNvSpPr>
          <p:nvPr/>
        </p:nvSpPr>
        <p:spPr bwMode="auto">
          <a:xfrm>
            <a:off x="381000" y="152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3200">
                <a:solidFill>
                  <a:schemeClr val="tx2"/>
                </a:solidFill>
                <a:latin typeface="Tahoma" pitchFamily="34" charset="0"/>
              </a:rPr>
              <a:t>Attribute Selection Measure: Information Gain (ID3/C4.5)</a:t>
            </a:r>
          </a:p>
        </p:txBody>
      </p:sp>
      <p:sp>
        <p:nvSpPr>
          <p:cNvPr id="99334" name="Rectangle 3"/>
          <p:cNvSpPr>
            <a:spLocks noChangeArrowheads="1"/>
          </p:cNvSpPr>
          <p:nvPr/>
        </p:nvSpPr>
        <p:spPr bwMode="auto">
          <a:xfrm>
            <a:off x="228600" y="12954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>
                <a:solidFill>
                  <a:srgbClr val="0000FF"/>
                </a:solidFill>
                <a:latin typeface="Tahoma" pitchFamily="34" charset="0"/>
              </a:rPr>
              <a:t>Select the attribute with the highest information gain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>
                <a:latin typeface="Tahoma" pitchFamily="34" charset="0"/>
              </a:rPr>
              <a:t>Let </a:t>
            </a:r>
            <a:r>
              <a:rPr lang="en-US" sz="2400" b="0" i="1">
                <a:latin typeface="Tahoma" pitchFamily="34" charset="0"/>
              </a:rPr>
              <a:t>p</a:t>
            </a:r>
            <a:r>
              <a:rPr lang="en-US" sz="2400" b="0" i="1" baseline="-25000">
                <a:latin typeface="Tahoma" pitchFamily="34" charset="0"/>
              </a:rPr>
              <a:t>i</a:t>
            </a:r>
            <a:r>
              <a:rPr lang="en-US" sz="2400" b="0">
                <a:latin typeface="Tahoma" pitchFamily="34" charset="0"/>
              </a:rPr>
              <a:t> be the probability that an arbitrary tuple in D belongs to class C</a:t>
            </a:r>
            <a:r>
              <a:rPr lang="en-US" sz="2400" b="0" baseline="-25000">
                <a:latin typeface="Tahoma" pitchFamily="34" charset="0"/>
              </a:rPr>
              <a:t>i</a:t>
            </a:r>
            <a:r>
              <a:rPr lang="en-US" sz="2400" b="0">
                <a:latin typeface="Tahoma" pitchFamily="34" charset="0"/>
              </a:rPr>
              <a:t>, estimated by |C</a:t>
            </a:r>
            <a:r>
              <a:rPr lang="en-US" sz="2400" b="0" i="1" baseline="-25000">
                <a:latin typeface="Tahoma" pitchFamily="34" charset="0"/>
              </a:rPr>
              <a:t>i</a:t>
            </a:r>
            <a:r>
              <a:rPr lang="en-US" sz="2400" b="0" baseline="-25000">
                <a:latin typeface="Tahoma" pitchFamily="34" charset="0"/>
              </a:rPr>
              <a:t>, D</a:t>
            </a:r>
            <a:r>
              <a:rPr lang="en-US" sz="2400" b="0">
                <a:latin typeface="Tahoma" pitchFamily="34" charset="0"/>
              </a:rPr>
              <a:t>|/|D|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>
                <a:solidFill>
                  <a:srgbClr val="FF0000"/>
                </a:solidFill>
                <a:latin typeface="Tahoma" pitchFamily="34" charset="0"/>
              </a:rPr>
              <a:t>Expected information</a:t>
            </a:r>
            <a:r>
              <a:rPr lang="en-US" sz="2400" b="0">
                <a:latin typeface="Tahoma" pitchFamily="34" charset="0"/>
              </a:rPr>
              <a:t> (entropy) needed to classify a tuple in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>
                <a:solidFill>
                  <a:schemeClr val="hlink"/>
                </a:solidFill>
                <a:latin typeface="Tahoma" pitchFamily="34" charset="0"/>
              </a:rPr>
              <a:t>Information</a:t>
            </a:r>
            <a:r>
              <a:rPr lang="en-US" sz="2400" b="0">
                <a:latin typeface="Tahoma" pitchFamily="34" charset="0"/>
              </a:rPr>
              <a:t> needed (after using A to split D into v partitions) to classify 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>
              <a:latin typeface="Tahom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b="0">
                <a:solidFill>
                  <a:srgbClr val="FF0000"/>
                </a:solidFill>
                <a:latin typeface="Tahoma" pitchFamily="34" charset="0"/>
              </a:rPr>
              <a:t>Information gained</a:t>
            </a:r>
            <a:r>
              <a:rPr lang="en-US" sz="2400" b="0">
                <a:latin typeface="Tahoma" pitchFamily="34" charset="0"/>
              </a:rPr>
              <a:t> by branching on attribute A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400" b="0">
              <a:latin typeface="Tahoma" pitchFamily="34" charset="0"/>
            </a:endParaRPr>
          </a:p>
        </p:txBody>
      </p:sp>
      <p:graphicFrame>
        <p:nvGraphicFramePr>
          <p:cNvPr id="99335" name="Object 4"/>
          <p:cNvGraphicFramePr>
            <a:graphicFrameLocks noChangeAspect="1"/>
          </p:cNvGraphicFramePr>
          <p:nvPr/>
        </p:nvGraphicFramePr>
        <p:xfrm>
          <a:off x="2925763" y="2971800"/>
          <a:ext cx="2951162" cy="850900"/>
        </p:xfrm>
        <a:graphic>
          <a:graphicData uri="http://schemas.openxmlformats.org/presentationml/2006/ole">
            <p:oleObj spid="_x0000_s99335" name="Equation" r:id="rId4" imgW="1434960" imgH="431640" progId="Equation.3">
              <p:embed/>
            </p:oleObj>
          </a:graphicData>
        </a:graphic>
      </p:graphicFrame>
      <p:graphicFrame>
        <p:nvGraphicFramePr>
          <p:cNvPr id="99336" name="Object 5"/>
          <p:cNvGraphicFramePr>
            <a:graphicFrameLocks noChangeAspect="1"/>
          </p:cNvGraphicFramePr>
          <p:nvPr/>
        </p:nvGraphicFramePr>
        <p:xfrm>
          <a:off x="2743200" y="4191000"/>
          <a:ext cx="3178175" cy="949325"/>
        </p:xfrm>
        <a:graphic>
          <a:graphicData uri="http://schemas.openxmlformats.org/presentationml/2006/ole">
            <p:oleObj spid="_x0000_s99336" name="Equation" r:id="rId5" imgW="1714320" imgH="457200" progId="Equation.3">
              <p:embed/>
            </p:oleObj>
          </a:graphicData>
        </a:graphic>
      </p:graphicFrame>
      <p:graphicFrame>
        <p:nvGraphicFramePr>
          <p:cNvPr id="99337" name="Object 6"/>
          <p:cNvGraphicFramePr>
            <a:graphicFrameLocks noChangeAspect="1"/>
          </p:cNvGraphicFramePr>
          <p:nvPr/>
        </p:nvGraphicFramePr>
        <p:xfrm>
          <a:off x="2257425" y="5562600"/>
          <a:ext cx="4197350" cy="536575"/>
        </p:xfrm>
        <a:graphic>
          <a:graphicData uri="http://schemas.openxmlformats.org/presentationml/2006/ole">
            <p:oleObj spid="_x0000_s99337" name="Equation" r:id="rId6" imgW="1815840" imgH="2156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0F22-E995-4575-ABEF-363B23530E09}" type="slidenum">
              <a:rPr lang="en-US"/>
              <a:pPr/>
              <a:t>49</a:t>
            </a:fld>
            <a:endParaRPr lang="en-US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For the training set, </a:t>
            </a:r>
            <a:r>
              <a:rPr lang="en-US" sz="2000" i="1">
                <a:latin typeface="Monotype Corsiva" pitchFamily="66" charset="0"/>
              </a:rPr>
              <a:t>p</a:t>
            </a:r>
            <a:r>
              <a:rPr lang="en-US" sz="2000" i="1"/>
              <a:t> = </a:t>
            </a:r>
            <a:r>
              <a:rPr lang="en-US" sz="2000" i="1">
                <a:latin typeface="Monotype Corsiva" pitchFamily="66" charset="0"/>
              </a:rPr>
              <a:t>n</a:t>
            </a:r>
            <a:r>
              <a:rPr lang="en-US" sz="2000" i="1"/>
              <a:t> = 6, I(6/12, 6/12) = 1</a:t>
            </a:r>
            <a:r>
              <a:rPr lang="en-US" sz="2000"/>
              <a:t> bit</a:t>
            </a:r>
          </a:p>
          <a:p>
            <a:pPr>
              <a:buFontTx/>
              <a:buNone/>
            </a:pPr>
            <a:endParaRPr lang="en-US" sz="2000"/>
          </a:p>
          <a:p>
            <a:pPr>
              <a:buFontTx/>
              <a:buNone/>
            </a:pPr>
            <a:r>
              <a:rPr lang="en-US" sz="2000"/>
              <a:t>Consider the attributes </a:t>
            </a:r>
            <a:r>
              <a:rPr lang="en-US" sz="2000" i="1"/>
              <a:t>Patrons</a:t>
            </a:r>
            <a:r>
              <a:rPr lang="en-US" sz="2000"/>
              <a:t> and </a:t>
            </a:r>
            <a:r>
              <a:rPr lang="en-US" sz="2000" i="1"/>
              <a:t>Type</a:t>
            </a:r>
            <a:r>
              <a:rPr lang="en-US" sz="2000"/>
              <a:t> (and others too):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>
              <a:buFontTx/>
              <a:buNone/>
            </a:pPr>
            <a:endParaRPr lang="en-US" sz="2000" i="1"/>
          </a:p>
          <a:p>
            <a:pPr>
              <a:buFontTx/>
              <a:buNone/>
            </a:pPr>
            <a:endParaRPr lang="en-US" sz="2000" i="1"/>
          </a:p>
          <a:p>
            <a:pPr>
              <a:buFontTx/>
              <a:buNone/>
            </a:pPr>
            <a:r>
              <a:rPr lang="en-US" sz="2000" i="1"/>
              <a:t>Patrons</a:t>
            </a:r>
            <a:r>
              <a:rPr lang="en-US" sz="2000"/>
              <a:t> has the highest IG of all attributes and so is chosen by the DTL algorithm as the root</a:t>
            </a: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762000" y="2362200"/>
          <a:ext cx="7467600" cy="1362075"/>
        </p:xfrm>
        <a:graphic>
          <a:graphicData uri="http://schemas.openxmlformats.org/presentationml/2006/ole">
            <p:oleObj spid="_x0000_s104452" name="Equation" r:id="rId3" imgW="4457520" imgH="812520" progId="Equation.3">
              <p:embed/>
            </p:oleObj>
          </a:graphicData>
        </a:graphic>
      </p:graphicFrame>
      <p:pic>
        <p:nvPicPr>
          <p:cNvPr id="104453" name="Picture 5" descr="restaurant-roo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4800600"/>
            <a:ext cx="7620000" cy="1816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C8354-2912-4AA8-8569-8F757EAFBD20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Machine learning: how to acquire a model on the basis of data / experience</a:t>
            </a:r>
          </a:p>
          <a:p>
            <a:pPr lvl="1"/>
            <a:r>
              <a:rPr lang="en-US"/>
              <a:t>Learning parameters (e.g. probabilities)</a:t>
            </a:r>
          </a:p>
          <a:p>
            <a:pPr lvl="1"/>
            <a:r>
              <a:rPr lang="en-US"/>
              <a:t>Learning structure (e.g. BN graphs)</a:t>
            </a:r>
          </a:p>
          <a:p>
            <a:pPr lvl="1"/>
            <a:r>
              <a:rPr lang="en-US"/>
              <a:t>Learning hidden concepts (e.g. clustering)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7D1F6-2FFB-48A6-B358-23DBD19B24D2}" type="slidenum">
              <a:rPr lang="en-US"/>
              <a:pPr/>
              <a:t>50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contd.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Decision tree learned from the 12 examples:</a:t>
            </a:r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pPr>
              <a:buFontTx/>
              <a:buNone/>
            </a:pPr>
            <a:endParaRPr lang="en-US" sz="2400"/>
          </a:p>
          <a:p>
            <a:r>
              <a:rPr lang="en-US" sz="2400"/>
              <a:t>Substantially simpler than “true” tree---a more complex hypothesis isn’t justified by small amount of data</a:t>
            </a:r>
          </a:p>
        </p:txBody>
      </p:sp>
      <p:pic>
        <p:nvPicPr>
          <p:cNvPr id="29700" name="Picture 4" descr="induced-restaurant-tre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676400"/>
            <a:ext cx="4038600" cy="32432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D8201-56C8-46CE-AADE-B06CAFCAE401}" type="slidenum">
              <a:rPr lang="en-US"/>
              <a:pPr/>
              <a:t>51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Measure of Impurity: GINI </a:t>
            </a:r>
            <a:br>
              <a:rPr lang="en-US" sz="3200"/>
            </a:br>
            <a:r>
              <a:rPr lang="en-US" sz="2300"/>
              <a:t>(CART, IBM IntelligentMiner)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36941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Gini Index for a given node t :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 lvl="2">
              <a:lnSpc>
                <a:spcPct val="90000"/>
              </a:lnSpc>
              <a:buFontTx/>
              <a:buNone/>
            </a:pPr>
            <a:endParaRPr lang="en-US" sz="2000"/>
          </a:p>
          <a:p>
            <a:pPr lvl="2">
              <a:lnSpc>
                <a:spcPct val="90000"/>
              </a:lnSpc>
              <a:buFontTx/>
              <a:buNone/>
            </a:pPr>
            <a:endParaRPr lang="en-US" sz="70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000"/>
              <a:t/>
            </a:r>
            <a:br>
              <a:rPr lang="en-US" sz="2000"/>
            </a:br>
            <a:r>
              <a:rPr lang="en-US" sz="2000"/>
              <a:t>(NOTE: </a:t>
            </a:r>
            <a:r>
              <a:rPr lang="en-US" sz="2000" i="1">
                <a:latin typeface="Times New Roman" pitchFamily="18" charset="0"/>
              </a:rPr>
              <a:t>p( j | t) </a:t>
            </a:r>
            <a:r>
              <a:rPr lang="en-US" sz="2000"/>
              <a:t>is the relative frequency of class j at node t).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700"/>
          </a:p>
          <a:p>
            <a:pPr lvl="1">
              <a:lnSpc>
                <a:spcPct val="90000"/>
              </a:lnSpc>
            </a:pPr>
            <a:r>
              <a:rPr lang="en-US" sz="2000"/>
              <a:t>Maximum (1 - 1/n</a:t>
            </a:r>
            <a:r>
              <a:rPr lang="en-US" sz="2000" baseline="-25000"/>
              <a:t>c</a:t>
            </a:r>
            <a:r>
              <a:rPr lang="en-US" sz="2000"/>
              <a:t>) when records are equally distributed among all classes, implying least interesting information</a:t>
            </a:r>
          </a:p>
          <a:p>
            <a:pPr lvl="1">
              <a:lnSpc>
                <a:spcPct val="90000"/>
              </a:lnSpc>
            </a:pPr>
            <a:r>
              <a:rPr lang="en-US" sz="2000" b="1">
                <a:solidFill>
                  <a:srgbClr val="0000FF"/>
                </a:solidFill>
              </a:rPr>
              <a:t>Minimum (0.0)</a:t>
            </a:r>
            <a:r>
              <a:rPr lang="en-US" sz="2000"/>
              <a:t> when all records belong to one class, </a:t>
            </a:r>
            <a:r>
              <a:rPr lang="en-US" sz="2000" b="1">
                <a:solidFill>
                  <a:srgbClr val="0000FF"/>
                </a:solidFill>
              </a:rPr>
              <a:t>implying most interesting information</a:t>
            </a:r>
            <a:endParaRPr lang="en-US" sz="2000" b="1" baseline="-25000">
              <a:solidFill>
                <a:srgbClr val="0000FF"/>
              </a:solidFill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743200" y="1905000"/>
          <a:ext cx="3352800" cy="736600"/>
        </p:xfrm>
        <a:graphic>
          <a:graphicData uri="http://schemas.openxmlformats.org/presentationml/2006/ole">
            <p:oleObj spid="_x0000_s97284" name="Equation" r:id="rId3" imgW="1612800" imgH="355320" progId="Equation.3">
              <p:embed/>
            </p:oleObj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1143000" y="4876800"/>
          <a:ext cx="1828800" cy="1077913"/>
        </p:xfrm>
        <a:graphic>
          <a:graphicData uri="http://schemas.openxmlformats.org/presentationml/2006/ole">
            <p:oleObj spid="_x0000_s97285" name="Document" r:id="rId4" imgW="3285000" imgH="1969920" progId="Word.Document.8">
              <p:embed/>
            </p:oleObj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4418013" y="4876800"/>
          <a:ext cx="1830387" cy="1077913"/>
        </p:xfrm>
        <a:graphic>
          <a:graphicData uri="http://schemas.openxmlformats.org/presentationml/2006/ole">
            <p:oleObj spid="_x0000_s97286" name="Document" r:id="rId5" imgW="3285000" imgH="1969920" progId="Word.Document.8">
              <p:embed/>
            </p:oleObj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6094413" y="4876800"/>
          <a:ext cx="1830387" cy="1077913"/>
        </p:xfrm>
        <a:graphic>
          <a:graphicData uri="http://schemas.openxmlformats.org/presentationml/2006/ole">
            <p:oleObj spid="_x0000_s97287" name="Document" r:id="rId6" imgW="3285000" imgH="1969920" progId="Word.Document.8">
              <p:embed/>
            </p:oleObj>
          </a:graphicData>
        </a:graphic>
      </p:graphicFrame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2817813" y="4876800"/>
          <a:ext cx="1830387" cy="1077913"/>
        </p:xfrm>
        <a:graphic>
          <a:graphicData uri="http://schemas.openxmlformats.org/presentationml/2006/ole">
            <p:oleObj spid="_x0000_s97288" name="Document" r:id="rId7" imgW="3285000" imgH="196992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9FB14-F6C5-4CAC-A35A-2CB7A09D8921}" type="slidenum">
              <a:rPr lang="en-US"/>
              <a:pPr/>
              <a:t>52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Splitting Based on GINI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382000" cy="4438650"/>
          </a:xfrm>
        </p:spPr>
        <p:txBody>
          <a:bodyPr/>
          <a:lstStyle/>
          <a:p>
            <a:r>
              <a:rPr lang="en-US" sz="2800"/>
              <a:t>Used in CART, SLIQ, SPRINT.</a:t>
            </a:r>
          </a:p>
          <a:p>
            <a:r>
              <a:rPr lang="en-US" sz="2800"/>
              <a:t>When a node p is split into k partitions (children), the quality of split is computed as,</a:t>
            </a:r>
          </a:p>
          <a:p>
            <a:endParaRPr lang="en-US" sz="2800"/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	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	where,	n</a:t>
            </a:r>
            <a:r>
              <a:rPr lang="en-US" sz="2800" baseline="-25000"/>
              <a:t>i</a:t>
            </a:r>
            <a:r>
              <a:rPr lang="en-US" sz="2800"/>
              <a:t> = number of records at child i,</a:t>
            </a:r>
          </a:p>
          <a:p>
            <a:pPr>
              <a:buFontTx/>
              <a:buNone/>
            </a:pPr>
            <a:r>
              <a:rPr lang="en-US" sz="2800"/>
              <a:t>    			n</a:t>
            </a:r>
            <a:r>
              <a:rPr lang="en-US" sz="2800" baseline="-25000"/>
              <a:t> </a:t>
            </a:r>
            <a:r>
              <a:rPr lang="en-US" sz="2800"/>
              <a:t> = number of records at node p.</a:t>
            </a:r>
            <a:endParaRPr lang="en-US" sz="3600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2667000" y="3048000"/>
          <a:ext cx="3886200" cy="1104900"/>
        </p:xfrm>
        <a:graphic>
          <a:graphicData uri="http://schemas.openxmlformats.org/presentationml/2006/ole">
            <p:oleObj spid="_x0000_s98308" name="Equation" r:id="rId3" imgW="15112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12200-5AC3-4491-A85E-332E1B41F11F}" type="slidenum">
              <a:rPr lang="en-US"/>
              <a:pPr/>
              <a:t>53</a:t>
            </a:fld>
            <a:endParaRPr lang="en-US"/>
          </a:p>
        </p:txBody>
      </p:sp>
      <p:sp>
        <p:nvSpPr>
          <p:cNvPr id="105474" name="Date Placeholder 3"/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738A0814-18E9-4EC5-AC39-F2E6D4455E19}" type="datetime4">
              <a:rPr lang="en-US" sz="1200" b="0">
                <a:latin typeface="Tahoma" pitchFamily="34" charset="0"/>
              </a:rPr>
              <a:pPr/>
              <a:t>February 20, 2022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05475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10547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59F9AA2-BAD3-4462-AE9C-2B89A1A1DD64}" type="slidenum">
              <a:rPr lang="en-US" sz="1200" b="0">
                <a:latin typeface="Tahoma" pitchFamily="34" charset="0"/>
              </a:rPr>
              <a:pPr algn="r"/>
              <a:t>53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054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9144000" cy="685800"/>
          </a:xfrm>
          <a:noFill/>
        </p:spPr>
        <p:txBody>
          <a:bodyPr lIns="92075" tIns="46038" rIns="92075" bIns="46038"/>
          <a:lstStyle/>
          <a:p>
            <a:r>
              <a:rPr lang="en-US" sz="3200"/>
              <a:t>Comparison of Attribute Selection Methods</a:t>
            </a:r>
            <a:endParaRPr lang="en-US" sz="2800"/>
          </a:p>
        </p:txBody>
      </p:sp>
      <p:sp>
        <p:nvSpPr>
          <p:cNvPr id="10547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066800"/>
            <a:ext cx="84582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110000"/>
              </a:lnSpc>
            </a:pPr>
            <a:r>
              <a:rPr lang="en-US" sz="2800"/>
              <a:t>The three measures return good results but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0000FF"/>
                </a:solidFill>
              </a:rPr>
              <a:t>Information gain: </a:t>
            </a:r>
          </a:p>
          <a:p>
            <a:pPr lvl="2">
              <a:lnSpc>
                <a:spcPct val="110000"/>
              </a:lnSpc>
            </a:pPr>
            <a:r>
              <a:rPr lang="en-US"/>
              <a:t>biased towards multivalued attributes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0000FF"/>
                </a:solidFill>
              </a:rPr>
              <a:t>Gain ratio:</a:t>
            </a:r>
            <a:r>
              <a:rPr lang="en-US" sz="2400"/>
              <a:t> </a:t>
            </a:r>
          </a:p>
          <a:p>
            <a:pPr lvl="2">
              <a:lnSpc>
                <a:spcPct val="110000"/>
              </a:lnSpc>
            </a:pPr>
            <a:r>
              <a:rPr lang="en-US"/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sz="2400">
                <a:solidFill>
                  <a:srgbClr val="0000FF"/>
                </a:solidFill>
              </a:rPr>
              <a:t>Gini index: </a:t>
            </a:r>
          </a:p>
          <a:p>
            <a:pPr lvl="2">
              <a:lnSpc>
                <a:spcPct val="110000"/>
              </a:lnSpc>
            </a:pPr>
            <a:r>
              <a:rPr lang="en-US"/>
              <a:t>biased to multivalued attributes</a:t>
            </a:r>
          </a:p>
          <a:p>
            <a:pPr lvl="2">
              <a:lnSpc>
                <a:spcPct val="110000"/>
              </a:lnSpc>
            </a:pPr>
            <a:r>
              <a:rPr lang="en-US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/>
              <a:t>tends to favor tests that result in equal-sized partitions and purity in both partitions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4B47C-0ACD-4982-996F-B353B81900E9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Algorithm: C4.5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Simple depth-first construction.</a:t>
            </a:r>
          </a:p>
          <a:p>
            <a:r>
              <a:rPr lang="en-US"/>
              <a:t>Uses Information Gain</a:t>
            </a:r>
          </a:p>
          <a:p>
            <a:r>
              <a:rPr lang="en-US"/>
              <a:t>Sorts Continuous Attributes at each node.</a:t>
            </a:r>
          </a:p>
          <a:p>
            <a:r>
              <a:rPr lang="en-US"/>
              <a:t>Needs entire data to fit in memory.</a:t>
            </a:r>
          </a:p>
          <a:p>
            <a:r>
              <a:rPr lang="en-US"/>
              <a:t>Unsuitable for Large Datasets.</a:t>
            </a:r>
          </a:p>
          <a:p>
            <a:pPr lvl="1"/>
            <a:endParaRPr lang="en-US"/>
          </a:p>
          <a:p>
            <a:r>
              <a:rPr lang="en-US"/>
              <a:t>You can download the software from Internet</a:t>
            </a:r>
            <a:endParaRPr lang="en-US" sz="2800"/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72CC-4A89-4EBB-9E6E-6CF1EAFAEB58}" type="slidenum">
              <a:rPr lang="en-US"/>
              <a:pPr/>
              <a:t>55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05800" cy="944563"/>
          </a:xfrm>
        </p:spPr>
        <p:txBody>
          <a:bodyPr/>
          <a:lstStyle/>
          <a:p>
            <a:r>
              <a:rPr lang="en-US"/>
              <a:t>Decision Tree Based Classification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Advantages:</a:t>
            </a:r>
          </a:p>
          <a:p>
            <a:pPr lvl="1"/>
            <a:r>
              <a:rPr lang="en-US" sz="2400" b="1">
                <a:solidFill>
                  <a:srgbClr val="0000FF"/>
                </a:solidFill>
              </a:rPr>
              <a:t>Easy</a:t>
            </a:r>
            <a:r>
              <a:rPr lang="en-US" sz="2400"/>
              <a:t> to construct/implement</a:t>
            </a:r>
          </a:p>
          <a:p>
            <a:pPr lvl="1"/>
            <a:r>
              <a:rPr lang="en-US" sz="2400"/>
              <a:t>Extremely </a:t>
            </a:r>
            <a:r>
              <a:rPr lang="en-US" sz="2400" b="1">
                <a:solidFill>
                  <a:srgbClr val="0000FF"/>
                </a:solidFill>
              </a:rPr>
              <a:t>fast</a:t>
            </a:r>
            <a:r>
              <a:rPr lang="en-US" sz="2400"/>
              <a:t> at classifying unknown records</a:t>
            </a:r>
          </a:p>
          <a:p>
            <a:pPr lvl="1"/>
            <a:r>
              <a:rPr lang="en-US" sz="2400"/>
              <a:t>Models are </a:t>
            </a:r>
            <a:r>
              <a:rPr lang="en-US" sz="2400" b="1">
                <a:solidFill>
                  <a:srgbClr val="0000FF"/>
                </a:solidFill>
              </a:rPr>
              <a:t>easy to interpret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 b="1">
                <a:solidFill>
                  <a:srgbClr val="0000FF"/>
                </a:solidFill>
              </a:rPr>
              <a:t>for small-sized trees</a:t>
            </a:r>
          </a:p>
          <a:p>
            <a:pPr lvl="1"/>
            <a:r>
              <a:rPr lang="en-US" sz="2400" b="1">
                <a:solidFill>
                  <a:srgbClr val="0000FF"/>
                </a:solidFill>
              </a:rPr>
              <a:t>Accuracy is comparable</a:t>
            </a:r>
            <a:r>
              <a:rPr lang="en-US" sz="2400"/>
              <a:t> to other classification techniques for many simple data sets</a:t>
            </a:r>
          </a:p>
          <a:p>
            <a:pPr lvl="1"/>
            <a:r>
              <a:rPr lang="en-US" sz="2400"/>
              <a:t>Tree models make no assumptions about the distribution of the underlying data : </a:t>
            </a:r>
            <a:r>
              <a:rPr lang="en-US" sz="2400" b="1">
                <a:solidFill>
                  <a:srgbClr val="0000FF"/>
                </a:solidFill>
              </a:rPr>
              <a:t>nonparametric</a:t>
            </a:r>
            <a:r>
              <a:rPr lang="en-US" sz="2400"/>
              <a:t> </a:t>
            </a:r>
          </a:p>
          <a:p>
            <a:pPr lvl="1"/>
            <a:r>
              <a:rPr lang="en-US" sz="2400"/>
              <a:t>Have a </a:t>
            </a:r>
            <a:r>
              <a:rPr lang="en-US" sz="2400" b="1">
                <a:solidFill>
                  <a:srgbClr val="0000FF"/>
                </a:solidFill>
              </a:rPr>
              <a:t>built-in feature selection</a:t>
            </a:r>
            <a:r>
              <a:rPr lang="en-US" sz="2400"/>
              <a:t> method that makes them immune to the presence of useless variables </a:t>
            </a:r>
            <a:endParaRPr 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6FB6B-B5B1-4466-9FB2-DAB5B5AE3D67}" type="slidenum">
              <a:rPr lang="en-US"/>
              <a:pPr/>
              <a:t>56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001000" cy="944562"/>
          </a:xfrm>
        </p:spPr>
        <p:txBody>
          <a:bodyPr/>
          <a:lstStyle/>
          <a:p>
            <a:r>
              <a:rPr lang="en-US"/>
              <a:t>Decision Tree Based Classification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Disadvantages</a:t>
            </a:r>
          </a:p>
          <a:p>
            <a:pPr lvl="1"/>
            <a:r>
              <a:rPr lang="en-US" sz="2400"/>
              <a:t>Computationally </a:t>
            </a:r>
            <a:r>
              <a:rPr lang="en-US" sz="2400" b="1">
                <a:solidFill>
                  <a:srgbClr val="0000FF"/>
                </a:solidFill>
              </a:rPr>
              <a:t>expensive to train</a:t>
            </a:r>
          </a:p>
          <a:p>
            <a:pPr lvl="1"/>
            <a:r>
              <a:rPr lang="en-US" sz="2400" b="1">
                <a:solidFill>
                  <a:srgbClr val="0000FF"/>
                </a:solidFill>
              </a:rPr>
              <a:t>Some decision trees can be overly complex</a:t>
            </a:r>
            <a:r>
              <a:rPr lang="en-US" sz="2400"/>
              <a:t> that do not generalise the data well. </a:t>
            </a:r>
          </a:p>
          <a:p>
            <a:pPr lvl="1"/>
            <a:r>
              <a:rPr lang="en-US" sz="2400" b="1">
                <a:solidFill>
                  <a:srgbClr val="0000FF"/>
                </a:solidFill>
              </a:rPr>
              <a:t>Less expressivity</a:t>
            </a:r>
            <a:r>
              <a:rPr lang="en-US" sz="2400"/>
              <a:t>: There may be concepts that are hard to learn with limited decision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F845-4BFC-40D1-89CB-8770CB0C81B3}" type="slidenum">
              <a:rPr lang="en-US"/>
              <a:pPr/>
              <a:t>57</a:t>
            </a:fld>
            <a:endParaRPr lang="en-US"/>
          </a:p>
        </p:txBody>
      </p:sp>
      <p:sp>
        <p:nvSpPr>
          <p:cNvPr id="110594" name="Date Placeholder 3"/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6685283D-A01E-4F26-BAAE-C42AF5AFEDCD}" type="datetime4">
              <a:rPr lang="en-US" sz="1200" b="0">
                <a:latin typeface="Tahoma" pitchFamily="34" charset="0"/>
              </a:rPr>
              <a:pPr/>
              <a:t>February 20, 2022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10595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110596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FC6D8F6-9518-4168-BCCF-9F505253E975}" type="slidenum">
              <a:rPr lang="en-US" sz="1200" b="0">
                <a:latin typeface="Tahoma" pitchFamily="34" charset="0"/>
              </a:rPr>
              <a:pPr algn="r"/>
              <a:t>57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105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04800"/>
            <a:ext cx="8305800" cy="685800"/>
          </a:xfrm>
          <a:noFill/>
        </p:spPr>
        <p:txBody>
          <a:bodyPr lIns="92075" tIns="46038" rIns="92075" bIns="46038"/>
          <a:lstStyle/>
          <a:p>
            <a:r>
              <a:rPr lang="en-US"/>
              <a:t>Overfitting and Tree Pruning</a:t>
            </a:r>
            <a:endParaRPr lang="en-US" sz="3200"/>
          </a:p>
        </p:txBody>
      </p:sp>
      <p:sp>
        <p:nvSpPr>
          <p:cNvPr id="11059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990600"/>
            <a:ext cx="8839200" cy="5257800"/>
          </a:xfrm>
          <a:noFill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600" b="1">
                <a:solidFill>
                  <a:srgbClr val="FF0000"/>
                </a:solidFill>
              </a:rPr>
              <a:t>Overfitting:</a:t>
            </a:r>
            <a:r>
              <a:rPr lang="en-US" sz="2600"/>
              <a:t>  An induced tree may overfit the training data</a:t>
            </a:r>
            <a:r>
              <a:rPr lang="en-US" sz="2200"/>
              <a:t> 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Too many branches, some may reflect anomalies due to noise or outliers</a:t>
            </a:r>
          </a:p>
          <a:p>
            <a:pPr lvl="1">
              <a:lnSpc>
                <a:spcPct val="120000"/>
              </a:lnSpc>
            </a:pPr>
            <a:r>
              <a:rPr lang="en-US" sz="1800"/>
              <a:t>Poor accuracy for unseen samples</a:t>
            </a:r>
          </a:p>
          <a:p>
            <a:pPr>
              <a:lnSpc>
                <a:spcPct val="120000"/>
              </a:lnSpc>
            </a:pPr>
            <a:r>
              <a:rPr lang="en-US" sz="2600"/>
              <a:t>Two approaches to avoid overfitting </a:t>
            </a:r>
          </a:p>
          <a:p>
            <a:pPr lvl="1">
              <a:lnSpc>
                <a:spcPct val="120000"/>
              </a:lnSpc>
            </a:pPr>
            <a:r>
              <a:rPr lang="en-US" sz="1800" b="1">
                <a:solidFill>
                  <a:srgbClr val="FF0000"/>
                </a:solidFill>
              </a:rPr>
              <a:t>Prepruning:</a:t>
            </a:r>
            <a:r>
              <a:rPr lang="en-US" sz="1800"/>
              <a:t> Halt tree construction early—do not split a node if this would result in the goodness measure falling below a threshold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Difficult to choose an appropriate threshold</a:t>
            </a:r>
          </a:p>
          <a:p>
            <a:pPr lvl="1">
              <a:lnSpc>
                <a:spcPct val="120000"/>
              </a:lnSpc>
            </a:pPr>
            <a:r>
              <a:rPr lang="en-US" sz="1800" b="1">
                <a:solidFill>
                  <a:srgbClr val="FF0000"/>
                </a:solidFill>
              </a:rPr>
              <a:t>Postpruning:</a:t>
            </a:r>
            <a:r>
              <a:rPr lang="en-US" sz="1800"/>
              <a:t> Remove branches from a “fully grown” tree—get a sequence of progressively pruned trees</a:t>
            </a:r>
          </a:p>
          <a:p>
            <a:pPr lvl="2">
              <a:lnSpc>
                <a:spcPct val="120000"/>
              </a:lnSpc>
            </a:pPr>
            <a:r>
              <a:rPr lang="en-US" sz="1800"/>
              <a:t>Use a set of data different from the training data to decide which is the “best pruned tree”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1DD5C-AD49-4EE3-AA2A-8A12D603F060}" type="slidenum">
              <a:rPr lang="en-US"/>
              <a:pPr/>
              <a:t>58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Classifier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Classify records by using a collection of “if…then…” rules</a:t>
            </a:r>
          </a:p>
          <a:p>
            <a:pPr lvl="4"/>
            <a:endParaRPr lang="en-US" sz="1000"/>
          </a:p>
          <a:p>
            <a:r>
              <a:rPr lang="en-US"/>
              <a:t>Rule:    (</a:t>
            </a:r>
            <a:r>
              <a:rPr lang="en-US" i="1"/>
              <a:t>Condition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 </a:t>
            </a:r>
            <a:r>
              <a:rPr lang="en-US" i="1">
                <a:sym typeface="Symbol" pitchFamily="18" charset="2"/>
              </a:rPr>
              <a:t>y</a:t>
            </a:r>
          </a:p>
          <a:p>
            <a:pPr lvl="1"/>
            <a:r>
              <a:rPr lang="en-US" sz="2400"/>
              <a:t>where </a:t>
            </a:r>
          </a:p>
          <a:p>
            <a:pPr lvl="2"/>
            <a:r>
              <a:rPr lang="en-US" sz="2200" i="1"/>
              <a:t> Condition</a:t>
            </a:r>
            <a:r>
              <a:rPr lang="en-US" sz="2200"/>
              <a:t> is a conjunctions of attributes </a:t>
            </a:r>
          </a:p>
          <a:p>
            <a:pPr lvl="2"/>
            <a:r>
              <a:rPr lang="en-US" sz="2200" i="1"/>
              <a:t> y</a:t>
            </a:r>
            <a:r>
              <a:rPr lang="en-US" sz="2200"/>
              <a:t> is the class label</a:t>
            </a:r>
          </a:p>
          <a:p>
            <a:pPr lvl="1"/>
            <a:r>
              <a:rPr lang="en-US" sz="2400" i="1"/>
              <a:t>LHS</a:t>
            </a:r>
            <a:r>
              <a:rPr lang="en-US" sz="2400"/>
              <a:t>: rule antecedent or condition</a:t>
            </a:r>
          </a:p>
          <a:p>
            <a:pPr lvl="1"/>
            <a:r>
              <a:rPr lang="en-US" sz="2400" i="1"/>
              <a:t>RHS</a:t>
            </a:r>
            <a:r>
              <a:rPr lang="en-US" sz="2400"/>
              <a:t>: rule consequent</a:t>
            </a:r>
          </a:p>
          <a:p>
            <a:pPr lvl="1"/>
            <a:r>
              <a:rPr lang="en-US" sz="2400"/>
              <a:t>Examples of classification rules:</a:t>
            </a:r>
          </a:p>
          <a:p>
            <a:pPr lvl="2"/>
            <a:r>
              <a:rPr lang="en-US" sz="2200"/>
              <a:t> (Blood Type=Warm) </a:t>
            </a:r>
            <a:r>
              <a:rPr lang="en-US" sz="2200">
                <a:sym typeface="Symbol" pitchFamily="18" charset="2"/>
              </a:rPr>
              <a:t> </a:t>
            </a:r>
            <a:r>
              <a:rPr lang="en-US" sz="2200"/>
              <a:t>(Lay Eggs=Yes) </a:t>
            </a:r>
            <a:r>
              <a:rPr lang="en-US" sz="2200">
                <a:sym typeface="Symbol" pitchFamily="18" charset="2"/>
              </a:rPr>
              <a:t> Birds</a:t>
            </a:r>
          </a:p>
          <a:p>
            <a:pPr lvl="2"/>
            <a:r>
              <a:rPr lang="en-US" sz="2200">
                <a:sym typeface="Symbol" pitchFamily="18" charset="2"/>
              </a:rPr>
              <a:t> (Taxable Income &lt; 50K)  (Refund=Yes)  Evade=No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F64BF-630A-400B-8DD4-3DC54B2B1CAC}" type="slidenum">
              <a:rPr lang="en-US"/>
              <a:pPr/>
              <a:t>59</a:t>
            </a:fld>
            <a:endParaRPr lang="en-US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Rule-based Classifier (Example)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90600" y="4876800"/>
            <a:ext cx="6781800" cy="2209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R1: (Give Birth = no) </a:t>
            </a:r>
            <a:r>
              <a:rPr lang="en-US" sz="2000">
                <a:sym typeface="Symbol" pitchFamily="18" charset="2"/>
              </a:rPr>
              <a:t> (Can Fly = yes)  Birds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R2: (Give Birth = no) </a:t>
            </a:r>
            <a:r>
              <a:rPr lang="en-US" sz="2000">
                <a:sym typeface="Symbol" pitchFamily="18" charset="2"/>
              </a:rPr>
              <a:t> (Live in Water = yes)  Fishes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R3: (Give Birth = yes) </a:t>
            </a:r>
            <a:r>
              <a:rPr lang="en-US" sz="2000">
                <a:sym typeface="Symbol" pitchFamily="18" charset="2"/>
              </a:rPr>
              <a:t> (Blood Type = warm)  Mammals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R4: (Give Birth = no) </a:t>
            </a:r>
            <a:r>
              <a:rPr lang="en-US" sz="2000">
                <a:sym typeface="Symbol" pitchFamily="18" charset="2"/>
              </a:rPr>
              <a:t> (Can Fly = no)  Reptiles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/>
              <a:t>R5: (Live in Water</a:t>
            </a:r>
            <a:r>
              <a:rPr lang="en-US" sz="2000">
                <a:sym typeface="Symbol" pitchFamily="18" charset="2"/>
              </a:rPr>
              <a:t> = sometimes)  Amphibians</a:t>
            </a:r>
            <a:endParaRPr lang="en-US" sz="1600">
              <a:sym typeface="Symbol" pitchFamily="18" charset="2"/>
            </a:endParaRPr>
          </a:p>
        </p:txBody>
      </p:sp>
      <p:pic>
        <p:nvPicPr>
          <p:cNvPr id="11366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66800" y="1092200"/>
            <a:ext cx="6019800" cy="3708400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DCF61-8CAB-40D1-92F6-5DD57A99E64B}" type="slidenum">
              <a:rPr lang="en-US"/>
              <a:pPr/>
              <a:t>6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Areas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Supervised Learning</a:t>
            </a:r>
            <a:r>
              <a:rPr lang="en-US" sz="2400" b="1"/>
              <a:t>:</a:t>
            </a:r>
            <a:r>
              <a:rPr lang="en-US" sz="2400"/>
              <a:t> Data and corresponding labels are given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Unsupervised Learning</a:t>
            </a:r>
            <a:r>
              <a:rPr lang="en-US" sz="2400" b="1"/>
              <a:t>:</a:t>
            </a:r>
            <a:r>
              <a:rPr lang="en-US" sz="2400"/>
              <a:t> Only data is given, no labels provided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Semi-supervised Learning</a:t>
            </a:r>
            <a:r>
              <a:rPr lang="en-US" sz="2400" b="1"/>
              <a:t>:</a:t>
            </a:r>
            <a:r>
              <a:rPr lang="en-US" sz="2400"/>
              <a:t> Some (if not all) labels are present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b="1">
                <a:solidFill>
                  <a:schemeClr val="accent2"/>
                </a:solidFill>
              </a:rPr>
              <a:t>Reinforcement Learning</a:t>
            </a:r>
            <a:r>
              <a:rPr lang="en-US" sz="2400"/>
              <a:t>: An agent interacting with the world makes observations, takes actions, and is rewarded or punished; it should learn to choose actions in such a way as to obtain a lot of reward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C130B-E759-4E60-B555-11AD814A1ED3}" type="slidenum">
              <a:rPr lang="en-US"/>
              <a:pPr/>
              <a:t>60</a:t>
            </a:fld>
            <a:endParaRPr lang="en-US"/>
          </a:p>
        </p:txBody>
      </p:sp>
      <p:sp>
        <p:nvSpPr>
          <p:cNvPr id="114690" name="Date Placeholder 3"/>
          <p:cNvSpPr txBox="1">
            <a:spLocks noGrp="1"/>
          </p:cNvSpPr>
          <p:nvPr/>
        </p:nvSpPr>
        <p:spPr bwMode="auto">
          <a:xfrm>
            <a:off x="3048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027D0A97-2FE2-4E01-A0A5-6B221F113098}" type="datetime4">
              <a:rPr lang="en-US" sz="1200" b="0">
                <a:latin typeface="Tahoma" pitchFamily="34" charset="0"/>
              </a:rPr>
              <a:pPr/>
              <a:t>February 20, 2022</a:t>
            </a:fld>
            <a:endParaRPr lang="en-US" sz="1200" b="0">
              <a:latin typeface="Tahoma" pitchFamily="34" charset="0"/>
            </a:endParaRPr>
          </a:p>
        </p:txBody>
      </p:sp>
      <p:sp>
        <p:nvSpPr>
          <p:cNvPr id="114691" name="Footer Placeholder 4"/>
          <p:cNvSpPr txBox="1">
            <a:spLocks noGrp="1"/>
          </p:cNvSpPr>
          <p:nvPr/>
        </p:nvSpPr>
        <p:spPr bwMode="auto">
          <a:xfrm>
            <a:off x="33528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sz="1200" b="0">
                <a:latin typeface="Tahoma" pitchFamily="34" charset="0"/>
              </a:rPr>
              <a:t>Data Mining: Concepts and Techniques</a:t>
            </a:r>
          </a:p>
        </p:txBody>
      </p:sp>
      <p:sp>
        <p:nvSpPr>
          <p:cNvPr id="114692" name="Slide Number Placeholder 5"/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D32A34E-4677-4B6D-93EC-F028061C9CC3}" type="slidenum">
              <a:rPr lang="en-US" sz="1200" b="0">
                <a:latin typeface="Tahoma" pitchFamily="34" charset="0"/>
              </a:rPr>
              <a:pPr algn="r"/>
              <a:t>60</a:t>
            </a:fld>
            <a:endParaRPr lang="en-US" sz="1200" b="0">
              <a:latin typeface="Tahoma" pitchFamily="34" charset="0"/>
            </a:endParaRPr>
          </a:p>
        </p:txBody>
      </p:sp>
      <p:grpSp>
        <p:nvGrpSpPr>
          <p:cNvPr id="114693" name="Group 59"/>
          <p:cNvGrpSpPr>
            <a:grpSpLocks/>
          </p:cNvGrpSpPr>
          <p:nvPr/>
        </p:nvGrpSpPr>
        <p:grpSpPr bwMode="auto">
          <a:xfrm>
            <a:off x="5638800" y="1295400"/>
            <a:ext cx="3319463" cy="1981200"/>
            <a:chOff x="3504" y="144"/>
            <a:chExt cx="2091" cy="1248"/>
          </a:xfrm>
        </p:grpSpPr>
        <p:sp>
          <p:nvSpPr>
            <p:cNvPr id="114694" name="Rectangle 34"/>
            <p:cNvSpPr>
              <a:spLocks noChangeArrowheads="1"/>
            </p:cNvSpPr>
            <p:nvPr/>
          </p:nvSpPr>
          <p:spPr bwMode="auto">
            <a:xfrm>
              <a:off x="4272" y="144"/>
              <a:ext cx="336" cy="2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r>
                <a:rPr lang="en-US" sz="1400" b="0">
                  <a:latin typeface="Times New Roman" pitchFamily="18" charset="0"/>
                </a:rPr>
                <a:t>age?</a:t>
              </a:r>
            </a:p>
          </p:txBody>
        </p:sp>
        <p:grpSp>
          <p:nvGrpSpPr>
            <p:cNvPr id="114695" name="Group 58"/>
            <p:cNvGrpSpPr>
              <a:grpSpLocks/>
            </p:cNvGrpSpPr>
            <p:nvPr/>
          </p:nvGrpSpPr>
          <p:grpSpPr bwMode="auto">
            <a:xfrm>
              <a:off x="3504" y="290"/>
              <a:ext cx="2091" cy="1102"/>
              <a:chOff x="3504" y="144"/>
              <a:chExt cx="2091" cy="1102"/>
            </a:xfrm>
          </p:grpSpPr>
          <p:sp>
            <p:nvSpPr>
              <p:cNvPr id="114696" name="Rectangle 36"/>
              <p:cNvSpPr>
                <a:spLocks noChangeArrowheads="1"/>
              </p:cNvSpPr>
              <p:nvPr/>
            </p:nvSpPr>
            <p:spPr bwMode="auto">
              <a:xfrm>
                <a:off x="3717" y="528"/>
                <a:ext cx="498" cy="200"/>
              </a:xfrm>
              <a:prstGeom prst="rect">
                <a:avLst/>
              </a:prstGeom>
              <a:solidFill>
                <a:srgbClr val="00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student?</a:t>
                </a:r>
              </a:p>
            </p:txBody>
          </p:sp>
          <p:sp>
            <p:nvSpPr>
              <p:cNvPr id="114697" name="Rectangle 37"/>
              <p:cNvSpPr>
                <a:spLocks noChangeArrowheads="1"/>
              </p:cNvSpPr>
              <p:nvPr/>
            </p:nvSpPr>
            <p:spPr bwMode="auto">
              <a:xfrm>
                <a:off x="4824" y="528"/>
                <a:ext cx="718" cy="200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credit rating?</a:t>
                </a:r>
              </a:p>
            </p:txBody>
          </p:sp>
          <p:sp>
            <p:nvSpPr>
              <p:cNvPr id="114698" name="Line 38"/>
              <p:cNvSpPr>
                <a:spLocks noChangeShapeType="1"/>
              </p:cNvSpPr>
              <p:nvPr/>
            </p:nvSpPr>
            <p:spPr bwMode="auto">
              <a:xfrm flipH="1">
                <a:off x="3971" y="155"/>
                <a:ext cx="317" cy="41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699" name="Line 39"/>
              <p:cNvSpPr>
                <a:spLocks noChangeShapeType="1"/>
              </p:cNvSpPr>
              <p:nvPr/>
            </p:nvSpPr>
            <p:spPr bwMode="auto">
              <a:xfrm flipH="1">
                <a:off x="4481" y="169"/>
                <a:ext cx="0" cy="1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0" name="Line 40"/>
              <p:cNvSpPr>
                <a:spLocks noChangeShapeType="1"/>
              </p:cNvSpPr>
              <p:nvPr/>
            </p:nvSpPr>
            <p:spPr bwMode="auto">
              <a:xfrm>
                <a:off x="4636" y="144"/>
                <a:ext cx="53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1" name="Rectangle 41"/>
              <p:cNvSpPr>
                <a:spLocks noChangeArrowheads="1"/>
              </p:cNvSpPr>
              <p:nvPr/>
            </p:nvSpPr>
            <p:spPr bwMode="auto">
              <a:xfrm>
                <a:off x="3889" y="288"/>
                <a:ext cx="330" cy="181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pitchFamily="18" charset="0"/>
                  </a:rPr>
                  <a:t>&lt;=30</a:t>
                </a:r>
                <a:endParaRPr lang="en-US" sz="1200" b="0">
                  <a:latin typeface="Times New Roman" pitchFamily="18" charset="0"/>
                </a:endParaRPr>
              </a:p>
            </p:txBody>
          </p:sp>
          <p:sp>
            <p:nvSpPr>
              <p:cNvPr id="114702" name="Rectangle 42"/>
              <p:cNvSpPr>
                <a:spLocks noChangeArrowheads="1"/>
              </p:cNvSpPr>
              <p:nvPr/>
            </p:nvSpPr>
            <p:spPr bwMode="auto">
              <a:xfrm>
                <a:off x="4828" y="325"/>
                <a:ext cx="267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>
                    <a:latin typeface="Times New Roman" pitchFamily="18" charset="0"/>
                  </a:rPr>
                  <a:t>&gt;40</a:t>
                </a:r>
                <a:endParaRPr lang="en-US" sz="1200" b="0">
                  <a:latin typeface="Times New Roman" pitchFamily="18" charset="0"/>
                </a:endParaRPr>
              </a:p>
            </p:txBody>
          </p:sp>
          <p:sp>
            <p:nvSpPr>
              <p:cNvPr id="114703" name="Line 43"/>
              <p:cNvSpPr>
                <a:spLocks noChangeShapeType="1"/>
              </p:cNvSpPr>
              <p:nvPr/>
            </p:nvSpPr>
            <p:spPr bwMode="auto">
              <a:xfrm flipH="1">
                <a:off x="3636" y="743"/>
                <a:ext cx="268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4" name="Line 44"/>
              <p:cNvSpPr>
                <a:spLocks noChangeShapeType="1"/>
              </p:cNvSpPr>
              <p:nvPr/>
            </p:nvSpPr>
            <p:spPr bwMode="auto">
              <a:xfrm>
                <a:off x="4026" y="743"/>
                <a:ext cx="244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5" name="Line 45"/>
              <p:cNvSpPr>
                <a:spLocks noChangeShapeType="1"/>
              </p:cNvSpPr>
              <p:nvPr/>
            </p:nvSpPr>
            <p:spPr bwMode="auto">
              <a:xfrm flipH="1">
                <a:off x="4856" y="743"/>
                <a:ext cx="244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6" name="Line 46"/>
              <p:cNvSpPr>
                <a:spLocks noChangeShapeType="1"/>
              </p:cNvSpPr>
              <p:nvPr/>
            </p:nvSpPr>
            <p:spPr bwMode="auto">
              <a:xfrm>
                <a:off x="5246" y="743"/>
                <a:ext cx="220" cy="2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7" name="Line 47"/>
              <p:cNvSpPr>
                <a:spLocks noChangeShapeType="1"/>
              </p:cNvSpPr>
              <p:nvPr/>
            </p:nvSpPr>
            <p:spPr bwMode="auto">
              <a:xfrm>
                <a:off x="4481" y="438"/>
                <a:ext cx="0" cy="13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708" name="Rectangle 48"/>
              <p:cNvSpPr>
                <a:spLocks noChangeArrowheads="1"/>
              </p:cNvSpPr>
              <p:nvPr/>
            </p:nvSpPr>
            <p:spPr bwMode="auto">
              <a:xfrm>
                <a:off x="3504" y="1054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114709" name="Rectangle 49"/>
              <p:cNvSpPr>
                <a:spLocks noChangeArrowheads="1"/>
              </p:cNvSpPr>
              <p:nvPr/>
            </p:nvSpPr>
            <p:spPr bwMode="auto">
              <a:xfrm>
                <a:off x="4139" y="1054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14710" name="Rectangle 50"/>
              <p:cNvSpPr>
                <a:spLocks noChangeArrowheads="1"/>
              </p:cNvSpPr>
              <p:nvPr/>
            </p:nvSpPr>
            <p:spPr bwMode="auto">
              <a:xfrm>
                <a:off x="5329" y="1030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14711" name="Rectangle 51"/>
              <p:cNvSpPr>
                <a:spLocks noChangeArrowheads="1"/>
              </p:cNvSpPr>
              <p:nvPr/>
            </p:nvSpPr>
            <p:spPr bwMode="auto">
              <a:xfrm>
                <a:off x="4348" y="595"/>
                <a:ext cx="26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14712" name="Rectangle 52"/>
              <p:cNvSpPr>
                <a:spLocks noChangeArrowheads="1"/>
              </p:cNvSpPr>
              <p:nvPr/>
            </p:nvSpPr>
            <p:spPr bwMode="auto">
              <a:xfrm>
                <a:off x="4295" y="335"/>
                <a:ext cx="341" cy="96"/>
              </a:xfrm>
              <a:prstGeom prst="rect">
                <a:avLst/>
              </a:prstGeom>
              <a:solidFill>
                <a:srgbClr val="FFFF00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 sz="1200">
                    <a:latin typeface="Times New Roman" pitchFamily="18" charset="0"/>
                  </a:rPr>
                  <a:t>31..40</a:t>
                </a:r>
                <a:endParaRPr lang="en-US" sz="1200" b="0">
                  <a:latin typeface="Times New Roman" pitchFamily="18" charset="0"/>
                </a:endParaRPr>
              </a:p>
            </p:txBody>
          </p:sp>
          <p:sp>
            <p:nvSpPr>
              <p:cNvPr id="114713" name="Rectangle 53"/>
              <p:cNvSpPr>
                <a:spLocks noChangeArrowheads="1"/>
              </p:cNvSpPr>
              <p:nvPr/>
            </p:nvSpPr>
            <p:spPr bwMode="auto">
              <a:xfrm rot="-143156">
                <a:off x="4723" y="1030"/>
                <a:ext cx="228" cy="192"/>
              </a:xfrm>
              <a:prstGeom prst="rect">
                <a:avLst/>
              </a:prstGeom>
              <a:solidFill>
                <a:srgbClr val="FFCC99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400" b="0">
                    <a:latin typeface="Times New Roman" pitchFamily="18" charset="0"/>
                  </a:rPr>
                  <a:t>no</a:t>
                </a:r>
              </a:p>
            </p:txBody>
          </p:sp>
          <p:sp>
            <p:nvSpPr>
              <p:cNvPr id="114714" name="Rectangle 54"/>
              <p:cNvSpPr>
                <a:spLocks noChangeArrowheads="1"/>
              </p:cNvSpPr>
              <p:nvPr/>
            </p:nvSpPr>
            <p:spPr bwMode="auto">
              <a:xfrm>
                <a:off x="5242" y="815"/>
                <a:ext cx="250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0">
                    <a:latin typeface="Times New Roman" pitchFamily="18" charset="0"/>
                  </a:rPr>
                  <a:t>fair</a:t>
                </a:r>
              </a:p>
            </p:txBody>
          </p:sp>
          <p:sp>
            <p:nvSpPr>
              <p:cNvPr id="114715" name="Rectangle 55"/>
              <p:cNvSpPr>
                <a:spLocks noChangeArrowheads="1"/>
              </p:cNvSpPr>
              <p:nvPr/>
            </p:nvSpPr>
            <p:spPr bwMode="auto">
              <a:xfrm>
                <a:off x="4682" y="815"/>
                <a:ext cx="465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0">
                    <a:latin typeface="Times New Roman" pitchFamily="18" charset="0"/>
                  </a:rPr>
                  <a:t>excellent</a:t>
                </a:r>
              </a:p>
            </p:txBody>
          </p:sp>
          <p:sp>
            <p:nvSpPr>
              <p:cNvPr id="114716" name="Rectangle 56"/>
              <p:cNvSpPr>
                <a:spLocks noChangeArrowheads="1"/>
              </p:cNvSpPr>
              <p:nvPr/>
            </p:nvSpPr>
            <p:spPr bwMode="auto">
              <a:xfrm>
                <a:off x="4070" y="839"/>
                <a:ext cx="244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0">
                    <a:latin typeface="Times New Roman" pitchFamily="18" charset="0"/>
                  </a:rPr>
                  <a:t>yes</a:t>
                </a:r>
              </a:p>
            </p:txBody>
          </p:sp>
          <p:sp>
            <p:nvSpPr>
              <p:cNvPr id="114717" name="Rectangle 57"/>
              <p:cNvSpPr>
                <a:spLocks noChangeArrowheads="1"/>
              </p:cNvSpPr>
              <p:nvPr/>
            </p:nvSpPr>
            <p:spPr bwMode="auto">
              <a:xfrm>
                <a:off x="3637" y="839"/>
                <a:ext cx="218" cy="173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r>
                  <a:rPr lang="en-US" sz="1200" b="0">
                    <a:latin typeface="Times New Roman" pitchFamily="18" charset="0"/>
                  </a:rPr>
                  <a:t>no</a:t>
                </a:r>
              </a:p>
            </p:txBody>
          </p:sp>
        </p:grpSp>
      </p:grpSp>
      <p:sp>
        <p:nvSpPr>
          <p:cNvPr id="1147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581400"/>
            <a:ext cx="8763000" cy="2362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000"/>
              <a:t>Example: Rule extraction from our </a:t>
            </a:r>
            <a:r>
              <a:rPr lang="en-US" sz="2000" i="1"/>
              <a:t>buys_computer</a:t>
            </a:r>
            <a:r>
              <a:rPr lang="en-US" sz="2000"/>
              <a:t> decision-tree</a:t>
            </a:r>
          </a:p>
          <a:p>
            <a:pPr lvl="1">
              <a:lnSpc>
                <a:spcPct val="120000"/>
              </a:lnSpc>
              <a:spcBef>
                <a:spcPct val="40000"/>
              </a:spcBef>
              <a:buFontTx/>
              <a:buNone/>
            </a:pPr>
            <a:r>
              <a:rPr lang="en-US" sz="1800"/>
              <a:t>IF </a:t>
            </a:r>
            <a:r>
              <a:rPr lang="en-US" sz="1800" i="1"/>
              <a:t>age</a:t>
            </a:r>
            <a:r>
              <a:rPr lang="en-US" sz="1800"/>
              <a:t> = young AND </a:t>
            </a:r>
            <a:r>
              <a:rPr lang="en-US" sz="1800" i="1"/>
              <a:t>student</a:t>
            </a:r>
            <a:r>
              <a:rPr lang="en-US" sz="1800"/>
              <a:t> = </a:t>
            </a:r>
            <a:r>
              <a:rPr lang="en-US" sz="1800" i="1"/>
              <a:t>no</a:t>
            </a:r>
            <a:r>
              <a:rPr lang="en-US" sz="1800"/>
              <a:t>             THEN </a:t>
            </a:r>
            <a:r>
              <a:rPr lang="en-US" sz="1800" i="1"/>
              <a:t>buys_computer</a:t>
            </a:r>
            <a:r>
              <a:rPr lang="en-US" sz="1800"/>
              <a:t> = </a:t>
            </a:r>
            <a:r>
              <a:rPr lang="en-US" sz="1800" i="1"/>
              <a:t>no</a:t>
            </a:r>
            <a:endParaRPr lang="en-US" sz="180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1800"/>
              <a:t>IF </a:t>
            </a:r>
            <a:r>
              <a:rPr lang="en-US" sz="1800" i="1"/>
              <a:t>age</a:t>
            </a:r>
            <a:r>
              <a:rPr lang="en-US" sz="1800"/>
              <a:t> = young AND </a:t>
            </a:r>
            <a:r>
              <a:rPr lang="en-US" sz="1800" i="1"/>
              <a:t>student</a:t>
            </a:r>
            <a:r>
              <a:rPr lang="en-US" sz="1800"/>
              <a:t> = </a:t>
            </a:r>
            <a:r>
              <a:rPr lang="en-US" sz="1800" i="1"/>
              <a:t>yes</a:t>
            </a:r>
            <a:r>
              <a:rPr lang="en-US" sz="1800"/>
              <a:t>            THEN </a:t>
            </a:r>
            <a:r>
              <a:rPr lang="en-US" sz="1800" i="1"/>
              <a:t>buys_computer</a:t>
            </a:r>
            <a:r>
              <a:rPr lang="en-US" sz="1800"/>
              <a:t> = </a:t>
            </a:r>
            <a:r>
              <a:rPr lang="en-US" sz="1800" i="1"/>
              <a:t>yes</a:t>
            </a:r>
            <a:endParaRPr lang="en-US" sz="180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1800"/>
              <a:t>IF </a:t>
            </a:r>
            <a:r>
              <a:rPr lang="en-US" sz="1800" i="1"/>
              <a:t>age</a:t>
            </a:r>
            <a:r>
              <a:rPr lang="en-US" sz="1800"/>
              <a:t> = mid-age 			    THEN </a:t>
            </a:r>
            <a:r>
              <a:rPr lang="en-US" sz="1800" i="1"/>
              <a:t>buys_computer</a:t>
            </a:r>
            <a:r>
              <a:rPr lang="en-US" sz="1800"/>
              <a:t> = </a:t>
            </a:r>
            <a:r>
              <a:rPr lang="en-US" sz="1800" i="1"/>
              <a:t>yes</a:t>
            </a:r>
            <a:endParaRPr lang="en-US" sz="180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1800"/>
              <a:t>IF </a:t>
            </a:r>
            <a:r>
              <a:rPr lang="en-US" sz="1800" i="1"/>
              <a:t>age</a:t>
            </a:r>
            <a:r>
              <a:rPr lang="en-US" sz="1800"/>
              <a:t> = old AND </a:t>
            </a:r>
            <a:r>
              <a:rPr lang="en-US" sz="1800" i="1"/>
              <a:t>credit_rating</a:t>
            </a:r>
            <a:r>
              <a:rPr lang="en-US" sz="1800"/>
              <a:t> = </a:t>
            </a:r>
            <a:r>
              <a:rPr lang="en-US" sz="1800" i="1"/>
              <a:t>excellent</a:t>
            </a:r>
            <a:r>
              <a:rPr lang="en-US" sz="1800"/>
              <a:t>  THEN </a:t>
            </a:r>
            <a:r>
              <a:rPr lang="en-US" sz="1800" i="1"/>
              <a:t>buys_computer </a:t>
            </a:r>
            <a:r>
              <a:rPr lang="en-US" sz="1800"/>
              <a:t>= </a:t>
            </a:r>
            <a:r>
              <a:rPr lang="en-US" sz="1800" i="1"/>
              <a:t>yes</a:t>
            </a:r>
            <a:endParaRPr lang="en-US" sz="1800"/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sz="1800"/>
              <a:t>IF </a:t>
            </a:r>
            <a:r>
              <a:rPr lang="en-US" sz="1800" i="1"/>
              <a:t>age</a:t>
            </a:r>
            <a:r>
              <a:rPr lang="en-US" sz="1800"/>
              <a:t> = young AND </a:t>
            </a:r>
            <a:r>
              <a:rPr lang="en-US" sz="1800" i="1"/>
              <a:t>credit_rating</a:t>
            </a:r>
            <a:r>
              <a:rPr lang="en-US" sz="1800"/>
              <a:t> = </a:t>
            </a:r>
            <a:r>
              <a:rPr lang="en-US" sz="1800" i="1"/>
              <a:t>fair</a:t>
            </a:r>
            <a:r>
              <a:rPr lang="en-US" sz="1800"/>
              <a:t>     THEN </a:t>
            </a:r>
            <a:r>
              <a:rPr lang="en-US" sz="1800" i="1"/>
              <a:t>buys_computer</a:t>
            </a:r>
            <a:r>
              <a:rPr lang="en-US" sz="1800"/>
              <a:t> = </a:t>
            </a:r>
            <a:r>
              <a:rPr lang="en-US" sz="1800" i="1"/>
              <a:t>no</a:t>
            </a:r>
          </a:p>
        </p:txBody>
      </p:sp>
      <p:sp>
        <p:nvSpPr>
          <p:cNvPr id="11471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304800"/>
            <a:ext cx="8783638" cy="609600"/>
          </a:xfrm>
        </p:spPr>
        <p:txBody>
          <a:bodyPr anchor="b"/>
          <a:lstStyle/>
          <a:p>
            <a:r>
              <a:rPr lang="en-US" sz="3200"/>
              <a:t>Rule Extraction from a Decision Tree</a:t>
            </a:r>
          </a:p>
        </p:txBody>
      </p:sp>
      <p:sp>
        <p:nvSpPr>
          <p:cNvPr id="114720" name="Rectangle 60"/>
          <p:cNvSpPr>
            <a:spLocks noChangeArrowheads="1"/>
          </p:cNvSpPr>
          <p:nvPr/>
        </p:nvSpPr>
        <p:spPr bwMode="auto">
          <a:xfrm>
            <a:off x="0" y="990600"/>
            <a:ext cx="6096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0">
                <a:latin typeface="Tahoma" pitchFamily="34" charset="0"/>
              </a:rPr>
              <a:t>Rules are easier to understand than large trees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>
                <a:solidFill>
                  <a:schemeClr val="tx2"/>
                </a:solidFill>
                <a:latin typeface="Tahoma" pitchFamily="34" charset="0"/>
              </a:rPr>
              <a:t>One rule is created for each path from the root to a leaf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 b="0">
                <a:solidFill>
                  <a:schemeClr val="hlink"/>
                </a:solidFill>
                <a:latin typeface="Tahoma" pitchFamily="34" charset="0"/>
              </a:rPr>
              <a:t>Each attribute-value pair along a path forms a conjunction: the leaf holds the class prediction</a:t>
            </a:r>
            <a:r>
              <a:rPr lang="en-US" sz="2000" b="0">
                <a:latin typeface="Tahoma" pitchFamily="34" charset="0"/>
              </a:rPr>
              <a:t> 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 b="0">
              <a:latin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81B7D-929B-4698-AEAA-BE3B90895645}" type="slidenum">
              <a:rPr lang="en-US"/>
              <a:pPr/>
              <a:t>61</a:t>
            </a:fld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Extra Slides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1BB70-0B0E-40C5-948C-6C917C05A159}" type="slidenum">
              <a:rPr lang="en-US"/>
              <a:pPr/>
              <a:t>62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agents</a:t>
            </a:r>
          </a:p>
        </p:txBody>
      </p:sp>
      <p:pic>
        <p:nvPicPr>
          <p:cNvPr id="38915" name="Picture 3" descr="learning-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371600"/>
            <a:ext cx="7315200" cy="513873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87621-AD2F-40B8-93CF-44B851E05DC9}" type="slidenum">
              <a:rPr lang="en-US"/>
              <a:pPr/>
              <a:t>63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Classification(S</a:t>
            </a:r>
            <a:r>
              <a:rPr lang="tr-TR"/>
              <a:t>ınıflandırma)</a:t>
            </a: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112125" cy="4365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tx2"/>
                </a:solidFill>
              </a:rPr>
              <a:t>IDEA:</a:t>
            </a:r>
            <a:r>
              <a:rPr lang="en-US" sz="2800"/>
              <a:t> </a:t>
            </a:r>
            <a:r>
              <a:rPr lang="en-US" sz="2800" b="1"/>
              <a:t>Build a model based on past data to predict the class of the new data</a:t>
            </a:r>
          </a:p>
          <a:p>
            <a:pPr>
              <a:lnSpc>
                <a:spcPct val="90000"/>
              </a:lnSpc>
            </a:pPr>
            <a:r>
              <a:rPr lang="en-US" sz="2800"/>
              <a:t>Given a collection of records (</a:t>
            </a:r>
            <a:r>
              <a:rPr lang="en-US" sz="2800" i="1">
                <a:solidFill>
                  <a:srgbClr val="CC0000"/>
                </a:solidFill>
              </a:rPr>
              <a:t>training set </a:t>
            </a:r>
            <a:r>
              <a:rPr lang="en-US" sz="28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Each record contains a set of </a:t>
            </a:r>
            <a:r>
              <a:rPr lang="en-US" sz="2000" i="1">
                <a:solidFill>
                  <a:srgbClr val="CC0000"/>
                </a:solidFill>
              </a:rPr>
              <a:t>attributes</a:t>
            </a:r>
            <a:r>
              <a:rPr lang="en-US" sz="2000"/>
              <a:t>, one of the attributes is the </a:t>
            </a:r>
            <a:r>
              <a:rPr lang="en-US" sz="2000" i="1">
                <a:solidFill>
                  <a:srgbClr val="CC0000"/>
                </a:solidFill>
              </a:rPr>
              <a:t>class</a:t>
            </a:r>
            <a:r>
              <a:rPr lang="en-US" sz="2000"/>
              <a:t>.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Find a </a:t>
            </a:r>
            <a:r>
              <a:rPr lang="en-US" sz="2800" i="1">
                <a:solidFill>
                  <a:srgbClr val="CC0000"/>
                </a:solidFill>
              </a:rPr>
              <a:t>model</a:t>
            </a:r>
            <a:r>
              <a:rPr lang="en-US" sz="2800"/>
              <a:t>  for class attribute as a function of the values of other attributes.</a:t>
            </a: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chemeClr val="tx2"/>
                </a:solidFill>
              </a:rPr>
              <a:t>Goal:</a:t>
            </a:r>
            <a:r>
              <a:rPr lang="en-US" sz="2800"/>
              <a:t> </a:t>
            </a:r>
            <a:r>
              <a:rPr lang="en-US" sz="2800" u="sng"/>
              <a:t>previously unseen</a:t>
            </a:r>
            <a:r>
              <a:rPr lang="en-US" sz="2800"/>
              <a:t> records should be assigned a class as accurately as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2725C-5C1F-46E0-A21B-8A02F96396B1}" type="slidenum">
              <a:rPr lang="en-US"/>
              <a:pPr/>
              <a:t>64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Hypothesis spaces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distinct decision trees with </a:t>
            </a:r>
            <a:r>
              <a:rPr lang="en-US" sz="2000" i="1" u="sng">
                <a:solidFill>
                  <a:srgbClr val="CC0099"/>
                </a:solidFill>
              </a:rPr>
              <a:t>n</a:t>
            </a:r>
            <a:r>
              <a:rPr lang="en-US" sz="2000" u="sng">
                <a:solidFill>
                  <a:srgbClr val="CC0099"/>
                </a:solidFill>
              </a:rPr>
              <a:t> Boolean attributes?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Boolean functions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/>
              <a:t>= number of distinct truth tables with 2</a:t>
            </a:r>
            <a:r>
              <a:rPr lang="en-US" sz="2000" baseline="30000"/>
              <a:t>n</a:t>
            </a:r>
            <a:r>
              <a:rPr lang="en-US" sz="2000"/>
              <a:t> rows = 2</a:t>
            </a:r>
            <a:r>
              <a:rPr lang="en-US" sz="2000" baseline="30000"/>
              <a:t>2</a:t>
            </a:r>
            <a:r>
              <a:rPr lang="en-US" sz="2000" baseline="60000"/>
              <a:t>n</a:t>
            </a:r>
          </a:p>
          <a:p>
            <a:pPr>
              <a:lnSpc>
                <a:spcPct val="80000"/>
              </a:lnSpc>
            </a:pPr>
            <a:endParaRPr lang="en-US" sz="2000"/>
          </a:p>
          <a:p>
            <a:pPr>
              <a:lnSpc>
                <a:spcPct val="80000"/>
              </a:lnSpc>
            </a:pPr>
            <a:r>
              <a:rPr lang="en-US" sz="2000"/>
              <a:t>E.g., with 6 Boolean attributes, there are 18,446,744,073,709,551,616 trees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u="sng">
              <a:solidFill>
                <a:srgbClr val="CC0099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u="sng">
                <a:solidFill>
                  <a:srgbClr val="CC0099"/>
                </a:solidFill>
              </a:rPr>
              <a:t>How many purely conjunctive hypotheses (e.g., </a:t>
            </a:r>
            <a:r>
              <a:rPr lang="en-US" sz="2000" i="1" u="sng">
                <a:solidFill>
                  <a:srgbClr val="CC0099"/>
                </a:solidFill>
              </a:rPr>
              <a:t>Hungry </a:t>
            </a:r>
            <a:r>
              <a:rPr lang="en-US" sz="2000" u="sng">
                <a:solidFill>
                  <a:srgbClr val="CC0099"/>
                </a:solidFill>
                <a:sym typeface="Symbol" pitchFamily="18" charset="2"/>
              </a:rPr>
              <a:t> </a:t>
            </a:r>
            <a:r>
              <a:rPr lang="en-US" sz="2000" i="1" u="sng">
                <a:solidFill>
                  <a:srgbClr val="CC0099"/>
                </a:solidFill>
              </a:rPr>
              <a:t>Rain</a:t>
            </a:r>
            <a:r>
              <a:rPr lang="en-US" sz="2000" u="sng">
                <a:solidFill>
                  <a:srgbClr val="CC0099"/>
                </a:solidFill>
              </a:rPr>
              <a:t>)?</a:t>
            </a:r>
          </a:p>
          <a:p>
            <a:pPr>
              <a:lnSpc>
                <a:spcPct val="80000"/>
              </a:lnSpc>
            </a:pPr>
            <a:r>
              <a:rPr lang="en-US" sz="2000"/>
              <a:t>Each attribute can be in (positive), in (negative), or out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		 </a:t>
            </a:r>
            <a:r>
              <a:rPr lang="en-US" sz="1800"/>
              <a:t>3</a:t>
            </a:r>
            <a:r>
              <a:rPr lang="en-US" sz="1800" baseline="30000"/>
              <a:t>n</a:t>
            </a:r>
            <a:r>
              <a:rPr lang="en-US" sz="1800"/>
              <a:t> distinct conjunctive hypotheses</a:t>
            </a:r>
          </a:p>
          <a:p>
            <a:pPr>
              <a:lnSpc>
                <a:spcPct val="80000"/>
              </a:lnSpc>
            </a:pPr>
            <a:r>
              <a:rPr lang="en-US" sz="2000"/>
              <a:t>More expressive hypothesis space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chance that target function can be expressed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increases number of hypotheses consistent with training set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>
                <a:sym typeface="Symbol" pitchFamily="18" charset="2"/>
              </a:rPr>
              <a:t>		</a:t>
            </a:r>
            <a:r>
              <a:rPr lang="en-US" sz="1800"/>
              <a:t> may get worse 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9FCA7-D5BA-4F68-83B9-35F022CEB643}" type="slidenum">
              <a:rPr lang="en-US"/>
              <a:pPr/>
              <a:t>65</a:t>
            </a:fld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information theory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implement </a:t>
            </a:r>
            <a:r>
              <a:rPr lang="en-US" sz="2800">
                <a:latin typeface="Courier New" pitchFamily="49" charset="0"/>
              </a:rPr>
              <a:t>Choose-Attribute</a:t>
            </a:r>
            <a:r>
              <a:rPr lang="en-US" sz="2800"/>
              <a:t> in the DTL algorithm</a:t>
            </a:r>
          </a:p>
          <a:p>
            <a:r>
              <a:rPr lang="en-US" sz="2800"/>
              <a:t>Information Content (Entropy):</a:t>
            </a:r>
          </a:p>
          <a:p>
            <a:pPr algn="ctr">
              <a:buFontTx/>
              <a:buNone/>
            </a:pPr>
            <a:r>
              <a:rPr lang="en-US" sz="2800"/>
              <a:t>I(P(v</a:t>
            </a:r>
            <a:r>
              <a:rPr lang="en-US" sz="2800" baseline="-25000"/>
              <a:t>1</a:t>
            </a:r>
            <a:r>
              <a:rPr lang="en-US" sz="2800"/>
              <a:t>), … , P(v</a:t>
            </a:r>
            <a:r>
              <a:rPr lang="en-US" sz="2800" baseline="-25000"/>
              <a:t>n</a:t>
            </a:r>
            <a:r>
              <a:rPr lang="en-US" sz="2800"/>
              <a:t>)) = </a:t>
            </a:r>
            <a:r>
              <a:rPr lang="el-GR" sz="2800"/>
              <a:t>Σ</a:t>
            </a:r>
            <a:r>
              <a:rPr lang="en-US" sz="2800" baseline="-25000"/>
              <a:t>i=1</a:t>
            </a:r>
            <a:r>
              <a:rPr lang="en-US" sz="2800"/>
              <a:t> -P(v</a:t>
            </a:r>
            <a:r>
              <a:rPr lang="en-US" sz="2800" baseline="-25000"/>
              <a:t>i</a:t>
            </a:r>
            <a:r>
              <a:rPr lang="en-US" sz="2800"/>
              <a:t>) log</a:t>
            </a:r>
            <a:r>
              <a:rPr lang="en-US" sz="2800" baseline="-25000"/>
              <a:t>2</a:t>
            </a:r>
            <a:r>
              <a:rPr lang="en-US" sz="2800"/>
              <a:t> P(v</a:t>
            </a:r>
            <a:r>
              <a:rPr lang="en-US" sz="2800" baseline="-25000"/>
              <a:t>i</a:t>
            </a:r>
            <a:r>
              <a:rPr lang="en-US" sz="2800"/>
              <a:t>)</a:t>
            </a:r>
          </a:p>
          <a:p>
            <a:r>
              <a:rPr lang="en-US" sz="2800"/>
              <a:t>For a training set containing </a:t>
            </a:r>
            <a:r>
              <a:rPr lang="en-US" sz="2800" i="1"/>
              <a:t>p</a:t>
            </a:r>
            <a:r>
              <a:rPr lang="en-US" sz="2800"/>
              <a:t> positive examples and </a:t>
            </a:r>
            <a:r>
              <a:rPr lang="en-US" sz="2800" i="1"/>
              <a:t>n</a:t>
            </a:r>
            <a:r>
              <a:rPr lang="en-US" sz="2800"/>
              <a:t> negative examples:</a:t>
            </a:r>
          </a:p>
          <a:p>
            <a:pPr algn="ctr">
              <a:buFontTx/>
              <a:buNone/>
            </a:pPr>
            <a:endParaRPr lang="en-US" sz="2800"/>
          </a:p>
        </p:txBody>
      </p:sp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1295400" y="4648200"/>
          <a:ext cx="6400800" cy="806450"/>
        </p:xfrm>
        <a:graphic>
          <a:graphicData uri="http://schemas.openxmlformats.org/presentationml/2006/ole">
            <p:oleObj spid="_x0000_s101380" name="Equation" r:id="rId3" imgW="33271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D7420-AD76-4C10-B839-3E5800CC7AEC}" type="slidenum">
              <a:rPr lang="en-US"/>
              <a:pPr/>
              <a:t>66</a:t>
            </a:fld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Information gain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A chosen attribute </a:t>
            </a:r>
            <a:r>
              <a:rPr lang="en-US" sz="2400" i="1"/>
              <a:t>A</a:t>
            </a:r>
            <a:r>
              <a:rPr lang="en-US" sz="2400"/>
              <a:t> divides the training set </a:t>
            </a:r>
            <a:r>
              <a:rPr lang="en-US" sz="2400" i="1"/>
              <a:t>E</a:t>
            </a:r>
            <a:r>
              <a:rPr lang="en-US" sz="2400"/>
              <a:t> into subsets </a:t>
            </a:r>
            <a:r>
              <a:rPr lang="en-US" sz="2400" i="1"/>
              <a:t>E</a:t>
            </a:r>
            <a:r>
              <a:rPr lang="en-US" sz="2400" i="1" baseline="-25000"/>
              <a:t>1</a:t>
            </a:r>
            <a:r>
              <a:rPr lang="en-US" sz="2400"/>
              <a:t>, … , </a:t>
            </a:r>
            <a:r>
              <a:rPr lang="en-US" sz="2400" i="1"/>
              <a:t>E</a:t>
            </a:r>
            <a:r>
              <a:rPr lang="en-US" sz="2400" i="1" baseline="-25000">
                <a:latin typeface="Monotype Corsiva" pitchFamily="66" charset="0"/>
              </a:rPr>
              <a:t>v</a:t>
            </a:r>
            <a:r>
              <a:rPr lang="en-US" sz="2400"/>
              <a:t> according to their values for </a:t>
            </a:r>
            <a:r>
              <a:rPr lang="en-US" sz="2400" i="1"/>
              <a:t>A</a:t>
            </a:r>
            <a:r>
              <a:rPr lang="en-US" sz="2400"/>
              <a:t>, where </a:t>
            </a:r>
            <a:r>
              <a:rPr lang="en-US" sz="2400" i="1"/>
              <a:t>A</a:t>
            </a:r>
            <a:r>
              <a:rPr lang="en-US" sz="2400"/>
              <a:t> has </a:t>
            </a:r>
            <a:r>
              <a:rPr lang="en-US" sz="2400" i="1">
                <a:latin typeface="Monotype Corsiva" pitchFamily="66" charset="0"/>
              </a:rPr>
              <a:t>v</a:t>
            </a:r>
            <a:r>
              <a:rPr lang="en-US" sz="2400"/>
              <a:t> distinct values.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Information Gain (IG) or reduction in entropy from the attribute test: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Choose the attribute with the largest IG</a:t>
            </a: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1371600" y="2514600"/>
          <a:ext cx="5715000" cy="935038"/>
        </p:xfrm>
        <a:graphic>
          <a:graphicData uri="http://schemas.openxmlformats.org/presentationml/2006/ole">
            <p:oleObj spid="_x0000_s102404" name="Equation" r:id="rId3" imgW="2717640" imgH="444240" progId="Equation.3">
              <p:embed/>
            </p:oleObj>
          </a:graphicData>
        </a:graphic>
      </p:graphicFrame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295400" y="3962400"/>
          <a:ext cx="5867400" cy="982663"/>
        </p:xfrm>
        <a:graphic>
          <a:graphicData uri="http://schemas.openxmlformats.org/presentationml/2006/ole">
            <p:oleObj spid="_x0000_s102405" name="Equation" r:id="rId4" imgW="2501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52BF-5B27-463E-BCD4-7787BEF9E400}" type="slidenum">
              <a:rPr lang="en-US"/>
              <a:pPr/>
              <a:t>67</a:t>
            </a:fld>
            <a:endParaRPr lang="en-US"/>
          </a:p>
        </p:txBody>
      </p:sp>
      <p:pic>
        <p:nvPicPr>
          <p:cNvPr id="123906" name="Picture 2" descr="restaurant-dtl-curv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033713"/>
            <a:ext cx="5105400" cy="3571875"/>
          </a:xfrm>
          <a:prstGeom prst="rect">
            <a:avLst/>
          </a:prstGeom>
          <a:noFill/>
        </p:spPr>
      </p:pic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measurement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000"/>
              <a:t>How do we know that </a:t>
            </a:r>
            <a:r>
              <a:rPr lang="en-US" sz="2000" i="1"/>
              <a:t>h ≈ f </a:t>
            </a:r>
            <a:r>
              <a:rPr lang="en-US" sz="2000"/>
              <a:t>?</a:t>
            </a:r>
          </a:p>
          <a:p>
            <a:pPr marL="990600" lvl="1" indent="-533400">
              <a:buFontTx/>
              <a:buAutoNum type="arabicPeriod"/>
            </a:pPr>
            <a:r>
              <a:rPr lang="en-US" sz="1800"/>
              <a:t>Use theorems of computational/statistical learning theory</a:t>
            </a:r>
          </a:p>
          <a:p>
            <a:pPr marL="990600" lvl="1" indent="-533400">
              <a:buFontTx/>
              <a:buAutoNum type="arabicPeriod"/>
            </a:pPr>
            <a:r>
              <a:rPr lang="en-US" sz="1800"/>
              <a:t>Try </a:t>
            </a:r>
            <a:r>
              <a:rPr lang="en-US" sz="1800" i="1"/>
              <a:t>h</a:t>
            </a:r>
            <a:r>
              <a:rPr lang="en-US" sz="1800"/>
              <a:t> on a new </a:t>
            </a:r>
            <a:r>
              <a:rPr lang="en-US" sz="1800">
                <a:solidFill>
                  <a:schemeClr val="accent2"/>
                </a:solidFill>
              </a:rPr>
              <a:t>test set</a:t>
            </a:r>
            <a:r>
              <a:rPr lang="en-US" sz="1800"/>
              <a:t> of examples</a:t>
            </a:r>
          </a:p>
          <a:p>
            <a:pPr marL="1371600" lvl="2" indent="-457200">
              <a:buFontTx/>
              <a:buNone/>
            </a:pPr>
            <a:r>
              <a:rPr lang="en-US" sz="1600"/>
              <a:t>(use </a:t>
            </a:r>
            <a:r>
              <a:rPr lang="en-US" sz="1600">
                <a:solidFill>
                  <a:srgbClr val="FF0000"/>
                </a:solidFill>
              </a:rPr>
              <a:t>same </a:t>
            </a:r>
            <a:r>
              <a:rPr lang="en-US" sz="1600"/>
              <a:t>distribution over example space as training set)</a:t>
            </a:r>
          </a:p>
          <a:p>
            <a:pPr marL="609600" indent="-609600">
              <a:buFontTx/>
              <a:buNone/>
            </a:pPr>
            <a:r>
              <a:rPr lang="en-US" sz="2000">
                <a:solidFill>
                  <a:schemeClr val="accent2"/>
                </a:solidFill>
              </a:rPr>
              <a:t>Learning curve </a:t>
            </a:r>
            <a:r>
              <a:rPr lang="en-US" sz="2000"/>
              <a:t>= % correct on test set as a function of training set size</a:t>
            </a:r>
          </a:p>
          <a:p>
            <a:pPr marL="609600" indent="-609600">
              <a:buFontTx/>
              <a:buNone/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2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52400"/>
            <a:ext cx="8762999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E58-836C-477B-B668-AD3A9AE91B9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E58-836C-477B-B668-AD3A9AE91B9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4930" name="Picture 2" descr="Tools And Techniques Of Machine Learning Ppt PowerPoint Presentation  Complete Deck With Slides - PowerPoint Templat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28600"/>
            <a:ext cx="82296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Image 3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400" y="152400"/>
            <a:ext cx="8839200" cy="6553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6E58-836C-477B-B668-AD3A9AE91B9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2610</Words>
  <Application>Microsoft Office PowerPoint</Application>
  <PresentationFormat>On-screen Show (4:3)</PresentationFormat>
  <Paragraphs>529</Paragraphs>
  <Slides>67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Default Design</vt:lpstr>
      <vt:lpstr>Visio</vt:lpstr>
      <vt:lpstr>Worksheet</vt:lpstr>
      <vt:lpstr>Equation</vt:lpstr>
      <vt:lpstr>Document</vt:lpstr>
      <vt:lpstr>Machine Learning</vt:lpstr>
      <vt:lpstr>What is Learning?</vt:lpstr>
      <vt:lpstr>Learning</vt:lpstr>
      <vt:lpstr>Slide 4</vt:lpstr>
      <vt:lpstr>Machine Learning</vt:lpstr>
      <vt:lpstr>Machine Learning Areas</vt:lpstr>
      <vt:lpstr>Slide 7</vt:lpstr>
      <vt:lpstr>Slide 8</vt:lpstr>
      <vt:lpstr>Slide 9</vt:lpstr>
      <vt:lpstr>Slide 10</vt:lpstr>
      <vt:lpstr>Slide 11</vt:lpstr>
      <vt:lpstr>Supervised Learning : Important Concepts</vt:lpstr>
      <vt:lpstr>Example: Spam Filter</vt:lpstr>
      <vt:lpstr>Example: Digit Recognition</vt:lpstr>
      <vt:lpstr>Classification Examples</vt:lpstr>
      <vt:lpstr>Inductive learning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Inductive learning method</vt:lpstr>
      <vt:lpstr>Generalization</vt:lpstr>
      <vt:lpstr>Training Error vs Test Error</vt:lpstr>
      <vt:lpstr>Supervised Learning</vt:lpstr>
      <vt:lpstr>Classification—A Two-Step Process </vt:lpstr>
      <vt:lpstr>Illustrating Classification Task</vt:lpstr>
      <vt:lpstr>Issues: Data Preparation</vt:lpstr>
      <vt:lpstr>Classification Techniques</vt:lpstr>
      <vt:lpstr>Learning decision trees</vt:lpstr>
      <vt:lpstr>Feature(Attribute)-based representations</vt:lpstr>
      <vt:lpstr>Decision trees</vt:lpstr>
      <vt:lpstr>Expressiveness</vt:lpstr>
      <vt:lpstr>Decision tree learning</vt:lpstr>
      <vt:lpstr>Decision Tree Construction Algorithm</vt:lpstr>
      <vt:lpstr>Decision Tree Induction: Training Dataset</vt:lpstr>
      <vt:lpstr>Example</vt:lpstr>
      <vt:lpstr>Example</vt:lpstr>
      <vt:lpstr>Example</vt:lpstr>
      <vt:lpstr>Example</vt:lpstr>
      <vt:lpstr>Example</vt:lpstr>
      <vt:lpstr>Example</vt:lpstr>
      <vt:lpstr>Example</vt:lpstr>
      <vt:lpstr>Tree Induction</vt:lpstr>
      <vt:lpstr>Choosing an attribute</vt:lpstr>
      <vt:lpstr>How to determine the Best Split</vt:lpstr>
      <vt:lpstr>Measures of Node Impurity</vt:lpstr>
      <vt:lpstr>Slide 48</vt:lpstr>
      <vt:lpstr>Information gain</vt:lpstr>
      <vt:lpstr>Example contd.</vt:lpstr>
      <vt:lpstr>Measure of Impurity: GINI  (CART, IBM IntelligentMiner)</vt:lpstr>
      <vt:lpstr>Splitting Based on GINI</vt:lpstr>
      <vt:lpstr>Comparison of Attribute Selection Methods</vt:lpstr>
      <vt:lpstr>Example Algorithm: C4.5</vt:lpstr>
      <vt:lpstr>Decision Tree Based Classification</vt:lpstr>
      <vt:lpstr>Decision Tree Based Classification</vt:lpstr>
      <vt:lpstr>Overfitting and Tree Pruning</vt:lpstr>
      <vt:lpstr>Rule-Based Classifier</vt:lpstr>
      <vt:lpstr>Rule-based Classifier (Example)</vt:lpstr>
      <vt:lpstr>Rule Extraction from a Decision Tree</vt:lpstr>
      <vt:lpstr>Extra Slides</vt:lpstr>
      <vt:lpstr>Learning agents</vt:lpstr>
      <vt:lpstr>Classification(Sınıflandırma)</vt:lpstr>
      <vt:lpstr>Hypothesis spaces</vt:lpstr>
      <vt:lpstr>Using information theory</vt:lpstr>
      <vt:lpstr>Information gain</vt:lpstr>
      <vt:lpstr>Performance measurement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nazli</dc:creator>
  <cp:lastModifiedBy>DELL</cp:lastModifiedBy>
  <cp:revision>54</cp:revision>
  <dcterms:created xsi:type="dcterms:W3CDTF">2011-10-22T09:22:57Z</dcterms:created>
  <dcterms:modified xsi:type="dcterms:W3CDTF">2022-02-21T06:05:58Z</dcterms:modified>
</cp:coreProperties>
</file>