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2" r:id="rId9"/>
    <p:sldId id="283" r:id="rId10"/>
    <p:sldId id="278" r:id="rId11"/>
    <p:sldId id="284" r:id="rId12"/>
    <p:sldId id="279" r:id="rId13"/>
    <p:sldId id="280" r:id="rId14"/>
    <p:sldId id="281" r:id="rId15"/>
    <p:sldId id="285" r:id="rId16"/>
    <p:sldId id="293" r:id="rId17"/>
    <p:sldId id="294" r:id="rId18"/>
    <p:sldId id="287" r:id="rId19"/>
    <p:sldId id="292" r:id="rId20"/>
    <p:sldId id="295" r:id="rId21"/>
    <p:sldId id="288" r:id="rId22"/>
    <p:sldId id="291" r:id="rId23"/>
    <p:sldId id="289" r:id="rId24"/>
    <p:sldId id="290"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5600E-C510-40DD-AA1A-6DB6F7679A1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5600E-C510-40DD-AA1A-6DB6F7679A1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5600E-C510-40DD-AA1A-6DB6F7679A1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5600E-C510-40DD-AA1A-6DB6F7679A1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5600E-C510-40DD-AA1A-6DB6F7679A1E}"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55600E-C510-40DD-AA1A-6DB6F7679A1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55600E-C510-40DD-AA1A-6DB6F7679A1E}"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55600E-C510-40DD-AA1A-6DB6F7679A1E}"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5600E-C510-40DD-AA1A-6DB6F7679A1E}"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5600E-C510-40DD-AA1A-6DB6F7679A1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5600E-C510-40DD-AA1A-6DB6F7679A1E}"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EB5AF-079F-4EFD-8808-258C3EA4E3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5600E-C510-40DD-AA1A-6DB6F7679A1E}"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EB5AF-079F-4EFD-8808-258C3EA4E3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ableau.com/en-a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37k9slxNoiM" TargetMode="External"/><Relationship Id="rId2" Type="http://schemas.openxmlformats.org/officeDocument/2006/relationships/hyperlink" Target="https://www.youtube.com/watch?v=jEgVto5QME8" TargetMode="External"/><Relationship Id="rId1" Type="http://schemas.openxmlformats.org/officeDocument/2006/relationships/slideLayout" Target="../slideLayouts/slideLayout2.xml"/><Relationship Id="rId4" Type="http://schemas.openxmlformats.org/officeDocument/2006/relationships/hyperlink" Target="https://www.youtube.com/watch?v=WAXfRAI96Y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ata-flair.training/blogs/machine-learning-algorithm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ata-flair.training/blogs/nlp-tutorial-natural-language-process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ata-flair.training/blogs/iot-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ata-flair.training/blogs/data-science-tools-for-small-business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ata-flair.training/blogs/hadoop-mapreduce-tutori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ata-flair.training/blogs/machine-learning-tutori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Natural_language_processing"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yllabus imag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science image 2.png"/>
          <p:cNvPicPr>
            <a:picLocks noGrp="1" noChangeAspect="1"/>
          </p:cNvPicPr>
          <p:nvPr>
            <p:ph idx="1"/>
          </p:nvPr>
        </p:nvPicPr>
        <p:blipFill>
          <a:blip r:embed="rId2"/>
          <a:stretch>
            <a:fillRect/>
          </a:stretch>
        </p:blipFill>
        <p:spPr>
          <a:xfrm>
            <a:off x="457200" y="228600"/>
            <a:ext cx="8229600" cy="578799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science 4.png"/>
          <p:cNvPicPr>
            <a:picLocks noGrp="1" noChangeAspect="1"/>
          </p:cNvPicPr>
          <p:nvPr>
            <p:ph idx="1"/>
          </p:nvPr>
        </p:nvPicPr>
        <p:blipFill>
          <a:blip r:embed="rId2"/>
          <a:stretch>
            <a:fillRect/>
          </a:stretch>
        </p:blipFill>
        <p:spPr>
          <a:xfrm>
            <a:off x="1488376" y="1600200"/>
            <a:ext cx="6167247" cy="452596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science 3.png"/>
          <p:cNvPicPr>
            <a:picLocks noGrp="1" noChangeAspect="1"/>
          </p:cNvPicPr>
          <p:nvPr>
            <p:ph idx="1"/>
          </p:nvPr>
        </p:nvPicPr>
        <p:blipFill>
          <a:blip r:embed="rId2" cstate="print"/>
          <a:stretch>
            <a:fillRect/>
          </a:stretch>
        </p:blipFill>
        <p:spPr>
          <a:xfrm>
            <a:off x="457200" y="2260153"/>
            <a:ext cx="8229600" cy="320605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ass 2 materials data science image 1.png"/>
          <p:cNvPicPr>
            <a:picLocks noGrp="1" noChangeAspect="1"/>
          </p:cNvPicPr>
          <p:nvPr>
            <p:ph idx="1"/>
          </p:nvPr>
        </p:nvPicPr>
        <p:blipFill>
          <a:blip r:embed="rId2"/>
          <a:stretch>
            <a:fillRect/>
          </a:stretch>
        </p:blipFill>
        <p:spPr>
          <a:xfrm>
            <a:off x="1179224" y="1600200"/>
            <a:ext cx="6785552" cy="45259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sciene 4.png"/>
          <p:cNvPicPr>
            <a:picLocks noGrp="1" noChangeAspect="1"/>
          </p:cNvPicPr>
          <p:nvPr>
            <p:ph idx="1"/>
          </p:nvPr>
        </p:nvPicPr>
        <p:blipFill>
          <a:blip r:embed="rId2"/>
          <a:stretch>
            <a:fillRect/>
          </a:stretch>
        </p:blipFill>
        <p:spPr>
          <a:xfrm>
            <a:off x="457200" y="2183149"/>
            <a:ext cx="8229600" cy="336006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Tools </a:t>
            </a:r>
            <a:endParaRPr lang="en-US" dirty="0"/>
          </a:p>
        </p:txBody>
      </p:sp>
      <p:sp>
        <p:nvSpPr>
          <p:cNvPr id="3" name="Content Placeholder 2"/>
          <p:cNvSpPr>
            <a:spLocks noGrp="1"/>
          </p:cNvSpPr>
          <p:nvPr>
            <p:ph idx="1"/>
          </p:nvPr>
        </p:nvSpPr>
        <p:spPr/>
        <p:txBody>
          <a:bodyPr>
            <a:normAutofit fontScale="92500"/>
          </a:bodyPr>
          <a:lstStyle/>
          <a:p>
            <a:r>
              <a:rPr lang="en-US" dirty="0" smtClean="0"/>
              <a:t>Data Visualization with tableau is nothing but the process of presenting information through visual rendering. </a:t>
            </a:r>
            <a:endParaRPr lang="en-US" dirty="0" smtClean="0"/>
          </a:p>
          <a:p>
            <a:r>
              <a:rPr lang="en-US" dirty="0" smtClean="0"/>
              <a:t>From </a:t>
            </a:r>
            <a:r>
              <a:rPr lang="en-US" dirty="0" smtClean="0"/>
              <a:t>centuries back, people have used to visualizations such as charts and maps to understand information more quickly and easily. </a:t>
            </a:r>
            <a:endParaRPr lang="en-US" dirty="0" smtClean="0"/>
          </a:p>
          <a:p>
            <a:r>
              <a:rPr lang="en-US" dirty="0" smtClean="0"/>
              <a:t>As </a:t>
            </a:r>
            <a:r>
              <a:rPr lang="en-US" dirty="0" smtClean="0"/>
              <a:t>far as the human brain is concerned, it recognizes visual data more quickly than text data.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V1.JPG"/>
          <p:cNvPicPr>
            <a:picLocks noGrp="1" noChangeAspect="1"/>
          </p:cNvPicPr>
          <p:nvPr>
            <p:ph idx="1"/>
          </p:nvPr>
        </p:nvPicPr>
        <p:blipFill>
          <a:blip r:embed="rId2"/>
          <a:stretch>
            <a:fillRect/>
          </a:stretch>
        </p:blipFill>
        <p:spPr>
          <a:xfrm>
            <a:off x="0" y="152400"/>
            <a:ext cx="6200775" cy="36861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v2.JPG"/>
          <p:cNvPicPr>
            <a:picLocks noGrp="1" noChangeAspect="1"/>
          </p:cNvPicPr>
          <p:nvPr>
            <p:ph idx="1"/>
          </p:nvPr>
        </p:nvPicPr>
        <p:blipFill>
          <a:blip r:embed="rId2"/>
          <a:stretch>
            <a:fillRect/>
          </a:stretch>
        </p:blipFill>
        <p:spPr>
          <a:xfrm>
            <a:off x="1881187" y="1710531"/>
            <a:ext cx="5381625" cy="43053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Visualization Free Tools</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b="1" i="1" dirty="0" err="1" smtClean="0">
                <a:solidFill>
                  <a:srgbClr val="FF0000"/>
                </a:solidFill>
              </a:rPr>
              <a:t>MicroStrategy</a:t>
            </a:r>
            <a:r>
              <a:rPr lang="en-US" b="1" i="1" dirty="0" smtClean="0">
                <a:solidFill>
                  <a:srgbClr val="FF0000"/>
                </a:solidFill>
              </a:rPr>
              <a:t> </a:t>
            </a:r>
            <a:r>
              <a:rPr lang="en-US" b="1" i="1" dirty="0" smtClean="0">
                <a:solidFill>
                  <a:srgbClr val="FF0000"/>
                </a:solidFill>
              </a:rPr>
              <a:t>Analytics Desktop</a:t>
            </a:r>
          </a:p>
          <a:p>
            <a:r>
              <a:rPr lang="en-US" b="1" i="1" dirty="0" smtClean="0">
                <a:solidFill>
                  <a:srgbClr val="FF0000"/>
                </a:solidFill>
              </a:rPr>
              <a:t>Domo</a:t>
            </a:r>
          </a:p>
          <a:p>
            <a:r>
              <a:rPr lang="en-US" dirty="0" smtClean="0">
                <a:solidFill>
                  <a:srgbClr val="FF0000"/>
                </a:solidFill>
              </a:rPr>
              <a:t>Tableau</a:t>
            </a:r>
          </a:p>
          <a:p>
            <a:r>
              <a:rPr lang="en-US" dirty="0" err="1" smtClean="0">
                <a:solidFill>
                  <a:srgbClr val="FF0000"/>
                </a:solidFill>
              </a:rPr>
              <a:t>Qlik</a:t>
            </a:r>
            <a:r>
              <a:rPr lang="en-US" dirty="0" smtClean="0">
                <a:solidFill>
                  <a:srgbClr val="FF0000"/>
                </a:solidFill>
              </a:rPr>
              <a:t> </a:t>
            </a:r>
            <a:r>
              <a:rPr lang="en-US" dirty="0" smtClean="0">
                <a:solidFill>
                  <a:srgbClr val="FF0000"/>
                </a:solidFill>
              </a:rPr>
              <a:t>View</a:t>
            </a:r>
          </a:p>
          <a:p>
            <a:r>
              <a:rPr lang="en-US" b="1" dirty="0" smtClean="0">
                <a:solidFill>
                  <a:srgbClr val="FF0000"/>
                </a:solidFill>
              </a:rPr>
              <a:t>Looker</a:t>
            </a:r>
          </a:p>
          <a:p>
            <a:r>
              <a:rPr lang="en-US" b="1" dirty="0" smtClean="0">
                <a:solidFill>
                  <a:srgbClr val="FF0000"/>
                </a:solidFill>
              </a:rPr>
              <a:t> </a:t>
            </a:r>
            <a:r>
              <a:rPr lang="en-US" b="1" dirty="0" err="1" smtClean="0">
                <a:solidFill>
                  <a:srgbClr val="FF0000"/>
                </a:solidFill>
              </a:rPr>
              <a:t>Zoho</a:t>
            </a:r>
            <a:r>
              <a:rPr lang="en-US" b="1" dirty="0" smtClean="0">
                <a:solidFill>
                  <a:srgbClr val="FF0000"/>
                </a:solidFill>
              </a:rPr>
              <a:t> Analytics</a:t>
            </a:r>
          </a:p>
          <a:p>
            <a:r>
              <a:rPr lang="en-US" b="1" dirty="0" smtClean="0">
                <a:solidFill>
                  <a:srgbClr val="FF0000"/>
                </a:solidFill>
              </a:rPr>
              <a:t> </a:t>
            </a:r>
            <a:r>
              <a:rPr lang="en-US" b="1" dirty="0" err="1" smtClean="0">
                <a:solidFill>
                  <a:srgbClr val="FF0000"/>
                </a:solidFill>
              </a:rPr>
              <a:t>Sisense</a:t>
            </a:r>
            <a:endParaRPr lang="en-US" b="1" dirty="0" smtClean="0">
              <a:solidFill>
                <a:srgbClr val="FF0000"/>
              </a:solidFill>
            </a:endParaRPr>
          </a:p>
          <a:p>
            <a:r>
              <a:rPr lang="en-US" dirty="0" smtClean="0">
                <a:solidFill>
                  <a:srgbClr val="FF0000"/>
                </a:solidFill>
              </a:rPr>
              <a:t>IBM </a:t>
            </a:r>
            <a:r>
              <a:rPr lang="en-US" dirty="0" err="1" smtClean="0">
                <a:solidFill>
                  <a:srgbClr val="FF0000"/>
                </a:solidFill>
              </a:rPr>
              <a:t>Cognos</a:t>
            </a:r>
            <a:r>
              <a:rPr lang="en-US" dirty="0" smtClean="0">
                <a:solidFill>
                  <a:srgbClr val="FF0000"/>
                </a:solidFill>
              </a:rPr>
              <a:t> Analytics</a:t>
            </a:r>
          </a:p>
          <a:p>
            <a:r>
              <a:rPr lang="en-US" dirty="0" err="1" smtClean="0">
                <a:solidFill>
                  <a:srgbClr val="FF0000"/>
                </a:solidFill>
              </a:rPr>
              <a:t>Qlik</a:t>
            </a:r>
            <a:r>
              <a:rPr lang="en-US" dirty="0" smtClean="0">
                <a:solidFill>
                  <a:srgbClr val="FF0000"/>
                </a:solidFill>
              </a:rPr>
              <a:t> </a:t>
            </a:r>
            <a:r>
              <a:rPr lang="en-US" dirty="0" smtClean="0">
                <a:solidFill>
                  <a:srgbClr val="FF0000"/>
                </a:solidFill>
              </a:rPr>
              <a:t>Sense</a:t>
            </a:r>
          </a:p>
          <a:p>
            <a:r>
              <a:rPr lang="en-US" dirty="0" smtClean="0">
                <a:solidFill>
                  <a:srgbClr val="FF0000"/>
                </a:solidFill>
              </a:rPr>
              <a:t>Microsoft </a:t>
            </a:r>
            <a:r>
              <a:rPr lang="en-US" dirty="0" smtClean="0">
                <a:solidFill>
                  <a:srgbClr val="FF0000"/>
                </a:solidFill>
              </a:rPr>
              <a:t>Power BI</a:t>
            </a:r>
          </a:p>
          <a:p>
            <a:r>
              <a:rPr lang="en-US" dirty="0" err="1" smtClean="0">
                <a:solidFill>
                  <a:srgbClr val="FF0000"/>
                </a:solidFill>
              </a:rPr>
              <a:t>Klipfolio</a:t>
            </a:r>
            <a:endParaRPr lang="en-US" dirty="0" smtClean="0">
              <a:solidFill>
                <a:srgbClr val="FF0000"/>
              </a:solidFill>
            </a:endParaRPr>
          </a:p>
          <a:p>
            <a:r>
              <a:rPr lang="en-US" dirty="0" smtClean="0">
                <a:solidFill>
                  <a:srgbClr val="FF0000"/>
                </a:solidFill>
              </a:rPr>
              <a:t>SAP Analytics Cloud</a:t>
            </a:r>
          </a:p>
          <a:p>
            <a:endParaRPr lang="en-US" b="1" dirty="0" smtClean="0"/>
          </a:p>
          <a:p>
            <a:endParaRPr lang="en-US" dirty="0" smtClean="0">
              <a:solidFill>
                <a:srgbClr val="FF0000"/>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b="1" dirty="0" smtClean="0"/>
              <a:t/>
            </a:r>
            <a:br>
              <a:rPr lang="en-US" b="1" dirty="0" smtClean="0"/>
            </a:br>
            <a:r>
              <a:rPr lang="en-US" b="1" dirty="0" smtClean="0"/>
              <a:t>Importance </a:t>
            </a:r>
            <a:r>
              <a:rPr lang="en-US" b="1" dirty="0" smtClean="0"/>
              <a:t>of Data Visualization With Tableau</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Technological </a:t>
            </a:r>
            <a:r>
              <a:rPr lang="en-US" dirty="0" smtClean="0"/>
              <a:t>developments in the current scenario have made data visualization more powerful; thus, it improves business intelligence. </a:t>
            </a:r>
            <a:endParaRPr lang="en-US" dirty="0" smtClean="0"/>
          </a:p>
          <a:p>
            <a:r>
              <a:rPr lang="en-US" dirty="0" smtClean="0"/>
              <a:t>There </a:t>
            </a:r>
            <a:r>
              <a:rPr lang="en-US" dirty="0" smtClean="0"/>
              <a:t>are a lot of reasons why businesses use Data visualization definition. A few are listed down for you.</a:t>
            </a:r>
          </a:p>
          <a:p>
            <a:r>
              <a:rPr lang="en-US" dirty="0" smtClean="0"/>
              <a:t>Visualization helps people to understand things clearly and have a better insight into the topic.</a:t>
            </a:r>
          </a:p>
          <a:p>
            <a:r>
              <a:rPr lang="en-US" dirty="0" smtClean="0"/>
              <a:t>Visualization helps to predict the future easily and take better decisions</a:t>
            </a:r>
          </a:p>
          <a:p>
            <a:r>
              <a:rPr lang="en-US" dirty="0" smtClean="0"/>
              <a:t>Data of large volumes can also be spotted easily and quickly</a:t>
            </a:r>
          </a:p>
          <a:p>
            <a:r>
              <a:rPr lang="en-US" dirty="0" smtClean="0"/>
              <a:t>Data visualization conveys the information in a universal manner</a:t>
            </a:r>
          </a:p>
          <a:p>
            <a:r>
              <a:rPr lang="en-US" dirty="0" smtClean="0"/>
              <a:t>It makes it simple to share ideas with others</a:t>
            </a:r>
          </a:p>
          <a:p>
            <a:r>
              <a:rPr lang="en-US" dirty="0" smtClean="0"/>
              <a:t>Data visualization lets people know where they need to do an adjustment in their business to get a better result.</a:t>
            </a:r>
          </a:p>
          <a:p>
            <a:r>
              <a:rPr lang="en-US" dirty="0" smtClean="0"/>
              <a:t>It provides scalability</a:t>
            </a:r>
          </a:p>
          <a:p>
            <a:r>
              <a:rPr lang="en-US" dirty="0" smtClean="0"/>
              <a:t>It makes interpretation easy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lationship between AI Machine Learnig and Deep Learning.png"/>
          <p:cNvPicPr>
            <a:picLocks noGrp="1" noChangeAspect="1"/>
          </p:cNvPicPr>
          <p:nvPr>
            <p:ph idx="1"/>
          </p:nvPr>
        </p:nvPicPr>
        <p:blipFill>
          <a:blip r:embed="rId2"/>
          <a:stretch>
            <a:fillRect/>
          </a:stretch>
        </p:blipFill>
        <p:spPr>
          <a:xfrm>
            <a:off x="2062836" y="1600200"/>
            <a:ext cx="5018327" cy="4525963"/>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s.JPG"/>
          <p:cNvPicPr>
            <a:picLocks noGrp="1" noChangeAspect="1"/>
          </p:cNvPicPr>
          <p:nvPr>
            <p:ph idx="1"/>
          </p:nvPr>
        </p:nvPicPr>
        <p:blipFill>
          <a:blip r:embed="rId2"/>
          <a:stretch>
            <a:fillRect/>
          </a:stretch>
        </p:blipFill>
        <p:spPr>
          <a:xfrm>
            <a:off x="381000" y="762000"/>
            <a:ext cx="8763000" cy="4025106"/>
          </a:xfrm>
        </p:spPr>
      </p:pic>
      <p:sp>
        <p:nvSpPr>
          <p:cNvPr id="5" name="Rectangle 4"/>
          <p:cNvSpPr/>
          <p:nvPr/>
        </p:nvSpPr>
        <p:spPr>
          <a:xfrm>
            <a:off x="1295400" y="4953000"/>
            <a:ext cx="67818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https://www.youtube.com/watch?v=37k9slxNoiM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792162"/>
          </a:xfrm>
        </p:spPr>
        <p:txBody>
          <a:bodyPr>
            <a:normAutofit fontScale="90000"/>
          </a:bodyPr>
          <a:lstStyle/>
          <a:p>
            <a:pPr algn="l"/>
            <a:r>
              <a:rPr lang="en-US" b="1" dirty="0" smtClean="0"/>
              <a:t/>
            </a:r>
            <a:br>
              <a:rPr lang="en-US" b="1" dirty="0" smtClean="0"/>
            </a:br>
            <a:r>
              <a:rPr lang="en-US" b="1" dirty="0" smtClean="0"/>
              <a:t>Tableau</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458200" cy="5486400"/>
          </a:xfrm>
        </p:spPr>
        <p:txBody>
          <a:bodyPr>
            <a:normAutofit fontScale="85000" lnSpcReduction="20000"/>
          </a:bodyPr>
          <a:lstStyle/>
          <a:p>
            <a:pPr fontAlgn="base"/>
            <a:r>
              <a:rPr lang="en-US" u="sng" dirty="0" smtClean="0">
                <a:hlinkClick r:id="rId2"/>
              </a:rPr>
              <a:t>Tableau</a:t>
            </a:r>
            <a:r>
              <a:rPr lang="en-US" dirty="0" smtClean="0"/>
              <a:t> is a data visualization tool that can be used by data analysts, scientists, statisticians, etc. to visualize the data and get a clear opinion based on the data analysis. Tableau is very famous as it can take in data and produce the required data visualization output in a very short time. And it can do this while providing the highest level of security with a guarantee to handle security issues as soon as they arise or are found by users. </a:t>
            </a:r>
          </a:p>
          <a:p>
            <a:pPr fontAlgn="base"/>
            <a:r>
              <a:rPr lang="en-US" dirty="0" smtClean="0"/>
              <a:t>Tableau also allows its users to prepare, clean and format their data and then create data visualizations to obtain actionable insights that can be shared with other users. Tableau is available for the individual data analyst or at scale for business teams and organizations. It provides a </a:t>
            </a:r>
            <a:r>
              <a:rPr lang="en-US" b="1" dirty="0" smtClean="0"/>
              <a:t>14-day free trial</a:t>
            </a:r>
            <a:r>
              <a:rPr lang="en-US" dirty="0" smtClean="0"/>
              <a:t> followed by the paid version.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for Tableau</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www.youtube.com/watch?v=jEgVto5QME8</a:t>
            </a:r>
            <a:endParaRPr lang="en-US" dirty="0" smtClean="0"/>
          </a:p>
          <a:p>
            <a:r>
              <a:rPr lang="en-US" dirty="0" smtClean="0">
                <a:hlinkClick r:id="rId3"/>
              </a:rPr>
              <a:t>https://</a:t>
            </a:r>
            <a:r>
              <a:rPr lang="en-US" dirty="0" smtClean="0">
                <a:hlinkClick r:id="rId3"/>
              </a:rPr>
              <a:t>www.youtube.com/watch?v=37k9slxNoiM</a:t>
            </a:r>
            <a:endParaRPr lang="en-US" dirty="0" smtClean="0"/>
          </a:p>
          <a:p>
            <a:r>
              <a:rPr lang="en-US" dirty="0" smtClean="0">
                <a:hlinkClick r:id="rId4"/>
              </a:rPr>
              <a:t>https://</a:t>
            </a:r>
            <a:r>
              <a:rPr lang="en-US" dirty="0" smtClean="0">
                <a:hlinkClick r:id="rId4"/>
              </a:rPr>
              <a:t>www.youtube.com/watch?v=WAXfRAI96YA</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Top R Libraries for Data Visualization</a:t>
            </a: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1. ggplot2</a:t>
            </a:r>
          </a:p>
          <a:p>
            <a:pPr>
              <a:buNone/>
            </a:pPr>
            <a:r>
              <a:rPr lang="en-US" dirty="0" smtClean="0"/>
              <a:t>2. </a:t>
            </a:r>
            <a:r>
              <a:rPr lang="en-US" dirty="0" err="1" smtClean="0"/>
              <a:t>Plotly</a:t>
            </a:r>
            <a:endParaRPr lang="en-US" dirty="0" smtClean="0"/>
          </a:p>
          <a:p>
            <a:pPr>
              <a:buNone/>
            </a:pPr>
            <a:r>
              <a:rPr lang="en-US" dirty="0" smtClean="0"/>
              <a:t>3. </a:t>
            </a:r>
            <a:r>
              <a:rPr lang="en-US" dirty="0" err="1" smtClean="0"/>
              <a:t>Esquisse</a:t>
            </a:r>
            <a:endParaRPr lang="en-US" dirty="0" smtClean="0"/>
          </a:p>
          <a:p>
            <a:pPr>
              <a:buNone/>
            </a:pPr>
            <a:r>
              <a:rPr lang="en-US" dirty="0" smtClean="0"/>
              <a:t>4. Lattice</a:t>
            </a:r>
          </a:p>
          <a:p>
            <a:pPr>
              <a:buNone/>
            </a:pPr>
            <a:r>
              <a:rPr lang="en-US" dirty="0" smtClean="0"/>
              <a:t>5. RGL</a:t>
            </a:r>
          </a:p>
          <a:p>
            <a:pPr>
              <a:buNone/>
            </a:pPr>
            <a:r>
              <a:rPr lang="en-US" dirty="0" smtClean="0"/>
              <a:t>6. </a:t>
            </a:r>
            <a:r>
              <a:rPr lang="en-US" dirty="0" err="1" smtClean="0"/>
              <a:t>Dygraphs</a:t>
            </a:r>
            <a:endParaRPr lang="en-US" dirty="0" smtClean="0"/>
          </a:p>
          <a:p>
            <a:pPr>
              <a:buNone/>
            </a:pPr>
            <a:r>
              <a:rPr lang="en-US" dirty="0" smtClean="0"/>
              <a:t>7. Leaflet</a:t>
            </a:r>
          </a:p>
          <a:p>
            <a:pPr>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Top </a:t>
            </a:r>
            <a:r>
              <a:rPr lang="en-US" dirty="0" smtClean="0"/>
              <a:t>8 Python Libraries for Data Visualization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a:t>
            </a:r>
            <a:r>
              <a:rPr lang="en-US" dirty="0" smtClean="0"/>
              <a:t>. </a:t>
            </a:r>
            <a:r>
              <a:rPr lang="en-US" dirty="0" err="1" smtClean="0"/>
              <a:t>Matplotlib</a:t>
            </a:r>
            <a:endParaRPr lang="en-US" dirty="0" smtClean="0"/>
          </a:p>
          <a:p>
            <a:pPr>
              <a:buNone/>
            </a:pPr>
            <a:r>
              <a:rPr lang="en-US" dirty="0" smtClean="0"/>
              <a:t>2. </a:t>
            </a:r>
            <a:r>
              <a:rPr lang="en-US" dirty="0" err="1" smtClean="0"/>
              <a:t>Plotly</a:t>
            </a:r>
            <a:endParaRPr lang="en-US" dirty="0" smtClean="0"/>
          </a:p>
          <a:p>
            <a:pPr>
              <a:buNone/>
            </a:pPr>
            <a:r>
              <a:rPr lang="en-US" dirty="0" smtClean="0"/>
              <a:t>3. </a:t>
            </a:r>
            <a:r>
              <a:rPr lang="en-US" dirty="0" err="1" smtClean="0"/>
              <a:t>Seaborn</a:t>
            </a:r>
            <a:endParaRPr lang="en-US" dirty="0" smtClean="0"/>
          </a:p>
          <a:p>
            <a:pPr>
              <a:buNone/>
            </a:pPr>
            <a:r>
              <a:rPr lang="en-US" dirty="0" smtClean="0"/>
              <a:t>4. </a:t>
            </a:r>
            <a:r>
              <a:rPr lang="en-US" dirty="0" err="1" smtClean="0"/>
              <a:t>GGplot</a:t>
            </a:r>
            <a:endParaRPr lang="en-US" dirty="0" smtClean="0"/>
          </a:p>
          <a:p>
            <a:pPr>
              <a:buNone/>
            </a:pPr>
            <a:r>
              <a:rPr lang="en-US" dirty="0" smtClean="0"/>
              <a:t>5.  Altair</a:t>
            </a:r>
          </a:p>
          <a:p>
            <a:pPr>
              <a:buNone/>
            </a:pPr>
            <a:r>
              <a:rPr lang="en-US" dirty="0" smtClean="0"/>
              <a:t>6. </a:t>
            </a:r>
            <a:r>
              <a:rPr lang="en-US" dirty="0" err="1" smtClean="0"/>
              <a:t>Bokeh</a:t>
            </a:r>
            <a:endParaRPr lang="en-US" dirty="0" smtClean="0"/>
          </a:p>
          <a:p>
            <a:pPr>
              <a:buNone/>
            </a:pPr>
            <a:r>
              <a:rPr lang="en-US" dirty="0" smtClean="0"/>
              <a:t>7. </a:t>
            </a:r>
            <a:r>
              <a:rPr lang="en-US" dirty="0" err="1" smtClean="0"/>
              <a:t>Pygal</a:t>
            </a:r>
            <a:endParaRPr lang="en-US" dirty="0" smtClean="0"/>
          </a:p>
          <a:p>
            <a:pPr>
              <a:buNone/>
            </a:pPr>
            <a:r>
              <a:rPr lang="en-US" dirty="0" smtClean="0"/>
              <a:t>8.Geoplotlib</a:t>
            </a:r>
            <a:endParaRPr lang="en"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i="1" dirty="0" smtClean="0">
                <a:solidFill>
                  <a:srgbClr val="FF0000"/>
                </a:solidFill>
              </a:rPr>
              <a:t>Banking</a:t>
            </a:r>
            <a:r>
              <a:rPr lang="en-US" dirty="0" smtClean="0"/>
              <a:t/>
            </a:r>
            <a:br>
              <a:rPr lang="en-US" dirty="0" smtClean="0"/>
            </a:br>
            <a:endParaRPr lang="en-US" dirty="0"/>
          </a:p>
        </p:txBody>
      </p:sp>
      <p:sp>
        <p:nvSpPr>
          <p:cNvPr id="3" name="Content Placeholder 2"/>
          <p:cNvSpPr>
            <a:spLocks noGrp="1"/>
          </p:cNvSpPr>
          <p:nvPr>
            <p:ph idx="1"/>
          </p:nvPr>
        </p:nvSpPr>
        <p:spPr>
          <a:xfrm>
            <a:off x="152400" y="609600"/>
            <a:ext cx="8839200" cy="5867400"/>
          </a:xfrm>
        </p:spPr>
        <p:txBody>
          <a:bodyPr>
            <a:normAutofit fontScale="32500" lnSpcReduction="20000"/>
          </a:bodyPr>
          <a:lstStyle/>
          <a:p>
            <a:pPr fontAlgn="base">
              <a:lnSpc>
                <a:spcPct val="170000"/>
              </a:lnSpc>
            </a:pPr>
            <a:r>
              <a:rPr lang="en-US" sz="4300" b="1" dirty="0" smtClean="0">
                <a:solidFill>
                  <a:srgbClr val="7030A0"/>
                </a:solidFill>
              </a:rPr>
              <a:t>Banking is one of the biggest applications of Data Science. Big Data and Data Science have enabled banks to keep up with the competition.</a:t>
            </a:r>
          </a:p>
          <a:p>
            <a:pPr fontAlgn="base">
              <a:lnSpc>
                <a:spcPct val="170000"/>
              </a:lnSpc>
            </a:pPr>
            <a:r>
              <a:rPr lang="en-US" sz="4300" dirty="0" smtClean="0">
                <a:solidFill>
                  <a:srgbClr val="FF0000"/>
                </a:solidFill>
              </a:rPr>
              <a:t>With Data Science, banks can manage their resources efficiently, furthermore, banks can make smarter decisions through </a:t>
            </a:r>
            <a:r>
              <a:rPr lang="en-US" sz="4300" b="1" dirty="0" smtClean="0">
                <a:solidFill>
                  <a:srgbClr val="00B0F0"/>
                </a:solidFill>
              </a:rPr>
              <a:t>fraud detection, management of customer data, risk modeling, real-time predictive analytics, customer segmentation, etc.</a:t>
            </a:r>
          </a:p>
          <a:p>
            <a:pPr fontAlgn="base">
              <a:lnSpc>
                <a:spcPct val="170000"/>
              </a:lnSpc>
            </a:pPr>
            <a:r>
              <a:rPr lang="en-US" sz="4300" dirty="0" smtClean="0">
                <a:solidFill>
                  <a:srgbClr val="FF0000"/>
                </a:solidFill>
              </a:rPr>
              <a:t>Banks also assess the customer lifetime value that allows them to monitor the number of customers that they have. </a:t>
            </a:r>
          </a:p>
          <a:p>
            <a:pPr fontAlgn="base">
              <a:lnSpc>
                <a:spcPct val="170000"/>
              </a:lnSpc>
            </a:pPr>
            <a:r>
              <a:rPr lang="en-US" sz="4300" dirty="0" smtClean="0">
                <a:solidFill>
                  <a:srgbClr val="FF0000"/>
                </a:solidFill>
              </a:rPr>
              <a:t>It provides them with several predictions that the business bank will derive through their customers.</a:t>
            </a:r>
          </a:p>
          <a:p>
            <a:pPr fontAlgn="base">
              <a:lnSpc>
                <a:spcPct val="170000"/>
              </a:lnSpc>
            </a:pPr>
            <a:r>
              <a:rPr lang="en-US" sz="4300" dirty="0" smtClean="0">
                <a:solidFill>
                  <a:srgbClr val="FF0000"/>
                </a:solidFill>
              </a:rPr>
              <a:t>In case of fraud detection, banks allow the companies to detect frauds that involve a credit card, insurance, and accounting. Banks are also able to analyze investment patterns and cycles of customers and suggest you several offers that suit you accordingly.</a:t>
            </a:r>
          </a:p>
          <a:p>
            <a:pPr fontAlgn="base">
              <a:lnSpc>
                <a:spcPct val="170000"/>
              </a:lnSpc>
            </a:pPr>
            <a:r>
              <a:rPr lang="en-US" sz="4300" dirty="0" smtClean="0">
                <a:solidFill>
                  <a:srgbClr val="FF0000"/>
                </a:solidFill>
              </a:rPr>
              <a:t>Furthermore, banks have the ability to risk modeling through data science through which they can assess their overall performance. </a:t>
            </a:r>
          </a:p>
          <a:p>
            <a:pPr fontAlgn="base">
              <a:lnSpc>
                <a:spcPct val="170000"/>
              </a:lnSpc>
            </a:pPr>
            <a:r>
              <a:rPr lang="en-US" sz="4300" dirty="0" smtClean="0">
                <a:solidFill>
                  <a:srgbClr val="FF0000"/>
                </a:solidFill>
              </a:rPr>
              <a:t>With Data Science, banks are able to tailor personalized marketing that suits the needs of their clients.</a:t>
            </a:r>
          </a:p>
          <a:p>
            <a:pPr fontAlgn="base">
              <a:lnSpc>
                <a:spcPct val="170000"/>
              </a:lnSpc>
            </a:pPr>
            <a:r>
              <a:rPr lang="en-US" sz="4300" dirty="0" smtClean="0">
                <a:solidFill>
                  <a:srgbClr val="FF0000"/>
                </a:solidFill>
              </a:rPr>
              <a:t>In real-time and predictive analytics, banks use </a:t>
            </a:r>
            <a:r>
              <a:rPr lang="en-US" sz="4300" dirty="0" smtClean="0">
                <a:solidFill>
                  <a:srgbClr val="FF0000"/>
                </a:solidFill>
                <a:hlinkClick r:id="rId2"/>
              </a:rPr>
              <a:t>machine learning algorithms</a:t>
            </a:r>
            <a:r>
              <a:rPr lang="en-US" sz="4300" dirty="0" smtClean="0">
                <a:solidFill>
                  <a:srgbClr val="FF0000"/>
                </a:solidFill>
              </a:rPr>
              <a:t> to improve their analytics strategy. Furthermore, banks use real-time analytics to understand underlying problems that impede their performance.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dirty="0" smtClean="0"/>
              <a:t> </a:t>
            </a:r>
            <a:r>
              <a:rPr lang="en-US" sz="3600" b="1" i="1" dirty="0" smtClean="0">
                <a:solidFill>
                  <a:srgbClr val="FF0000"/>
                </a:solidFill>
              </a:rPr>
              <a:t>Finance</a:t>
            </a:r>
            <a:br>
              <a:rPr lang="en-US" sz="3600" b="1" i="1" dirty="0" smtClean="0">
                <a:solidFill>
                  <a:srgbClr val="FF0000"/>
                </a:solidFill>
              </a:rPr>
            </a:br>
            <a:endParaRPr lang="en-US" sz="3600" b="1" i="1" dirty="0" smtClean="0">
              <a:solidFill>
                <a:srgbClr val="FF0000"/>
              </a:solidFill>
            </a:endParaRPr>
          </a:p>
        </p:txBody>
      </p:sp>
      <p:sp>
        <p:nvSpPr>
          <p:cNvPr id="3" name="Content Placeholder 2"/>
          <p:cNvSpPr>
            <a:spLocks noGrp="1"/>
          </p:cNvSpPr>
          <p:nvPr>
            <p:ph idx="1"/>
          </p:nvPr>
        </p:nvSpPr>
        <p:spPr>
          <a:xfrm>
            <a:off x="228600" y="457200"/>
            <a:ext cx="8763000" cy="5668963"/>
          </a:xfrm>
        </p:spPr>
        <p:txBody>
          <a:bodyPr>
            <a:normAutofit fontScale="25000" lnSpcReduction="20000"/>
          </a:bodyPr>
          <a:lstStyle/>
          <a:p>
            <a:pPr fontAlgn="base">
              <a:lnSpc>
                <a:spcPct val="170000"/>
              </a:lnSpc>
            </a:pPr>
            <a:r>
              <a:rPr lang="en-US" sz="5600" dirty="0" smtClean="0">
                <a:solidFill>
                  <a:srgbClr val="7030A0"/>
                </a:solidFill>
              </a:rPr>
              <a:t>Data Science has played a key role in automating various financial tasks. Just like how banks have automated risk analytics, finance industries have also used data science for this task. Financial industries need to automate risk analytics in order to carry out strategic decisions for the company.</a:t>
            </a:r>
          </a:p>
          <a:p>
            <a:pPr fontAlgn="base">
              <a:lnSpc>
                <a:spcPct val="170000"/>
              </a:lnSpc>
            </a:pPr>
            <a:r>
              <a:rPr lang="en-US" sz="5600" dirty="0" smtClean="0">
                <a:solidFill>
                  <a:srgbClr val="7030A0"/>
                </a:solidFill>
              </a:rPr>
              <a:t>Using machine learning, they identify, monitor and prioritize the risks. These machine learning algorithms enhance cost efficiency and model sustainability through training on the massively available customer data.</a:t>
            </a:r>
          </a:p>
          <a:p>
            <a:pPr fontAlgn="base">
              <a:lnSpc>
                <a:spcPct val="170000"/>
              </a:lnSpc>
            </a:pPr>
            <a:r>
              <a:rPr lang="en-US" sz="5600" dirty="0" smtClean="0">
                <a:solidFill>
                  <a:srgbClr val="7030A0"/>
                </a:solidFill>
              </a:rPr>
              <a:t>Similarly, financial institutions use machine learning for predictive analytics. It allows the companies to predict customer lifetime value and their stock market moves.</a:t>
            </a:r>
          </a:p>
          <a:p>
            <a:pPr fontAlgn="base">
              <a:lnSpc>
                <a:spcPct val="170000"/>
              </a:lnSpc>
            </a:pPr>
            <a:r>
              <a:rPr lang="en-US" sz="5600" dirty="0" smtClean="0">
                <a:solidFill>
                  <a:srgbClr val="7030A0"/>
                </a:solidFill>
              </a:rPr>
              <a:t>Data Science also plays a key role in algorithmic trading. Through rigorous analysis of data, financial institutions are able to make data-driven decisions. It is also playing an important role in making the customer experiences better for the users.</a:t>
            </a:r>
          </a:p>
          <a:p>
            <a:pPr fontAlgn="base">
              <a:lnSpc>
                <a:spcPct val="170000"/>
              </a:lnSpc>
            </a:pPr>
            <a:r>
              <a:rPr lang="en-US" sz="5600" dirty="0" smtClean="0">
                <a:solidFill>
                  <a:srgbClr val="7030A0"/>
                </a:solidFill>
              </a:rPr>
              <a:t>Through extensive analysis of client experience and modification of preferences, financial institutions are able to create a personalized relationship with their customers.</a:t>
            </a:r>
          </a:p>
          <a:p>
            <a:pPr fontAlgn="base">
              <a:lnSpc>
                <a:spcPct val="170000"/>
              </a:lnSpc>
            </a:pPr>
            <a:r>
              <a:rPr lang="en-US" sz="5600" dirty="0" smtClean="0">
                <a:solidFill>
                  <a:srgbClr val="7030A0"/>
                </a:solidFill>
              </a:rPr>
              <a:t>This is further boosted by the real-time analytics of customers which increases the personalization. Through various customer sentiment analysis techniques and machine learning algorithms, we can boost the social media interaction, boost their feedback and analyze customer reviews.</a:t>
            </a:r>
          </a:p>
          <a:p>
            <a:pPr fontAlgn="base">
              <a:lnSpc>
                <a:spcPct val="170000"/>
              </a:lnSpc>
            </a:pPr>
            <a:r>
              <a:rPr lang="en-US" sz="5600" dirty="0" smtClean="0">
                <a:solidFill>
                  <a:srgbClr val="7030A0"/>
                </a:solidFill>
              </a:rPr>
              <a:t>Also, the additional machine learning techniques like</a:t>
            </a:r>
            <a:r>
              <a:rPr lang="en-US" sz="5600" dirty="0" smtClean="0">
                <a:solidFill>
                  <a:srgbClr val="7030A0"/>
                </a:solidFill>
                <a:hlinkClick r:id="rId2"/>
              </a:rPr>
              <a:t> natural language processing</a:t>
            </a:r>
            <a:r>
              <a:rPr lang="en-US" sz="5600" dirty="0" smtClean="0">
                <a:solidFill>
                  <a:srgbClr val="7030A0"/>
                </a:solidFill>
              </a:rPr>
              <a:t> and data mining have contributed to the transformation of information for smarter governance that helps to increase the profitability of businesses.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 </a:t>
            </a:r>
            <a:r>
              <a:rPr lang="en-US" sz="3600" b="1" i="1" dirty="0" smtClean="0">
                <a:solidFill>
                  <a:srgbClr val="FF0000"/>
                </a:solidFill>
              </a:rPr>
              <a:t>3. Manufacturing</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fontAlgn="base">
              <a:lnSpc>
                <a:spcPct val="170000"/>
              </a:lnSpc>
            </a:pPr>
            <a:r>
              <a:rPr lang="en-US" sz="2200" dirty="0" smtClean="0">
                <a:solidFill>
                  <a:srgbClr val="7030A0"/>
                </a:solidFill>
              </a:rPr>
              <a:t>In the 21st century, Data Scientists are the new factory workers. That means that data scientists have acquired a key position in the manufacturing industries. Data Science is being extensively used in manufacturing industries for optimizing production, reducing costs and boosting the profits.</a:t>
            </a:r>
          </a:p>
          <a:p>
            <a:pPr fontAlgn="base">
              <a:lnSpc>
                <a:spcPct val="170000"/>
              </a:lnSpc>
            </a:pPr>
            <a:r>
              <a:rPr lang="en-US" sz="2200" dirty="0" smtClean="0">
                <a:solidFill>
                  <a:srgbClr val="7030A0"/>
                </a:solidFill>
              </a:rPr>
              <a:t>Furthermore, with the addition of technologies like the</a:t>
            </a:r>
            <a:r>
              <a:rPr lang="en-US" sz="2200" dirty="0" smtClean="0">
                <a:solidFill>
                  <a:srgbClr val="7030A0"/>
                </a:solidFill>
                <a:hlinkClick r:id="rId2"/>
              </a:rPr>
              <a:t> Internet of Things (</a:t>
            </a:r>
            <a:r>
              <a:rPr lang="en-US" sz="2200" dirty="0" err="1" smtClean="0">
                <a:solidFill>
                  <a:srgbClr val="7030A0"/>
                </a:solidFill>
                <a:hlinkClick r:id="rId2"/>
              </a:rPr>
              <a:t>IoT</a:t>
            </a:r>
            <a:r>
              <a:rPr lang="en-US" sz="2200" dirty="0" smtClean="0">
                <a:solidFill>
                  <a:srgbClr val="7030A0"/>
                </a:solidFill>
                <a:hlinkClick r:id="rId2"/>
              </a:rPr>
              <a:t>)</a:t>
            </a:r>
            <a:r>
              <a:rPr lang="en-US" sz="2200" dirty="0" smtClean="0">
                <a:solidFill>
                  <a:srgbClr val="7030A0"/>
                </a:solidFill>
              </a:rPr>
              <a:t>, data science has enabled the companies to predict potential problems, monitor systems and analyze the continuous stream of data.</a:t>
            </a:r>
          </a:p>
          <a:p>
            <a:pPr fontAlgn="base">
              <a:lnSpc>
                <a:spcPct val="170000"/>
              </a:lnSpc>
            </a:pPr>
            <a:r>
              <a:rPr lang="en-US" sz="2200" dirty="0" smtClean="0">
                <a:solidFill>
                  <a:srgbClr val="7030A0"/>
                </a:solidFill>
              </a:rPr>
              <a:t>Furthermore, with data science, industries can monitor their energy costs and can also optimize their production hours.</a:t>
            </a:r>
          </a:p>
          <a:p>
            <a:pPr fontAlgn="base">
              <a:lnSpc>
                <a:spcPct val="170000"/>
              </a:lnSpc>
            </a:pPr>
            <a:r>
              <a:rPr lang="en-US" sz="2200" dirty="0" smtClean="0">
                <a:solidFill>
                  <a:srgbClr val="7030A0"/>
                </a:solidFill>
              </a:rPr>
              <a:t>With a thorough analysis of customer reviews, data scientists can help the industries to make better decisions and improve the quality of their products. Another important aspect of data science in industries is Automation.</a:t>
            </a:r>
          </a:p>
          <a:p>
            <a:pPr fontAlgn="base">
              <a:lnSpc>
                <a:spcPct val="170000"/>
              </a:lnSpc>
            </a:pPr>
            <a:r>
              <a:rPr lang="en-US" sz="2200" dirty="0" smtClean="0">
                <a:solidFill>
                  <a:srgbClr val="7030A0"/>
                </a:solidFill>
              </a:rPr>
              <a:t>With the help of historical and real-time data, industries are able to develop autonomous systems that are helpful in boosting the production of manufacturing lines. It has taken away the redundant jobs and introduced powerful machines that use machine learning technologies like reinforcement learning.</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82562"/>
          </a:xfrm>
        </p:spPr>
        <p:txBody>
          <a:bodyPr>
            <a:normAutofit fontScale="90000"/>
          </a:bodyPr>
          <a:lstStyle/>
          <a:p>
            <a:pPr algn="l"/>
            <a:r>
              <a:rPr lang="en-US" dirty="0" smtClean="0"/>
              <a:t/>
            </a:r>
            <a:br>
              <a:rPr lang="en-US" dirty="0" smtClean="0"/>
            </a:br>
            <a:r>
              <a:rPr lang="en-US" sz="3600" b="1" i="1" dirty="0" smtClean="0">
                <a:solidFill>
                  <a:srgbClr val="FF0000"/>
                </a:solidFill>
              </a:rPr>
              <a:t>Transport</a:t>
            </a:r>
            <a:br>
              <a:rPr lang="en-US" sz="3600" b="1" i="1" dirty="0" smtClean="0">
                <a:solidFill>
                  <a:srgbClr val="FF0000"/>
                </a:solidFill>
              </a:rPr>
            </a:br>
            <a:endParaRPr lang="en-US" sz="3600" b="1" i="1" dirty="0" smtClean="0">
              <a:solidFill>
                <a:srgbClr val="FF0000"/>
              </a:solidFill>
            </a:endParaRPr>
          </a:p>
        </p:txBody>
      </p:sp>
      <p:sp>
        <p:nvSpPr>
          <p:cNvPr id="3" name="Content Placeholder 2"/>
          <p:cNvSpPr>
            <a:spLocks noGrp="1"/>
          </p:cNvSpPr>
          <p:nvPr>
            <p:ph idx="1"/>
          </p:nvPr>
        </p:nvSpPr>
        <p:spPr>
          <a:xfrm>
            <a:off x="152400" y="609600"/>
            <a:ext cx="8763000" cy="5516563"/>
          </a:xfrm>
        </p:spPr>
        <p:txBody>
          <a:bodyPr>
            <a:normAutofit fontScale="40000" lnSpcReduction="20000"/>
          </a:bodyPr>
          <a:lstStyle/>
          <a:p>
            <a:pPr fontAlgn="base">
              <a:lnSpc>
                <a:spcPct val="170000"/>
              </a:lnSpc>
            </a:pPr>
            <a:r>
              <a:rPr lang="en-US" dirty="0" smtClean="0">
                <a:solidFill>
                  <a:srgbClr val="7030A0"/>
                </a:solidFill>
              </a:rPr>
              <a:t>Another important application of data science is transport. In the transportation sector, Data Science is actively making its mark in making safer driving environments for the drivers. It is also playing a key role in optimizing vehicle performance and adding greater autonomy to the drivers.</a:t>
            </a:r>
          </a:p>
          <a:p>
            <a:pPr fontAlgn="base">
              <a:lnSpc>
                <a:spcPct val="170000"/>
              </a:lnSpc>
            </a:pPr>
            <a:r>
              <a:rPr lang="en-US" dirty="0" smtClean="0">
                <a:solidFill>
                  <a:srgbClr val="7030A0"/>
                </a:solidFill>
              </a:rPr>
              <a:t>Furthermore, in the transport sector, Data Science has actively increased its manifold with the introduction of self-driving cars.</a:t>
            </a:r>
          </a:p>
          <a:p>
            <a:pPr fontAlgn="base">
              <a:lnSpc>
                <a:spcPct val="170000"/>
              </a:lnSpc>
            </a:pPr>
            <a:r>
              <a:rPr lang="en-US" dirty="0" smtClean="0">
                <a:solidFill>
                  <a:srgbClr val="7030A0"/>
                </a:solidFill>
              </a:rPr>
              <a:t>Through extensive analysis of fuel consumption patterns, driver behavior and active vehicle monitoring, data science has created a strong foothold in the transport industry. The self-driving cars the most trending topics in the world today.</a:t>
            </a:r>
          </a:p>
          <a:p>
            <a:pPr fontAlgn="base">
              <a:lnSpc>
                <a:spcPct val="170000"/>
              </a:lnSpc>
            </a:pPr>
            <a:r>
              <a:rPr lang="en-US" dirty="0" smtClean="0">
                <a:solidFill>
                  <a:srgbClr val="7030A0"/>
                </a:solidFill>
              </a:rPr>
              <a:t>With the introduction of autonomy to vehicles through reinforcement learning, vehicle manufacturers are able to create intelligent automobiles. Furthermore, industries can create better logistical routes with the help of data science.</a:t>
            </a:r>
          </a:p>
          <a:p>
            <a:pPr fontAlgn="base">
              <a:lnSpc>
                <a:spcPct val="170000"/>
              </a:lnSpc>
            </a:pPr>
            <a:r>
              <a:rPr lang="en-US" dirty="0" smtClean="0">
                <a:solidFill>
                  <a:srgbClr val="7030A0"/>
                </a:solidFill>
              </a:rPr>
              <a:t>Using a variety of variables like consumer profile, location, economic indicators, and logistics, vendors can optimize delivery routes and provide a proper allocation of resources.</a:t>
            </a:r>
          </a:p>
          <a:p>
            <a:pPr fontAlgn="base">
              <a:lnSpc>
                <a:spcPct val="170000"/>
              </a:lnSpc>
            </a:pPr>
            <a:r>
              <a:rPr lang="en-US" dirty="0" smtClean="0">
                <a:solidFill>
                  <a:srgbClr val="7030A0"/>
                </a:solidFill>
              </a:rPr>
              <a:t>Also, various transportation companies like </a:t>
            </a:r>
            <a:r>
              <a:rPr lang="en-US" dirty="0" err="1" smtClean="0">
                <a:solidFill>
                  <a:srgbClr val="7030A0"/>
                </a:solidFill>
              </a:rPr>
              <a:t>Uber</a:t>
            </a:r>
            <a:r>
              <a:rPr lang="en-US" dirty="0" smtClean="0">
                <a:solidFill>
                  <a:srgbClr val="7030A0"/>
                </a:solidFill>
              </a:rPr>
              <a:t> is using data science for price optimization and providing better experiences to their customers. Using powerful predictive tools, they accurately predict the price based on parameters like a weather pattern, availability of transport, customers, etc.</a:t>
            </a:r>
          </a:p>
          <a:p>
            <a:pPr fontAlgn="base">
              <a:lnSpc>
                <a:spcPct val="170000"/>
              </a:lnSpc>
            </a:pPr>
            <a:r>
              <a:rPr lang="en-US" dirty="0" smtClean="0">
                <a:solidFill>
                  <a:srgbClr val="7030A0"/>
                </a:solidFill>
              </a:rPr>
              <a:t>Must Read – </a:t>
            </a:r>
            <a:r>
              <a:rPr lang="en-US" dirty="0" smtClean="0">
                <a:solidFill>
                  <a:srgbClr val="7030A0"/>
                </a:solidFill>
                <a:hlinkClick r:id="rId2"/>
              </a:rPr>
              <a:t>Data Science Tools for Small Business</a:t>
            </a:r>
            <a:endParaRPr lang="en-US"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b="1" i="1" dirty="0" smtClean="0">
                <a:solidFill>
                  <a:srgbClr val="FF0000"/>
                </a:solidFill>
              </a:rPr>
              <a:t>5. Healthcare</a:t>
            </a:r>
            <a:br>
              <a:rPr lang="en-US" sz="3200" b="1" i="1" dirty="0" smtClean="0">
                <a:solidFill>
                  <a:srgbClr val="FF0000"/>
                </a:solidFill>
              </a:rPr>
            </a:br>
            <a:endParaRPr lang="en-US" sz="3200" b="1" i="1" dirty="0" smtClean="0">
              <a:solidFill>
                <a:srgbClr val="FF0000"/>
              </a:solidFill>
            </a:endParaRPr>
          </a:p>
        </p:txBody>
      </p:sp>
      <p:sp>
        <p:nvSpPr>
          <p:cNvPr id="3" name="Content Placeholder 2"/>
          <p:cNvSpPr>
            <a:spLocks noGrp="1"/>
          </p:cNvSpPr>
          <p:nvPr>
            <p:ph idx="1"/>
          </p:nvPr>
        </p:nvSpPr>
        <p:spPr>
          <a:xfrm>
            <a:off x="152400" y="762000"/>
            <a:ext cx="8686800" cy="4983163"/>
          </a:xfrm>
        </p:spPr>
        <p:txBody>
          <a:bodyPr>
            <a:normAutofit/>
          </a:bodyPr>
          <a:lstStyle/>
          <a:p>
            <a:pPr fontAlgn="base">
              <a:lnSpc>
                <a:spcPct val="150000"/>
              </a:lnSpc>
            </a:pPr>
            <a:r>
              <a:rPr lang="en-US" sz="1300" dirty="0" smtClean="0">
                <a:solidFill>
                  <a:srgbClr val="7030A0"/>
                </a:solidFill>
              </a:rPr>
              <a:t>In the health-care industry, data science is making great leaps. The various industries in health-care making use of data science are</a:t>
            </a:r>
          </a:p>
          <a:p>
            <a:pPr fontAlgn="base">
              <a:lnSpc>
                <a:spcPct val="150000"/>
              </a:lnSpc>
            </a:pPr>
            <a:r>
              <a:rPr lang="en-US" sz="1300" dirty="0" smtClean="0">
                <a:solidFill>
                  <a:srgbClr val="7030A0"/>
                </a:solidFill>
              </a:rPr>
              <a:t>Medical Image Analysis</a:t>
            </a:r>
          </a:p>
          <a:p>
            <a:pPr fontAlgn="base">
              <a:lnSpc>
                <a:spcPct val="150000"/>
              </a:lnSpc>
            </a:pPr>
            <a:r>
              <a:rPr lang="en-US" sz="1300" dirty="0" smtClean="0">
                <a:solidFill>
                  <a:srgbClr val="7030A0"/>
                </a:solidFill>
              </a:rPr>
              <a:t>Genetics and Genomics</a:t>
            </a:r>
          </a:p>
          <a:p>
            <a:pPr fontAlgn="base">
              <a:lnSpc>
                <a:spcPct val="150000"/>
              </a:lnSpc>
            </a:pPr>
            <a:r>
              <a:rPr lang="en-US" sz="1300" dirty="0" smtClean="0">
                <a:solidFill>
                  <a:srgbClr val="7030A0"/>
                </a:solidFill>
              </a:rPr>
              <a:t>Drug Discovery</a:t>
            </a:r>
          </a:p>
          <a:p>
            <a:pPr fontAlgn="base">
              <a:lnSpc>
                <a:spcPct val="150000"/>
              </a:lnSpc>
            </a:pPr>
            <a:r>
              <a:rPr lang="en-US" sz="1300" dirty="0" smtClean="0">
                <a:solidFill>
                  <a:srgbClr val="7030A0"/>
                </a:solidFill>
              </a:rPr>
              <a:t>Predictive Modeling for Diagnosis</a:t>
            </a:r>
          </a:p>
          <a:p>
            <a:pPr fontAlgn="base">
              <a:lnSpc>
                <a:spcPct val="150000"/>
              </a:lnSpc>
            </a:pPr>
            <a:r>
              <a:rPr lang="en-US" sz="1300" dirty="0" smtClean="0">
                <a:solidFill>
                  <a:srgbClr val="7030A0"/>
                </a:solidFill>
              </a:rPr>
              <a:t>Health bots or virtual assistants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Deep learning. What is it? Complete Idiot&amp;#39;s Guide. | by Violet S Fesiuk |  DataDrivenInvestor"/>
          <p:cNvPicPr>
            <a:picLocks noChangeAspect="1" noChangeArrowheads="1"/>
          </p:cNvPicPr>
          <p:nvPr/>
        </p:nvPicPr>
        <p:blipFill>
          <a:blip r:embed="rId2"/>
          <a:srcRect/>
          <a:stretch>
            <a:fillRect/>
          </a:stretch>
        </p:blipFill>
        <p:spPr bwMode="auto">
          <a:xfrm>
            <a:off x="152400" y="228600"/>
            <a:ext cx="8839199" cy="6248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solidFill>
                  <a:srgbClr val="FF0000"/>
                </a:solidFill>
              </a:rPr>
              <a:t>Medical Image Analysis</a:t>
            </a:r>
          </a:p>
        </p:txBody>
      </p:sp>
      <p:sp>
        <p:nvSpPr>
          <p:cNvPr id="3" name="Content Placeholder 2"/>
          <p:cNvSpPr>
            <a:spLocks noGrp="1"/>
          </p:cNvSpPr>
          <p:nvPr>
            <p:ph idx="1"/>
          </p:nvPr>
        </p:nvSpPr>
        <p:spPr/>
        <p:txBody>
          <a:bodyPr>
            <a:normAutofit/>
          </a:bodyPr>
          <a:lstStyle/>
          <a:p>
            <a:pPr fontAlgn="base">
              <a:lnSpc>
                <a:spcPct val="170000"/>
              </a:lnSpc>
            </a:pPr>
            <a:r>
              <a:rPr lang="en-US" sz="1700" dirty="0" smtClean="0">
                <a:solidFill>
                  <a:srgbClr val="7030A0"/>
                </a:solidFill>
              </a:rPr>
              <a:t>In the medical image analysis, data science has created a strong sphere of influence for analyzing medical images such as X-rays, MRIs, CT-Scans, etc. Previously, doctors and medical examiners would have to manually search for clues in the medical images.</a:t>
            </a:r>
          </a:p>
          <a:p>
            <a:pPr fontAlgn="base">
              <a:lnSpc>
                <a:spcPct val="170000"/>
              </a:lnSpc>
            </a:pPr>
            <a:r>
              <a:rPr lang="en-US" sz="1700" dirty="0" smtClean="0">
                <a:solidFill>
                  <a:srgbClr val="7030A0"/>
                </a:solidFill>
              </a:rPr>
              <a:t>However, with the advancements in computing technologies and surge in data, it is possible to create machines that can automatically detect flaws in the imagery.</a:t>
            </a:r>
          </a:p>
          <a:p>
            <a:pPr fontAlgn="base">
              <a:lnSpc>
                <a:spcPct val="170000"/>
              </a:lnSpc>
            </a:pPr>
            <a:r>
              <a:rPr lang="en-US" sz="1700" dirty="0" smtClean="0">
                <a:solidFill>
                  <a:srgbClr val="7030A0"/>
                </a:solidFill>
              </a:rPr>
              <a:t>Data Scientists have created powerful image recognition tools that allow doctors to have an in-depth understanding of complex medical imagery.</a:t>
            </a:r>
          </a:p>
          <a:p>
            <a:pPr fontAlgn="base">
              <a:lnSpc>
                <a:spcPct val="170000"/>
              </a:lnSpc>
            </a:pPr>
            <a:r>
              <a:rPr lang="en-US" sz="1700" dirty="0" smtClean="0">
                <a:solidFill>
                  <a:srgbClr val="7030A0"/>
                </a:solidFill>
              </a:rPr>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dirty="0" smtClean="0"/>
              <a:t/>
            </a:r>
            <a:br>
              <a:rPr lang="en-US" dirty="0" smtClean="0"/>
            </a:br>
            <a:r>
              <a:rPr lang="en-US" sz="3600" b="1" i="1" dirty="0" smtClean="0">
                <a:solidFill>
                  <a:srgbClr val="FF0000"/>
                </a:solidFill>
              </a:rPr>
              <a:t>Genomic Data Science</a:t>
            </a:r>
            <a:br>
              <a:rPr lang="en-US" sz="3600" b="1" i="1" dirty="0" smtClean="0">
                <a:solidFill>
                  <a:srgbClr val="FF0000"/>
                </a:solidFill>
              </a:rPr>
            </a:br>
            <a:endParaRPr lang="en-US" sz="3600" b="1" i="1" dirty="0" smtClean="0">
              <a:solidFill>
                <a:srgbClr val="FF0000"/>
              </a:solidFill>
            </a:endParaRPr>
          </a:p>
        </p:txBody>
      </p:sp>
      <p:sp>
        <p:nvSpPr>
          <p:cNvPr id="3" name="Content Placeholder 2"/>
          <p:cNvSpPr>
            <a:spLocks noGrp="1"/>
          </p:cNvSpPr>
          <p:nvPr>
            <p:ph idx="1"/>
          </p:nvPr>
        </p:nvSpPr>
        <p:spPr>
          <a:xfrm>
            <a:off x="457200" y="1219200"/>
            <a:ext cx="8229600" cy="4525963"/>
          </a:xfrm>
        </p:spPr>
        <p:txBody>
          <a:bodyPr>
            <a:normAutofit/>
          </a:bodyPr>
          <a:lstStyle/>
          <a:p>
            <a:pPr fontAlgn="base">
              <a:lnSpc>
                <a:spcPct val="180000"/>
              </a:lnSpc>
            </a:pPr>
            <a:r>
              <a:rPr lang="en-US" sz="1800" dirty="0" smtClean="0">
                <a:solidFill>
                  <a:srgbClr val="7030A0"/>
                </a:solidFill>
              </a:rPr>
              <a:t>Genomic Data Science applies the statistical techniques to genomic sequences, allowing the </a:t>
            </a:r>
            <a:r>
              <a:rPr lang="en-US" sz="1800" dirty="0" err="1" smtClean="0">
                <a:solidFill>
                  <a:srgbClr val="7030A0"/>
                </a:solidFill>
              </a:rPr>
              <a:t>bioinformaticians</a:t>
            </a:r>
            <a:r>
              <a:rPr lang="en-US" sz="1800" dirty="0" smtClean="0">
                <a:solidFill>
                  <a:srgbClr val="7030A0"/>
                </a:solidFill>
              </a:rPr>
              <a:t> and geneticists to understand the defects in genetic structures. It is also helpful in classifying diseases that are genetic in nature.</a:t>
            </a:r>
          </a:p>
          <a:p>
            <a:pPr fontAlgn="base">
              <a:lnSpc>
                <a:spcPct val="180000"/>
              </a:lnSpc>
            </a:pPr>
            <a:r>
              <a:rPr lang="en-US" sz="1800" dirty="0" smtClean="0">
                <a:solidFill>
                  <a:srgbClr val="7030A0"/>
                </a:solidFill>
              </a:rPr>
              <a:t>With data science, we can analyze how genes react to varying kinds of medicines. Also, several big data technologies like </a:t>
            </a:r>
            <a:r>
              <a:rPr lang="en-US" sz="1800" dirty="0" err="1" smtClean="0">
                <a:solidFill>
                  <a:srgbClr val="7030A0"/>
                </a:solidFill>
                <a:hlinkClick r:id="rId2"/>
              </a:rPr>
              <a:t>MapReduce</a:t>
            </a:r>
            <a:r>
              <a:rPr lang="en-US" sz="1800" dirty="0" smtClean="0">
                <a:solidFill>
                  <a:srgbClr val="7030A0"/>
                </a:solidFill>
              </a:rPr>
              <a:t> have significantly reduced the processing time for genome sequencing</a:t>
            </a:r>
            <a:r>
              <a:rPr lang="en-US" dirty="0" smtClean="0"/>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i="1" dirty="0" smtClean="0">
                <a:solidFill>
                  <a:srgbClr val="FF0000"/>
                </a:solidFill>
              </a:rPr>
              <a:t>Drug Discovery</a:t>
            </a:r>
          </a:p>
        </p:txBody>
      </p:sp>
      <p:sp>
        <p:nvSpPr>
          <p:cNvPr id="3" name="Content Placeholder 2"/>
          <p:cNvSpPr>
            <a:spLocks noGrp="1"/>
          </p:cNvSpPr>
          <p:nvPr>
            <p:ph idx="1"/>
          </p:nvPr>
        </p:nvSpPr>
        <p:spPr>
          <a:xfrm>
            <a:off x="457200" y="1295400"/>
            <a:ext cx="8229600" cy="4525963"/>
          </a:xfrm>
        </p:spPr>
        <p:txBody>
          <a:bodyPr>
            <a:normAutofit/>
          </a:bodyPr>
          <a:lstStyle/>
          <a:p>
            <a:pPr fontAlgn="base">
              <a:buNone/>
            </a:pPr>
            <a:endParaRPr lang="en-US" dirty="0" smtClean="0"/>
          </a:p>
          <a:p>
            <a:pPr fontAlgn="base">
              <a:lnSpc>
                <a:spcPct val="190000"/>
              </a:lnSpc>
            </a:pPr>
            <a:r>
              <a:rPr lang="en-US" sz="1800" dirty="0" smtClean="0">
                <a:solidFill>
                  <a:srgbClr val="7030A0"/>
                </a:solidFill>
              </a:rPr>
              <a:t>Another important field making use of data science is drug discovery. In drug discovery, new candidate medicines are formulated. Drug Discovery is a tedious and often complex process.</a:t>
            </a:r>
          </a:p>
          <a:p>
            <a:pPr fontAlgn="base">
              <a:lnSpc>
                <a:spcPct val="190000"/>
              </a:lnSpc>
            </a:pPr>
            <a:r>
              <a:rPr lang="en-US" sz="1800" dirty="0" smtClean="0">
                <a:solidFill>
                  <a:srgbClr val="7030A0"/>
                </a:solidFill>
              </a:rPr>
              <a:t>Data Science can help us to simplify this process and provide us with an early insight into the success rate of the newly discovered drug. With </a:t>
            </a:r>
            <a:r>
              <a:rPr lang="en-US" sz="1800" dirty="0" smtClean="0">
                <a:solidFill>
                  <a:srgbClr val="7030A0"/>
                </a:solidFill>
                <a:hlinkClick r:id="rId2"/>
              </a:rPr>
              <a:t>Machine Learning</a:t>
            </a:r>
            <a:r>
              <a:rPr lang="en-US" sz="1800" dirty="0" smtClean="0">
                <a:solidFill>
                  <a:srgbClr val="7030A0"/>
                </a:solidFill>
              </a:rPr>
              <a:t>, we can also analyze several combinations of drugs and their effect on different gene structure to predict the outcome.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dirty="0" smtClean="0"/>
              <a:t> </a:t>
            </a:r>
            <a:r>
              <a:rPr lang="en-US" sz="3600" b="1" i="1" dirty="0" smtClean="0">
                <a:solidFill>
                  <a:srgbClr val="FF0000"/>
                </a:solidFill>
              </a:rPr>
              <a:t>Predictive Modeling for Diagnosis</a:t>
            </a:r>
            <a:r>
              <a:rPr lang="en-US" dirty="0" smtClean="0"/>
              <a:t/>
            </a:r>
            <a:br>
              <a:rPr lang="en-US" dirty="0" smtClean="0"/>
            </a:br>
            <a:endParaRPr lang="en-US" dirty="0"/>
          </a:p>
        </p:txBody>
      </p:sp>
      <p:sp>
        <p:nvSpPr>
          <p:cNvPr id="3" name="Content Placeholder 2"/>
          <p:cNvSpPr>
            <a:spLocks noGrp="1"/>
          </p:cNvSpPr>
          <p:nvPr>
            <p:ph idx="1"/>
          </p:nvPr>
        </p:nvSpPr>
        <p:spPr>
          <a:xfrm>
            <a:off x="228600" y="990601"/>
            <a:ext cx="8763000" cy="4495800"/>
          </a:xfrm>
        </p:spPr>
        <p:txBody>
          <a:bodyPr>
            <a:normAutofit/>
          </a:bodyPr>
          <a:lstStyle/>
          <a:p>
            <a:pPr fontAlgn="base">
              <a:lnSpc>
                <a:spcPct val="180000"/>
              </a:lnSpc>
            </a:pPr>
            <a:r>
              <a:rPr lang="en-US" sz="1800" dirty="0" smtClean="0">
                <a:solidFill>
                  <a:srgbClr val="7030A0"/>
                </a:solidFill>
              </a:rPr>
              <a:t>With the advancements in predictive modeling, data scientists can help to predict the outcome of disease given the historical data of the patients.</a:t>
            </a:r>
          </a:p>
          <a:p>
            <a:pPr fontAlgn="base">
              <a:lnSpc>
                <a:spcPct val="180000"/>
              </a:lnSpc>
            </a:pPr>
            <a:r>
              <a:rPr lang="en-US" sz="1800" dirty="0" smtClean="0">
                <a:solidFill>
                  <a:srgbClr val="7030A0"/>
                </a:solidFill>
              </a:rPr>
              <a:t>Data Science has enabled practitioners to analyze the data, make correlations between the variables of the data and also provide insights to doctors and medical practitioners.</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Autofit/>
          </a:bodyPr>
          <a:lstStyle/>
          <a:p>
            <a:pPr algn="l"/>
            <a:r>
              <a:rPr lang="en-US" sz="3200" b="1" i="1" dirty="0" smtClean="0">
                <a:solidFill>
                  <a:srgbClr val="FF0000"/>
                </a:solidFill>
              </a:rPr>
              <a:t>Natural Language Processing</a:t>
            </a:r>
            <a:r>
              <a:rPr lang="en-US" sz="4000" dirty="0" smtClean="0"/>
              <a:t/>
            </a:r>
            <a:br>
              <a:rPr lang="en-US" sz="4000" dirty="0" smtClean="0"/>
            </a:br>
            <a:endParaRPr lang="en-US" sz="4000" dirty="0" smtClean="0"/>
          </a:p>
        </p:txBody>
      </p:sp>
      <p:sp>
        <p:nvSpPr>
          <p:cNvPr id="3" name="Content Placeholder 2"/>
          <p:cNvSpPr>
            <a:spLocks noGrp="1"/>
          </p:cNvSpPr>
          <p:nvPr>
            <p:ph idx="1"/>
          </p:nvPr>
        </p:nvSpPr>
        <p:spPr>
          <a:xfrm>
            <a:off x="457200" y="1066800"/>
            <a:ext cx="8305800" cy="5059363"/>
          </a:xfrm>
        </p:spPr>
        <p:txBody>
          <a:bodyPr>
            <a:normAutofit/>
          </a:bodyPr>
          <a:lstStyle/>
          <a:p>
            <a:pPr fontAlgn="base">
              <a:lnSpc>
                <a:spcPct val="190000"/>
              </a:lnSpc>
            </a:pPr>
            <a:r>
              <a:rPr lang="en-US" sz="1800" dirty="0" smtClean="0">
                <a:solidFill>
                  <a:srgbClr val="7030A0"/>
                </a:solidFill>
              </a:rPr>
              <a:t>Natural Language Processing is a technology of data science that is focused on the analysis of textual information. Using </a:t>
            </a:r>
            <a:r>
              <a:rPr lang="en-US" sz="1800" dirty="0" smtClean="0">
                <a:solidFill>
                  <a:srgbClr val="7030A0"/>
                </a:solidFill>
                <a:hlinkClick r:id="rId3"/>
              </a:rPr>
              <a:t>NLP</a:t>
            </a:r>
            <a:r>
              <a:rPr lang="en-US" sz="1800" dirty="0" smtClean="0">
                <a:solidFill>
                  <a:srgbClr val="7030A0"/>
                </a:solidFill>
              </a:rPr>
              <a:t>, we can create intelligent bots that answer to user queries.</a:t>
            </a:r>
          </a:p>
          <a:p>
            <a:pPr fontAlgn="base">
              <a:lnSpc>
                <a:spcPct val="190000"/>
              </a:lnSpc>
            </a:pPr>
            <a:r>
              <a:rPr lang="en-US" sz="1800" dirty="0" smtClean="0">
                <a:solidFill>
                  <a:srgbClr val="7030A0"/>
                </a:solidFill>
              </a:rPr>
              <a:t>The application of this can be extended to the healthcare sector where we can create bots that answer questions of patients and provide them with proper diagnostic guidelines.</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dirty="0" smtClean="0"/>
              <a:t/>
            </a:r>
            <a:br>
              <a:rPr lang="en-US" dirty="0" smtClean="0"/>
            </a:br>
            <a:r>
              <a:rPr lang="en-US" sz="3600" b="1" i="1" dirty="0" smtClean="0">
                <a:solidFill>
                  <a:srgbClr val="FF0000"/>
                </a:solidFill>
              </a:rPr>
              <a:t>E-Commerce</a:t>
            </a:r>
            <a:r>
              <a:rPr lang="en-US" dirty="0" smtClean="0"/>
              <a:t/>
            </a:r>
            <a:br>
              <a:rPr lang="en-US" dirty="0" smtClean="0"/>
            </a:br>
            <a:endParaRPr lang="en-US" dirty="0"/>
          </a:p>
        </p:txBody>
      </p:sp>
      <p:sp>
        <p:nvSpPr>
          <p:cNvPr id="3" name="Content Placeholder 2"/>
          <p:cNvSpPr>
            <a:spLocks noGrp="1"/>
          </p:cNvSpPr>
          <p:nvPr>
            <p:ph idx="1"/>
          </p:nvPr>
        </p:nvSpPr>
        <p:spPr>
          <a:xfrm>
            <a:off x="76200" y="990600"/>
            <a:ext cx="8915400" cy="5410200"/>
          </a:xfrm>
        </p:spPr>
        <p:txBody>
          <a:bodyPr>
            <a:normAutofit fontScale="32500" lnSpcReduction="20000"/>
          </a:bodyPr>
          <a:lstStyle/>
          <a:p>
            <a:pPr fontAlgn="base">
              <a:lnSpc>
                <a:spcPct val="210000"/>
              </a:lnSpc>
            </a:pPr>
            <a:r>
              <a:rPr lang="en-US" sz="3700" dirty="0" smtClean="0">
                <a:solidFill>
                  <a:srgbClr val="7030A0"/>
                </a:solidFill>
              </a:rPr>
              <a:t>E-commerce and retail industries have been hugely benefitted by data science. Some of the ways in which data science has transformed the e-commerce industries are-</a:t>
            </a:r>
          </a:p>
          <a:p>
            <a:pPr fontAlgn="base">
              <a:lnSpc>
                <a:spcPct val="210000"/>
              </a:lnSpc>
            </a:pPr>
            <a:r>
              <a:rPr lang="en-US" sz="3700" dirty="0" smtClean="0">
                <a:solidFill>
                  <a:srgbClr val="7030A0"/>
                </a:solidFill>
              </a:rPr>
              <a:t>For identifying a potential customer base, data science is being heavily utilized.</a:t>
            </a:r>
          </a:p>
          <a:p>
            <a:pPr fontAlgn="base">
              <a:lnSpc>
                <a:spcPct val="210000"/>
              </a:lnSpc>
            </a:pPr>
            <a:r>
              <a:rPr lang="en-US" sz="3700" dirty="0" smtClean="0">
                <a:solidFill>
                  <a:srgbClr val="7030A0"/>
                </a:solidFill>
              </a:rPr>
              <a:t>Usage of predictive analytics for forecasting the goods and services.</a:t>
            </a:r>
          </a:p>
          <a:p>
            <a:pPr fontAlgn="base">
              <a:lnSpc>
                <a:spcPct val="210000"/>
              </a:lnSpc>
            </a:pPr>
            <a:r>
              <a:rPr lang="en-US" sz="3700" dirty="0" smtClean="0">
                <a:solidFill>
                  <a:srgbClr val="7030A0"/>
                </a:solidFill>
              </a:rPr>
              <a:t>Data Science is also used for identifying styles of popular products and predicting their trends.</a:t>
            </a:r>
          </a:p>
          <a:p>
            <a:pPr fontAlgn="base">
              <a:lnSpc>
                <a:spcPct val="210000"/>
              </a:lnSpc>
            </a:pPr>
            <a:r>
              <a:rPr lang="en-US" sz="3700" dirty="0" smtClean="0">
                <a:solidFill>
                  <a:srgbClr val="7030A0"/>
                </a:solidFill>
              </a:rPr>
              <a:t>With data science, companies are optimizing their pricing structures for their consumers.</a:t>
            </a:r>
          </a:p>
          <a:p>
            <a:pPr fontAlgn="base">
              <a:lnSpc>
                <a:spcPct val="210000"/>
              </a:lnSpc>
            </a:pPr>
            <a:r>
              <a:rPr lang="en-US" sz="3700" dirty="0" smtClean="0">
                <a:solidFill>
                  <a:srgbClr val="7030A0"/>
                </a:solidFill>
              </a:rPr>
              <a:t>Data Science is also being heavily used in collaborative filtering, where it forms the backbone of advanced recommendation system. Using this technique, the e-commerce platforms are able to provide insights to the customers based on their historical purchases and purchases made by people of the same style. These type of hybrid recommendation systems, consisting of both collaborative and content-based filtering are helping the industries to provide better services to their customers.</a:t>
            </a:r>
          </a:p>
          <a:p>
            <a:pPr fontAlgn="base">
              <a:lnSpc>
                <a:spcPct val="210000"/>
              </a:lnSpc>
            </a:pPr>
            <a:r>
              <a:rPr lang="en-US" sz="3700" dirty="0" smtClean="0">
                <a:solidFill>
                  <a:srgbClr val="7030A0"/>
                </a:solidFill>
              </a:rPr>
              <a:t>Also, companies are making use of sentiment analysis to analyze the feedbacks provided by the customers. This makes use of natural language processing to analyze texts and online surveys.</a:t>
            </a:r>
          </a:p>
          <a:p>
            <a:pPr fontAlgn="base">
              <a:lnSpc>
                <a:spcPct val="210000"/>
              </a:lnSpc>
            </a:pPr>
            <a:r>
              <a:rPr lang="en-US" sz="3700" dirty="0" smtClean="0">
                <a:solidFill>
                  <a:srgbClr val="7030A0"/>
                </a:solidFill>
              </a:rPr>
              <a:t>Fraud Detection, which is the central role of machine learning in industries is tailored for finding fraud merchants and frauds in wire-transfers.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sz="3600" b="1" i="1" dirty="0" smtClean="0">
                <a:solidFill>
                  <a:srgbClr val="FF0000"/>
                </a:solidFill>
              </a:rPr>
              <a:t>Skills and Tools You’ll Need in Data Science and Data Analytics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AI machine learning and deep learning.png"/>
          <p:cNvPicPr>
            <a:picLocks noGrp="1" noChangeAspect="1"/>
          </p:cNvPicPr>
          <p:nvPr>
            <p:ph idx="1"/>
          </p:nvPr>
        </p:nvPicPr>
        <p:blipFill>
          <a:blip r:embed="rId2"/>
          <a:stretch>
            <a:fillRect/>
          </a:stretch>
        </p:blipFill>
        <p:spPr>
          <a:xfrm>
            <a:off x="457200" y="228600"/>
            <a:ext cx="8305800" cy="56388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ifference.png"/>
          <p:cNvPicPr>
            <a:picLocks noGrp="1" noChangeAspect="1"/>
          </p:cNvPicPr>
          <p:nvPr>
            <p:ph idx="1"/>
          </p:nvPr>
        </p:nvPicPr>
        <p:blipFill>
          <a:blip r:embed="rId2"/>
          <a:stretch>
            <a:fillRect/>
          </a:stretch>
        </p:blipFill>
        <p:spPr>
          <a:xfrm>
            <a:off x="381000" y="152400"/>
            <a:ext cx="8381999" cy="59737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lationship AI.png"/>
          <p:cNvPicPr>
            <a:picLocks noGrp="1" noChangeAspect="1"/>
          </p:cNvPicPr>
          <p:nvPr>
            <p:ph idx="1"/>
          </p:nvPr>
        </p:nvPicPr>
        <p:blipFill>
          <a:blip r:embed="rId2"/>
          <a:stretch>
            <a:fillRect/>
          </a:stretch>
        </p:blipFill>
        <p:spPr>
          <a:xfrm>
            <a:off x="381000" y="228600"/>
            <a:ext cx="8610600" cy="601075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533400"/>
          </a:xfrm>
        </p:spPr>
        <p:txBody>
          <a:bodyPr>
            <a:normAutofit fontScale="90000"/>
          </a:bodyPr>
          <a:lstStyle/>
          <a:p>
            <a:r>
              <a:rPr lang="en-US" dirty="0" smtClean="0"/>
              <a:t>AI Definitions</a:t>
            </a:r>
            <a:endParaRPr lang="en-US" dirty="0"/>
          </a:p>
        </p:txBody>
      </p:sp>
      <p:sp>
        <p:nvSpPr>
          <p:cNvPr id="3" name="Content Placeholder 2"/>
          <p:cNvSpPr>
            <a:spLocks noGrp="1"/>
          </p:cNvSpPr>
          <p:nvPr>
            <p:ph idx="1"/>
          </p:nvPr>
        </p:nvSpPr>
        <p:spPr>
          <a:xfrm>
            <a:off x="0" y="990600"/>
            <a:ext cx="8991600" cy="5638800"/>
          </a:xfrm>
        </p:spPr>
        <p:txBody>
          <a:bodyPr>
            <a:normAutofit fontScale="55000" lnSpcReduction="20000"/>
          </a:bodyPr>
          <a:lstStyle/>
          <a:p>
            <a:r>
              <a:rPr lang="en-US" sz="2800" b="1" dirty="0" smtClean="0"/>
              <a:t>Understanding the Types of AI Classification</a:t>
            </a:r>
          </a:p>
          <a:p>
            <a:pPr>
              <a:lnSpc>
                <a:spcPct val="170000"/>
              </a:lnSpc>
            </a:pPr>
            <a:r>
              <a:rPr lang="en-US" sz="2700" dirty="0" smtClean="0">
                <a:solidFill>
                  <a:srgbClr val="7030A0"/>
                </a:solidFill>
              </a:rPr>
              <a:t>There are numerous terms and definitions in the field of AI which can make it hard to distinguish categories from subsets or types of AI. Since AI research purports to make machines emulate human-like functioning, the degree to which an AI system can replicate human capabilities is used as the criterion for determining the types of AI. Thus, depending on how a machine compares to humans in terms of versatility and performance, AI can be classified under one, among the multiple types of AI. Under such a system, an AI that can perform more human-like functions with equivalent levels of proficiency will be considered as a more evolved type of AI, while an AI that has limited functionality and performance would be considered a simpler and less evolved type. </a:t>
            </a:r>
          </a:p>
          <a:p>
            <a:pPr>
              <a:lnSpc>
                <a:spcPct val="170000"/>
              </a:lnSpc>
            </a:pPr>
            <a:r>
              <a:rPr lang="en-US" sz="2700" dirty="0" smtClean="0">
                <a:solidFill>
                  <a:srgbClr val="7030A0"/>
                </a:solidFill>
              </a:rPr>
              <a:t>Based on this criterion, there are two ways in which AI is generally classified</a:t>
            </a:r>
            <a:r>
              <a:rPr lang="en-US" sz="2700" dirty="0" smtClean="0">
                <a:solidFill>
                  <a:srgbClr val="FF0000"/>
                </a:solidFill>
              </a:rPr>
              <a:t>. One type is based on classifying AI and AI-enabled machines based on their likeness to the human mind, and their ability to “think” and perhaps even “feel” like humans.</a:t>
            </a:r>
            <a:r>
              <a:rPr lang="en-US" sz="2700" dirty="0" smtClean="0">
                <a:solidFill>
                  <a:srgbClr val="7030A0"/>
                </a:solidFill>
              </a:rPr>
              <a:t> According to this system of classification, there are four types of AI or AI-based systems: </a:t>
            </a:r>
            <a:r>
              <a:rPr lang="en-US" sz="2700" dirty="0" smtClean="0">
                <a:solidFill>
                  <a:srgbClr val="FF0000"/>
                </a:solidFill>
              </a:rPr>
              <a:t>reactive machines, limited memory machines, theory of mind, and self-aware AI.  </a:t>
            </a:r>
          </a:p>
          <a:p>
            <a:pPr>
              <a:lnSpc>
                <a:spcPct val="170000"/>
              </a:lnSpc>
            </a:pPr>
            <a:r>
              <a:rPr lang="en-US" sz="2700" dirty="0" smtClean="0">
                <a:solidFill>
                  <a:srgbClr val="7030A0"/>
                </a:solidFill>
              </a:rPr>
              <a:t>We need to overcome the boundaries that define the four different types of artificial intelligence (AI), the barriers that separate machines from us – and us from them.</a:t>
            </a:r>
          </a:p>
          <a:p>
            <a:endParaRPr lang="en-US" sz="2700" dirty="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47500" lnSpcReduction="20000"/>
          </a:bodyPr>
          <a:lstStyle/>
          <a:p>
            <a:pPr algn="just">
              <a:buNone/>
            </a:pPr>
            <a:r>
              <a:rPr lang="en-US" dirty="0" smtClean="0">
                <a:solidFill>
                  <a:srgbClr val="FF0000"/>
                </a:solidFill>
              </a:rPr>
              <a:t>       Reactive Machines perform basic operations. This level of AI is the simplest. These types react to some input with some output. There is no learning that occurs. This is the first stage to any AI system. A machine learning that takes a human face as input and outputs a box around the face to identify it as a face is a simple, reactive machine. The model stores no inputs, it performs no learning.</a:t>
            </a:r>
          </a:p>
          <a:p>
            <a:pPr algn="just">
              <a:buNone/>
            </a:pPr>
            <a:r>
              <a:rPr lang="en-US" dirty="0" smtClean="0"/>
              <a:t> </a:t>
            </a:r>
          </a:p>
          <a:p>
            <a:pPr algn="just"/>
            <a:r>
              <a:rPr lang="en-US" b="1" i="1" dirty="0" smtClean="0">
                <a:solidFill>
                  <a:srgbClr val="00B050"/>
                </a:solidFill>
              </a:rPr>
              <a:t> Limited Memory</a:t>
            </a:r>
          </a:p>
          <a:p>
            <a:pPr algn="just">
              <a:buNone/>
            </a:pPr>
            <a:r>
              <a:rPr lang="en-US" dirty="0" smtClean="0">
                <a:solidFill>
                  <a:srgbClr val="00B050"/>
                </a:solidFill>
              </a:rPr>
              <a:t>        Limited memory types refer to an AI’s ability to store previous data and/or predictions, using that data to make better predictions. With Limited Memory, machine learning architecture becomes a little more complex. Every machine learning model requires limited memory to be created, but the model can get deployed as a reactive machine type.</a:t>
            </a:r>
          </a:p>
          <a:p>
            <a:pPr algn="just">
              <a:buNone/>
            </a:pPr>
            <a:r>
              <a:rPr lang="en-US" dirty="0" smtClean="0"/>
              <a:t> </a:t>
            </a:r>
          </a:p>
          <a:p>
            <a:pPr algn="just"/>
            <a:r>
              <a:rPr lang="en-US" b="1" i="1" dirty="0" smtClean="0">
                <a:solidFill>
                  <a:srgbClr val="7030A0"/>
                </a:solidFill>
              </a:rPr>
              <a:t>Theory of Mind </a:t>
            </a:r>
          </a:p>
          <a:p>
            <a:pPr algn="just">
              <a:buNone/>
            </a:pPr>
            <a:r>
              <a:rPr lang="en-US" dirty="0" smtClean="0">
                <a:solidFill>
                  <a:srgbClr val="7030A0"/>
                </a:solidFill>
              </a:rPr>
              <a:t>        We have yet to reach Theory of Mind AI types. AI begins to interact with the thoughts and emotions of humans. Presently, machine learning models do a lot for a person directed at achieving a task. Current models have a one-way relationship with AI. </a:t>
            </a:r>
            <a:r>
              <a:rPr lang="en-US" dirty="0" err="1" smtClean="0">
                <a:solidFill>
                  <a:srgbClr val="7030A0"/>
                </a:solidFill>
              </a:rPr>
              <a:t>Alexa</a:t>
            </a:r>
            <a:r>
              <a:rPr lang="en-US" dirty="0" smtClean="0">
                <a:solidFill>
                  <a:srgbClr val="7030A0"/>
                </a:solidFill>
              </a:rPr>
              <a:t> and </a:t>
            </a:r>
            <a:r>
              <a:rPr lang="en-US" dirty="0" err="1" smtClean="0">
                <a:solidFill>
                  <a:srgbClr val="7030A0"/>
                </a:solidFill>
              </a:rPr>
              <a:t>Siri</a:t>
            </a:r>
            <a:r>
              <a:rPr lang="en-US" dirty="0" smtClean="0">
                <a:solidFill>
                  <a:srgbClr val="7030A0"/>
                </a:solidFill>
              </a:rPr>
              <a:t> bow to every command. If you angrily yell at Google Maps to take you another direction, it does not offer emotional support and say, “This is the fastest direction. Who may I call and inform you will be late?” Google Maps, instead, continues to return the same traffic reports and ETAs that it had already shown and has no concern for your distress.</a:t>
            </a:r>
          </a:p>
          <a:p>
            <a:pPr algn="just">
              <a:buNone/>
            </a:pPr>
            <a:r>
              <a:rPr lang="en-US" dirty="0" smtClean="0">
                <a:solidFill>
                  <a:srgbClr val="7030A0"/>
                </a:solidFill>
              </a:rPr>
              <a:t> </a:t>
            </a:r>
          </a:p>
          <a:p>
            <a:pPr algn="just"/>
            <a:r>
              <a:rPr lang="en-US" b="1" i="1" dirty="0" smtClean="0">
                <a:solidFill>
                  <a:schemeClr val="accent6">
                    <a:lumMod val="50000"/>
                  </a:schemeClr>
                </a:solidFill>
              </a:rPr>
              <a:t>Self-Awareness</a:t>
            </a:r>
          </a:p>
          <a:p>
            <a:pPr algn="just">
              <a:buNone/>
            </a:pPr>
            <a:r>
              <a:rPr lang="en-US" dirty="0" smtClean="0">
                <a:solidFill>
                  <a:schemeClr val="accent6">
                    <a:lumMod val="50000"/>
                  </a:schemeClr>
                </a:solidFill>
              </a:rPr>
              <a:t>        In some distant future, perhaps A.I. achieves nirvana. It becomes self-aware. This kind of A.I. exists only in story, and, as stories often do, instills both immense amounts of hope and fear into audiences. A self-aware intelligence beyond the human has an independent intelligence, and likely, people will have to negotiate terms with the entity it created. What happens, good or bad, is anyone’s guess.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Data science </a:t>
            </a:r>
            <a:endParaRPr lang="en-US" dirty="0"/>
          </a:p>
        </p:txBody>
      </p:sp>
      <p:sp>
        <p:nvSpPr>
          <p:cNvPr id="3" name="Content Placeholder 2"/>
          <p:cNvSpPr>
            <a:spLocks noGrp="1"/>
          </p:cNvSpPr>
          <p:nvPr>
            <p:ph idx="1"/>
          </p:nvPr>
        </p:nvSpPr>
        <p:spPr/>
        <p:txBody>
          <a:bodyPr>
            <a:normAutofit fontScale="70000" lnSpcReduction="20000"/>
          </a:bodyPr>
          <a:lstStyle/>
          <a:p>
            <a:pPr fontAlgn="base">
              <a:lnSpc>
                <a:spcPct val="150000"/>
              </a:lnSpc>
            </a:pPr>
            <a:r>
              <a:rPr lang="en-US" dirty="0" smtClean="0">
                <a:solidFill>
                  <a:srgbClr val="7030A0"/>
                </a:solidFill>
              </a:rPr>
              <a:t>Data Science has dominated almost all the industries of the world today. There is no industry in the world today that does not use data. As such, </a:t>
            </a:r>
            <a:r>
              <a:rPr lang="en-US" i="1" dirty="0" smtClean="0">
                <a:solidFill>
                  <a:srgbClr val="7030A0"/>
                </a:solidFill>
              </a:rPr>
              <a:t>data science has become fuel for industries</a:t>
            </a:r>
            <a:r>
              <a:rPr lang="en-US" dirty="0" smtClean="0">
                <a:solidFill>
                  <a:srgbClr val="7030A0"/>
                </a:solidFill>
              </a:rPr>
              <a:t>.</a:t>
            </a:r>
          </a:p>
          <a:p>
            <a:pPr fontAlgn="base">
              <a:lnSpc>
                <a:spcPct val="150000"/>
              </a:lnSpc>
            </a:pPr>
            <a:r>
              <a:rPr lang="en-US" i="1" dirty="0" smtClean="0">
                <a:solidFill>
                  <a:srgbClr val="0070C0"/>
                </a:solidFill>
              </a:rPr>
              <a:t>There are various industries like banking, finance, manufacturing, transport, e-commerce, education, etc. that use data science. As a result, there are several Data Science Applications related to it. In this article, we will see how data science has transformed the world today.</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775</TotalTime>
  <Words>1577</Words>
  <Application>Microsoft Office PowerPoint</Application>
  <PresentationFormat>On-screen Show (4:3)</PresentationFormat>
  <Paragraphs>138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AI Definitions</vt:lpstr>
      <vt:lpstr>Slide 8</vt:lpstr>
      <vt:lpstr>Data science </vt:lpstr>
      <vt:lpstr>Slide 10</vt:lpstr>
      <vt:lpstr>Slide 11</vt:lpstr>
      <vt:lpstr>Slide 12</vt:lpstr>
      <vt:lpstr>Slide 13</vt:lpstr>
      <vt:lpstr>Slide 14</vt:lpstr>
      <vt:lpstr>Data Visualization Tools </vt:lpstr>
      <vt:lpstr>Slide 16</vt:lpstr>
      <vt:lpstr>Slide 17</vt:lpstr>
      <vt:lpstr>Data Visualization Free Tools </vt:lpstr>
      <vt:lpstr> Importance of Data Visualization With Tableau </vt:lpstr>
      <vt:lpstr>Slide 20</vt:lpstr>
      <vt:lpstr> Tableau </vt:lpstr>
      <vt:lpstr>Links for Tableau</vt:lpstr>
      <vt:lpstr> Top R Libraries for Data Visualization  </vt:lpstr>
      <vt:lpstr> Top 8 Python Libraries for Data Visualization </vt:lpstr>
      <vt:lpstr>Banking </vt:lpstr>
      <vt:lpstr> Finance </vt:lpstr>
      <vt:lpstr> 3. Manufacturing </vt:lpstr>
      <vt:lpstr> Transport </vt:lpstr>
      <vt:lpstr>5. Healthcare </vt:lpstr>
      <vt:lpstr>Medical Image Analysis</vt:lpstr>
      <vt:lpstr> Genomic Data Science </vt:lpstr>
      <vt:lpstr>Drug Discovery</vt:lpstr>
      <vt:lpstr> Predictive Modeling for Diagnosis </vt:lpstr>
      <vt:lpstr>Natural Language Processing </vt:lpstr>
      <vt:lpstr> E-Commerce </vt:lpstr>
      <vt:lpstr>Skills and Tools You’ll Need in Data Science and Data Analytics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Mridu Sahu</dc:creator>
  <cp:lastModifiedBy>Dr. Mridu Sahu</cp:lastModifiedBy>
  <cp:revision>49</cp:revision>
  <dcterms:created xsi:type="dcterms:W3CDTF">2022-01-17T04:10:17Z</dcterms:created>
  <dcterms:modified xsi:type="dcterms:W3CDTF">2022-01-21T04:59:49Z</dcterms:modified>
</cp:coreProperties>
</file>