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30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8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2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32.xml"/>
  <Override ContentType="application/vnd.openxmlformats-officedocument.presentationml.slideMaster+xml" PartName="/ppt/slideMasters/slideMaster31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27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3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26.xml"/>
  <Override ContentType="application/vnd.openxmlformats-officedocument.theme+xml" PartName="/ppt/theme/theme7.xml"/>
  <Override ContentType="application/vnd.openxmlformats-officedocument.theme+xml" PartName="/ppt/theme/theme3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27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31.xml"/>
  <Override ContentType="application/vnd.openxmlformats-officedocument.theme+xml" PartName="/ppt/theme/theme30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8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29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3" r:id="rId14"/>
    <p:sldMasterId id="2147483665" r:id="rId15"/>
    <p:sldMasterId id="2147483667" r:id="rId16"/>
    <p:sldMasterId id="2147483669" r:id="rId17"/>
    <p:sldMasterId id="2147483671" r:id="rId18"/>
    <p:sldMasterId id="2147483673" r:id="rId19"/>
    <p:sldMasterId id="2147483675" r:id="rId20"/>
    <p:sldMasterId id="2147483677" r:id="rId21"/>
    <p:sldMasterId id="2147483679" r:id="rId22"/>
    <p:sldMasterId id="2147483681" r:id="rId23"/>
    <p:sldMasterId id="2147483683" r:id="rId24"/>
    <p:sldMasterId id="2147483685" r:id="rId25"/>
    <p:sldMasterId id="2147483687" r:id="rId26"/>
    <p:sldMasterId id="2147483689" r:id="rId27"/>
    <p:sldMasterId id="2147483691" r:id="rId28"/>
    <p:sldMasterId id="2147483693" r:id="rId29"/>
    <p:sldMasterId id="2147483695" r:id="rId30"/>
    <p:sldMasterId id="2147483697" r:id="rId31"/>
    <p:sldMasterId id="2147483699" r:id="rId32"/>
    <p:sldMasterId id="2147483701" r:id="rId33"/>
    <p:sldMasterId id="2147483703" r:id="rId34"/>
    <p:sldMasterId id="2147483705" r:id="rId35"/>
  </p:sldMasterIdLst>
  <p:notesMasterIdLst>
    <p:notesMasterId r:id="rId36"/>
  </p:notes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  <p:sldId id="290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298" r:id="rId79"/>
    <p:sldId id="299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09" r:id="rId90"/>
  </p:sldIdLst>
  <p:sldSz cy="6858000" cx="9144000"/>
  <p:notesSz cx="6858000" cy="9144000"/>
  <p:embeddedFontLst>
    <p:embeddedFont>
      <p:font typeface="Libre Franklin"/>
      <p:regular r:id="rId91"/>
      <p:bold r:id="rId92"/>
      <p:italic r:id="rId93"/>
      <p:boldItalic r:id="rId94"/>
    </p:embeddedFont>
    <p:embeddedFont>
      <p:font typeface="Caveat"/>
      <p:regular r:id="rId95"/>
      <p:bold r:id="rId96"/>
    </p:embeddedFont>
    <p:embeddedFont>
      <p:font typeface="Palatino Linotype"/>
      <p:regular r:id="rId97"/>
      <p:bold r:id="rId98"/>
      <p:italic r:id="rId99"/>
      <p:boldItalic r:id="rId100"/>
    </p:embeddedFont>
    <p:embeddedFont>
      <p:font typeface="Libre Baskerville"/>
      <p:regular r:id="rId101"/>
      <p:bold r:id="rId102"/>
      <p: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4" roundtripDataSignature="AMtx7minEMIdXzs7O8RF8XwqNooQXeR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4.xml"/><Relationship Id="rId42" Type="http://schemas.openxmlformats.org/officeDocument/2006/relationships/slide" Target="slides/slide6.xml"/><Relationship Id="rId41" Type="http://schemas.openxmlformats.org/officeDocument/2006/relationships/slide" Target="slides/slide5.xml"/><Relationship Id="rId44" Type="http://schemas.openxmlformats.org/officeDocument/2006/relationships/slide" Target="slides/slide8.xml"/><Relationship Id="rId43" Type="http://schemas.openxmlformats.org/officeDocument/2006/relationships/slide" Target="slides/slide7.xml"/><Relationship Id="rId46" Type="http://schemas.openxmlformats.org/officeDocument/2006/relationships/slide" Target="slides/slide10.xml"/><Relationship Id="rId45" Type="http://schemas.openxmlformats.org/officeDocument/2006/relationships/slide" Target="slides/slide9.xml"/><Relationship Id="rId104" Type="http://customschemas.google.com/relationships/presentationmetadata" Target="metadata"/><Relationship Id="rId48" Type="http://schemas.openxmlformats.org/officeDocument/2006/relationships/slide" Target="slides/slide12.xml"/><Relationship Id="rId47" Type="http://schemas.openxmlformats.org/officeDocument/2006/relationships/slide" Target="slides/slide11.xml"/><Relationship Id="rId49" Type="http://schemas.openxmlformats.org/officeDocument/2006/relationships/slide" Target="slides/slide13.xml"/><Relationship Id="rId103" Type="http://schemas.openxmlformats.org/officeDocument/2006/relationships/font" Target="fonts/LibreBaskerville-italic.fntdata"/><Relationship Id="rId102" Type="http://schemas.openxmlformats.org/officeDocument/2006/relationships/font" Target="fonts/LibreBaskerville-bold.fntdata"/><Relationship Id="rId101" Type="http://schemas.openxmlformats.org/officeDocument/2006/relationships/font" Target="fonts/LibreBaskerville-regular.fntdata"/><Relationship Id="rId100" Type="http://schemas.openxmlformats.org/officeDocument/2006/relationships/font" Target="fonts/PalatinoLinotype-boldItalic.fntdata"/><Relationship Id="rId31" Type="http://schemas.openxmlformats.org/officeDocument/2006/relationships/slideMaster" Target="slideMasters/slideMaster28.xml"/><Relationship Id="rId30" Type="http://schemas.openxmlformats.org/officeDocument/2006/relationships/slideMaster" Target="slideMasters/slideMaster27.xml"/><Relationship Id="rId33" Type="http://schemas.openxmlformats.org/officeDocument/2006/relationships/slideMaster" Target="slideMasters/slideMaster30.xml"/><Relationship Id="rId32" Type="http://schemas.openxmlformats.org/officeDocument/2006/relationships/slideMaster" Target="slideMasters/slideMaster29.xml"/><Relationship Id="rId35" Type="http://schemas.openxmlformats.org/officeDocument/2006/relationships/slideMaster" Target="slideMasters/slideMaster32.xml"/><Relationship Id="rId34" Type="http://schemas.openxmlformats.org/officeDocument/2006/relationships/slideMaster" Target="slideMasters/slideMaster31.xml"/><Relationship Id="rId37" Type="http://schemas.openxmlformats.org/officeDocument/2006/relationships/slide" Target="slides/slide1.xml"/><Relationship Id="rId36" Type="http://schemas.openxmlformats.org/officeDocument/2006/relationships/notesMaster" Target="notesMasters/notesMaster1.xml"/><Relationship Id="rId39" Type="http://schemas.openxmlformats.org/officeDocument/2006/relationships/slide" Target="slides/slide3.xml"/><Relationship Id="rId38" Type="http://schemas.openxmlformats.org/officeDocument/2006/relationships/slide" Target="slides/slide2.xml"/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Master" Target="slideMasters/slideMaster21.xml"/><Relationship Id="rId23" Type="http://schemas.openxmlformats.org/officeDocument/2006/relationships/slideMaster" Target="slideMasters/slideMaster20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28" Type="http://schemas.openxmlformats.org/officeDocument/2006/relationships/slideMaster" Target="slideMasters/slideMaster25.xml"/><Relationship Id="rId27" Type="http://schemas.openxmlformats.org/officeDocument/2006/relationships/slideMaster" Target="slideMasters/slideMaster24.xml"/><Relationship Id="rId29" Type="http://schemas.openxmlformats.org/officeDocument/2006/relationships/slideMaster" Target="slideMasters/slideMaster26.xml"/><Relationship Id="rId95" Type="http://schemas.openxmlformats.org/officeDocument/2006/relationships/font" Target="fonts/Caveat-regular.fntdata"/><Relationship Id="rId94" Type="http://schemas.openxmlformats.org/officeDocument/2006/relationships/font" Target="fonts/LibreFranklin-boldItalic.fntdata"/><Relationship Id="rId97" Type="http://schemas.openxmlformats.org/officeDocument/2006/relationships/font" Target="fonts/PalatinoLinotype-regular.fntdata"/><Relationship Id="rId96" Type="http://schemas.openxmlformats.org/officeDocument/2006/relationships/font" Target="fonts/Caveat-bold.fntdata"/><Relationship Id="rId11" Type="http://schemas.openxmlformats.org/officeDocument/2006/relationships/slideMaster" Target="slideMasters/slideMaster8.xml"/><Relationship Id="rId99" Type="http://schemas.openxmlformats.org/officeDocument/2006/relationships/font" Target="fonts/PalatinoLinotype-italic.fntdata"/><Relationship Id="rId10" Type="http://schemas.openxmlformats.org/officeDocument/2006/relationships/slideMaster" Target="slideMasters/slideMaster7.xml"/><Relationship Id="rId98" Type="http://schemas.openxmlformats.org/officeDocument/2006/relationships/font" Target="fonts/PalatinoLinotype-bold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font" Target="fonts/LibreFranklin-regular.fntdata"/><Relationship Id="rId90" Type="http://schemas.openxmlformats.org/officeDocument/2006/relationships/slide" Target="slides/slide54.xml"/><Relationship Id="rId93" Type="http://schemas.openxmlformats.org/officeDocument/2006/relationships/font" Target="fonts/LibreFranklin-italic.fntdata"/><Relationship Id="rId92" Type="http://schemas.openxmlformats.org/officeDocument/2006/relationships/font" Target="fonts/LibreFranklin-bold.fntdata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Relationship Id="rId84" Type="http://schemas.openxmlformats.org/officeDocument/2006/relationships/slide" Target="slides/slide48.xml"/><Relationship Id="rId83" Type="http://schemas.openxmlformats.org/officeDocument/2006/relationships/slide" Target="slides/slide47.xml"/><Relationship Id="rId86" Type="http://schemas.openxmlformats.org/officeDocument/2006/relationships/slide" Target="slides/slide50.xml"/><Relationship Id="rId85" Type="http://schemas.openxmlformats.org/officeDocument/2006/relationships/slide" Target="slides/slide49.xml"/><Relationship Id="rId88" Type="http://schemas.openxmlformats.org/officeDocument/2006/relationships/slide" Target="slides/slide52.xml"/><Relationship Id="rId87" Type="http://schemas.openxmlformats.org/officeDocument/2006/relationships/slide" Target="slides/slide51.xml"/><Relationship Id="rId89" Type="http://schemas.openxmlformats.org/officeDocument/2006/relationships/slide" Target="slides/slide53.xml"/><Relationship Id="rId80" Type="http://schemas.openxmlformats.org/officeDocument/2006/relationships/slide" Target="slides/slide44.xml"/><Relationship Id="rId82" Type="http://schemas.openxmlformats.org/officeDocument/2006/relationships/slide" Target="slides/slide46.xml"/><Relationship Id="rId81" Type="http://schemas.openxmlformats.org/officeDocument/2006/relationships/slide" Target="slides/slide45.xml"/><Relationship Id="rId1" Type="http://schemas.openxmlformats.org/officeDocument/2006/relationships/theme" Target="theme/theme2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37.xml"/><Relationship Id="rId72" Type="http://schemas.openxmlformats.org/officeDocument/2006/relationships/slide" Target="slides/slide36.xml"/><Relationship Id="rId75" Type="http://schemas.openxmlformats.org/officeDocument/2006/relationships/slide" Target="slides/slide39.xml"/><Relationship Id="rId74" Type="http://schemas.openxmlformats.org/officeDocument/2006/relationships/slide" Target="slides/slide38.xml"/><Relationship Id="rId77" Type="http://schemas.openxmlformats.org/officeDocument/2006/relationships/slide" Target="slides/slide41.xml"/><Relationship Id="rId76" Type="http://schemas.openxmlformats.org/officeDocument/2006/relationships/slide" Target="slides/slide40.xml"/><Relationship Id="rId79" Type="http://schemas.openxmlformats.org/officeDocument/2006/relationships/slide" Target="slides/slide43.xml"/><Relationship Id="rId78" Type="http://schemas.openxmlformats.org/officeDocument/2006/relationships/slide" Target="slides/slide42.xml"/><Relationship Id="rId71" Type="http://schemas.openxmlformats.org/officeDocument/2006/relationships/slide" Target="slides/slide35.xml"/><Relationship Id="rId70" Type="http://schemas.openxmlformats.org/officeDocument/2006/relationships/slide" Target="slides/slide34.xml"/><Relationship Id="rId62" Type="http://schemas.openxmlformats.org/officeDocument/2006/relationships/slide" Target="slides/slide26.xml"/><Relationship Id="rId61" Type="http://schemas.openxmlformats.org/officeDocument/2006/relationships/slide" Target="slides/slide25.xml"/><Relationship Id="rId64" Type="http://schemas.openxmlformats.org/officeDocument/2006/relationships/slide" Target="slides/slide28.xml"/><Relationship Id="rId63" Type="http://schemas.openxmlformats.org/officeDocument/2006/relationships/slide" Target="slides/slide27.xml"/><Relationship Id="rId66" Type="http://schemas.openxmlformats.org/officeDocument/2006/relationships/slide" Target="slides/slide30.xml"/><Relationship Id="rId65" Type="http://schemas.openxmlformats.org/officeDocument/2006/relationships/slide" Target="slides/slide29.xml"/><Relationship Id="rId68" Type="http://schemas.openxmlformats.org/officeDocument/2006/relationships/slide" Target="slides/slide32.xml"/><Relationship Id="rId67" Type="http://schemas.openxmlformats.org/officeDocument/2006/relationships/slide" Target="slides/slide31.xml"/><Relationship Id="rId60" Type="http://schemas.openxmlformats.org/officeDocument/2006/relationships/slide" Target="slides/slide24.xml"/><Relationship Id="rId69" Type="http://schemas.openxmlformats.org/officeDocument/2006/relationships/slide" Target="slides/slide33.xml"/><Relationship Id="rId51" Type="http://schemas.openxmlformats.org/officeDocument/2006/relationships/slide" Target="slides/slide15.xml"/><Relationship Id="rId50" Type="http://schemas.openxmlformats.org/officeDocument/2006/relationships/slide" Target="slides/slide14.xml"/><Relationship Id="rId53" Type="http://schemas.openxmlformats.org/officeDocument/2006/relationships/slide" Target="slides/slide17.xml"/><Relationship Id="rId52" Type="http://schemas.openxmlformats.org/officeDocument/2006/relationships/slide" Target="slides/slide16.xml"/><Relationship Id="rId55" Type="http://schemas.openxmlformats.org/officeDocument/2006/relationships/slide" Target="slides/slide19.xml"/><Relationship Id="rId54" Type="http://schemas.openxmlformats.org/officeDocument/2006/relationships/slide" Target="slides/slide18.xml"/><Relationship Id="rId57" Type="http://schemas.openxmlformats.org/officeDocument/2006/relationships/slide" Target="slides/slide21.xml"/><Relationship Id="rId56" Type="http://schemas.openxmlformats.org/officeDocument/2006/relationships/slide" Target="slides/slide20.xml"/><Relationship Id="rId59" Type="http://schemas.openxmlformats.org/officeDocument/2006/relationships/slide" Target="slides/slide23.xml"/><Relationship Id="rId58" Type="http://schemas.openxmlformats.org/officeDocument/2006/relationships/slide" Target="slides/slide2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0" name="Google Shape;4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8" name="Google Shape;4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6" name="Google Shape;4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4" name="Google Shape;4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2" name="Google Shape;4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0" name="Google Shape;4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8" name="Google Shape;4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8" name="Google Shape;3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5" name="Google Shape;4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2" name="Google Shape;4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1" name="Google Shape;5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6" name="Google Shape;5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0" name="Google Shape;5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6" name="Google Shape;5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2" name="Google Shape;5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6" name="Google Shape;5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4" name="Google Shape;3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0" name="Google Shape;6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6" name="Google Shape;6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2" name="Google Shape;6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0" name="Google Shape;6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7" name="Google Shape;6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3" name="Google Shape;6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9" name="Google Shape;6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5" name="Google Shape;6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1" name="Google Shape;6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7" name="Google Shape;6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6" name="Google Shape;6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2" name="Google Shape;6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8" name="Google Shape;6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4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Vs SUN 397, which had at least 100 images in each of 397 classes</a:t>
            </a:r>
            <a:endParaRPr/>
          </a:p>
        </p:txBody>
      </p:sp>
      <p:sp>
        <p:nvSpPr>
          <p:cNvPr id="685" name="Google Shape;685;p43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4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44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4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4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5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6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5" name="Google Shape;77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1" name="Google Shape;7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7" name="Google Shape;78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6" name="Google Shape;3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3" name="Google Shape;79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9" name="Google Shape;7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5" name="Google Shape;80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1" name="Google Shape;81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6" name="Google Shape;81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0" name="Google Shape;3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6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6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132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7973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380"/>
              <a:buChar char="⚫"/>
              <a:defRPr sz="2800"/>
            </a:lvl2pPr>
            <a:lvl3pPr indent="-358139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  <a:defRPr sz="2400"/>
            </a:lvl3pPr>
            <a:lvl4pPr indent="-3302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55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000"/>
              <a:buChar char="o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7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190"/>
              <a:buNone/>
              <a:defRPr sz="14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79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9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8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190"/>
              <a:buNone/>
              <a:defRPr sz="14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81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1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3"/>
          <p:cNvSpPr txBox="1"/>
          <p:nvPr>
            <p:ph idx="1" type="body"/>
          </p:nvPr>
        </p:nvSpPr>
        <p:spPr>
          <a:xfrm rot="5400000">
            <a:off x="2514600" y="-152400"/>
            <a:ext cx="4570412" cy="777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83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3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5"/>
          <p:cNvSpPr txBox="1"/>
          <p:nvPr>
            <p:ph type="title"/>
          </p:nvPr>
        </p:nvSpPr>
        <p:spPr>
          <a:xfrm rot="5400000">
            <a:off x="4735513" y="2068512"/>
            <a:ext cx="5957888" cy="1941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5"/>
          <p:cNvSpPr txBox="1"/>
          <p:nvPr>
            <p:ph idx="1" type="body"/>
          </p:nvPr>
        </p:nvSpPr>
        <p:spPr>
          <a:xfrm rot="5400000">
            <a:off x="773906" y="200819"/>
            <a:ext cx="5957888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85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5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8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/>
            </a:lvl1pPr>
            <a:lvl2pPr lvl="1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3" name="Google Shape;193;p87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87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9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89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89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9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91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91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93"/>
          <p:cNvSpPr txBox="1"/>
          <p:nvPr>
            <p:ph idx="1" type="body"/>
          </p:nvPr>
        </p:nvSpPr>
        <p:spPr>
          <a:xfrm>
            <a:off x="914400" y="1447800"/>
            <a:ext cx="38084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93"/>
          <p:cNvSpPr txBox="1"/>
          <p:nvPr>
            <p:ph idx="2" type="body"/>
          </p:nvPr>
        </p:nvSpPr>
        <p:spPr>
          <a:xfrm>
            <a:off x="4875213" y="1447800"/>
            <a:ext cx="3810000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93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93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9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9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9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9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95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5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7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97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97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8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8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9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132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7973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380"/>
              <a:buChar char="⚫"/>
              <a:defRPr sz="2800"/>
            </a:lvl2pPr>
            <a:lvl3pPr indent="-358139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  <a:defRPr sz="2400"/>
            </a:lvl3pPr>
            <a:lvl4pPr indent="-3302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55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2000"/>
              <a:buChar char="o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9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190"/>
              <a:buNone/>
              <a:defRPr sz="14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99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99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360"/>
              <a:buNone/>
              <a:defRPr sz="16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190"/>
              <a:buNone/>
              <a:defRPr sz="14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101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1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03"/>
          <p:cNvSpPr txBox="1"/>
          <p:nvPr>
            <p:ph idx="1" type="body"/>
          </p:nvPr>
        </p:nvSpPr>
        <p:spPr>
          <a:xfrm rot="5400000">
            <a:off x="2514600" y="-152400"/>
            <a:ext cx="4570412" cy="777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03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3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5"/>
          <p:cNvSpPr txBox="1"/>
          <p:nvPr>
            <p:ph type="title"/>
          </p:nvPr>
        </p:nvSpPr>
        <p:spPr>
          <a:xfrm rot="5400000">
            <a:off x="4735513" y="2068512"/>
            <a:ext cx="5957888" cy="1941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05"/>
          <p:cNvSpPr txBox="1"/>
          <p:nvPr>
            <p:ph idx="1" type="body"/>
          </p:nvPr>
        </p:nvSpPr>
        <p:spPr>
          <a:xfrm rot="5400000">
            <a:off x="773906" y="200819"/>
            <a:ext cx="5957888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05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05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0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10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0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0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0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10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0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0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3" name="Google Shape;323;p1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13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113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1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0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0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2"/>
          <p:cNvSpPr txBox="1"/>
          <p:nvPr>
            <p:ph type="title"/>
          </p:nvPr>
        </p:nvSpPr>
        <p:spPr>
          <a:xfrm>
            <a:off x="0" y="404666"/>
            <a:ext cx="9144000" cy="9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rm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82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2"/>
          <p:cNvSpPr txBox="1"/>
          <p:nvPr>
            <p:ph idx="1" type="body"/>
          </p:nvPr>
        </p:nvSpPr>
        <p:spPr>
          <a:xfrm>
            <a:off x="251521" y="1844827"/>
            <a:ext cx="8712968" cy="473617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9469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chemeClr val="dk2"/>
              </a:buClr>
              <a:buSzPts val="1589"/>
              <a:buFont typeface="Palatino Linotype"/>
              <a:buChar char="•"/>
              <a:defRPr sz="1765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19354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29"/>
              <a:buFont typeface="Noto Sans Symbols"/>
              <a:buChar char="▪"/>
              <a:defRPr sz="1588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04812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o"/>
              <a:defRPr sz="1412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91338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88"/>
              <a:buChar char="⚫"/>
              <a:defRPr sz="1235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95846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9"/>
              <a:buChar char="o"/>
              <a:defRPr sz="1059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2"/>
          <p:cNvSpPr txBox="1"/>
          <p:nvPr>
            <p:ph idx="2" type="body"/>
          </p:nvPr>
        </p:nvSpPr>
        <p:spPr>
          <a:xfrm>
            <a:off x="251522" y="1332297"/>
            <a:ext cx="5629715" cy="30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050"/>
              <a:buNone/>
              <a:defRPr i="1" sz="1235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14312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350"/>
              <a:buChar char="⚫"/>
              <a:defRPr sz="1588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04812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00"/>
              <a:buFont typeface="Noto Sans Symbols"/>
              <a:buChar char="▪"/>
              <a:defRPr sz="1412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91338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988"/>
              <a:buFont typeface="Arial"/>
              <a:buChar char="»"/>
              <a:defRPr sz="1235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2991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329"/>
              <a:buChar char="o"/>
              <a:defRPr sz="1329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/>
            </a:lvl1pPr>
            <a:lvl2pPr lvl="1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69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9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71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3"/>
          <p:cNvSpPr txBox="1"/>
          <p:nvPr>
            <p:ph idx="1" type="body"/>
          </p:nvPr>
        </p:nvSpPr>
        <p:spPr>
          <a:xfrm>
            <a:off x="914400" y="1447800"/>
            <a:ext cx="38084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73"/>
          <p:cNvSpPr txBox="1"/>
          <p:nvPr>
            <p:ph idx="2" type="body"/>
          </p:nvPr>
        </p:nvSpPr>
        <p:spPr>
          <a:xfrm>
            <a:off x="4875213" y="1447800"/>
            <a:ext cx="3810000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73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7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7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7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25755" lvl="0" marL="45720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75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5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7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7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7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3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1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9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1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0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4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32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8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1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9.xml"/></Relationships>
</file>

<file path=ppt/slideMasters/_rels/slideMaster2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_rels/slideMaster2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3.xml"/></Relationships>
</file>

<file path=ppt/slideMasters/_rels/slideMaster2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30.xml"/></Relationships>
</file>

<file path=ppt/slideMasters/_rels/slideMaster2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2.xml"/></Relationships>
</file>

<file path=ppt/slideMasters/_rels/slideMaster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3.xml"/></Relationships>
</file>

<file path=ppt/slideMasters/_rels/slideMaster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3.xml"/></Relationships>
</file>

<file path=ppt/slideMasters/_rels/slideMaster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8.xml"/></Relationships>
</file>

<file path=ppt/slideMasters/_rels/slideMaster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1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2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55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Google Shape;9;p55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8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68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" name="Google Shape;93;p68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Google Shape;94;p68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0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70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3" name="Google Shape;103;p70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" name="Google Shape;104;p70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2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72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72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4" name="Google Shape;114;p72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4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74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4" name="Google Shape;124;p74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5" name="Google Shape;125;p74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6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6" name="Google Shape;136;p76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7" name="Google Shape;137;p76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8" name="Google Shape;138;p76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8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78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6" name="Google Shape;146;p78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7" name="Google Shape;147;p78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0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80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7" name="Google Shape;157;p80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8" name="Google Shape;158;p80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2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Google Shape;167;p82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8" name="Google Shape;168;p82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9" name="Google Shape;169;p82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4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7" name="Google Shape;177;p84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8" name="Google Shape;178;p84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9" name="Google Shape;179;p84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6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86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8" name="Google Shape;188;p86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9" name="Google Shape;189;p86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57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57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57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8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Google Shape;197;p88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8" name="Google Shape;198;p88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9" name="Google Shape;199;p88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0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7" name="Google Shape;207;p90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8" name="Google Shape;208;p90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9" name="Google Shape;209;p90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2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7" name="Google Shape;217;p92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8" name="Google Shape;218;p92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9" name="Google Shape;219;p92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4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8" name="Google Shape;228;p94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9" name="Google Shape;229;p94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0" name="Google Shape;230;p94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6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1" name="Google Shape;241;p96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42" name="Google Shape;242;p96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43" name="Google Shape;243;p96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8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0" name="Google Shape;250;p98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1" name="Google Shape;251;p98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2" name="Google Shape;252;p98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0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1" name="Google Shape;261;p100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2" name="Google Shape;262;p100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3" name="Google Shape;263;p100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2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2" name="Google Shape;272;p102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3" name="Google Shape;273;p102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4" name="Google Shape;274;p102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4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2" name="Google Shape;282;p104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3" name="Google Shape;283;p104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4" name="Google Shape;284;p104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2" name="Google Shape;292;p10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10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4" name="Google Shape;294;p10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5" name="Google Shape;295;p10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59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4" name="Google Shape;24;p59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5" name="Google Shape;25;p59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10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10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6" name="Google Shape;306;p10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7" name="Google Shape;307;p10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6" name="Google Shape;316;p11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1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8" name="Google Shape;318;p1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9" name="Google Shape;319;p1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8" name="Google Shape;328;p11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1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30" name="Google Shape;330;p1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31" name="Google Shape;331;p1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/>
          <p:nvPr/>
        </p:nvSpPr>
        <p:spPr>
          <a:xfrm>
            <a:off x="8101012" y="6581775"/>
            <a:ext cx="1008062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Libre Baskerville"/>
              <a:buNone/>
            </a:pPr>
            <a:fld id="{00000000-1234-1234-1234-123412341234}" type="slidenum">
              <a:rPr b="0" i="0" lang="en-US" sz="1000" u="non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grpSp>
        <p:nvGrpSpPr>
          <p:cNvPr id="33" name="Google Shape;33;p61"/>
          <p:cNvGrpSpPr/>
          <p:nvPr/>
        </p:nvGrpSpPr>
        <p:grpSpPr>
          <a:xfrm>
            <a:off x="0" y="-26987"/>
            <a:ext cx="9137650" cy="300976"/>
            <a:chOff x="0" y="-27384"/>
            <a:chExt cx="9137405" cy="301704"/>
          </a:xfrm>
        </p:grpSpPr>
        <p:sp>
          <p:nvSpPr>
            <p:cNvPr id="34" name="Google Shape;34;p61"/>
            <p:cNvSpPr txBox="1"/>
            <p:nvPr/>
          </p:nvSpPr>
          <p:spPr>
            <a:xfrm>
              <a:off x="0" y="-27384"/>
              <a:ext cx="9137405" cy="279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alatino Linotype"/>
                <a:buNone/>
              </a:pPr>
              <a:r>
                <a:rPr b="1" i="1" lang="en-US" sz="1200" u="non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CS 404/504, Fall 2021</a:t>
              </a:r>
              <a:endParaRPr/>
            </a:p>
          </p:txBody>
        </p:sp>
        <p:pic>
          <p:nvPicPr>
            <p:cNvPr id="35" name="Google Shape;35;p6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7504" y="44624"/>
              <a:ext cx="1475423" cy="198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3152" y="256032"/>
              <a:ext cx="9052560" cy="182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" name="Google Shape;37;p61"/>
          <p:cNvCxnSpPr/>
          <p:nvPr/>
        </p:nvCxnSpPr>
        <p:spPr>
          <a:xfrm>
            <a:off x="250825" y="1341437"/>
            <a:ext cx="8713787" cy="0"/>
          </a:xfrm>
          <a:prstGeom prst="straightConnector1">
            <a:avLst/>
          </a:prstGeom>
          <a:noFill/>
          <a:ln cap="rnd" cmpd="sng" w="254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61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1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6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" name="Google Shape;47;p6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3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Google Shape;49;p63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63"/>
          <p:cNvSpPr txBox="1"/>
          <p:nvPr/>
        </p:nvSpPr>
        <p:spPr>
          <a:xfrm>
            <a:off x="914400" y="6170612"/>
            <a:ext cx="3962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Google Shape;54;p64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64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" name="Google Shape;56;p64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" name="Google Shape;57;p64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" name="Google Shape;58;p64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64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64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1" name="Google Shape;61;p64"/>
          <p:cNvSpPr txBox="1"/>
          <p:nvPr/>
        </p:nvSpPr>
        <p:spPr>
          <a:xfrm>
            <a:off x="914400" y="6170612"/>
            <a:ext cx="3962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" name="Google Shape;62;p64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6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Libre Baskerville"/>
              <a:buNone/>
              <a:defRPr b="0" i="0" sz="1200" u="non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6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6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6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66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66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66"/>
          <p:cNvSpPr txBox="1"/>
          <p:nvPr/>
        </p:nvSpPr>
        <p:spPr>
          <a:xfrm>
            <a:off x="914400" y="6170612"/>
            <a:ext cx="3962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66"/>
          <p:cNvSpPr txBox="1"/>
          <p:nvPr>
            <p:ph idx="12" type="sldNum"/>
          </p:nvPr>
        </p:nvSpPr>
        <p:spPr>
          <a:xfrm>
            <a:off x="214312" y="6278562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6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67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67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67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67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67"/>
          <p:cNvSpPr txBox="1"/>
          <p:nvPr>
            <p:ph idx="1" type="body"/>
          </p:nvPr>
        </p:nvSpPr>
        <p:spPr>
          <a:xfrm>
            <a:off x="914400" y="1447800"/>
            <a:ext cx="7770812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68935" lvl="0" marL="457200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2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7" name="Google Shape;87;p67"/>
          <p:cNvSpPr txBox="1"/>
          <p:nvPr>
            <p:ph idx="10" type="dt"/>
          </p:nvPr>
        </p:nvSpPr>
        <p:spPr>
          <a:xfrm>
            <a:off x="6172200" y="6191250"/>
            <a:ext cx="24749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67"/>
          <p:cNvSpPr txBox="1"/>
          <p:nvPr/>
        </p:nvSpPr>
        <p:spPr>
          <a:xfrm>
            <a:off x="914400" y="6170612"/>
            <a:ext cx="3886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67"/>
          <p:cNvSpPr txBox="1"/>
          <p:nvPr>
            <p:ph idx="12" type="sldNum"/>
          </p:nvPr>
        </p:nvSpPr>
        <p:spPr>
          <a:xfrm>
            <a:off x="214312" y="6276975"/>
            <a:ext cx="320675" cy="3206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places2.csail.mit.edu/demo.html" TargetMode="External"/><Relationship Id="rId4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Relationship Id="rId4" Type="http://schemas.openxmlformats.org/officeDocument/2006/relationships/hyperlink" Target="https://www.xenonstack.com/blog/static/public/uploads/media/machine-learning-vs-deep-learning.png" TargetMode="External"/></Relationships>
</file>

<file path=ppt/slides/_rels/slide45.xml.rels><?xml version="1.0" encoding="UTF-8" standalone="yes"?><Relationships xmlns="http://schemas.openxmlformats.org/package/2006/relationships"><Relationship Id="rId40" Type="http://schemas.openxmlformats.org/officeDocument/2006/relationships/image" Target="../media/image51.png"/><Relationship Id="rId20" Type="http://schemas.openxmlformats.org/officeDocument/2006/relationships/image" Target="../media/image39.png"/><Relationship Id="rId42" Type="http://schemas.openxmlformats.org/officeDocument/2006/relationships/image" Target="../media/image54.jpg"/><Relationship Id="rId41" Type="http://schemas.openxmlformats.org/officeDocument/2006/relationships/image" Target="../media/image57.png"/><Relationship Id="rId22" Type="http://schemas.openxmlformats.org/officeDocument/2006/relationships/image" Target="../media/image41.png"/><Relationship Id="rId21" Type="http://schemas.openxmlformats.org/officeDocument/2006/relationships/image" Target="../media/image33.png"/><Relationship Id="rId24" Type="http://schemas.openxmlformats.org/officeDocument/2006/relationships/image" Target="../media/image42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Relationship Id="rId26" Type="http://schemas.openxmlformats.org/officeDocument/2006/relationships/image" Target="../media/image43.png"/><Relationship Id="rId25" Type="http://schemas.openxmlformats.org/officeDocument/2006/relationships/image" Target="../media/image38.png"/><Relationship Id="rId28" Type="http://schemas.openxmlformats.org/officeDocument/2006/relationships/image" Target="../media/image47.png"/><Relationship Id="rId27" Type="http://schemas.openxmlformats.org/officeDocument/2006/relationships/image" Target="../media/image34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Relationship Id="rId29" Type="http://schemas.openxmlformats.org/officeDocument/2006/relationships/image" Target="../media/image52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Relationship Id="rId31" Type="http://schemas.openxmlformats.org/officeDocument/2006/relationships/image" Target="../media/image40.png"/><Relationship Id="rId30" Type="http://schemas.openxmlformats.org/officeDocument/2006/relationships/image" Target="../media/image36.png"/><Relationship Id="rId11" Type="http://schemas.openxmlformats.org/officeDocument/2006/relationships/image" Target="../media/image27.png"/><Relationship Id="rId33" Type="http://schemas.openxmlformats.org/officeDocument/2006/relationships/image" Target="../media/image48.png"/><Relationship Id="rId10" Type="http://schemas.openxmlformats.org/officeDocument/2006/relationships/image" Target="../media/image30.png"/><Relationship Id="rId32" Type="http://schemas.openxmlformats.org/officeDocument/2006/relationships/image" Target="../media/image45.png"/><Relationship Id="rId13" Type="http://schemas.openxmlformats.org/officeDocument/2006/relationships/image" Target="../media/image18.png"/><Relationship Id="rId35" Type="http://schemas.openxmlformats.org/officeDocument/2006/relationships/image" Target="../media/image55.png"/><Relationship Id="rId12" Type="http://schemas.openxmlformats.org/officeDocument/2006/relationships/image" Target="../media/image24.png"/><Relationship Id="rId34" Type="http://schemas.openxmlformats.org/officeDocument/2006/relationships/image" Target="../media/image46.png"/><Relationship Id="rId15" Type="http://schemas.openxmlformats.org/officeDocument/2006/relationships/image" Target="../media/image28.png"/><Relationship Id="rId37" Type="http://schemas.openxmlformats.org/officeDocument/2006/relationships/image" Target="../media/image56.png"/><Relationship Id="rId14" Type="http://schemas.openxmlformats.org/officeDocument/2006/relationships/image" Target="../media/image23.png"/><Relationship Id="rId36" Type="http://schemas.openxmlformats.org/officeDocument/2006/relationships/image" Target="../media/image50.png"/><Relationship Id="rId17" Type="http://schemas.openxmlformats.org/officeDocument/2006/relationships/image" Target="../media/image37.png"/><Relationship Id="rId39" Type="http://schemas.openxmlformats.org/officeDocument/2006/relationships/image" Target="../media/image49.png"/><Relationship Id="rId16" Type="http://schemas.openxmlformats.org/officeDocument/2006/relationships/image" Target="../media/image31.png"/><Relationship Id="rId38" Type="http://schemas.openxmlformats.org/officeDocument/2006/relationships/image" Target="../media/image53.png"/><Relationship Id="rId19" Type="http://schemas.openxmlformats.org/officeDocument/2006/relationships/image" Target="../media/image44.png"/><Relationship Id="rId18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"/>
          <p:cNvSpPr txBox="1"/>
          <p:nvPr/>
        </p:nvSpPr>
        <p:spPr>
          <a:xfrm>
            <a:off x="1447800" y="5943600"/>
            <a:ext cx="6400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ibre Baskerville"/>
              <a:buNone/>
            </a:pPr>
            <a:r>
              <a:t/>
            </a:r>
            <a:endParaRPr/>
          </a:p>
        </p:txBody>
      </p:sp>
      <p:sp>
        <p:nvSpPr>
          <p:cNvPr id="344" name="Google Shape;344;p1"/>
          <p:cNvSpPr txBox="1"/>
          <p:nvPr/>
        </p:nvSpPr>
        <p:spPr>
          <a:xfrm>
            <a:off x="685800" y="1316037"/>
            <a:ext cx="77724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400"/>
              <a:buFont typeface="Libre Franklin"/>
              <a:buNone/>
            </a:pPr>
            <a:r>
              <a:rPr b="0" i="0" lang="en-US" sz="5400" u="none" cap="none" strike="noStrike">
                <a:solidFill>
                  <a:srgbClr val="0D0D0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Artificial Neural Networks</a:t>
            </a:r>
            <a:endParaRPr/>
          </a:p>
        </p:txBody>
      </p:sp>
      <p:pic>
        <p:nvPicPr>
          <p:cNvPr id="345" name="Google Shape;3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200400"/>
            <a:ext cx="4267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28599" lvl="2" marL="820737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Brain is A massively parallel information processing system.</a:t>
            </a:r>
            <a:endParaRPr/>
          </a:p>
          <a:p>
            <a:pPr indent="-228599" lvl="2" marL="820737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brains are a huge network of processing elements. A typical brain contains a network of 10 billion neurons.</a:t>
            </a:r>
            <a:endParaRPr/>
          </a:p>
        </p:txBody>
      </p:sp>
      <p:pic>
        <p:nvPicPr>
          <p:cNvPr id="401" name="Google Shape;4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05200"/>
            <a:ext cx="5562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07" name="Google Shape;407;p11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08" name="Google Shape;4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1"/>
          <p:cNvSpPr txBox="1"/>
          <p:nvPr/>
        </p:nvSpPr>
        <p:spPr>
          <a:xfrm>
            <a:off x="381000" y="5029200"/>
            <a:ext cx="83058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Dendrites: Input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body: Processor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Synaptic: Link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Axon: Output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15" name="Google Shape;415;p12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16" name="Google Shape;4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2"/>
          <p:cNvSpPr txBox="1"/>
          <p:nvPr/>
        </p:nvSpPr>
        <p:spPr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neuron is connected to other neurons through about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10,000 synapses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23" name="Google Shape;423;p13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24" name="Google Shape;4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3"/>
          <p:cNvSpPr txBox="1"/>
          <p:nvPr/>
        </p:nvSpPr>
        <p:spPr>
          <a:xfrm>
            <a:off x="381000" y="5048250"/>
            <a:ext cx="8305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neuron receives input from other neurons. Inputs are combined.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31" name="Google Shape;431;p14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32" name="Google Shape;4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4"/>
          <p:cNvSpPr txBox="1"/>
          <p:nvPr/>
        </p:nvSpPr>
        <p:spPr>
          <a:xfrm>
            <a:off x="381000" y="5105400"/>
            <a:ext cx="83058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input exceeds a critical level, the neuron discharges a spike ‐ an electrical pulse that travels from the body, down the axon, to the next neuron(s)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39" name="Google Shape;439;p15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40" name="Google Shape;4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 txBox="1"/>
          <p:nvPr/>
        </p:nvSpPr>
        <p:spPr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axon endings almost touch the dendrites or cell body of the next neuron.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48" name="Google Shape;4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6"/>
          <p:cNvSpPr txBox="1"/>
          <p:nvPr/>
        </p:nvSpPr>
        <p:spPr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of an electrical signal from one neuron to the next is effected by neurotransmitters.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56" name="Google Shape;4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 txBox="1"/>
          <p:nvPr/>
        </p:nvSpPr>
        <p:spPr>
          <a:xfrm>
            <a:off x="381000" y="5105400"/>
            <a:ext cx="83058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Neurotransmitters are chemicals which are released from the first neuron and which bind to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our brains work?</a:t>
            </a:r>
            <a:endParaRPr/>
          </a:p>
        </p:txBody>
      </p:sp>
      <p:sp>
        <p:nvSpPr>
          <p:cNvPr id="463" name="Google Shape;463;p18"/>
          <p:cNvSpPr txBox="1"/>
          <p:nvPr/>
        </p:nvSpPr>
        <p:spPr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▪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processing element</a:t>
            </a:r>
            <a:endParaRPr/>
          </a:p>
        </p:txBody>
      </p:sp>
      <p:pic>
        <p:nvPicPr>
          <p:cNvPr id="464" name="Google Shape;4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8"/>
          <p:cNvSpPr txBox="1"/>
          <p:nvPr/>
        </p:nvSpPr>
        <p:spPr>
          <a:xfrm>
            <a:off x="381000" y="5048250"/>
            <a:ext cx="83058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link is called a synapse. The strength of the signal that reaches the next neuron depends on factors such as the amount of neurotransmitter available.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pic>
        <p:nvPicPr>
          <p:cNvPr id="471" name="Google Shape;4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90600"/>
            <a:ext cx="74676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9"/>
          <p:cNvSpPr txBox="1"/>
          <p:nvPr/>
        </p:nvSpPr>
        <p:spPr>
          <a:xfrm>
            <a:off x="609600" y="5943600"/>
            <a:ext cx="7848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artificial neuron is an imitation of a human neuron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351" name="Google Shape;351;p2"/>
          <p:cNvSpPr txBox="1"/>
          <p:nvPr/>
        </p:nvSpPr>
        <p:spPr>
          <a:xfrm>
            <a:off x="914400" y="1447800"/>
            <a:ext cx="7772400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Artificial Neural Networks?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works?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paradigms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Applications areas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Baskervill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sp>
        <p:nvSpPr>
          <p:cNvPr id="478" name="Google Shape;478;p20"/>
          <p:cNvSpPr txBox="1"/>
          <p:nvPr/>
        </p:nvSpPr>
        <p:spPr>
          <a:xfrm>
            <a:off x="228600" y="9144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Now, let us have a look at the model of an artificial neuron.</a:t>
            </a:r>
            <a:endParaRPr/>
          </a:p>
        </p:txBody>
      </p:sp>
      <p:pic>
        <p:nvPicPr>
          <p:cNvPr id="479" name="Google Shape;4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001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sp>
        <p:nvSpPr>
          <p:cNvPr id="485" name="Google Shape;485;p21"/>
          <p:cNvSpPr txBox="1"/>
          <p:nvPr/>
        </p:nvSpPr>
        <p:spPr>
          <a:xfrm>
            <a:off x="76200" y="4572000"/>
            <a:ext cx="2133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>
            <a:off x="6553200" y="13716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7" name="Google Shape;487;p21"/>
          <p:cNvSpPr/>
          <p:nvPr/>
        </p:nvSpPr>
        <p:spPr>
          <a:xfrm>
            <a:off x="4191000" y="13716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1828800" y="13716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4191000" y="2743200"/>
            <a:ext cx="685800" cy="685800"/>
          </a:xfrm>
          <a:prstGeom prst="ellipse">
            <a:avLst/>
          </a:prstGeom>
          <a:solidFill>
            <a:srgbClr val="742217"/>
          </a:solidFill>
          <a:ln cap="flat" cmpd="sng" w="12600">
            <a:solidFill>
              <a:srgbClr val="4E16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∑</a:t>
            </a: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4191000" y="4572000"/>
            <a:ext cx="685800" cy="685800"/>
          </a:xfrm>
          <a:prstGeom prst="ellipse">
            <a:avLst/>
          </a:prstGeom>
          <a:solidFill>
            <a:srgbClr val="7C6B4D"/>
          </a:solidFill>
          <a:ln cap="flat" cmpd="sng" w="12600">
            <a:solidFill>
              <a:srgbClr val="5347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Baskerville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491" name="Google Shape;491;p21"/>
          <p:cNvSpPr txBox="1"/>
          <p:nvPr/>
        </p:nvSpPr>
        <p:spPr>
          <a:xfrm>
            <a:off x="76200" y="2743200"/>
            <a:ext cx="2209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/>
          </a:p>
        </p:txBody>
      </p:sp>
      <p:sp>
        <p:nvSpPr>
          <p:cNvPr id="492" name="Google Shape;492;p21"/>
          <p:cNvSpPr txBox="1"/>
          <p:nvPr/>
        </p:nvSpPr>
        <p:spPr>
          <a:xfrm>
            <a:off x="76200" y="1447800"/>
            <a:ext cx="1828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493" name="Google Shape;493;p21"/>
          <p:cNvSpPr txBox="1"/>
          <p:nvPr/>
        </p:nvSpPr>
        <p:spPr>
          <a:xfrm>
            <a:off x="5105400" y="3073400"/>
            <a:ext cx="4197350" cy="649287"/>
          </a:xfrm>
          <a:prstGeom prst="rect">
            <a:avLst/>
          </a:prstGeom>
          <a:solidFill>
            <a:srgbClr val="EF8C6A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∑= </a:t>
            </a: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baseline="-2500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+X</a:t>
            </a:r>
            <a:r>
              <a:rPr b="0" baseline="-2500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+ ….+X</a:t>
            </a:r>
            <a:r>
              <a:rPr b="0" baseline="-2500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=y</a:t>
            </a:r>
            <a:endParaRPr/>
          </a:p>
        </p:txBody>
      </p:sp>
      <p:cxnSp>
        <p:nvCxnSpPr>
          <p:cNvPr id="494" name="Google Shape;494;p21"/>
          <p:cNvCxnSpPr/>
          <p:nvPr/>
        </p:nvCxnSpPr>
        <p:spPr>
          <a:xfrm>
            <a:off x="4533900" y="3429000"/>
            <a:ext cx="1587" cy="11430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5" name="Google Shape;495;p21"/>
          <p:cNvCxnSpPr/>
          <p:nvPr/>
        </p:nvCxnSpPr>
        <p:spPr>
          <a:xfrm flipH="1">
            <a:off x="4875212" y="1957387"/>
            <a:ext cx="1779587" cy="1128712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21"/>
          <p:cNvCxnSpPr/>
          <p:nvPr/>
        </p:nvCxnSpPr>
        <p:spPr>
          <a:xfrm flipH="1">
            <a:off x="4530725" y="2058987"/>
            <a:ext cx="6350" cy="685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21"/>
          <p:cNvCxnSpPr/>
          <p:nvPr/>
        </p:nvCxnSpPr>
        <p:spPr>
          <a:xfrm>
            <a:off x="2514600" y="1828800"/>
            <a:ext cx="1676400" cy="12573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8" name="Google Shape;498;p21"/>
          <p:cNvSpPr txBox="1"/>
          <p:nvPr/>
        </p:nvSpPr>
        <p:spPr>
          <a:xfrm>
            <a:off x="2667000" y="1458912"/>
            <a:ext cx="1447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. . . . . . . . . . 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sp>
        <p:nvSpPr>
          <p:cNvPr id="504" name="Google Shape;504;p22"/>
          <p:cNvSpPr txBox="1"/>
          <p:nvPr/>
        </p:nvSpPr>
        <p:spPr>
          <a:xfrm>
            <a:off x="2133600" y="863600"/>
            <a:ext cx="46482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 inputs are equal</a:t>
            </a:r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0" y="5305425"/>
            <a:ext cx="2133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6477000" y="14478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4114800" y="14478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1752600" y="1447800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4114800" y="3476625"/>
            <a:ext cx="685800" cy="685800"/>
          </a:xfrm>
          <a:prstGeom prst="ellipse">
            <a:avLst/>
          </a:prstGeom>
          <a:solidFill>
            <a:srgbClr val="742217"/>
          </a:solidFill>
          <a:ln cap="flat" cmpd="sng" w="12600">
            <a:solidFill>
              <a:srgbClr val="4E16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∑</a:t>
            </a:r>
            <a:endParaRPr/>
          </a:p>
        </p:txBody>
      </p:sp>
      <p:sp>
        <p:nvSpPr>
          <p:cNvPr id="510" name="Google Shape;510;p22"/>
          <p:cNvSpPr/>
          <p:nvPr/>
        </p:nvSpPr>
        <p:spPr>
          <a:xfrm>
            <a:off x="4114800" y="5305425"/>
            <a:ext cx="685800" cy="685800"/>
          </a:xfrm>
          <a:prstGeom prst="ellipse">
            <a:avLst/>
          </a:prstGeom>
          <a:solidFill>
            <a:srgbClr val="7C6B4D"/>
          </a:solidFill>
          <a:ln cap="flat" cmpd="sng" w="12600">
            <a:solidFill>
              <a:srgbClr val="5347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Baskerville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511" name="Google Shape;511;p22"/>
          <p:cNvSpPr txBox="1"/>
          <p:nvPr/>
        </p:nvSpPr>
        <p:spPr>
          <a:xfrm>
            <a:off x="0" y="3476625"/>
            <a:ext cx="2209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/>
          </a:p>
        </p:txBody>
      </p:sp>
      <p:sp>
        <p:nvSpPr>
          <p:cNvPr id="512" name="Google Shape;512;p22"/>
          <p:cNvSpPr txBox="1"/>
          <p:nvPr/>
        </p:nvSpPr>
        <p:spPr>
          <a:xfrm>
            <a:off x="0" y="1800225"/>
            <a:ext cx="1828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513" name="Google Shape;513;p22"/>
          <p:cNvSpPr txBox="1"/>
          <p:nvPr/>
        </p:nvSpPr>
        <p:spPr>
          <a:xfrm>
            <a:off x="5029200" y="3806825"/>
            <a:ext cx="3886200" cy="876300"/>
          </a:xfrm>
          <a:prstGeom prst="rect">
            <a:avLst/>
          </a:prstGeom>
          <a:solidFill>
            <a:srgbClr val="EF8C6A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∑= 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+X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+ ….+X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=y</a:t>
            </a:r>
            <a:endParaRPr/>
          </a:p>
        </p:txBody>
      </p:sp>
      <p:cxnSp>
        <p:nvCxnSpPr>
          <p:cNvPr id="514" name="Google Shape;514;p22"/>
          <p:cNvCxnSpPr/>
          <p:nvPr/>
        </p:nvCxnSpPr>
        <p:spPr>
          <a:xfrm>
            <a:off x="4457700" y="4162425"/>
            <a:ext cx="1587" cy="11430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22"/>
          <p:cNvSpPr/>
          <p:nvPr/>
        </p:nvSpPr>
        <p:spPr>
          <a:xfrm>
            <a:off x="5486400" y="2562225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1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>
            <a:off x="4114800" y="2562225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1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2743200" y="2514600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1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0" y="2663825"/>
            <a:ext cx="1828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endParaRPr/>
          </a:p>
        </p:txBody>
      </p:sp>
      <p:sp>
        <p:nvSpPr>
          <p:cNvPr id="519" name="Google Shape;519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0" y="12192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22" name="Google Shape;5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5534025"/>
            <a:ext cx="1143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2"/>
          <p:cNvSpPr txBox="1"/>
          <p:nvPr/>
        </p:nvSpPr>
        <p:spPr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2514600" y="1524000"/>
            <a:ext cx="1447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. . . . . . . . . . . </a:t>
            </a:r>
            <a:endParaRPr/>
          </a:p>
        </p:txBody>
      </p:sp>
      <p:cxnSp>
        <p:nvCxnSpPr>
          <p:cNvPr id="525" name="Google Shape;525;p22"/>
          <p:cNvCxnSpPr/>
          <p:nvPr/>
        </p:nvCxnSpPr>
        <p:spPr>
          <a:xfrm>
            <a:off x="2338387" y="2033587"/>
            <a:ext cx="504825" cy="58102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6" name="Google Shape;526;p22"/>
          <p:cNvCxnSpPr/>
          <p:nvPr/>
        </p:nvCxnSpPr>
        <p:spPr>
          <a:xfrm>
            <a:off x="4457700" y="2133600"/>
            <a:ext cx="1587" cy="42862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7" name="Google Shape;527;p22"/>
          <p:cNvCxnSpPr/>
          <p:nvPr/>
        </p:nvCxnSpPr>
        <p:spPr>
          <a:xfrm flipH="1">
            <a:off x="6172200" y="2133600"/>
            <a:ext cx="533400" cy="609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8" name="Google Shape;528;p22"/>
          <p:cNvCxnSpPr/>
          <p:nvPr/>
        </p:nvCxnSpPr>
        <p:spPr>
          <a:xfrm flipH="1">
            <a:off x="4800600" y="3148012"/>
            <a:ext cx="785812" cy="671512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4457700" y="3248025"/>
            <a:ext cx="1587" cy="228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0" name="Google Shape;530;p22"/>
          <p:cNvCxnSpPr/>
          <p:nvPr/>
        </p:nvCxnSpPr>
        <p:spPr>
          <a:xfrm>
            <a:off x="3328987" y="3100387"/>
            <a:ext cx="785812" cy="719137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22"/>
          <p:cNvSpPr txBox="1"/>
          <p:nvPr/>
        </p:nvSpPr>
        <p:spPr>
          <a:xfrm>
            <a:off x="3429000" y="2667000"/>
            <a:ext cx="685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. . . 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3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sp>
        <p:nvSpPr>
          <p:cNvPr id="537" name="Google Shape;537;p23"/>
          <p:cNvSpPr txBox="1"/>
          <p:nvPr/>
        </p:nvSpPr>
        <p:spPr>
          <a:xfrm>
            <a:off x="381000" y="685800"/>
            <a:ext cx="8458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signal is not passed down to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neuron verbatim</a:t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609600" y="4648200"/>
            <a:ext cx="2438400" cy="86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0122" y="36356"/>
                </a:moveTo>
                <a:lnTo>
                  <a:pt x="12598" y="25854"/>
                </a:lnTo>
              </a:path>
            </a:pathLst>
          </a:custGeom>
          <a:solidFill>
            <a:srgbClr val="D9D9D9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Function (Activation Function)</a:t>
            </a:r>
            <a:endParaRPr/>
          </a:p>
        </p:txBody>
      </p:sp>
      <p:sp>
        <p:nvSpPr>
          <p:cNvPr id="539" name="Google Shape;539;p23"/>
          <p:cNvSpPr txBox="1"/>
          <p:nvPr/>
        </p:nvSpPr>
        <p:spPr>
          <a:xfrm>
            <a:off x="0" y="5715000"/>
            <a:ext cx="2133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6477000" y="1857375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4114800" y="1857375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752600" y="1857375"/>
            <a:ext cx="685800" cy="685800"/>
          </a:xfrm>
          <a:prstGeom prst="ellipse">
            <a:avLst/>
          </a:prstGeom>
          <a:solidFill>
            <a:srgbClr val="69240C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4114800" y="3886200"/>
            <a:ext cx="685800" cy="685800"/>
          </a:xfrm>
          <a:prstGeom prst="ellipse">
            <a:avLst/>
          </a:prstGeom>
          <a:solidFill>
            <a:srgbClr val="742217"/>
          </a:solidFill>
          <a:ln cap="flat" cmpd="sng" w="12600">
            <a:solidFill>
              <a:srgbClr val="4E16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∑</a:t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4114800" y="5715000"/>
            <a:ext cx="685800" cy="685800"/>
          </a:xfrm>
          <a:prstGeom prst="ellipse">
            <a:avLst/>
          </a:prstGeom>
          <a:solidFill>
            <a:srgbClr val="7C6B4D"/>
          </a:solidFill>
          <a:ln cap="flat" cmpd="sng" w="12600">
            <a:solidFill>
              <a:srgbClr val="5347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Baskerville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545" name="Google Shape;545;p23"/>
          <p:cNvSpPr txBox="1"/>
          <p:nvPr/>
        </p:nvSpPr>
        <p:spPr>
          <a:xfrm>
            <a:off x="0" y="3886200"/>
            <a:ext cx="2209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/>
          </a:p>
        </p:txBody>
      </p:sp>
      <p:sp>
        <p:nvSpPr>
          <p:cNvPr id="546" name="Google Shape;546;p23"/>
          <p:cNvSpPr txBox="1"/>
          <p:nvPr/>
        </p:nvSpPr>
        <p:spPr>
          <a:xfrm>
            <a:off x="0" y="2209800"/>
            <a:ext cx="1828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cxnSp>
        <p:nvCxnSpPr>
          <p:cNvPr id="547" name="Google Shape;547;p23"/>
          <p:cNvCxnSpPr/>
          <p:nvPr/>
        </p:nvCxnSpPr>
        <p:spPr>
          <a:xfrm>
            <a:off x="4457700" y="4572000"/>
            <a:ext cx="1587" cy="3333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8" name="Google Shape;548;p23"/>
          <p:cNvSpPr/>
          <p:nvPr/>
        </p:nvSpPr>
        <p:spPr>
          <a:xfrm>
            <a:off x="5486400" y="2971800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4114800" y="2971800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2743200" y="2924175"/>
            <a:ext cx="685800" cy="685800"/>
          </a:xfrm>
          <a:prstGeom prst="ellipse">
            <a:avLst/>
          </a:prstGeom>
          <a:solidFill>
            <a:srgbClr val="6E6263"/>
          </a:solidFill>
          <a:ln cap="flat" cmpd="sng" w="12600">
            <a:solidFill>
              <a:srgbClr val="6924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0" y="3073400"/>
            <a:ext cx="1828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</a:t>
            </a:r>
            <a:endParaRPr/>
          </a:p>
        </p:txBody>
      </p:sp>
      <p:sp>
        <p:nvSpPr>
          <p:cNvPr id="552" name="Google Shape;552;p23"/>
          <p:cNvSpPr txBox="1"/>
          <p:nvPr/>
        </p:nvSpPr>
        <p:spPr>
          <a:xfrm>
            <a:off x="2514600" y="1933575"/>
            <a:ext cx="1447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. . . . . . . . . . . </a:t>
            </a:r>
            <a:endParaRPr/>
          </a:p>
        </p:txBody>
      </p:sp>
      <p:cxnSp>
        <p:nvCxnSpPr>
          <p:cNvPr id="553" name="Google Shape;553;p23"/>
          <p:cNvCxnSpPr/>
          <p:nvPr/>
        </p:nvCxnSpPr>
        <p:spPr>
          <a:xfrm>
            <a:off x="2338387" y="2443162"/>
            <a:ext cx="504825" cy="58102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4" name="Google Shape;554;p23"/>
          <p:cNvCxnSpPr/>
          <p:nvPr/>
        </p:nvCxnSpPr>
        <p:spPr>
          <a:xfrm>
            <a:off x="4457700" y="2543175"/>
            <a:ext cx="1587" cy="42862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5" name="Google Shape;555;p23"/>
          <p:cNvCxnSpPr/>
          <p:nvPr/>
        </p:nvCxnSpPr>
        <p:spPr>
          <a:xfrm flipH="1">
            <a:off x="6172200" y="2543175"/>
            <a:ext cx="533400" cy="609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6" name="Google Shape;556;p23"/>
          <p:cNvCxnSpPr/>
          <p:nvPr/>
        </p:nvCxnSpPr>
        <p:spPr>
          <a:xfrm flipH="1">
            <a:off x="4800600" y="3557587"/>
            <a:ext cx="785812" cy="671512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7" name="Google Shape;557;p23"/>
          <p:cNvCxnSpPr/>
          <p:nvPr/>
        </p:nvCxnSpPr>
        <p:spPr>
          <a:xfrm>
            <a:off x="4457700" y="3657600"/>
            <a:ext cx="1587" cy="228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8" name="Google Shape;558;p23"/>
          <p:cNvCxnSpPr/>
          <p:nvPr/>
        </p:nvCxnSpPr>
        <p:spPr>
          <a:xfrm>
            <a:off x="3328987" y="3509962"/>
            <a:ext cx="785812" cy="719137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9" name="Google Shape;559;p2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60" name="Google Shape;5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371975"/>
            <a:ext cx="12954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3"/>
          <p:cNvSpPr txBox="1"/>
          <p:nvPr/>
        </p:nvSpPr>
        <p:spPr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2" name="Google Shape;562;p2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63" name="Google Shape;5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5514975"/>
            <a:ext cx="1447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3"/>
          <p:cNvSpPr txBox="1"/>
          <p:nvPr/>
        </p:nvSpPr>
        <p:spPr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962400" y="4905375"/>
            <a:ext cx="990600" cy="457200"/>
          </a:xfrm>
          <a:prstGeom prst="rect">
            <a:avLst/>
          </a:prstGeom>
          <a:solidFill>
            <a:srgbClr val="6E6263"/>
          </a:solidFill>
          <a:ln cap="flat" cmpd="sng" w="126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f(v</a:t>
            </a:r>
            <a:r>
              <a:rPr b="0" baseline="-2500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</p:txBody>
      </p:sp>
      <p:sp>
        <p:nvSpPr>
          <p:cNvPr id="566" name="Google Shape;566;p23"/>
          <p:cNvSpPr txBox="1"/>
          <p:nvPr/>
        </p:nvSpPr>
        <p:spPr>
          <a:xfrm>
            <a:off x="3429000" y="3076575"/>
            <a:ext cx="685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. . . . </a:t>
            </a:r>
            <a:endParaRPr/>
          </a:p>
        </p:txBody>
      </p:sp>
      <p:cxnSp>
        <p:nvCxnSpPr>
          <p:cNvPr id="567" name="Google Shape;567;p23"/>
          <p:cNvCxnSpPr/>
          <p:nvPr/>
        </p:nvCxnSpPr>
        <p:spPr>
          <a:xfrm>
            <a:off x="4457700" y="5362575"/>
            <a:ext cx="1587" cy="35242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0"/>
            <a:ext cx="87630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4"/>
          <p:cNvSpPr txBox="1"/>
          <p:nvPr/>
        </p:nvSpPr>
        <p:spPr>
          <a:xfrm>
            <a:off x="838200" y="-1587"/>
            <a:ext cx="7772400" cy="1601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a function of the input, that is affected by the weights, and the transfer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</a:t>
            </a:r>
            <a:endParaRPr/>
          </a:p>
        </p:txBody>
      </p:sp>
      <p:sp>
        <p:nvSpPr>
          <p:cNvPr id="583" name="Google Shape;583;p26"/>
          <p:cNvSpPr txBox="1"/>
          <p:nvPr/>
        </p:nvSpPr>
        <p:spPr>
          <a:xfrm>
            <a:off x="457200" y="1524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ANN can: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computable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function, by the appropriate selection of the network topology and weights values.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from experience!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Specifically, by trial‐and‐error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by trial‐and‐error</a:t>
            </a:r>
            <a:endParaRPr/>
          </a:p>
        </p:txBody>
      </p:sp>
      <p:sp>
        <p:nvSpPr>
          <p:cNvPr id="589" name="Google Shape;589;p27"/>
          <p:cNvSpPr txBox="1"/>
          <p:nvPr/>
        </p:nvSpPr>
        <p:spPr>
          <a:xfrm>
            <a:off x="457200" y="1524000"/>
            <a:ext cx="8229600" cy="472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process of: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306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Processing an input to produce an output (In terms of ANN: Compute the output function of a given input)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306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Evaluate: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Baskerville"/>
              <a:buNone/>
            </a:pPr>
            <a:r>
              <a:rPr b="0" i="0" lang="en-US" sz="3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Evaluating this output by </a:t>
            </a:r>
            <a:r>
              <a:rPr b="0" i="0" lang="en-US" sz="26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comparing the actual output with the expected output.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3060"/>
              <a:buFont typeface="Noto Sans Symbols"/>
              <a:buChar char="⮚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Adjust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/>
          </a:p>
        </p:txBody>
      </p:sp>
      <p:sp>
        <p:nvSpPr>
          <p:cNvPr id="357" name="Google Shape;357;p3"/>
          <p:cNvSpPr txBox="1"/>
          <p:nvPr/>
        </p:nvSpPr>
        <p:spPr>
          <a:xfrm>
            <a:off x="457200" y="16002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consists of a pool of simple processing units which communicate by sending signals to each other over a large number of weighted connections.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works?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initial values of the weights randomly.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truth table of the XOR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input (e.g. 0, and 0)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an output (e.g. 0.60543)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it to the expected output. (Diff= 0.60543)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the weights </a:t>
            </a:r>
            <a:r>
              <a:rPr b="0" i="1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until a condition is met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Condition: certain number of iterations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Condition: error threshold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/>
          <p:nvPr/>
        </p:nvSpPr>
        <p:spPr>
          <a:xfrm>
            <a:off x="457200" y="152400"/>
            <a:ext cx="82296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</a:t>
            </a:r>
            <a:endParaRPr/>
          </a:p>
        </p:txBody>
      </p:sp>
      <p:sp>
        <p:nvSpPr>
          <p:cNvPr id="609" name="Google Shape;609;p31"/>
          <p:cNvSpPr txBox="1"/>
          <p:nvPr/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weights (small random values ∈[‐1,1])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function (How the inputs and the weights are combined to produce output?)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estimation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adjusting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neurons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representation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training set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2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Transfer Functions</a:t>
            </a:r>
            <a:endParaRPr/>
          </a:p>
        </p:txBody>
      </p:sp>
      <p:sp>
        <p:nvSpPr>
          <p:cNvPr id="615" name="Google Shape;615;p32"/>
          <p:cNvSpPr txBox="1"/>
          <p:nvPr/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Linear: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proportional to the total weighted input.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Threshold: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set at one of two values, depending on whether the total weighted input is greater than or less than some threshold value.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Non‐linear: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varies continuously but not linearly as the input changes.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0" y="8858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Error Estimation</a:t>
            </a:r>
            <a:endParaRPr/>
          </a:p>
        </p:txBody>
      </p:sp>
      <p:sp>
        <p:nvSpPr>
          <p:cNvPr id="623" name="Google Shape;623;p33"/>
          <p:cNvSpPr txBox="1"/>
          <p:nvPr/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mean square error (RMSE)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frequently-used measure of the differences between values predicted by a model or an estimator and the values actually observed from the thing being modeled or estimated</a:t>
            </a:r>
            <a:endParaRPr/>
          </a:p>
        </p:txBody>
      </p:sp>
      <p:sp>
        <p:nvSpPr>
          <p:cNvPr id="624" name="Google Shape;624;p33"/>
          <p:cNvSpPr txBox="1"/>
          <p:nvPr/>
        </p:nvSpPr>
        <p:spPr>
          <a:xfrm>
            <a:off x="0" y="0"/>
            <a:ext cx="9144000" cy="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Adjusting</a:t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each iteration, weights should be adjusted to minimize the error.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– All possible weights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– Back propagation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</a:t>
            </a:r>
            <a:endParaRPr/>
          </a:p>
        </p:txBody>
      </p:sp>
      <p:sp>
        <p:nvSpPr>
          <p:cNvPr id="636" name="Google Shape;636;p35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Back-propagation is an example of supervised learning is used at each layer to minimize the error between the layer’s response and the actual data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error at each hidden layer is an average of the evaluated error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Hidden layer networks are trained this way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</a:t>
            </a: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is a neuron.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 of N’s inputs weights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N’s output.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</a:t>
            </a:r>
            <a:r>
              <a:rPr b="0" baseline="-2500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+Δ N</a:t>
            </a:r>
            <a:r>
              <a:rPr b="0" baseline="-2500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 N</a:t>
            </a:r>
            <a:r>
              <a:rPr b="0" baseline="-2500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1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</a:t>
            </a:r>
            <a:r>
              <a:rPr b="1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(1‐</a:t>
            </a: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)* </a:t>
            </a: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ErrorFactor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ErrorFactor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ExpectedOutput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baseline="-2500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ActualOutput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works only for the last layer, as we can know the actual output, and the expected output.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/>
          <p:nvPr/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neurons</a:t>
            </a:r>
            <a:endParaRPr/>
          </a:p>
        </p:txBody>
      </p:sp>
      <p:sp>
        <p:nvSpPr>
          <p:cNvPr id="648" name="Google Shape;648;p37"/>
          <p:cNvSpPr txBox="1"/>
          <p:nvPr/>
        </p:nvSpPr>
        <p:spPr>
          <a:xfrm>
            <a:off x="457200" y="609600"/>
            <a:ext cx="8229600" cy="60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neurons: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accuracy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over‐fitting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Memorizing, rather than understanding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will be useless with new problems.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neurons: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accuracy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Inability to learn at all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number.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representation</a:t>
            </a:r>
            <a:endParaRPr/>
          </a:p>
        </p:txBody>
      </p:sp>
      <p:sp>
        <p:nvSpPr>
          <p:cNvPr id="654" name="Google Shape;654;p38"/>
          <p:cNvSpPr txBox="1"/>
          <p:nvPr/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input/output data needs pre‐processing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Pictures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Pixel intensity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pattern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9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training set</a:t>
            </a:r>
            <a:endParaRPr/>
          </a:p>
        </p:txBody>
      </p:sp>
      <p:sp>
        <p:nvSpPr>
          <p:cNvPr id="660" name="Google Shape;660;p39"/>
          <p:cNvSpPr txBox="1"/>
          <p:nvPr/>
        </p:nvSpPr>
        <p:spPr>
          <a:xfrm>
            <a:off x="457200" y="1600200"/>
            <a:ext cx="8229600" cy="487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one‐fits‐all formula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fitting can occur if a “good” training set is not chosen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constitutes a “good” training set?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Samples must represent the general population.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must contain members of each class.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in each class must contain a wide range of variations or noise effect.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training set is related to the number of hidden neurons</a:t>
            </a:r>
            <a:endParaRPr/>
          </a:p>
        </p:txBody>
      </p:sp>
      <p:sp>
        <p:nvSpPr>
          <p:cNvPr id="661" name="Google Shape;661;p39"/>
          <p:cNvSpPr txBox="1"/>
          <p:nvPr/>
        </p:nvSpPr>
        <p:spPr>
          <a:xfrm>
            <a:off x="0" y="0"/>
            <a:ext cx="9144000" cy="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0" y="0"/>
            <a:ext cx="9144000" cy="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0" y="0"/>
            <a:ext cx="9144000" cy="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"/>
          <p:cNvSpPr txBox="1"/>
          <p:nvPr/>
        </p:nvSpPr>
        <p:spPr>
          <a:xfrm>
            <a:off x="457200" y="274637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457200" y="1371600"/>
            <a:ext cx="8229600" cy="53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major aspects of a parallel distributed model include: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processing units (cells).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state of activation for every unit, which equivalent to the output of the unit.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between the units. Generally each connection is defined by a weight.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propagation rule, which determines the effective input of a unit from its external inputs.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activation function, which determines the new level of activation based on the effective input and the current activation.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external input for each unit.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for information gathering (the learning rule).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environment within which the system must operate, providing input signals and _ if necessary _ error signals.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Paradigms</a:t>
            </a:r>
            <a:endParaRPr/>
          </a:p>
        </p:txBody>
      </p:sp>
      <p:sp>
        <p:nvSpPr>
          <p:cNvPr id="669" name="Google Shape;669;p40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3060"/>
              <a:buFont typeface="Noto Sans Symbols"/>
              <a:buChar char="⚫"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3060"/>
              <a:buFont typeface="Noto Sans Symbols"/>
              <a:buChar char="⚫"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3060"/>
              <a:buFont typeface="Noto Sans Symbols"/>
              <a:buChar char="⚫"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 learning</a:t>
            </a:r>
            <a:endParaRPr/>
          </a:p>
        </p:txBody>
      </p:sp>
      <p:sp>
        <p:nvSpPr>
          <p:cNvPr id="675" name="Google Shape;675;p41"/>
          <p:cNvSpPr txBox="1"/>
          <p:nvPr/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what we have seen so far!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network is fed with a set of training samples (inputs and corresponding output), and it uses these samples to learn the general relationship between the inputs and the outputs.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relationship is represented by the values of the weights of the trained network.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2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/>
          </a:p>
        </p:txBody>
      </p:sp>
      <p:sp>
        <p:nvSpPr>
          <p:cNvPr id="681" name="Google Shape;681;p42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desired output is associated with the training data!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Faster than supervised learning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find out </a:t>
            </a:r>
            <a:r>
              <a:rPr b="0" i="1" lang="en-US" sz="2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structures within data: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Clustering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Compression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3"/>
          <p:cNvSpPr txBox="1"/>
          <p:nvPr>
            <p:ph type="title"/>
          </p:nvPr>
        </p:nvSpPr>
        <p:spPr>
          <a:xfrm>
            <a:off x="914400" y="60325"/>
            <a:ext cx="7770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ImageNet vs. PlacesNet</a:t>
            </a:r>
            <a:endParaRPr/>
          </a:p>
        </p:txBody>
      </p:sp>
      <p:sp>
        <p:nvSpPr>
          <p:cNvPr id="688" name="Google Shape;688;p43"/>
          <p:cNvSpPr txBox="1"/>
          <p:nvPr>
            <p:ph idx="1" type="body"/>
          </p:nvPr>
        </p:nvSpPr>
        <p:spPr>
          <a:xfrm>
            <a:off x="628650" y="1825625"/>
            <a:ext cx="37322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http://places2.csail.mit.edu/demo.html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ImageNet</a:t>
            </a:r>
            <a:endParaRPr/>
          </a:p>
          <a:p>
            <a:pPr indent="-228600" lvl="1" marL="546100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~1 mil object-level images over 1000 classes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PlacesNet</a:t>
            </a:r>
            <a:endParaRPr/>
          </a:p>
          <a:p>
            <a:pPr indent="-228600" lvl="1" marL="546100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~1.8 million images from 365 scene categories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(at most 5000 images per category). </a:t>
            </a:r>
            <a:endParaRPr/>
          </a:p>
        </p:txBody>
      </p:sp>
      <p:pic>
        <p:nvPicPr>
          <p:cNvPr id="689" name="Google Shape;68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9762" y="1825625"/>
            <a:ext cx="4572000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4"/>
          <p:cNvSpPr txBox="1"/>
          <p:nvPr>
            <p:ph type="title"/>
          </p:nvPr>
        </p:nvSpPr>
        <p:spPr>
          <a:xfrm>
            <a:off x="0" y="404812"/>
            <a:ext cx="91440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ML vs. Deep Learning</a:t>
            </a:r>
            <a:endParaRPr/>
          </a:p>
        </p:txBody>
      </p:sp>
      <p:sp>
        <p:nvSpPr>
          <p:cNvPr id="696" name="Google Shape;696;p44"/>
          <p:cNvSpPr txBox="1"/>
          <p:nvPr>
            <p:ph idx="1" type="body"/>
          </p:nvPr>
        </p:nvSpPr>
        <p:spPr>
          <a:xfrm>
            <a:off x="250825" y="1844675"/>
            <a:ext cx="87137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000" lvl="0" marL="254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1" i="1" lang="en-US" sz="1700" u="none" cap="none" strike="noStrike">
                <a:solidFill>
                  <a:srgbClr val="0070C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Deep learning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(DL) is a machine learning subfield that uses multiple layers for learning data representations</a:t>
            </a:r>
            <a:endParaRPr/>
          </a:p>
          <a:p>
            <a:pPr indent="-200024" lvl="1" marL="557212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DL is exceptionally effective at learning patterns</a:t>
            </a:r>
            <a:endParaRPr/>
          </a:p>
        </p:txBody>
      </p:sp>
      <p:sp>
        <p:nvSpPr>
          <p:cNvPr id="697" name="Google Shape;697;p44"/>
          <p:cNvSpPr txBox="1"/>
          <p:nvPr>
            <p:ph idx="2" type="body"/>
          </p:nvPr>
        </p:nvSpPr>
        <p:spPr>
          <a:xfrm>
            <a:off x="250825" y="1331912"/>
            <a:ext cx="5630862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Introduction to Deep Learning</a:t>
            </a:r>
            <a:endParaRPr/>
          </a:p>
          <a:p>
            <a:pPr indent="-206693" lvl="0" marL="271463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t/>
            </a:r>
            <a:endParaRPr b="0" i="1" sz="12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machine-learning-vs-deep-learning.png" id="698" name="Google Shape;6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37" y="2984500"/>
            <a:ext cx="6359525" cy="31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4"/>
          <p:cNvSpPr txBox="1"/>
          <p:nvPr/>
        </p:nvSpPr>
        <p:spPr>
          <a:xfrm>
            <a:off x="1649412" y="6640512"/>
            <a:ext cx="60991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ibre Baskerville"/>
              <a:buNone/>
            </a:pPr>
            <a:r>
              <a:rPr b="0" i="0" lang="en-US" sz="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Picture from: </a:t>
            </a:r>
            <a:r>
              <a:rPr b="0" i="0" lang="en-US" sz="8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https://www.xenonstack.com/blog/static/public/uploads/media/machine-learning-vs-deep-learning.png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5"/>
          <p:cNvSpPr txBox="1"/>
          <p:nvPr>
            <p:ph type="title"/>
          </p:nvPr>
        </p:nvSpPr>
        <p:spPr>
          <a:xfrm>
            <a:off x="0" y="404812"/>
            <a:ext cx="91440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ML vs. Deep Learning</a:t>
            </a:r>
            <a:endParaRPr/>
          </a:p>
        </p:txBody>
      </p:sp>
      <p:sp>
        <p:nvSpPr>
          <p:cNvPr id="706" name="Google Shape;706;p45"/>
          <p:cNvSpPr txBox="1"/>
          <p:nvPr>
            <p:ph idx="1" type="body"/>
          </p:nvPr>
        </p:nvSpPr>
        <p:spPr>
          <a:xfrm>
            <a:off x="250825" y="1844675"/>
            <a:ext cx="87137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000" lvl="0" marL="254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0" i="0" lang="en-US" sz="17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DL applies a multi-layer process for learning rich hierarchical  features (i.e., data representations)</a:t>
            </a:r>
            <a:endParaRPr/>
          </a:p>
          <a:p>
            <a:pPr indent="-200024" lvl="1" marL="557212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image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ixel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Edges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Textures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Parts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Objects</a:t>
            </a:r>
            <a:endParaRPr/>
          </a:p>
          <a:p>
            <a:pPr indent="-156845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79705" lvl="0" marL="271463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445"/>
              <a:buFont typeface="Noto Sans Symbols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07" name="Google Shape;707;p45"/>
          <p:cNvSpPr txBox="1"/>
          <p:nvPr>
            <p:ph idx="2" type="body"/>
          </p:nvPr>
        </p:nvSpPr>
        <p:spPr>
          <a:xfrm>
            <a:off x="250825" y="1331912"/>
            <a:ext cx="5630862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rPr b="0" i="1" lang="en-US" sz="12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Introduction to Deep Learning</a:t>
            </a:r>
            <a:endParaRPr/>
          </a:p>
          <a:p>
            <a:pPr indent="-206693" lvl="0" marL="271463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t/>
            </a:r>
            <a:endParaRPr b="0" i="1" sz="12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08" name="Google Shape;708;p45"/>
          <p:cNvSpPr txBox="1"/>
          <p:nvPr/>
        </p:nvSpPr>
        <p:spPr>
          <a:xfrm>
            <a:off x="2298700" y="3209925"/>
            <a:ext cx="855662" cy="47942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</a:pPr>
            <a:r>
              <a:rPr b="0" i="0" lang="en-US" sz="12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Low-Level Features</a:t>
            </a:r>
            <a:endParaRPr/>
          </a:p>
        </p:txBody>
      </p:sp>
      <p:sp>
        <p:nvSpPr>
          <p:cNvPr id="709" name="Google Shape;709;p45"/>
          <p:cNvSpPr txBox="1"/>
          <p:nvPr/>
        </p:nvSpPr>
        <p:spPr>
          <a:xfrm>
            <a:off x="3621087" y="3197225"/>
            <a:ext cx="809625" cy="481012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</a:pPr>
            <a:r>
              <a:rPr b="0" i="0" lang="en-US" sz="12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Mid-Level Features</a:t>
            </a:r>
            <a:endParaRPr/>
          </a:p>
        </p:txBody>
      </p:sp>
      <p:cxnSp>
        <p:nvCxnSpPr>
          <p:cNvPr id="710" name="Google Shape;710;p45"/>
          <p:cNvCxnSpPr/>
          <p:nvPr/>
        </p:nvCxnSpPr>
        <p:spPr>
          <a:xfrm>
            <a:off x="1978025" y="3429000"/>
            <a:ext cx="309562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1" name="Google Shape;711;p45"/>
          <p:cNvCxnSpPr/>
          <p:nvPr/>
        </p:nvCxnSpPr>
        <p:spPr>
          <a:xfrm flipH="1" rot="10800000">
            <a:off x="3155950" y="3425825"/>
            <a:ext cx="466725" cy="317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2" name="Google Shape;712;p45"/>
          <p:cNvCxnSpPr/>
          <p:nvPr/>
        </p:nvCxnSpPr>
        <p:spPr>
          <a:xfrm flipH="1" rot="10800000">
            <a:off x="5754687" y="3421062"/>
            <a:ext cx="406400" cy="3175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3" name="Google Shape;713;p45"/>
          <p:cNvSpPr txBox="1"/>
          <p:nvPr/>
        </p:nvSpPr>
        <p:spPr>
          <a:xfrm>
            <a:off x="7440612" y="3279775"/>
            <a:ext cx="1187450" cy="28575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</a:pPr>
            <a:r>
              <a:rPr b="1" i="0" lang="en-US" sz="12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4854575" y="3184525"/>
            <a:ext cx="904875" cy="47942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</a:pPr>
            <a:r>
              <a:rPr b="0" i="0" lang="en-US" sz="12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High-Level Features</a:t>
            </a:r>
            <a:endParaRPr/>
          </a:p>
        </p:txBody>
      </p:sp>
      <p:cxnSp>
        <p:nvCxnSpPr>
          <p:cNvPr id="715" name="Google Shape;715;p45"/>
          <p:cNvCxnSpPr/>
          <p:nvPr/>
        </p:nvCxnSpPr>
        <p:spPr>
          <a:xfrm flipH="1" rot="10800000">
            <a:off x="4443412" y="3408362"/>
            <a:ext cx="398462" cy="476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6" name="Google Shape;716;p45"/>
          <p:cNvSpPr txBox="1"/>
          <p:nvPr/>
        </p:nvSpPr>
        <p:spPr>
          <a:xfrm>
            <a:off x="6173787" y="3182937"/>
            <a:ext cx="808037" cy="47942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</a:pPr>
            <a:r>
              <a:rPr b="0" i="0" lang="en-US" sz="12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Trainable Classifier</a:t>
            </a:r>
            <a:endParaRPr/>
          </a:p>
        </p:txBody>
      </p:sp>
      <p:cxnSp>
        <p:nvCxnSpPr>
          <p:cNvPr id="717" name="Google Shape;717;p45"/>
          <p:cNvCxnSpPr/>
          <p:nvPr/>
        </p:nvCxnSpPr>
        <p:spPr>
          <a:xfrm flipH="1" rot="10800000">
            <a:off x="7024687" y="3424237"/>
            <a:ext cx="406400" cy="158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18" name="Google Shape;718;p45"/>
          <p:cNvPicPr preferRelativeResize="0"/>
          <p:nvPr/>
        </p:nvPicPr>
        <p:blipFill rotWithShape="1">
          <a:blip r:embed="rId3">
            <a:alphaModFix/>
          </a:blip>
          <a:srcRect b="44999" l="63130" r="7325" t="26666"/>
          <a:stretch/>
        </p:blipFill>
        <p:spPr>
          <a:xfrm>
            <a:off x="1141412" y="4157662"/>
            <a:ext cx="1341437" cy="2176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45"/>
          <p:cNvGrpSpPr/>
          <p:nvPr/>
        </p:nvGrpSpPr>
        <p:grpSpPr>
          <a:xfrm>
            <a:off x="2728912" y="4160837"/>
            <a:ext cx="1330325" cy="2173287"/>
            <a:chOff x="1607820" y="2446906"/>
            <a:chExt cx="2176541" cy="3256986"/>
          </a:xfrm>
        </p:grpSpPr>
        <p:pic>
          <p:nvPicPr>
            <p:cNvPr id="720" name="Google Shape;72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23060" y="2446908"/>
              <a:ext cx="695640" cy="625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62200" y="2446907"/>
              <a:ext cx="700295" cy="61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93720" y="2446906"/>
              <a:ext cx="678617" cy="618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7820" y="3107538"/>
              <a:ext cx="706764" cy="620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54580" y="3107538"/>
              <a:ext cx="700296" cy="607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05746" y="3101340"/>
              <a:ext cx="666591" cy="626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4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07821" y="3774209"/>
              <a:ext cx="706764" cy="62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4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354580" y="3764280"/>
              <a:ext cx="700295" cy="634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4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46960" y="5072821"/>
              <a:ext cx="700296" cy="631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07820" y="4432741"/>
              <a:ext cx="695640" cy="62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4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346960" y="4423735"/>
              <a:ext cx="700295" cy="62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4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105744" y="3756660"/>
              <a:ext cx="678617" cy="634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4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105744" y="4419600"/>
              <a:ext cx="678617" cy="627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4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607821" y="5072821"/>
              <a:ext cx="695640" cy="631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4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105744" y="5067300"/>
              <a:ext cx="678617" cy="6365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5" name="Google Shape;735;p45"/>
          <p:cNvGrpSpPr/>
          <p:nvPr/>
        </p:nvGrpSpPr>
        <p:grpSpPr>
          <a:xfrm>
            <a:off x="4373562" y="4129087"/>
            <a:ext cx="1468437" cy="2205037"/>
            <a:chOff x="4524496" y="2438400"/>
            <a:chExt cx="2012703" cy="3312179"/>
          </a:xfrm>
        </p:grpSpPr>
        <p:pic>
          <p:nvPicPr>
            <p:cNvPr id="736" name="Google Shape;736;p4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524497" y="2438400"/>
              <a:ext cx="643625" cy="626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4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524497" y="3116580"/>
              <a:ext cx="643625" cy="62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4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524496" y="3789961"/>
              <a:ext cx="643625" cy="62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9" name="Google Shape;739;p4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203254" y="2438400"/>
              <a:ext cx="657721" cy="626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4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890260" y="2446021"/>
              <a:ext cx="646939" cy="626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4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203254" y="3116580"/>
              <a:ext cx="651481" cy="62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4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890260" y="3116580"/>
              <a:ext cx="646939" cy="62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" name="Google Shape;743;p4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205016" y="3793491"/>
              <a:ext cx="649720" cy="624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4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890260" y="3787140"/>
              <a:ext cx="646939" cy="6309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4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524496" y="4465321"/>
              <a:ext cx="643625" cy="630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Google Shape;746;p4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203254" y="4465320"/>
              <a:ext cx="651481" cy="630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4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901503" y="4465320"/>
              <a:ext cx="635696" cy="630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4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524496" y="5138337"/>
              <a:ext cx="649484" cy="612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4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217288" y="5138334"/>
              <a:ext cx="637447" cy="612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" name="Google Shape;750;p4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890260" y="5138335"/>
              <a:ext cx="640804" cy="6122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Google Shape;751;p45"/>
          <p:cNvGrpSpPr/>
          <p:nvPr/>
        </p:nvGrpSpPr>
        <p:grpSpPr>
          <a:xfrm>
            <a:off x="6081712" y="4151312"/>
            <a:ext cx="1603375" cy="2182812"/>
            <a:chOff x="5142015" y="2305442"/>
            <a:chExt cx="2816469" cy="3434576"/>
          </a:xfrm>
        </p:grpSpPr>
        <p:pic>
          <p:nvPicPr>
            <p:cNvPr id="752" name="Google Shape;752;p4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142016" y="4026763"/>
              <a:ext cx="1381983" cy="8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4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567154" y="2309746"/>
              <a:ext cx="1372080" cy="807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4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576520" y="3162300"/>
              <a:ext cx="1381964" cy="829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4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142017" y="2305442"/>
              <a:ext cx="1381983" cy="812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6" name="Google Shape;756;p4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144301" y="3162300"/>
              <a:ext cx="1379700" cy="814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" name="Google Shape;757;p45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576520" y="4036822"/>
              <a:ext cx="1362714" cy="824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8" name="Google Shape;758;p45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142015" y="4892420"/>
              <a:ext cx="1381983" cy="847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45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6567154" y="4923768"/>
              <a:ext cx="1391330" cy="816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" name="Google Shape;760;p45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76262" y="2921000"/>
            <a:ext cx="1395412" cy="1049337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5"/>
          <p:cNvSpPr txBox="1"/>
          <p:nvPr/>
        </p:nvSpPr>
        <p:spPr>
          <a:xfrm>
            <a:off x="1522412" y="6640512"/>
            <a:ext cx="60991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ibre Baskerville"/>
              <a:buNone/>
            </a:pPr>
            <a:r>
              <a:rPr b="0" i="0" lang="en-US" sz="800" u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 credit: Param Vir Singh – Deep Learning</a:t>
            </a:r>
            <a:endParaRPr/>
          </a:p>
        </p:txBody>
      </p:sp>
      <p:cxnSp>
        <p:nvCxnSpPr>
          <p:cNvPr id="762" name="Google Shape;762;p45"/>
          <p:cNvCxnSpPr/>
          <p:nvPr/>
        </p:nvCxnSpPr>
        <p:spPr>
          <a:xfrm flipH="1">
            <a:off x="2257425" y="3781425"/>
            <a:ext cx="304800" cy="319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3" name="Google Shape;763;p45"/>
          <p:cNvCxnSpPr/>
          <p:nvPr/>
        </p:nvCxnSpPr>
        <p:spPr>
          <a:xfrm>
            <a:off x="2847975" y="3754437"/>
            <a:ext cx="442912" cy="346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4" name="Google Shape;764;p45"/>
          <p:cNvCxnSpPr/>
          <p:nvPr/>
        </p:nvCxnSpPr>
        <p:spPr>
          <a:xfrm>
            <a:off x="4160837" y="3713162"/>
            <a:ext cx="442912" cy="346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5" name="Google Shape;765;p45"/>
          <p:cNvCxnSpPr/>
          <p:nvPr/>
        </p:nvCxnSpPr>
        <p:spPr>
          <a:xfrm>
            <a:off x="5716587" y="3683000"/>
            <a:ext cx="444500" cy="346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 txBox="1"/>
          <p:nvPr>
            <p:ph type="title"/>
          </p:nvPr>
        </p:nvSpPr>
        <p:spPr>
          <a:xfrm>
            <a:off x="0" y="404812"/>
            <a:ext cx="91440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Why is DL Useful?</a:t>
            </a:r>
            <a:endParaRPr/>
          </a:p>
        </p:txBody>
      </p:sp>
      <p:sp>
        <p:nvSpPr>
          <p:cNvPr id="771" name="Google Shape;771;p46"/>
          <p:cNvSpPr txBox="1"/>
          <p:nvPr>
            <p:ph idx="1" type="body"/>
          </p:nvPr>
        </p:nvSpPr>
        <p:spPr>
          <a:xfrm>
            <a:off x="250825" y="1844675"/>
            <a:ext cx="87137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000" lvl="0" marL="2540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0" i="0" lang="en-US" sz="17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DL provides a flexible, learnable framework for representing visual, text, linguistic information</a:t>
            </a:r>
            <a:endParaRPr/>
          </a:p>
          <a:p>
            <a:pPr indent="-200024" lvl="1" marL="557212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 learn in supervised and unsupervised manner</a:t>
            </a:r>
            <a:endParaRPr/>
          </a:p>
          <a:p>
            <a:pPr indent="-254000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0" i="0" lang="en-US" sz="17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DL represents an effective end-to-end learning system</a:t>
            </a:r>
            <a:endParaRPr/>
          </a:p>
          <a:p>
            <a:pPr indent="-254000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0" i="0" lang="en-US" sz="17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Requires large amounts of training data</a:t>
            </a:r>
            <a:endParaRPr/>
          </a:p>
          <a:p>
            <a:pPr indent="-254000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Char char="•"/>
            </a:pPr>
            <a:r>
              <a:rPr b="0" i="0" lang="en-US" sz="17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Since about 2010, DL has outperformed other ML techniques</a:t>
            </a:r>
            <a:endParaRPr/>
          </a:p>
          <a:p>
            <a:pPr indent="-200024" lvl="1" marL="557212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First in vision and speech, then NLP, and other applications</a:t>
            </a:r>
            <a:endParaRPr/>
          </a:p>
          <a:p>
            <a:pPr indent="-156845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56845" lvl="0" marL="2540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Palatino Linotype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79705" lvl="0" marL="271463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445"/>
              <a:buFont typeface="Noto Sans Symbols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72" name="Google Shape;772;p46"/>
          <p:cNvSpPr txBox="1"/>
          <p:nvPr>
            <p:ph idx="2" type="body"/>
          </p:nvPr>
        </p:nvSpPr>
        <p:spPr>
          <a:xfrm>
            <a:off x="250825" y="1331912"/>
            <a:ext cx="5630862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rPr b="0" i="1" lang="en-US" sz="1200" u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Introduction to Deep Learning</a:t>
            </a:r>
            <a:endParaRPr/>
          </a:p>
          <a:p>
            <a:pPr indent="-206693" lvl="0" marL="271463" marR="0" rtl="0" algn="l">
              <a:lnSpc>
                <a:spcPct val="102000"/>
              </a:lnSpc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ts val="1020"/>
              <a:buFont typeface="Noto Sans Symbols"/>
              <a:buNone/>
            </a:pPr>
            <a:r>
              <a:t/>
            </a:r>
            <a:endParaRPr b="0" i="1" sz="1200" u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/>
          </a:p>
        </p:txBody>
      </p:sp>
      <p:sp>
        <p:nvSpPr>
          <p:cNvPr id="778" name="Google Shape;778;p47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supervised learning, but: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adjusting is not directly related to the error value.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value is used to randomly, shuffle weights!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slow learning due to ‘randomness’.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Areas</a:t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approximation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time series prediction and modeling.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patterns and sequences recognition, novelty detection and sequential decision making.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(radar systems, face identification, handwritten text recognition)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filtering, clustering blinds source separation and compression.</a:t>
            </a:r>
            <a:endParaRPr/>
          </a:p>
          <a:p>
            <a:pPr indent="-228599" lvl="2" marL="82073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(data mining, e-mail Spam filtering)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9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/ Disadvantages</a:t>
            </a:r>
            <a:endParaRPr/>
          </a:p>
        </p:txBody>
      </p:sp>
      <p:sp>
        <p:nvSpPr>
          <p:cNvPr id="790" name="Google Shape;790;p49"/>
          <p:cNvSpPr txBox="1"/>
          <p:nvPr/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 to unknown situations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Powerful, it can model complex functions.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use, learns by example, and very little user domain‐specific expertise needed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Forgets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exact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complexity of the network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vs. Neural Networks</a:t>
            </a:r>
            <a:endParaRPr/>
          </a:p>
        </p:txBody>
      </p:sp>
      <p:sp>
        <p:nvSpPr>
          <p:cNvPr id="369" name="Google Shape;369;p5"/>
          <p:cNvSpPr txBox="1"/>
          <p:nvPr/>
        </p:nvSpPr>
        <p:spPr>
          <a:xfrm>
            <a:off x="762000" y="1437200"/>
            <a:ext cx="81534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“Standard” Computers	          Neural Networks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1" i="0" sz="2800" u="none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CPU                               highly parallel processing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processing units		slow processing units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units			unreliable units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infrastructure		dynamic infrastructure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0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796" name="Google Shape;796;p50"/>
          <p:cNvSpPr txBox="1"/>
          <p:nvPr/>
        </p:nvSpPr>
        <p:spPr>
          <a:xfrm>
            <a:off x="5334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 are an imitation of the biological neural networks, but much simpler ones.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computing would have a lot to gain from neural networks. Their ability to learn by example makes them very flexible and powerful furthermore there is need to device an algorithm in order to perform a specific task.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1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802" name="Google Shape;802;p51"/>
          <p:cNvSpPr txBox="1"/>
          <p:nvPr/>
        </p:nvSpPr>
        <p:spPr>
          <a:xfrm>
            <a:off x="5334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also contributes to area of research such a neurology and psychology. They are regularly used to model parts of living organizations and to investigate the internal mechanisms of the brain.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factors affect the performance of ANNs, such as the transfer functions, size of training sample, network topology, weights adjusting algorithm, …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2"/>
          <p:cNvSpPr txBox="1"/>
          <p:nvPr/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808" name="Google Shape;808;p52"/>
          <p:cNvSpPr txBox="1"/>
          <p:nvPr/>
        </p:nvSpPr>
        <p:spPr>
          <a:xfrm>
            <a:off x="457200" y="13414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Craig Heller, and David Sadava, </a:t>
            </a:r>
            <a:r>
              <a:rPr b="0" i="1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Life: The Science of Biology, fifth edition, </a:t>
            </a:r>
            <a:r>
              <a:rPr b="0" i="0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Sinauer Associates, INC, USA, 1998.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Artificial Neural Networks, Nicolas Galoppo von Borries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 M. Mitchell, </a:t>
            </a:r>
            <a:r>
              <a:rPr b="0" i="1" lang="en-US" sz="20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Learning, WCB McGraw-Hill, Boston, 1997.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3"/>
          <p:cNvSpPr txBox="1"/>
          <p:nvPr/>
        </p:nvSpPr>
        <p:spPr>
          <a:xfrm>
            <a:off x="762000" y="2665412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veat"/>
              <a:buNone/>
            </a:pPr>
            <a:r>
              <a:rPr b="0" i="0" lang="en-US" sz="6000" u="non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4"/>
          <p:cNvSpPr txBox="1"/>
          <p:nvPr/>
        </p:nvSpPr>
        <p:spPr>
          <a:xfrm>
            <a:off x="762000" y="32226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2900"/>
              <a:buFont typeface="Libre Franklin"/>
              <a:buNone/>
            </a:pPr>
            <a:r>
              <a:rPr b="0" i="0" lang="en-US" sz="2900" u="non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Q. </a:t>
            </a:r>
            <a:r>
              <a:rPr b="0" i="0" lang="en-US" sz="29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each neuron work in ANNS? </a:t>
            </a:r>
            <a:br>
              <a:rPr b="0" i="0" lang="en-US" sz="29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9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back propagation?</a:t>
            </a:r>
            <a:endParaRPr/>
          </a:p>
        </p:txBody>
      </p:sp>
      <p:sp>
        <p:nvSpPr>
          <p:cNvPr id="819" name="Google Shape;819;p54"/>
          <p:cNvSpPr txBox="1"/>
          <p:nvPr/>
        </p:nvSpPr>
        <p:spPr>
          <a:xfrm>
            <a:off x="762000" y="1524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286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neuron: receives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many other neurons;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its internal state (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based on the current input;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output signal</a:t>
            </a: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many other neurons, possibly including its input neurons (ANN is recurrent network).</a:t>
            </a:r>
            <a:endParaRPr/>
          </a:p>
          <a:p>
            <a:pPr indent="-2286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Back-propagation is a type  of supervised learning,  used at each layer to minimize the error between the layer’s response and the actual data.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Artificial Neural Networks?</a:t>
            </a:r>
            <a:endParaRPr/>
          </a:p>
        </p:txBody>
      </p:sp>
      <p:sp>
        <p:nvSpPr>
          <p:cNvPr id="375" name="Google Shape;375;p6"/>
          <p:cNvSpPr txBox="1"/>
          <p:nvPr/>
        </p:nvSpPr>
        <p:spPr>
          <a:xfrm>
            <a:off x="665550" y="1379325"/>
            <a:ext cx="82500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basic reasons why we are interested in building artificial neural networks (ANNs):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viewpoint: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problems such as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character recognition or the prediction of future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states of a system require massively parallel and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adaptive processing.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viewpoint: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ANNs can be used to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replicate and simulate components of the human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(or animal) brain, thereby giving us insight into 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natural information 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</a:t>
            </a:r>
            <a:endParaRPr/>
          </a:p>
        </p:txBody>
      </p:sp>
      <p:sp>
        <p:nvSpPr>
          <p:cNvPr id="381" name="Google Shape;381;p7"/>
          <p:cNvSpPr txBox="1"/>
          <p:nvPr/>
        </p:nvSpPr>
        <p:spPr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“building blocks” of neural networks are the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neurons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36550" lvl="1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technical systems, we also refer to them as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Basically, each neuron</a:t>
            </a:r>
            <a:endParaRPr/>
          </a:p>
          <a:p>
            <a:pPr indent="-336550" lvl="1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many other neurons.</a:t>
            </a:r>
            <a:endParaRPr/>
          </a:p>
          <a:p>
            <a:pPr indent="-336550" lvl="1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its internal state (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based on the current input.</a:t>
            </a:r>
            <a:endParaRPr/>
          </a:p>
          <a:p>
            <a:pPr indent="-336550" lvl="1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output signal</a:t>
            </a: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many other neurons, possibly including its input neurons (recurrent network).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</a:t>
            </a:r>
            <a:endParaRPr/>
          </a:p>
        </p:txBody>
      </p:sp>
      <p:sp>
        <p:nvSpPr>
          <p:cNvPr id="387" name="Google Shape;387;p8"/>
          <p:cNvSpPr txBox="1"/>
          <p:nvPr/>
        </p:nvSpPr>
        <p:spPr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transmitted as a series of electric impulses, so-called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these spikes encodes the information.</a:t>
            </a:r>
            <a:endParaRPr/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biological systems, one neuron can be connected to as many as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10,000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neurons.</a:t>
            </a: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380"/>
              <a:buFont typeface="Times New Roman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Usually, a neuron receives its information from other neurons in a confined area, its so-called 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receptive field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/>
          <p:nvPr/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6964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ANNs work?</a:t>
            </a:r>
            <a:endParaRPr/>
          </a:p>
        </p:txBody>
      </p:sp>
      <p:sp>
        <p:nvSpPr>
          <p:cNvPr id="393" name="Google Shape;393;p9"/>
          <p:cNvSpPr txBox="1"/>
          <p:nvPr/>
        </p:nvSpPr>
        <p:spPr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(ANN) is either a 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 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program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strives to simulate the information processing capabilities of its biological exemplar. ANNs are typically composed of a great number of interconnected artificial neurons. The artificial neurons are simplified models of their biological counterparts.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4817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is a technique for solving problems by constructing software that works like our brains. </a:t>
            </a:r>
            <a:endParaRPr/>
          </a:p>
        </p:txBody>
      </p:sp>
      <p:pic>
        <p:nvPicPr>
          <p:cNvPr id="394" name="Google Shape;3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038600"/>
            <a:ext cx="4419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2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2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1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2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1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2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1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2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1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