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316" r:id="rId3"/>
    <p:sldId id="299" r:id="rId4"/>
    <p:sldId id="317" r:id="rId5"/>
    <p:sldId id="318" r:id="rId6"/>
    <p:sldId id="300" r:id="rId7"/>
    <p:sldId id="301" r:id="rId8"/>
    <p:sldId id="302" r:id="rId9"/>
    <p:sldId id="304" r:id="rId10"/>
    <p:sldId id="305" r:id="rId11"/>
    <p:sldId id="306" r:id="rId12"/>
    <p:sldId id="309" r:id="rId13"/>
    <p:sldId id="313" r:id="rId14"/>
    <p:sldId id="312" r:id="rId15"/>
    <p:sldId id="311" r:id="rId16"/>
    <p:sldId id="319" r:id="rId17"/>
    <p:sldId id="320" r:id="rId18"/>
    <p:sldId id="321" r:id="rId19"/>
    <p:sldId id="322" r:id="rId20"/>
    <p:sldId id="323" r:id="rId21"/>
    <p:sldId id="32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18752"/>
    <a:srgbClr val="7AC043"/>
    <a:srgbClr val="7AC1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270" autoAdjust="0"/>
  </p:normalViewPr>
  <p:slideViewPr>
    <p:cSldViewPr snapToGrid="0" snapToObjects="1">
      <p:cViewPr varScale="1">
        <p:scale>
          <a:sx n="106" d="100"/>
          <a:sy n="106" d="100"/>
        </p:scale>
        <p:origin x="174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E9FED-4A5A-440E-9ADD-96E04009DFF9}" type="datetimeFigureOut">
              <a:rPr lang="en-US" smtClean="0"/>
              <a:t>08-Aug-22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7E8E53-FB47-4CBB-8CE0-B6A37821A0A1}" type="slidenum">
              <a:rPr lang="en-US" smtClean="0"/>
              <a:t>‹#›</a:t>
            </a:fld>
            <a:endParaRPr lang="en-US" dirty="0"/>
          </a:p>
        </p:txBody>
      </p:sp>
    </p:spTree>
    <p:extLst>
      <p:ext uri="{BB962C8B-B14F-4D97-AF65-F5344CB8AC3E}">
        <p14:creationId xmlns:p14="http://schemas.microsoft.com/office/powerpoint/2010/main" val="3672124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7E8E53-FB47-4CBB-8CE0-B6A37821A0A1}" type="slidenum">
              <a:rPr lang="en-US" smtClean="0"/>
              <a:t>1</a:t>
            </a:fld>
            <a:endParaRPr lang="en-US"/>
          </a:p>
        </p:txBody>
      </p:sp>
    </p:spTree>
    <p:extLst>
      <p:ext uri="{BB962C8B-B14F-4D97-AF65-F5344CB8AC3E}">
        <p14:creationId xmlns:p14="http://schemas.microsoft.com/office/powerpoint/2010/main" val="2064585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E8E53-FB47-4CBB-8CE0-B6A37821A0A1}" type="slidenum">
              <a:rPr lang="en-US" smtClean="0"/>
              <a:t>9</a:t>
            </a:fld>
            <a:endParaRPr lang="en-US" dirty="0"/>
          </a:p>
        </p:txBody>
      </p:sp>
    </p:spTree>
    <p:extLst>
      <p:ext uri="{BB962C8B-B14F-4D97-AF65-F5344CB8AC3E}">
        <p14:creationId xmlns:p14="http://schemas.microsoft.com/office/powerpoint/2010/main" val="4062154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E8E53-FB47-4CBB-8CE0-B6A37821A0A1}" type="slidenum">
              <a:rPr lang="en-US" smtClean="0"/>
              <a:t>11</a:t>
            </a:fld>
            <a:endParaRPr lang="en-US" dirty="0"/>
          </a:p>
        </p:txBody>
      </p:sp>
    </p:spTree>
    <p:extLst>
      <p:ext uri="{BB962C8B-B14F-4D97-AF65-F5344CB8AC3E}">
        <p14:creationId xmlns:p14="http://schemas.microsoft.com/office/powerpoint/2010/main" val="1690555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69823"/>
            <a:ext cx="7772400" cy="1704226"/>
          </a:xfrm>
        </p:spPr>
        <p:txBody>
          <a:bodyPr>
            <a:normAutofit/>
          </a:bodyPr>
          <a:lstStyle>
            <a:lvl1pPr>
              <a:defRPr sz="3600">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43587" y="4566863"/>
            <a:ext cx="6400800" cy="1306530"/>
          </a:xfrm>
        </p:spPr>
        <p:txBody>
          <a:bodyPr/>
          <a:lstStyle>
            <a:lvl1pPr marL="0" indent="0" algn="ctr">
              <a:buNone/>
              <a:defRPr>
                <a:solidFill>
                  <a:schemeClr val="tx1">
                    <a:tint val="75000"/>
                  </a:schemeClr>
                </a:solidFill>
                <a:latin typeface="+mj-lt"/>
                <a:ea typeface="Open Sans" panose="020B0606030504020204" pitchFamily="34" charset="0"/>
                <a:cs typeface="Open Sans" panose="020B0606030504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0146CA7-7F8D-446F-8C20-873B6AB3D3CF}" type="datetime1">
              <a:rPr lang="en-US" smtClean="0"/>
              <a:t>08-Aug-22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39958" y="125794"/>
            <a:ext cx="2475215" cy="2470926"/>
          </a:xfrm>
          <a:prstGeom prst="rect">
            <a:avLst/>
          </a:prstGeom>
        </p:spPr>
      </p:pic>
    </p:spTree>
    <p:extLst>
      <p:ext uri="{BB962C8B-B14F-4D97-AF65-F5344CB8AC3E}">
        <p14:creationId xmlns:p14="http://schemas.microsoft.com/office/powerpoint/2010/main" val="87964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30D92D-B794-47F2-AE6D-993E638EF1B8}" type="datetime1">
              <a:rPr lang="en-US" smtClean="0"/>
              <a:t>08-Aug-22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3795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757229-FCBE-49F1-9156-901A69CE6A36}" type="datetime1">
              <a:rPr lang="en-US" smtClean="0"/>
              <a:t>08-Aug-22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20063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8229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4775" y="90080"/>
            <a:ext cx="8867775" cy="664929"/>
          </a:xfrm>
        </p:spPr>
        <p:txBody>
          <a:bodyPr>
            <a:noAutofit/>
          </a:bodyPr>
          <a:lstStyle>
            <a:lvl1pPr algn="l">
              <a:defRPr sz="4000" i="0">
                <a:solidFill>
                  <a:schemeClr val="tx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p:cNvSpPr>
            <a:spLocks noGrp="1"/>
          </p:cNvSpPr>
          <p:nvPr>
            <p:ph idx="1"/>
          </p:nvPr>
        </p:nvSpPr>
        <p:spPr>
          <a:xfrm>
            <a:off x="277402" y="965771"/>
            <a:ext cx="8517277" cy="5302858"/>
          </a:xfrm>
        </p:spPr>
        <p:txBody>
          <a:bodyPr>
            <a:normAutofit/>
          </a:bodyPr>
          <a:lstStyle>
            <a:lvl1pPr marL="342900" indent="-342900">
              <a:buFont typeface="Arial" panose="020B0604020202020204" pitchFamily="34" charset="0"/>
              <a:buChar char="•"/>
              <a:defRPr sz="2400">
                <a:latin typeface="+mn-lt"/>
                <a:ea typeface="Open Sans" panose="020B0606030504020204" pitchFamily="34" charset="0"/>
                <a:cs typeface="Open Sans" panose="020B0606030504020204" pitchFamily="34" charset="0"/>
              </a:defRPr>
            </a:lvl1pPr>
            <a:lvl2pPr marL="742950" indent="-285750">
              <a:buFont typeface="Arial" panose="020B0604020202020204" pitchFamily="34" charset="0"/>
              <a:buChar char="•"/>
              <a:defRPr sz="2400">
                <a:latin typeface="+mn-lt"/>
                <a:ea typeface="Open Sans" panose="020B0606030504020204" pitchFamily="34" charset="0"/>
                <a:cs typeface="Open Sans" panose="020B0606030504020204" pitchFamily="34" charset="0"/>
              </a:defRPr>
            </a:lvl2pPr>
            <a:lvl3pPr marL="1143000" indent="-228600">
              <a:buFont typeface="Arial" panose="020B0604020202020204" pitchFamily="34" charset="0"/>
              <a:buChar char="•"/>
              <a:defRPr sz="2400">
                <a:latin typeface="+mn-lt"/>
                <a:ea typeface="Open Sans" panose="020B0606030504020204" pitchFamily="34" charset="0"/>
                <a:cs typeface="Open Sans" panose="020B0606030504020204" pitchFamily="34" charset="0"/>
              </a:defRPr>
            </a:lvl3pPr>
            <a:lvl4pPr marL="1600200" indent="-228600">
              <a:buFont typeface="Arial" panose="020B0604020202020204" pitchFamily="34" charset="0"/>
              <a:buChar char="•"/>
              <a:defRPr sz="2400">
                <a:latin typeface="+mn-lt"/>
                <a:ea typeface="Open Sans" panose="020B0606030504020204" pitchFamily="34" charset="0"/>
                <a:cs typeface="Open Sans" panose="020B0606030504020204" pitchFamily="34" charset="0"/>
              </a:defRPr>
            </a:lvl4pPr>
            <a:lvl5pPr marL="2057400" indent="-228600">
              <a:buFont typeface="Arial" panose="020B0604020202020204" pitchFamily="34" charset="0"/>
              <a:buChar char="•"/>
              <a:defRPr sz="2400">
                <a:latin typeface="+mn-lt"/>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7F4F4E-FAB0-40A4-A64B-22200FE4C09C}" type="datetime1">
              <a:rPr lang="en-US" smtClean="0"/>
              <a:t>08-Aug-22</a:t>
            </a:fld>
            <a:endParaRPr lang="en-US" dirty="0"/>
          </a:p>
        </p:txBody>
      </p:sp>
      <p:sp>
        <p:nvSpPr>
          <p:cNvPr id="5" name="Footer Placeholder 4"/>
          <p:cNvSpPr>
            <a:spLocks noGrp="1"/>
          </p:cNvSpPr>
          <p:nvPr>
            <p:ph type="ftr" sz="quarter" idx="11"/>
          </p:nvPr>
        </p:nvSpPr>
        <p:spPr>
          <a:xfrm>
            <a:off x="5902779" y="6350453"/>
            <a:ext cx="2099100" cy="365125"/>
          </a:xfrm>
        </p:spPr>
        <p:txBody>
          <a:bodyPr/>
          <a:lstStyle/>
          <a:p>
            <a:endParaRPr lang="en-US" dirty="0"/>
          </a:p>
        </p:txBody>
      </p:sp>
      <p:sp>
        <p:nvSpPr>
          <p:cNvPr id="6" name="Slide Number Placeholder 5"/>
          <p:cNvSpPr>
            <a:spLocks noGrp="1"/>
          </p:cNvSpPr>
          <p:nvPr>
            <p:ph type="sldNum" sz="quarter" idx="12"/>
          </p:nvPr>
        </p:nvSpPr>
        <p:spPr>
          <a:xfrm>
            <a:off x="4122963" y="6350454"/>
            <a:ext cx="882717" cy="365125"/>
          </a:xfrm>
        </p:spPr>
        <p:txBody>
          <a:bodyPr/>
          <a:lstStyle>
            <a:lvl1pPr algn="ctr">
              <a:defRPr/>
            </a:lvl1pPr>
          </a:lstStyle>
          <a:p>
            <a:fld id="{C68DACDF-E1A9-A04C-A5FF-FC2443684BF5}" type="slidenum">
              <a:rPr lang="en-US" smtClean="0"/>
              <a:pPr/>
              <a:t>‹#›</a:t>
            </a:fld>
            <a:endParaRPr lang="en-US" dirty="0"/>
          </a:p>
        </p:txBody>
      </p:sp>
      <p:pic>
        <p:nvPicPr>
          <p:cNvPr id="1026" name="Picture 2" descr="https://www.utdallas.edu/brand/files/UTDmono_circle_flame.png">
            <a:extLst>
              <a:ext uri="{FF2B5EF4-FFF2-40B4-BE49-F238E27FC236}">
                <a16:creationId xmlns:a16="http://schemas.microsoft.com/office/drawing/2014/main" id="{47B3B7AB-3414-4F7C-8529-5FD009682A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60578" y="67175"/>
            <a:ext cx="711972" cy="710738"/>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10" name="Group 9"/>
          <p:cNvGrpSpPr/>
          <p:nvPr userDrawn="1"/>
        </p:nvGrpSpPr>
        <p:grpSpPr>
          <a:xfrm>
            <a:off x="0" y="811662"/>
            <a:ext cx="9144000" cy="45719"/>
            <a:chOff x="0" y="791114"/>
            <a:chExt cx="9144000" cy="45719"/>
          </a:xfrm>
        </p:grpSpPr>
        <p:sp>
          <p:nvSpPr>
            <p:cNvPr id="8" name="Rectangle 7"/>
            <p:cNvSpPr/>
            <p:nvPr userDrawn="1"/>
          </p:nvSpPr>
          <p:spPr>
            <a:xfrm>
              <a:off x="0" y="791114"/>
              <a:ext cx="1643865" cy="45719"/>
            </a:xfrm>
            <a:prstGeom prst="rect">
              <a:avLst/>
            </a:prstGeom>
            <a:solidFill>
              <a:srgbClr val="7AC04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643865" y="791114"/>
              <a:ext cx="7500135" cy="45719"/>
            </a:xfrm>
            <a:prstGeom prst="rect">
              <a:avLst/>
            </a:prstGeom>
            <a:solidFill>
              <a:srgbClr val="0187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795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3114431"/>
            <a:ext cx="7772400" cy="129246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29B21-F111-4302-AE96-9A81F70D9770}" type="datetime1">
              <a:rPr lang="en-US" smtClean="0"/>
              <a:t>08-Aug-22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24200" y="138701"/>
            <a:ext cx="2980896" cy="2975730"/>
          </a:xfrm>
          <a:prstGeom prst="rect">
            <a:avLst/>
          </a:prstGeom>
        </p:spPr>
      </p:pic>
    </p:spTree>
    <p:extLst>
      <p:ext uri="{BB962C8B-B14F-4D97-AF65-F5344CB8AC3E}">
        <p14:creationId xmlns:p14="http://schemas.microsoft.com/office/powerpoint/2010/main" val="377145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C17ACB-CB82-4E63-BE58-837CC553A2E1}" type="datetime1">
              <a:rPr lang="en-US" smtClean="0"/>
              <a:t>08-Aug-22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29600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A896F8-AD69-4411-8D19-9DBCBFF34953}" type="datetime1">
              <a:rPr lang="en-US" smtClean="0"/>
              <a:t>08-Aug-22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21413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B7B127-A4EF-432B-AFDD-30E107B86B4C}" type="datetime1">
              <a:rPr lang="en-US" smtClean="0"/>
              <a:t>08-Aug-22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19315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6A8FB-8FC7-4698-A439-8EC1CF4B6D54}" type="datetime1">
              <a:rPr lang="en-US" smtClean="0"/>
              <a:t>08-Aug-22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3718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69D7BC-1CF9-41E0-92DB-F07C1E72FFA7}" type="datetime1">
              <a:rPr lang="en-US" smtClean="0"/>
              <a:t>08-Aug-22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25960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26FACD-283A-43F2-824F-5EFF4A33B657}" type="datetime1">
              <a:rPr lang="en-US" smtClean="0"/>
              <a:t>08-Aug-22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dirty="0"/>
          </a:p>
        </p:txBody>
      </p:sp>
    </p:spTree>
    <p:extLst>
      <p:ext uri="{BB962C8B-B14F-4D97-AF65-F5344CB8AC3E}">
        <p14:creationId xmlns:p14="http://schemas.microsoft.com/office/powerpoint/2010/main" val="106053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B23DB-BB2A-4685-AE96-F8AD3E7470CF}" type="datetime1">
              <a:rPr lang="en-US" smtClean="0"/>
              <a:t>08-Aug-22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dirty="0"/>
          </a:p>
        </p:txBody>
      </p:sp>
      <p:pic>
        <p:nvPicPr>
          <p:cNvPr id="9" name="Picture 8" descr="Block3.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1.pn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8.png"/><Relationship Id="rId7" Type="http://schemas.openxmlformats.org/officeDocument/2006/relationships/image" Target="../media/image18.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14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0.png"/><Relationship Id="rId4" Type="http://schemas.openxmlformats.org/officeDocument/2006/relationships/image" Target="../media/image14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Gradient Descent</a:t>
            </a:r>
            <a:endParaRPr lang="en-US" sz="32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7344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4" name="Slide Number Placeholder 3"/>
          <p:cNvSpPr>
            <a:spLocks noGrp="1"/>
          </p:cNvSpPr>
          <p:nvPr>
            <p:ph type="sldNum" sz="quarter" idx="12"/>
          </p:nvPr>
        </p:nvSpPr>
        <p:spPr/>
        <p:txBody>
          <a:bodyPr/>
          <a:lstStyle/>
          <a:p>
            <a:fld id="{C68DACDF-E1A9-A04C-A5FF-FC2443684BF5}" type="slidenum">
              <a:rPr lang="en-US" smtClean="0"/>
              <a:pPr/>
              <a:t>10</a:t>
            </a:fld>
            <a:endParaRPr lang="en-US"/>
          </a:p>
        </p:txBody>
      </p:sp>
      <p:pic>
        <p:nvPicPr>
          <p:cNvPr id="7" name="Picture 6"/>
          <p:cNvPicPr>
            <a:picLocks noChangeAspect="1"/>
          </p:cNvPicPr>
          <p:nvPr/>
        </p:nvPicPr>
        <p:blipFill>
          <a:blip r:embed="rId2"/>
          <a:stretch>
            <a:fillRect/>
          </a:stretch>
        </p:blipFill>
        <p:spPr>
          <a:xfrm>
            <a:off x="159865" y="1592482"/>
            <a:ext cx="8757594" cy="4555776"/>
          </a:xfrm>
          <a:prstGeom prst="rect">
            <a:avLst/>
          </a:prstGeom>
        </p:spPr>
      </p:pic>
      <p:sp>
        <p:nvSpPr>
          <p:cNvPr id="8" name="Oval 7"/>
          <p:cNvSpPr/>
          <p:nvPr/>
        </p:nvSpPr>
        <p:spPr>
          <a:xfrm>
            <a:off x="2961203" y="4745104"/>
            <a:ext cx="151392" cy="136772"/>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C000"/>
              </a:solidFill>
            </a:endParaRPr>
          </a:p>
        </p:txBody>
      </p:sp>
      <mc:AlternateContent xmlns:mc="http://schemas.openxmlformats.org/markup-compatibility/2006" xmlns:a14="http://schemas.microsoft.com/office/drawing/2010/main">
        <mc:Choice Requires="a14">
          <p:sp>
            <p:nvSpPr>
              <p:cNvPr id="9" name="TextBox 8"/>
              <p:cNvSpPr txBox="1"/>
              <p:nvPr/>
            </p:nvSpPr>
            <p:spPr>
              <a:xfrm>
                <a:off x="502617" y="1144514"/>
                <a:ext cx="14351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b="0" dirty="0"/>
              </a:p>
            </p:txBody>
          </p:sp>
        </mc:Choice>
        <mc:Fallback xmlns="">
          <p:sp>
            <p:nvSpPr>
              <p:cNvPr id="9" name="TextBox 8"/>
              <p:cNvSpPr txBox="1">
                <a:spLocks noRot="1" noChangeAspect="1" noMove="1" noResize="1" noEditPoints="1" noAdjustHandles="1" noChangeArrowheads="1" noChangeShapeType="1" noTextEdit="1"/>
              </p:cNvSpPr>
              <p:nvPr/>
            </p:nvSpPr>
            <p:spPr>
              <a:xfrm>
                <a:off x="502617" y="1144514"/>
                <a:ext cx="1435184"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0533" y="3671135"/>
                <a:ext cx="1529329"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𝑥</m:t>
                          </m:r>
                        </m:e>
                        <m:sup>
                          <m:r>
                            <a:rPr lang="en-US" b="0" i="1" smtClean="0">
                              <a:solidFill>
                                <a:srgbClr val="C00000"/>
                              </a:solidFill>
                              <a:latin typeface="Cambria Math" panose="02040503050406030204" pitchFamily="18" charset="0"/>
                            </a:rPr>
                            <m:t>(2)</m:t>
                          </m:r>
                        </m:sup>
                      </m:sSup>
                      <m:r>
                        <a:rPr lang="en-US" b="0" i="1" smtClean="0">
                          <a:solidFill>
                            <a:srgbClr val="C00000"/>
                          </a:solidFill>
                          <a:latin typeface="Cambria Math" panose="02040503050406030204" pitchFamily="18" charset="0"/>
                        </a:rPr>
                        <m:t>=−1.44</m:t>
                      </m:r>
                    </m:oMath>
                  </m:oMathPara>
                </a14:m>
                <a:endParaRPr lang="en-US" dirty="0">
                  <a:solidFill>
                    <a:srgbClr val="C0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00533" y="3671135"/>
                <a:ext cx="1529329" cy="3808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04775" y="3293108"/>
                <a:ext cx="1227965"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𝑥</m:t>
                          </m:r>
                        </m:e>
                        <m:sup>
                          <m:r>
                            <a:rPr lang="en-US" b="0" i="1" smtClean="0">
                              <a:solidFill>
                                <a:schemeClr val="accent6">
                                  <a:lumMod val="75000"/>
                                </a:schemeClr>
                              </a:solidFill>
                              <a:latin typeface="Cambria Math" panose="02040503050406030204" pitchFamily="18" charset="0"/>
                            </a:rPr>
                            <m:t>(1)</m:t>
                          </m:r>
                        </m:sup>
                      </m:sSup>
                      <m:r>
                        <a:rPr lang="en-US" b="0" i="1" smtClean="0">
                          <a:solidFill>
                            <a:schemeClr val="accent6">
                              <a:lumMod val="75000"/>
                            </a:schemeClr>
                          </a:solidFill>
                          <a:latin typeface="Cambria Math" panose="02040503050406030204" pitchFamily="18" charset="0"/>
                        </a:rPr>
                        <m:t>=2.4</m:t>
                      </m:r>
                    </m:oMath>
                  </m:oMathPara>
                </a14:m>
                <a:endParaRPr lang="en-US" dirty="0">
                  <a:solidFill>
                    <a:schemeClr val="accent6">
                      <a:lumMod val="75000"/>
                    </a:schemeClr>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04775" y="3293108"/>
                <a:ext cx="1227965" cy="3808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4775" y="2915081"/>
                <a:ext cx="1224759"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𝑥</m:t>
                          </m:r>
                        </m:e>
                        <m:sup>
                          <m:r>
                            <a:rPr lang="en-US" b="0" i="1" smtClean="0">
                              <a:solidFill>
                                <a:schemeClr val="accent6">
                                  <a:lumMod val="75000"/>
                                </a:schemeClr>
                              </a:solidFill>
                              <a:latin typeface="Cambria Math" panose="02040503050406030204" pitchFamily="18" charset="0"/>
                            </a:rPr>
                            <m:t>(0)</m:t>
                          </m:r>
                        </m:sup>
                      </m:sSup>
                      <m:r>
                        <a:rPr lang="en-US" b="0" i="1" smtClean="0">
                          <a:solidFill>
                            <a:schemeClr val="accent6">
                              <a:lumMod val="75000"/>
                            </a:schemeClr>
                          </a:solidFill>
                          <a:latin typeface="Cambria Math" panose="02040503050406030204" pitchFamily="18" charset="0"/>
                        </a:rPr>
                        <m:t>=−4</m:t>
                      </m:r>
                    </m:oMath>
                  </m:oMathPara>
                </a14:m>
                <a:endParaRPr lang="en-US" dirty="0">
                  <a:solidFill>
                    <a:schemeClr val="accent6">
                      <a:lumMod val="75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04775" y="2915081"/>
                <a:ext cx="1224759" cy="3808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04775" y="2570697"/>
                <a:ext cx="1343958" cy="369332"/>
              </a:xfrm>
              <a:prstGeom prst="rect">
                <a:avLst/>
              </a:prstGeom>
              <a:noFill/>
            </p:spPr>
            <p:txBody>
              <a:bodyPr wrap="none" rtlCol="0">
                <a:spAutoFit/>
              </a:bodyPr>
              <a:lstStyle/>
              <a:p>
                <a:r>
                  <a:rPr lang="en-US" dirty="0"/>
                  <a:t>Step size:  </a:t>
                </a:r>
                <a14:m>
                  <m:oMath xmlns:m="http://schemas.openxmlformats.org/officeDocument/2006/math">
                    <m:r>
                      <a:rPr lang="en-US" b="0" i="1" smtClean="0">
                        <a:latin typeface="Cambria Math" panose="02040503050406030204" pitchFamily="18" charset="0"/>
                      </a:rPr>
                      <m:t>.8</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4775" y="2570697"/>
                <a:ext cx="1343958" cy="369332"/>
              </a:xfrm>
              <a:prstGeom prst="rect">
                <a:avLst/>
              </a:prstGeom>
              <a:blipFill>
                <a:blip r:embed="rId7"/>
                <a:stretch>
                  <a:fillRect l="-3620" t="-10000" b="-26667"/>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D5A63351-6833-43B4-B67C-5B281830AC1F}"/>
              </a:ext>
            </a:extLst>
          </p:cNvPr>
          <p:cNvSpPr/>
          <p:nvPr/>
        </p:nvSpPr>
        <p:spPr>
          <a:xfrm>
            <a:off x="5445151" y="5265518"/>
            <a:ext cx="151392" cy="136772"/>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6BE55D9-DA2D-4853-B3C5-7E0EDFD290C4}"/>
              </a:ext>
            </a:extLst>
          </p:cNvPr>
          <p:cNvSpPr/>
          <p:nvPr/>
        </p:nvSpPr>
        <p:spPr>
          <a:xfrm>
            <a:off x="3971571" y="5439325"/>
            <a:ext cx="151392" cy="136772"/>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310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4" name="Slide Number Placeholder 3"/>
          <p:cNvSpPr>
            <a:spLocks noGrp="1"/>
          </p:cNvSpPr>
          <p:nvPr>
            <p:ph type="sldNum" sz="quarter" idx="12"/>
          </p:nvPr>
        </p:nvSpPr>
        <p:spPr/>
        <p:txBody>
          <a:bodyPr/>
          <a:lstStyle/>
          <a:p>
            <a:fld id="{C68DACDF-E1A9-A04C-A5FF-FC2443684BF5}" type="slidenum">
              <a:rPr lang="en-US" smtClean="0"/>
              <a:pPr/>
              <a:t>11</a:t>
            </a:fld>
            <a:endParaRPr lang="en-US"/>
          </a:p>
        </p:txBody>
      </p:sp>
      <p:pic>
        <p:nvPicPr>
          <p:cNvPr id="7" name="Picture 6"/>
          <p:cNvPicPr>
            <a:picLocks noChangeAspect="1"/>
          </p:cNvPicPr>
          <p:nvPr/>
        </p:nvPicPr>
        <p:blipFill>
          <a:blip r:embed="rId3"/>
          <a:stretch>
            <a:fillRect/>
          </a:stretch>
        </p:blipFill>
        <p:spPr>
          <a:xfrm>
            <a:off x="159865" y="1592482"/>
            <a:ext cx="8757594" cy="4555776"/>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502617" y="1144514"/>
                <a:ext cx="14351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b="0" dirty="0"/>
              </a:p>
            </p:txBody>
          </p:sp>
        </mc:Choice>
        <mc:Fallback xmlns="">
          <p:sp>
            <p:nvSpPr>
              <p:cNvPr id="9" name="TextBox 8"/>
              <p:cNvSpPr txBox="1">
                <a:spLocks noRot="1" noChangeAspect="1" noMove="1" noResize="1" noEditPoints="1" noAdjustHandles="1" noChangeArrowheads="1" noChangeShapeType="1" noTextEdit="1"/>
              </p:cNvSpPr>
              <p:nvPr/>
            </p:nvSpPr>
            <p:spPr>
              <a:xfrm>
                <a:off x="502617" y="1144514"/>
                <a:ext cx="1435184"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0533" y="3671135"/>
                <a:ext cx="1452385" cy="380810"/>
              </a:xfrm>
              <a:prstGeom prst="rect">
                <a:avLst/>
              </a:prstGeom>
              <a:noFill/>
            </p:spPr>
            <p:txBody>
              <a:bodyPr wrap="none" rtlCol="0">
                <a:spAutoFit/>
              </a:bodyPr>
              <a:lstStyle/>
              <a:p>
                <a14:m>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𝑥</m:t>
                        </m:r>
                      </m:e>
                      <m:sup>
                        <m:r>
                          <a:rPr lang="en-US" b="0" i="1" smtClean="0">
                            <a:solidFill>
                              <a:schemeClr val="accent6">
                                <a:lumMod val="75000"/>
                              </a:schemeClr>
                            </a:solidFill>
                            <a:latin typeface="Cambria Math" panose="02040503050406030204" pitchFamily="18" charset="0"/>
                          </a:rPr>
                          <m:t>(2)</m:t>
                        </m:r>
                      </m:sup>
                    </m:sSup>
                    <m:r>
                      <a:rPr lang="en-US" b="0" i="1" smtClean="0">
                        <a:solidFill>
                          <a:schemeClr val="accent6">
                            <a:lumMod val="75000"/>
                          </a:schemeClr>
                        </a:solidFill>
                        <a:latin typeface="Cambria Math" panose="02040503050406030204" pitchFamily="18" charset="0"/>
                      </a:rPr>
                      <m:t>=−</m:t>
                    </m:r>
                  </m:oMath>
                </a14:m>
                <a:r>
                  <a:rPr lang="en-US" dirty="0">
                    <a:solidFill>
                      <a:schemeClr val="accent6">
                        <a:lumMod val="75000"/>
                      </a:schemeClr>
                    </a:solidFill>
                  </a:rPr>
                  <a:t>1.44</a:t>
                </a:r>
              </a:p>
            </p:txBody>
          </p:sp>
        </mc:Choice>
        <mc:Fallback xmlns="">
          <p:sp>
            <p:nvSpPr>
              <p:cNvPr id="15" name="TextBox 14"/>
              <p:cNvSpPr txBox="1">
                <a:spLocks noRot="1" noChangeAspect="1" noMove="1" noResize="1" noEditPoints="1" noAdjustHandles="1" noChangeArrowheads="1" noChangeShapeType="1" noTextEdit="1"/>
              </p:cNvSpPr>
              <p:nvPr/>
            </p:nvSpPr>
            <p:spPr>
              <a:xfrm>
                <a:off x="100533" y="3671135"/>
                <a:ext cx="1452385" cy="380810"/>
              </a:xfrm>
              <a:prstGeom prst="rect">
                <a:avLst/>
              </a:prstGeom>
              <a:blipFill>
                <a:blip r:embed="rId5"/>
                <a:stretch>
                  <a:fillRect t="-4762" r="-2929"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04775" y="3293108"/>
                <a:ext cx="1227965"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𝑥</m:t>
                          </m:r>
                        </m:e>
                        <m:sup>
                          <m:r>
                            <a:rPr lang="en-US" b="0" i="1" smtClean="0">
                              <a:solidFill>
                                <a:schemeClr val="accent6">
                                  <a:lumMod val="75000"/>
                                </a:schemeClr>
                              </a:solidFill>
                              <a:latin typeface="Cambria Math" panose="02040503050406030204" pitchFamily="18" charset="0"/>
                            </a:rPr>
                            <m:t>(1)</m:t>
                          </m:r>
                        </m:sup>
                      </m:sSup>
                      <m:r>
                        <a:rPr lang="en-US" b="0" i="1" smtClean="0">
                          <a:solidFill>
                            <a:schemeClr val="accent6">
                              <a:lumMod val="75000"/>
                            </a:schemeClr>
                          </a:solidFill>
                          <a:latin typeface="Cambria Math" panose="02040503050406030204" pitchFamily="18" charset="0"/>
                        </a:rPr>
                        <m:t>=2.4</m:t>
                      </m:r>
                    </m:oMath>
                  </m:oMathPara>
                </a14:m>
                <a:endParaRPr lang="en-US" dirty="0">
                  <a:solidFill>
                    <a:schemeClr val="accent6">
                      <a:lumMod val="75000"/>
                    </a:schemeClr>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04775" y="3293108"/>
                <a:ext cx="1227965" cy="3808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4775" y="2915081"/>
                <a:ext cx="1224759"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𝑥</m:t>
                          </m:r>
                        </m:e>
                        <m:sup>
                          <m:r>
                            <a:rPr lang="en-US" b="0" i="1" smtClean="0">
                              <a:solidFill>
                                <a:schemeClr val="accent6">
                                  <a:lumMod val="75000"/>
                                </a:schemeClr>
                              </a:solidFill>
                              <a:latin typeface="Cambria Math" panose="02040503050406030204" pitchFamily="18" charset="0"/>
                            </a:rPr>
                            <m:t>(0)</m:t>
                          </m:r>
                        </m:sup>
                      </m:sSup>
                      <m:r>
                        <a:rPr lang="en-US" b="0" i="1" smtClean="0">
                          <a:solidFill>
                            <a:schemeClr val="accent6">
                              <a:lumMod val="75000"/>
                            </a:schemeClr>
                          </a:solidFill>
                          <a:latin typeface="Cambria Math" panose="02040503050406030204" pitchFamily="18" charset="0"/>
                        </a:rPr>
                        <m:t>=−4</m:t>
                      </m:r>
                    </m:oMath>
                  </m:oMathPara>
                </a14:m>
                <a:endParaRPr lang="en-US" dirty="0">
                  <a:solidFill>
                    <a:schemeClr val="accent6">
                      <a:lumMod val="75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104775" y="2915081"/>
                <a:ext cx="1224759" cy="3808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00533" y="4775090"/>
                <a:ext cx="1740926"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𝑥</m:t>
                          </m:r>
                        </m:e>
                        <m:sup>
                          <m:r>
                            <a:rPr lang="en-US" b="0" i="1" smtClean="0">
                              <a:solidFill>
                                <a:schemeClr val="accent6">
                                  <a:lumMod val="75000"/>
                                </a:schemeClr>
                              </a:solidFill>
                              <a:latin typeface="Cambria Math" panose="02040503050406030204" pitchFamily="18" charset="0"/>
                            </a:rPr>
                            <m:t>(5)</m:t>
                          </m:r>
                        </m:sup>
                      </m:sSup>
                      <m:r>
                        <a:rPr lang="en-US" i="1">
                          <a:solidFill>
                            <a:schemeClr val="accent6">
                              <a:lumMod val="75000"/>
                            </a:schemeClr>
                          </a:solidFill>
                          <a:latin typeface="Cambria Math" panose="02040503050406030204" pitchFamily="18" charset="0"/>
                        </a:rPr>
                        <m:t>=0.31104</m:t>
                      </m:r>
                    </m:oMath>
                  </m:oMathPara>
                </a14:m>
                <a:endParaRPr lang="en-US" dirty="0">
                  <a:solidFill>
                    <a:schemeClr val="accent6">
                      <a:lumMod val="75000"/>
                    </a:schemeClr>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00533" y="4775090"/>
                <a:ext cx="1740926" cy="3808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04775" y="4397063"/>
                <a:ext cx="1785810"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𝑥</m:t>
                          </m:r>
                        </m:e>
                        <m:sup>
                          <m:r>
                            <a:rPr lang="en-US" b="0" i="1" smtClean="0">
                              <a:solidFill>
                                <a:schemeClr val="accent6">
                                  <a:lumMod val="75000"/>
                                </a:schemeClr>
                              </a:solidFill>
                              <a:latin typeface="Cambria Math" panose="02040503050406030204" pitchFamily="18" charset="0"/>
                            </a:rPr>
                            <m:t>(4)</m:t>
                          </m:r>
                        </m:sup>
                      </m:sSup>
                      <m:r>
                        <a:rPr lang="en-US" i="1">
                          <a:solidFill>
                            <a:schemeClr val="accent6">
                              <a:lumMod val="75000"/>
                            </a:schemeClr>
                          </a:solidFill>
                          <a:latin typeface="Cambria Math" panose="02040503050406030204" pitchFamily="18" charset="0"/>
                        </a:rPr>
                        <m:t>=</m:t>
                      </m:r>
                      <m:r>
                        <a:rPr lang="en-US" b="0" i="1" smtClean="0">
                          <a:solidFill>
                            <a:schemeClr val="accent6">
                              <a:lumMod val="75000"/>
                            </a:schemeClr>
                          </a:solidFill>
                          <a:latin typeface="Cambria Math" panose="02040503050406030204" pitchFamily="18" charset="0"/>
                        </a:rPr>
                        <m:t>−</m:t>
                      </m:r>
                      <m:r>
                        <a:rPr lang="en-US" i="1">
                          <a:solidFill>
                            <a:schemeClr val="accent6">
                              <a:lumMod val="75000"/>
                            </a:schemeClr>
                          </a:solidFill>
                          <a:latin typeface="Cambria Math" panose="02040503050406030204" pitchFamily="18" charset="0"/>
                        </a:rPr>
                        <m:t>0.5184</m:t>
                      </m:r>
                    </m:oMath>
                  </m:oMathPara>
                </a14:m>
                <a:endParaRPr lang="en-US" dirty="0">
                  <a:solidFill>
                    <a:schemeClr val="accent6">
                      <a:lumMod val="75000"/>
                    </a:schemeClr>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04775" y="4397063"/>
                <a:ext cx="1785810" cy="3808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04775" y="4019036"/>
                <a:ext cx="1356205"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𝑥</m:t>
                          </m:r>
                        </m:e>
                        <m:sup>
                          <m:r>
                            <a:rPr lang="en-US" b="0" i="1" smtClean="0">
                              <a:solidFill>
                                <a:schemeClr val="accent6">
                                  <a:lumMod val="75000"/>
                                </a:schemeClr>
                              </a:solidFill>
                              <a:latin typeface="Cambria Math" panose="02040503050406030204" pitchFamily="18" charset="0"/>
                            </a:rPr>
                            <m:t>(3)</m:t>
                          </m:r>
                        </m:sup>
                      </m:sSup>
                      <m:r>
                        <a:rPr lang="en-US" b="0" i="1" smtClean="0">
                          <a:solidFill>
                            <a:schemeClr val="accent6">
                              <a:lumMod val="75000"/>
                            </a:schemeClr>
                          </a:solidFill>
                          <a:latin typeface="Cambria Math" panose="02040503050406030204" pitchFamily="18" charset="0"/>
                        </a:rPr>
                        <m:t>=</m:t>
                      </m:r>
                      <m:r>
                        <a:rPr lang="en-US" i="1">
                          <a:solidFill>
                            <a:schemeClr val="accent6">
                              <a:lumMod val="75000"/>
                            </a:schemeClr>
                          </a:solidFill>
                          <a:latin typeface="Cambria Math" panose="02040503050406030204" pitchFamily="18" charset="0"/>
                        </a:rPr>
                        <m:t>.864</m:t>
                      </m:r>
                    </m:oMath>
                  </m:oMathPara>
                </a14:m>
                <a:endParaRPr lang="en-US" dirty="0">
                  <a:solidFill>
                    <a:schemeClr val="accent6">
                      <a:lumMod val="75000"/>
                    </a:schemeClr>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04775" y="4019036"/>
                <a:ext cx="1356205" cy="380810"/>
              </a:xfrm>
              <a:prstGeom prst="rect">
                <a:avLst/>
              </a:prstGeom>
              <a:blipFill>
                <a:blip r:embed="rId10"/>
                <a:stretch>
                  <a:fillRect/>
                </a:stretch>
              </a:blipFill>
            </p:spPr>
            <p:txBody>
              <a:bodyPr/>
              <a:lstStyle/>
              <a:p>
                <a:r>
                  <a:rPr lang="en-US">
                    <a:noFill/>
                  </a:rPr>
                  <a:t> </a:t>
                </a:r>
              </a:p>
            </p:txBody>
          </p:sp>
        </mc:Fallback>
      </mc:AlternateContent>
      <p:sp>
        <p:nvSpPr>
          <p:cNvPr id="22" name="Oval 21"/>
          <p:cNvSpPr/>
          <p:nvPr/>
        </p:nvSpPr>
        <p:spPr>
          <a:xfrm>
            <a:off x="2961203" y="4745104"/>
            <a:ext cx="151392" cy="136772"/>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C000"/>
              </a:solidFill>
            </a:endParaRPr>
          </a:p>
        </p:txBody>
      </p:sp>
      <p:sp>
        <p:nvSpPr>
          <p:cNvPr id="23" name="Oval 22"/>
          <p:cNvSpPr/>
          <p:nvPr/>
        </p:nvSpPr>
        <p:spPr>
          <a:xfrm>
            <a:off x="4869647" y="5501949"/>
            <a:ext cx="151392" cy="136772"/>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307674" y="5542400"/>
            <a:ext cx="151392" cy="136772"/>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643777" y="5549464"/>
            <a:ext cx="151392" cy="136772"/>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p:cNvSpPr txBox="1"/>
              <p:nvPr/>
            </p:nvSpPr>
            <p:spPr>
              <a:xfrm>
                <a:off x="104775" y="6036489"/>
                <a:ext cx="2459070"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𝑥</m:t>
                          </m:r>
                        </m:e>
                        <m:sup>
                          <m:r>
                            <a:rPr lang="en-US" b="0" i="1" smtClean="0">
                              <a:solidFill>
                                <a:srgbClr val="C00000"/>
                              </a:solidFill>
                              <a:latin typeface="Cambria Math" panose="02040503050406030204" pitchFamily="18" charset="0"/>
                            </a:rPr>
                            <m:t>(30)</m:t>
                          </m:r>
                        </m:sup>
                      </m:sSup>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8.8429</m:t>
                      </m:r>
                      <m:r>
                        <a:rPr lang="en-US" b="0" i="1" smtClean="0">
                          <a:solidFill>
                            <a:srgbClr val="C00000"/>
                          </a:solidFill>
                          <a:latin typeface="Cambria Math" panose="02040503050406030204" pitchFamily="18" charset="0"/>
                        </a:rPr>
                        <m:t>6</m:t>
                      </m:r>
                      <m:r>
                        <a:rPr lang="en-US" i="1">
                          <a:solidFill>
                            <a:srgbClr val="C00000"/>
                          </a:solidFill>
                          <a:latin typeface="Cambria Math" panose="02040503050406030204" pitchFamily="18" charset="0"/>
                        </a:rPr>
                        <m:t>𝑒</m:t>
                      </m:r>
                      <m:r>
                        <a:rPr lang="en-US" i="1">
                          <a:solidFill>
                            <a:srgbClr val="C00000"/>
                          </a:solidFill>
                          <a:latin typeface="Cambria Math" panose="02040503050406030204" pitchFamily="18" charset="0"/>
                        </a:rPr>
                        <m:t>−07</m:t>
                      </m:r>
                    </m:oMath>
                  </m:oMathPara>
                </a14:m>
                <a:endParaRPr lang="en-US" dirty="0">
                  <a:solidFill>
                    <a:srgbClr val="C0000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04775" y="6036489"/>
                <a:ext cx="2459070" cy="3808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04775" y="2570697"/>
                <a:ext cx="1343958" cy="369332"/>
              </a:xfrm>
              <a:prstGeom prst="rect">
                <a:avLst/>
              </a:prstGeom>
              <a:noFill/>
            </p:spPr>
            <p:txBody>
              <a:bodyPr wrap="none" rtlCol="0">
                <a:spAutoFit/>
              </a:bodyPr>
              <a:lstStyle/>
              <a:p>
                <a:r>
                  <a:rPr lang="en-US" dirty="0"/>
                  <a:t>Step size:  </a:t>
                </a:r>
                <a14:m>
                  <m:oMath xmlns:m="http://schemas.openxmlformats.org/officeDocument/2006/math">
                    <m:r>
                      <a:rPr lang="en-US" b="0" i="1" smtClean="0">
                        <a:latin typeface="Cambria Math" panose="02040503050406030204" pitchFamily="18" charset="0"/>
                      </a:rPr>
                      <m:t>.8</m:t>
                    </m:r>
                  </m:oMath>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04775" y="2570697"/>
                <a:ext cx="1343958" cy="369332"/>
              </a:xfrm>
              <a:prstGeom prst="rect">
                <a:avLst/>
              </a:prstGeom>
              <a:blipFill>
                <a:blip r:embed="rId12"/>
                <a:stretch>
                  <a:fillRect l="-3620" t="-10000" b="-26667"/>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756A2789-01C1-42FB-BF8C-F3F860366CD1}"/>
              </a:ext>
            </a:extLst>
          </p:cNvPr>
          <p:cNvSpPr/>
          <p:nvPr/>
        </p:nvSpPr>
        <p:spPr>
          <a:xfrm>
            <a:off x="5445151" y="5265518"/>
            <a:ext cx="151392" cy="136772"/>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2631670-D1D2-4E3E-8A9A-D47205C01203}"/>
              </a:ext>
            </a:extLst>
          </p:cNvPr>
          <p:cNvSpPr/>
          <p:nvPr/>
        </p:nvSpPr>
        <p:spPr>
          <a:xfrm>
            <a:off x="3971571" y="5439325"/>
            <a:ext cx="151392" cy="136772"/>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D347954-70BA-4FFD-BF19-DFDCE287CC19}"/>
              </a:ext>
            </a:extLst>
          </p:cNvPr>
          <p:cNvSpPr/>
          <p:nvPr/>
        </p:nvSpPr>
        <p:spPr>
          <a:xfrm>
            <a:off x="4526668" y="5552232"/>
            <a:ext cx="151392" cy="136772"/>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933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1BA9-CCF8-4CB7-AED5-7B6E5F5D9003}"/>
              </a:ext>
            </a:extLst>
          </p:cNvPr>
          <p:cNvSpPr>
            <a:spLocks noGrp="1"/>
          </p:cNvSpPr>
          <p:nvPr>
            <p:ph type="title"/>
          </p:nvPr>
        </p:nvSpPr>
        <p:spPr/>
        <p:txBody>
          <a:bodyPr/>
          <a:lstStyle/>
          <a:p>
            <a:r>
              <a:rPr lang="en-US" sz="3600" dirty="0"/>
              <a:t>Gradient Descent</a:t>
            </a:r>
          </a:p>
        </p:txBody>
      </p:sp>
      <p:sp>
        <p:nvSpPr>
          <p:cNvPr id="4" name="Slide Number Placeholder 3">
            <a:extLst>
              <a:ext uri="{FF2B5EF4-FFF2-40B4-BE49-F238E27FC236}">
                <a16:creationId xmlns:a16="http://schemas.microsoft.com/office/drawing/2014/main" id="{352771FC-1296-427F-AE8A-33AD05D1FDC2}"/>
              </a:ext>
            </a:extLst>
          </p:cNvPr>
          <p:cNvSpPr>
            <a:spLocks noGrp="1"/>
          </p:cNvSpPr>
          <p:nvPr>
            <p:ph type="sldNum" sz="quarter" idx="12"/>
          </p:nvPr>
        </p:nvSpPr>
        <p:spPr/>
        <p:txBody>
          <a:bodyPr/>
          <a:lstStyle/>
          <a:p>
            <a:fld id="{C68DACDF-E1A9-A04C-A5FF-FC2443684BF5}" type="slidenum">
              <a:rPr lang="en-US" smtClean="0"/>
              <a:pPr/>
              <a:t>12</a:t>
            </a:fld>
            <a:endParaRPr lang="en-US" dirty="0"/>
          </a:p>
        </p:txBody>
      </p:sp>
      <p:sp>
        <p:nvSpPr>
          <p:cNvPr id="16" name="Content Placeholder 15">
            <a:extLst>
              <a:ext uri="{FF2B5EF4-FFF2-40B4-BE49-F238E27FC236}">
                <a16:creationId xmlns:a16="http://schemas.microsoft.com/office/drawing/2014/main" id="{F67B679B-56C7-4A38-8697-EB87FD90291D}"/>
              </a:ext>
            </a:extLst>
          </p:cNvPr>
          <p:cNvSpPr>
            <a:spLocks noGrp="1"/>
          </p:cNvSpPr>
          <p:nvPr>
            <p:ph idx="1"/>
          </p:nvPr>
        </p:nvSpPr>
        <p:spPr/>
        <p:txBody>
          <a:bodyPr/>
          <a:lstStyle/>
          <a:p>
            <a:endParaRPr lang="en-US"/>
          </a:p>
        </p:txBody>
      </p:sp>
      <p:pic>
        <p:nvPicPr>
          <p:cNvPr id="3076" name="Picture 4" descr="[video-to-gif output image]">
            <a:extLst>
              <a:ext uri="{FF2B5EF4-FFF2-40B4-BE49-F238E27FC236}">
                <a16:creationId xmlns:a16="http://schemas.microsoft.com/office/drawing/2014/main" id="{221DD18B-F735-4CCB-AB3A-BC7680E8876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28750"/>
            <a:ext cx="5334000" cy="40005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463F333-07D5-4828-B6D2-E14186F14DE2}"/>
              </a:ext>
            </a:extLst>
          </p:cNvPr>
          <p:cNvSpPr txBox="1"/>
          <p:nvPr/>
        </p:nvSpPr>
        <p:spPr>
          <a:xfrm>
            <a:off x="3919593" y="5707563"/>
            <a:ext cx="1289456" cy="369332"/>
          </a:xfrm>
          <a:prstGeom prst="rect">
            <a:avLst/>
          </a:prstGeom>
          <a:noFill/>
        </p:spPr>
        <p:txBody>
          <a:bodyPr wrap="none" rtlCol="0">
            <a:spAutoFit/>
          </a:bodyPr>
          <a:lstStyle/>
          <a:p>
            <a:r>
              <a:rPr lang="en-US" dirty="0"/>
              <a:t>Step size: .9</a:t>
            </a:r>
          </a:p>
        </p:txBody>
      </p:sp>
    </p:spTree>
    <p:extLst>
      <p:ext uri="{BB962C8B-B14F-4D97-AF65-F5344CB8AC3E}">
        <p14:creationId xmlns:p14="http://schemas.microsoft.com/office/powerpoint/2010/main" val="3911965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1BA9-CCF8-4CB7-AED5-7B6E5F5D9003}"/>
              </a:ext>
            </a:extLst>
          </p:cNvPr>
          <p:cNvSpPr>
            <a:spLocks noGrp="1"/>
          </p:cNvSpPr>
          <p:nvPr>
            <p:ph type="title"/>
          </p:nvPr>
        </p:nvSpPr>
        <p:spPr/>
        <p:txBody>
          <a:bodyPr/>
          <a:lstStyle/>
          <a:p>
            <a:r>
              <a:rPr lang="en-US" sz="3600" dirty="0"/>
              <a:t>Gradient Descent</a:t>
            </a:r>
          </a:p>
        </p:txBody>
      </p:sp>
      <p:sp>
        <p:nvSpPr>
          <p:cNvPr id="4" name="Slide Number Placeholder 3">
            <a:extLst>
              <a:ext uri="{FF2B5EF4-FFF2-40B4-BE49-F238E27FC236}">
                <a16:creationId xmlns:a16="http://schemas.microsoft.com/office/drawing/2014/main" id="{352771FC-1296-427F-AE8A-33AD05D1FDC2}"/>
              </a:ext>
            </a:extLst>
          </p:cNvPr>
          <p:cNvSpPr>
            <a:spLocks noGrp="1"/>
          </p:cNvSpPr>
          <p:nvPr>
            <p:ph type="sldNum" sz="quarter" idx="12"/>
          </p:nvPr>
        </p:nvSpPr>
        <p:spPr/>
        <p:txBody>
          <a:bodyPr/>
          <a:lstStyle/>
          <a:p>
            <a:fld id="{C68DACDF-E1A9-A04C-A5FF-FC2443684BF5}" type="slidenum">
              <a:rPr lang="en-US" smtClean="0"/>
              <a:pPr/>
              <a:t>13</a:t>
            </a:fld>
            <a:endParaRPr lang="en-US" dirty="0"/>
          </a:p>
        </p:txBody>
      </p:sp>
      <p:sp>
        <p:nvSpPr>
          <p:cNvPr id="16" name="Content Placeholder 15">
            <a:extLst>
              <a:ext uri="{FF2B5EF4-FFF2-40B4-BE49-F238E27FC236}">
                <a16:creationId xmlns:a16="http://schemas.microsoft.com/office/drawing/2014/main" id="{F67B679B-56C7-4A38-8697-EB87FD90291D}"/>
              </a:ext>
            </a:extLst>
          </p:cNvPr>
          <p:cNvSpPr>
            <a:spLocks noGrp="1"/>
          </p:cNvSpPr>
          <p:nvPr>
            <p:ph idx="1"/>
          </p:nvPr>
        </p:nvSpPr>
        <p:spPr/>
        <p:txBody>
          <a:bodyPr/>
          <a:lstStyle/>
          <a:p>
            <a:endParaRPr lang="en-US"/>
          </a:p>
        </p:txBody>
      </p:sp>
      <p:sp>
        <p:nvSpPr>
          <p:cNvPr id="17" name="TextBox 16">
            <a:extLst>
              <a:ext uri="{FF2B5EF4-FFF2-40B4-BE49-F238E27FC236}">
                <a16:creationId xmlns:a16="http://schemas.microsoft.com/office/drawing/2014/main" id="{3463F333-07D5-4828-B6D2-E14186F14DE2}"/>
              </a:ext>
            </a:extLst>
          </p:cNvPr>
          <p:cNvSpPr txBox="1"/>
          <p:nvPr/>
        </p:nvSpPr>
        <p:spPr>
          <a:xfrm>
            <a:off x="3919593" y="5707563"/>
            <a:ext cx="1289456" cy="369332"/>
          </a:xfrm>
          <a:prstGeom prst="rect">
            <a:avLst/>
          </a:prstGeom>
          <a:noFill/>
        </p:spPr>
        <p:txBody>
          <a:bodyPr wrap="none" rtlCol="0">
            <a:spAutoFit/>
          </a:bodyPr>
          <a:lstStyle/>
          <a:p>
            <a:r>
              <a:rPr lang="en-US" dirty="0"/>
              <a:t>Step size: .2</a:t>
            </a:r>
          </a:p>
        </p:txBody>
      </p:sp>
      <p:pic>
        <p:nvPicPr>
          <p:cNvPr id="5122" name="Picture 2" descr="[video-to-gif output image]">
            <a:extLst>
              <a:ext uri="{FF2B5EF4-FFF2-40B4-BE49-F238E27FC236}">
                <a16:creationId xmlns:a16="http://schemas.microsoft.com/office/drawing/2014/main" id="{58EF4461-3BB5-45AA-8972-97198882B8D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28750"/>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710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1BA9-CCF8-4CB7-AED5-7B6E5F5D9003}"/>
              </a:ext>
            </a:extLst>
          </p:cNvPr>
          <p:cNvSpPr>
            <a:spLocks noGrp="1"/>
          </p:cNvSpPr>
          <p:nvPr>
            <p:ph type="title"/>
          </p:nvPr>
        </p:nvSpPr>
        <p:spPr/>
        <p:txBody>
          <a:bodyPr/>
          <a:lstStyle/>
          <a:p>
            <a:r>
              <a:rPr lang="en-US" sz="3600" dirty="0"/>
              <a:t>Gradient Descent</a:t>
            </a:r>
          </a:p>
        </p:txBody>
      </p:sp>
      <p:sp>
        <p:nvSpPr>
          <p:cNvPr id="4" name="Slide Number Placeholder 3">
            <a:extLst>
              <a:ext uri="{FF2B5EF4-FFF2-40B4-BE49-F238E27FC236}">
                <a16:creationId xmlns:a16="http://schemas.microsoft.com/office/drawing/2014/main" id="{352771FC-1296-427F-AE8A-33AD05D1FDC2}"/>
              </a:ext>
            </a:extLst>
          </p:cNvPr>
          <p:cNvSpPr>
            <a:spLocks noGrp="1"/>
          </p:cNvSpPr>
          <p:nvPr>
            <p:ph type="sldNum" sz="quarter" idx="12"/>
          </p:nvPr>
        </p:nvSpPr>
        <p:spPr/>
        <p:txBody>
          <a:bodyPr/>
          <a:lstStyle/>
          <a:p>
            <a:fld id="{C68DACDF-E1A9-A04C-A5FF-FC2443684BF5}" type="slidenum">
              <a:rPr lang="en-US" smtClean="0"/>
              <a:pPr/>
              <a:t>14</a:t>
            </a:fld>
            <a:endParaRPr lang="en-US" dirty="0"/>
          </a:p>
        </p:txBody>
      </p:sp>
      <p:sp>
        <p:nvSpPr>
          <p:cNvPr id="16" name="Content Placeholder 15">
            <a:extLst>
              <a:ext uri="{FF2B5EF4-FFF2-40B4-BE49-F238E27FC236}">
                <a16:creationId xmlns:a16="http://schemas.microsoft.com/office/drawing/2014/main" id="{F67B679B-56C7-4A38-8697-EB87FD90291D}"/>
              </a:ext>
            </a:extLst>
          </p:cNvPr>
          <p:cNvSpPr>
            <a:spLocks noGrp="1"/>
          </p:cNvSpPr>
          <p:nvPr>
            <p:ph idx="1"/>
          </p:nvPr>
        </p:nvSpPr>
        <p:spPr/>
        <p:txBody>
          <a:bodyPr/>
          <a:lstStyle/>
          <a:p>
            <a:endParaRPr lang="en-US"/>
          </a:p>
        </p:txBody>
      </p:sp>
      <p:pic>
        <p:nvPicPr>
          <p:cNvPr id="3074" name="Picture 2" descr="[video-to-gif output image]">
            <a:extLst>
              <a:ext uri="{FF2B5EF4-FFF2-40B4-BE49-F238E27FC236}">
                <a16:creationId xmlns:a16="http://schemas.microsoft.com/office/drawing/2014/main" id="{F4E6F6DF-CEC8-4431-A7EF-3A5EC807A99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28750"/>
            <a:ext cx="5334000" cy="4000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27C4F0-7895-4125-8A49-CF3603DEF13E}"/>
              </a:ext>
            </a:extLst>
          </p:cNvPr>
          <p:cNvSpPr txBox="1"/>
          <p:nvPr/>
        </p:nvSpPr>
        <p:spPr>
          <a:xfrm>
            <a:off x="3647067" y="5620347"/>
            <a:ext cx="1849865" cy="369332"/>
          </a:xfrm>
          <a:prstGeom prst="rect">
            <a:avLst/>
          </a:prstGeom>
          <a:noFill/>
        </p:spPr>
        <p:txBody>
          <a:bodyPr wrap="none" rtlCol="0">
            <a:spAutoFit/>
          </a:bodyPr>
          <a:lstStyle/>
          <a:p>
            <a:r>
              <a:rPr lang="en-US" dirty="0"/>
              <a:t>Step size matters!</a:t>
            </a:r>
          </a:p>
        </p:txBody>
      </p:sp>
    </p:spTree>
    <p:extLst>
      <p:ext uri="{BB962C8B-B14F-4D97-AF65-F5344CB8AC3E}">
        <p14:creationId xmlns:p14="http://schemas.microsoft.com/office/powerpoint/2010/main" val="2245379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1BA9-CCF8-4CB7-AED5-7B6E5F5D9003}"/>
              </a:ext>
            </a:extLst>
          </p:cNvPr>
          <p:cNvSpPr>
            <a:spLocks noGrp="1"/>
          </p:cNvSpPr>
          <p:nvPr>
            <p:ph type="title"/>
          </p:nvPr>
        </p:nvSpPr>
        <p:spPr/>
        <p:txBody>
          <a:bodyPr/>
          <a:lstStyle/>
          <a:p>
            <a:r>
              <a:rPr lang="en-US" sz="3600" dirty="0"/>
              <a:t>Gradient Descent</a:t>
            </a:r>
          </a:p>
        </p:txBody>
      </p:sp>
      <p:sp>
        <p:nvSpPr>
          <p:cNvPr id="4" name="Slide Number Placeholder 3">
            <a:extLst>
              <a:ext uri="{FF2B5EF4-FFF2-40B4-BE49-F238E27FC236}">
                <a16:creationId xmlns:a16="http://schemas.microsoft.com/office/drawing/2014/main" id="{352771FC-1296-427F-AE8A-33AD05D1FDC2}"/>
              </a:ext>
            </a:extLst>
          </p:cNvPr>
          <p:cNvSpPr>
            <a:spLocks noGrp="1"/>
          </p:cNvSpPr>
          <p:nvPr>
            <p:ph type="sldNum" sz="quarter" idx="12"/>
          </p:nvPr>
        </p:nvSpPr>
        <p:spPr/>
        <p:txBody>
          <a:bodyPr/>
          <a:lstStyle/>
          <a:p>
            <a:fld id="{C68DACDF-E1A9-A04C-A5FF-FC2443684BF5}" type="slidenum">
              <a:rPr lang="en-US" smtClean="0"/>
              <a:pPr/>
              <a:t>15</a:t>
            </a:fld>
            <a:endParaRPr lang="en-US" dirty="0"/>
          </a:p>
        </p:txBody>
      </p:sp>
      <p:sp>
        <p:nvSpPr>
          <p:cNvPr id="5" name="Content Placeholder 4">
            <a:extLst>
              <a:ext uri="{FF2B5EF4-FFF2-40B4-BE49-F238E27FC236}">
                <a16:creationId xmlns:a16="http://schemas.microsoft.com/office/drawing/2014/main" id="{30D47139-3E55-4BA5-A6B8-0DF73FB4228D}"/>
              </a:ext>
            </a:extLst>
          </p:cNvPr>
          <p:cNvSpPr>
            <a:spLocks noGrp="1"/>
          </p:cNvSpPr>
          <p:nvPr>
            <p:ph idx="1"/>
          </p:nvPr>
        </p:nvSpPr>
        <p:spPr/>
        <p:txBody>
          <a:bodyPr/>
          <a:lstStyle/>
          <a:p>
            <a:endParaRPr lang="en-US"/>
          </a:p>
        </p:txBody>
      </p:sp>
      <p:pic>
        <p:nvPicPr>
          <p:cNvPr id="2052" name="Picture 4" descr="[video-to-gif output image]">
            <a:extLst>
              <a:ext uri="{FF2B5EF4-FFF2-40B4-BE49-F238E27FC236}">
                <a16:creationId xmlns:a16="http://schemas.microsoft.com/office/drawing/2014/main" id="{0011145D-30DF-4841-9C8B-B06AA49C508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28750"/>
            <a:ext cx="5334000" cy="4000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6276E59-9A48-4199-9747-6E064DCF7900}"/>
              </a:ext>
            </a:extLst>
          </p:cNvPr>
          <p:cNvSpPr txBox="1"/>
          <p:nvPr/>
        </p:nvSpPr>
        <p:spPr>
          <a:xfrm>
            <a:off x="3647067" y="5620347"/>
            <a:ext cx="1849865" cy="369332"/>
          </a:xfrm>
          <a:prstGeom prst="rect">
            <a:avLst/>
          </a:prstGeom>
          <a:noFill/>
        </p:spPr>
        <p:txBody>
          <a:bodyPr wrap="none" rtlCol="0">
            <a:spAutoFit/>
          </a:bodyPr>
          <a:lstStyle/>
          <a:p>
            <a:r>
              <a:rPr lang="en-US" dirty="0"/>
              <a:t>Step size matters!</a:t>
            </a:r>
          </a:p>
        </p:txBody>
      </p:sp>
    </p:spTree>
    <p:extLst>
      <p:ext uri="{BB962C8B-B14F-4D97-AF65-F5344CB8AC3E}">
        <p14:creationId xmlns:p14="http://schemas.microsoft.com/office/powerpoint/2010/main" val="3961049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20B0F-D2EB-4B0F-8F57-69A7262275FA}"/>
              </a:ext>
            </a:extLst>
          </p:cNvPr>
          <p:cNvSpPr>
            <a:spLocks noGrp="1"/>
          </p:cNvSpPr>
          <p:nvPr>
            <p:ph idx="1"/>
          </p:nvPr>
        </p:nvSpPr>
        <p:spPr>
          <a:xfrm>
            <a:off x="105952" y="2344195"/>
            <a:ext cx="8517277" cy="5302858"/>
          </a:xfrm>
        </p:spPr>
        <p:txBody>
          <a:bodyPr/>
          <a:lstStyle/>
          <a:p>
            <a:endParaRPr lang="en-US" dirty="0"/>
          </a:p>
        </p:txBody>
      </p:sp>
      <p:sp>
        <p:nvSpPr>
          <p:cNvPr id="4" name="Slide Number Placeholder 3">
            <a:extLst>
              <a:ext uri="{FF2B5EF4-FFF2-40B4-BE49-F238E27FC236}">
                <a16:creationId xmlns:a16="http://schemas.microsoft.com/office/drawing/2014/main" id="{9387CE4E-9661-4ED5-9E0E-70D2E949DA8A}"/>
              </a:ext>
            </a:extLst>
          </p:cNvPr>
          <p:cNvSpPr>
            <a:spLocks noGrp="1"/>
          </p:cNvSpPr>
          <p:nvPr>
            <p:ph type="sldNum" sz="quarter" idx="12"/>
          </p:nvPr>
        </p:nvSpPr>
        <p:spPr/>
        <p:txBody>
          <a:bodyPr/>
          <a:lstStyle/>
          <a:p>
            <a:fld id="{C68DACDF-E1A9-A04C-A5FF-FC2443684BF5}" type="slidenum">
              <a:rPr lang="en-US" smtClean="0"/>
              <a:pPr/>
              <a:t>16</a:t>
            </a:fld>
            <a:endParaRPr lang="en-US" dirty="0"/>
          </a:p>
        </p:txBody>
      </p:sp>
      <p:pic>
        <p:nvPicPr>
          <p:cNvPr id="1026" name="Picture 2">
            <a:extLst>
              <a:ext uri="{FF2B5EF4-FFF2-40B4-BE49-F238E27FC236}">
                <a16:creationId xmlns:a16="http://schemas.microsoft.com/office/drawing/2014/main" id="{7D5606E4-72CC-4FD8-9521-66C890D05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605" y="3354810"/>
            <a:ext cx="6250715" cy="31601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106F4C0-0154-4E65-8197-2843FB0EFC81}"/>
              </a:ext>
            </a:extLst>
          </p:cNvPr>
          <p:cNvSpPr txBox="1"/>
          <p:nvPr/>
        </p:nvSpPr>
        <p:spPr>
          <a:xfrm>
            <a:off x="548640" y="913034"/>
            <a:ext cx="7768046" cy="2585323"/>
          </a:xfrm>
          <a:prstGeom prst="rect">
            <a:avLst/>
          </a:prstGeom>
          <a:noFill/>
        </p:spPr>
        <p:txBody>
          <a:bodyPr wrap="square" rtlCol="0">
            <a:spAutoFit/>
          </a:bodyPr>
          <a:lstStyle/>
          <a:p>
            <a:r>
              <a:rPr lang="en-US" dirty="0"/>
              <a:t>Derivatives</a:t>
            </a:r>
          </a:p>
          <a:p>
            <a:r>
              <a:rPr lang="en-US" dirty="0"/>
              <a:t>Machine learning uses derivatives in optimization problems. Optimization algorithms like gradient descent use  derivates to decide whether to increase or decrease the weights to increase or decrease any objective function. If we are able to compute the derivative of a function, we know in which direction to proceed to minimize it. Primarily we shall be dealing with two concepts from calculus : Power Rule- Power rule calculates the derivative of a variable raised to a power.</a:t>
            </a:r>
          </a:p>
          <a:p>
            <a:endParaRPr lang="en-US" dirty="0"/>
          </a:p>
        </p:txBody>
      </p:sp>
    </p:spTree>
    <p:extLst>
      <p:ext uri="{BB962C8B-B14F-4D97-AF65-F5344CB8AC3E}">
        <p14:creationId xmlns:p14="http://schemas.microsoft.com/office/powerpoint/2010/main" val="3313356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011D-CD99-431A-A2E9-E076E911FB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100A5A-BFD6-417F-AAA8-809D79CFF928}"/>
              </a:ext>
            </a:extLst>
          </p:cNvPr>
          <p:cNvSpPr>
            <a:spLocks noGrp="1"/>
          </p:cNvSpPr>
          <p:nvPr>
            <p:ph idx="1"/>
          </p:nvPr>
        </p:nvSpPr>
        <p:spPr/>
        <p:txBody>
          <a:bodyPr/>
          <a:lstStyle/>
          <a:p>
            <a:r>
              <a:rPr lang="en-US" dirty="0"/>
              <a:t>Chain Rule</a:t>
            </a:r>
          </a:p>
          <a:p>
            <a:r>
              <a:rPr lang="en-US" dirty="0"/>
              <a:t>The chain rule is used for calculating the derivative of composite functions. The chain rule can also be expressed in Leibniz’s notation as follows: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3EB65A8-36A1-4D1C-9645-2DFE26CD5985}"/>
              </a:ext>
            </a:extLst>
          </p:cNvPr>
          <p:cNvSpPr>
            <a:spLocks noGrp="1"/>
          </p:cNvSpPr>
          <p:nvPr>
            <p:ph type="sldNum" sz="quarter" idx="12"/>
          </p:nvPr>
        </p:nvSpPr>
        <p:spPr/>
        <p:txBody>
          <a:bodyPr/>
          <a:lstStyle/>
          <a:p>
            <a:fld id="{C68DACDF-E1A9-A04C-A5FF-FC2443684BF5}" type="slidenum">
              <a:rPr lang="en-US" smtClean="0"/>
              <a:pPr/>
              <a:t>17</a:t>
            </a:fld>
            <a:endParaRPr lang="en-US" dirty="0"/>
          </a:p>
        </p:txBody>
      </p:sp>
      <p:pic>
        <p:nvPicPr>
          <p:cNvPr id="2053" name="Picture 5">
            <a:extLst>
              <a:ext uri="{FF2B5EF4-FFF2-40B4-BE49-F238E27FC236}">
                <a16:creationId xmlns:a16="http://schemas.microsoft.com/office/drawing/2014/main" id="{5DA85085-36EE-4AFD-A7E8-2DD514EE1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477" y="2264319"/>
            <a:ext cx="1381125" cy="666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C38722FF-C85E-4458-B9FD-82E629E11BE6}"/>
              </a:ext>
            </a:extLst>
          </p:cNvPr>
          <p:cNvSpPr>
            <a:spLocks noChangeArrowheads="1"/>
          </p:cNvSpPr>
          <p:nvPr/>
        </p:nvSpPr>
        <p:spPr bwMode="auto">
          <a:xfrm>
            <a:off x="0" y="-1879669"/>
            <a:ext cx="5718232"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5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5" name="Picture 7">
            <a:extLst>
              <a:ext uri="{FF2B5EF4-FFF2-40B4-BE49-F238E27FC236}">
                <a16:creationId xmlns:a16="http://schemas.microsoft.com/office/drawing/2014/main" id="{27576E26-24E1-437F-A6F5-61BED3A5D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998" y="3107056"/>
            <a:ext cx="5952582" cy="337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193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8FF6-BD44-47B9-891C-C9FD5FE534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30E19A-E37C-42C2-AD1F-0E12B914F711}"/>
              </a:ext>
            </a:extLst>
          </p:cNvPr>
          <p:cNvSpPr>
            <a:spLocks noGrp="1"/>
          </p:cNvSpPr>
          <p:nvPr>
            <p:ph idx="1"/>
          </p:nvPr>
        </p:nvSpPr>
        <p:spPr>
          <a:xfrm>
            <a:off x="361222" y="1421157"/>
            <a:ext cx="8517277" cy="5302858"/>
          </a:xfrm>
        </p:spPr>
        <p:txBody>
          <a:bodyPr/>
          <a:lstStyle/>
          <a:p>
            <a:r>
              <a:rPr lang="en-US"/>
              <a:t>Partial </a:t>
            </a:r>
            <a:r>
              <a:rPr lang="en-US" dirty="0"/>
              <a:t>derivatives, which says that if there is a function of two variables, then to find the partial derivative of that function w.r.t to one variable, treat </a:t>
            </a:r>
          </a:p>
          <a:p>
            <a:r>
              <a:rPr lang="en-US" dirty="0"/>
              <a:t>the other variable as constant. Example</a:t>
            </a:r>
          </a:p>
        </p:txBody>
      </p:sp>
      <p:sp>
        <p:nvSpPr>
          <p:cNvPr id="4" name="Slide Number Placeholder 3">
            <a:extLst>
              <a:ext uri="{FF2B5EF4-FFF2-40B4-BE49-F238E27FC236}">
                <a16:creationId xmlns:a16="http://schemas.microsoft.com/office/drawing/2014/main" id="{96A3088F-9D90-4125-9FC9-F2CE93AE06C2}"/>
              </a:ext>
            </a:extLst>
          </p:cNvPr>
          <p:cNvSpPr>
            <a:spLocks noGrp="1"/>
          </p:cNvSpPr>
          <p:nvPr>
            <p:ph type="sldNum" sz="quarter" idx="12"/>
          </p:nvPr>
        </p:nvSpPr>
        <p:spPr/>
        <p:txBody>
          <a:bodyPr/>
          <a:lstStyle/>
          <a:p>
            <a:fld id="{C68DACDF-E1A9-A04C-A5FF-FC2443684BF5}" type="slidenum">
              <a:rPr lang="en-US" smtClean="0"/>
              <a:pPr/>
              <a:t>18</a:t>
            </a:fld>
            <a:endParaRPr lang="en-US" dirty="0"/>
          </a:p>
        </p:txBody>
      </p:sp>
      <p:pic>
        <p:nvPicPr>
          <p:cNvPr id="3074" name="Picture 2">
            <a:extLst>
              <a:ext uri="{FF2B5EF4-FFF2-40B4-BE49-F238E27FC236}">
                <a16:creationId xmlns:a16="http://schemas.microsoft.com/office/drawing/2014/main" id="{43A7A7CC-03CE-4C22-9292-0F89368AE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430" y="3164296"/>
            <a:ext cx="36195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749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BD982A4-FA62-F76A-4C43-107FCDE93D23}"/>
              </a:ext>
            </a:extLst>
          </p:cNvPr>
          <p:cNvSpPr>
            <a:spLocks noGrp="1"/>
          </p:cNvSpPr>
          <p:nvPr>
            <p:ph type="title"/>
          </p:nvPr>
        </p:nvSpPr>
        <p:spPr>
          <a:xfrm>
            <a:off x="104775" y="90080"/>
            <a:ext cx="8867775" cy="664929"/>
          </a:xfrm>
        </p:spPr>
        <p:txBody>
          <a:bodyPr/>
          <a:lstStyle/>
          <a:p>
            <a:r>
              <a:rPr lang="en-US" dirty="0"/>
              <a:t>MADALINE</a:t>
            </a:r>
          </a:p>
        </p:txBody>
      </p:sp>
      <p:pic>
        <p:nvPicPr>
          <p:cNvPr id="5" name="Picture 4" descr="Diagram&#10;&#10;Description automatically generated">
            <a:extLst>
              <a:ext uri="{FF2B5EF4-FFF2-40B4-BE49-F238E27FC236}">
                <a16:creationId xmlns:a16="http://schemas.microsoft.com/office/drawing/2014/main" id="{6A3AAA7C-708E-4166-A8FB-06909EB3E9AE}"/>
              </a:ext>
            </a:extLst>
          </p:cNvPr>
          <p:cNvPicPr>
            <a:picLocks noChangeAspect="1"/>
          </p:cNvPicPr>
          <p:nvPr/>
        </p:nvPicPr>
        <p:blipFill>
          <a:blip r:embed="rId2"/>
          <a:stretch>
            <a:fillRect/>
          </a:stretch>
        </p:blipFill>
        <p:spPr>
          <a:xfrm>
            <a:off x="277402" y="1807279"/>
            <a:ext cx="8517277" cy="3619842"/>
          </a:xfrm>
          <a:prstGeom prst="rect">
            <a:avLst/>
          </a:prstGeom>
          <a:noFill/>
        </p:spPr>
      </p:pic>
      <p:sp>
        <p:nvSpPr>
          <p:cNvPr id="3" name="Slide Number Placeholder 2">
            <a:extLst>
              <a:ext uri="{FF2B5EF4-FFF2-40B4-BE49-F238E27FC236}">
                <a16:creationId xmlns:a16="http://schemas.microsoft.com/office/drawing/2014/main" id="{77EC59AF-6229-47AC-B17A-ACB01AB56A79}"/>
              </a:ext>
            </a:extLst>
          </p:cNvPr>
          <p:cNvSpPr>
            <a:spLocks noGrp="1"/>
          </p:cNvSpPr>
          <p:nvPr>
            <p:ph type="sldNum" sz="quarter" idx="12"/>
          </p:nvPr>
        </p:nvSpPr>
        <p:spPr>
          <a:xfrm>
            <a:off x="4122963" y="6350454"/>
            <a:ext cx="882717" cy="365125"/>
          </a:xfrm>
        </p:spPr>
        <p:txBody>
          <a:bodyPr anchor="ctr">
            <a:normAutofit/>
          </a:bodyPr>
          <a:lstStyle/>
          <a:p>
            <a:pPr>
              <a:spcAft>
                <a:spcPts val="600"/>
              </a:spcAft>
            </a:pPr>
            <a:fld id="{C68DACDF-E1A9-A04C-A5FF-FC2443684BF5}" type="slidenum">
              <a:rPr lang="en-US" smtClean="0"/>
              <a:pPr>
                <a:spcAft>
                  <a:spcPts val="600"/>
                </a:spcAft>
              </a:pPr>
              <a:t>19</a:t>
            </a:fld>
            <a:endParaRPr lang="en-US"/>
          </a:p>
        </p:txBody>
      </p:sp>
    </p:spTree>
    <p:extLst>
      <p:ext uri="{BB962C8B-B14F-4D97-AF65-F5344CB8AC3E}">
        <p14:creationId xmlns:p14="http://schemas.microsoft.com/office/powerpoint/2010/main" val="332887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endParaRPr lang="en-US" sz="1000" dirty="0"/>
              </a:p>
              <a:p>
                <a:r>
                  <a:rPr lang="en-US" b="0" i="0" dirty="0">
                    <a:solidFill>
                      <a:srgbClr val="292929"/>
                    </a:solidFill>
                    <a:effectLst/>
                    <a:latin typeface="charter"/>
                  </a:rPr>
                  <a:t>Gradient descent is one of the most popular algorithms to perform optimization and is the most common way to optimize neural networks. It is an iterative optimization algorithm used to find the minimum value for a function. </a:t>
                </a:r>
              </a:p>
              <a:p>
                <a:r>
                  <a:rPr lang="en-US" b="0" i="0" dirty="0">
                    <a:solidFill>
                      <a:srgbClr val="292929"/>
                    </a:solidFill>
                    <a:effectLst/>
                    <a:latin typeface="charter"/>
                  </a:rPr>
                  <a:t>A </a:t>
                </a:r>
                <a:r>
                  <a:rPr lang="en-US" b="1" i="0" dirty="0">
                    <a:solidFill>
                      <a:srgbClr val="292929"/>
                    </a:solidFill>
                    <a:effectLst/>
                    <a:latin typeface="charter"/>
                  </a:rPr>
                  <a:t>derivative</a:t>
                </a:r>
                <a:r>
                  <a:rPr lang="en-US" b="0" i="0" dirty="0">
                    <a:solidFill>
                      <a:srgbClr val="292929"/>
                    </a:solidFill>
                    <a:effectLst/>
                    <a:latin typeface="charter"/>
                  </a:rPr>
                  <a:t> is a term that comes from calculus and is calculated as the slope of the graph at a particular point. The slope is described by drawing a tangent line to the graph at the point.</a:t>
                </a:r>
                <a:endParaRPr lang="en-US" dirty="0"/>
              </a:p>
              <a:p>
                <a:r>
                  <a:rPr lang="en-US" dirty="0"/>
                  <a:t>Method to find local optima of </a:t>
                </a:r>
                <a:r>
                  <a:rPr lang="en-US" dirty="0">
                    <a:solidFill>
                      <a:srgbClr val="FF0000"/>
                    </a:solidFill>
                  </a:rPr>
                  <a:t>differentiable </a:t>
                </a:r>
                <a:r>
                  <a:rPr lang="en-US" dirty="0"/>
                  <a:t>a</a:t>
                </a:r>
                <a:r>
                  <a:rPr lang="en-US" dirty="0">
                    <a:solidFill>
                      <a:srgbClr val="FF0000"/>
                    </a:solidFill>
                  </a:rPr>
                  <a:t> </a:t>
                </a:r>
                <a:r>
                  <a:rPr lang="en-US" dirty="0"/>
                  <a:t>function </a:t>
                </a:r>
                <a14:m>
                  <m:oMath xmlns:m="http://schemas.openxmlformats.org/officeDocument/2006/math">
                    <m:r>
                      <a:rPr lang="en-US" b="0" i="1" smtClean="0">
                        <a:latin typeface="Cambria Math" panose="02040503050406030204" pitchFamily="18" charset="0"/>
                      </a:rPr>
                      <m:t>𝑓</m:t>
                    </m:r>
                  </m:oMath>
                </a14:m>
                <a:endParaRPr lang="en-US" b="0" dirty="0"/>
              </a:p>
              <a:p>
                <a:pPr lvl="1"/>
                <a:r>
                  <a:rPr lang="en-US" dirty="0"/>
                  <a:t>Intuition: gradient tells us direction of greatest increase, negative gradient gives us direction of greatest decrease</a:t>
                </a:r>
              </a:p>
              <a:p>
                <a:pPr lvl="1"/>
                <a:endParaRPr lang="en-US" sz="1000" dirty="0"/>
              </a:p>
              <a:p>
                <a:pPr lvl="2"/>
                <a:r>
                  <a:rPr lang="en-US" dirty="0"/>
                  <a:t>Take steps in directions that reduce the function value</a:t>
                </a:r>
              </a:p>
              <a:p>
                <a:pPr lvl="1"/>
                <a:endParaRPr lang="en-US" sz="1000" dirty="0"/>
              </a:p>
              <a:p>
                <a:pPr lvl="1"/>
                <a:r>
                  <a:rPr lang="en-US" dirty="0"/>
                  <a:t>Definition of derivative guarantees that if we take a small enough step in the direction of the negative gradient, the function will decrease in value</a:t>
                </a:r>
              </a:p>
              <a:p>
                <a:pPr lvl="1"/>
                <a:endParaRPr lang="en-US" sz="1000" dirty="0"/>
              </a:p>
              <a:p>
                <a:pPr lvl="2"/>
                <a:r>
                  <a:rPr lang="en-US" dirty="0"/>
                  <a:t>How small is small enough?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2</a:t>
            </a:fld>
            <a:endParaRPr lang="en-US"/>
          </a:p>
        </p:txBody>
      </p:sp>
    </p:spTree>
    <p:extLst>
      <p:ext uri="{BB962C8B-B14F-4D97-AF65-F5344CB8AC3E}">
        <p14:creationId xmlns:p14="http://schemas.microsoft.com/office/powerpoint/2010/main" val="172814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descr="A page of a book&#10;&#10;Description automatically generated with medium confidence">
            <a:extLst>
              <a:ext uri="{FF2B5EF4-FFF2-40B4-BE49-F238E27FC236}">
                <a16:creationId xmlns:a16="http://schemas.microsoft.com/office/drawing/2014/main" id="{7D9BCDE1-3B86-49F5-B20F-B7E2F3A4FC1F}"/>
              </a:ext>
            </a:extLst>
          </p:cNvPr>
          <p:cNvPicPr>
            <a:picLocks noGrp="1" noChangeAspect="1"/>
          </p:cNvPicPr>
          <p:nvPr>
            <p:ph idx="1"/>
          </p:nvPr>
        </p:nvPicPr>
        <p:blipFill>
          <a:blip r:embed="rId2"/>
          <a:stretch>
            <a:fillRect/>
          </a:stretch>
        </p:blipFill>
        <p:spPr>
          <a:xfrm>
            <a:off x="1079605" y="965200"/>
            <a:ext cx="7614944" cy="5303838"/>
          </a:xfrm>
        </p:spPr>
      </p:pic>
      <p:sp>
        <p:nvSpPr>
          <p:cNvPr id="4" name="Slide Number Placeholder 3">
            <a:extLst>
              <a:ext uri="{FF2B5EF4-FFF2-40B4-BE49-F238E27FC236}">
                <a16:creationId xmlns:a16="http://schemas.microsoft.com/office/drawing/2014/main" id="{A09AF9F1-E321-48C5-95F4-6FEC39865544}"/>
              </a:ext>
            </a:extLst>
          </p:cNvPr>
          <p:cNvSpPr>
            <a:spLocks noGrp="1"/>
          </p:cNvSpPr>
          <p:nvPr>
            <p:ph type="sldNum" sz="quarter" idx="12"/>
          </p:nvPr>
        </p:nvSpPr>
        <p:spPr/>
        <p:txBody>
          <a:bodyPr/>
          <a:lstStyle/>
          <a:p>
            <a:fld id="{C68DACDF-E1A9-A04C-A5FF-FC2443684BF5}" type="slidenum">
              <a:rPr lang="en-US" smtClean="0"/>
              <a:pPr/>
              <a:t>20</a:t>
            </a:fld>
            <a:endParaRPr lang="en-US" dirty="0"/>
          </a:p>
        </p:txBody>
      </p:sp>
    </p:spTree>
    <p:extLst>
      <p:ext uri="{BB962C8B-B14F-4D97-AF65-F5344CB8AC3E}">
        <p14:creationId xmlns:p14="http://schemas.microsoft.com/office/powerpoint/2010/main" val="388341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047A-E680-4FB2-83FB-9E8E60140FC8}"/>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A8F65CDF-A0EA-4D4C-952C-71FC9FD1F2F5}"/>
              </a:ext>
            </a:extLst>
          </p:cNvPr>
          <p:cNvSpPr>
            <a:spLocks noGrp="1"/>
          </p:cNvSpPr>
          <p:nvPr>
            <p:ph type="sldNum" sz="quarter" idx="12"/>
          </p:nvPr>
        </p:nvSpPr>
        <p:spPr/>
        <p:txBody>
          <a:bodyPr/>
          <a:lstStyle/>
          <a:p>
            <a:fld id="{C68DACDF-E1A9-A04C-A5FF-FC2443684BF5}" type="slidenum">
              <a:rPr lang="en-US" smtClean="0"/>
              <a:pPr/>
              <a:t>21</a:t>
            </a:fld>
            <a:endParaRPr lang="en-US" dirty="0"/>
          </a:p>
        </p:txBody>
      </p:sp>
      <p:pic>
        <p:nvPicPr>
          <p:cNvPr id="5" name="Picture 4" descr="Text, letter&#10;&#10;Description automatically generated">
            <a:extLst>
              <a:ext uri="{FF2B5EF4-FFF2-40B4-BE49-F238E27FC236}">
                <a16:creationId xmlns:a16="http://schemas.microsoft.com/office/drawing/2014/main" id="{C073251C-2423-41B2-9471-F8ED15FF3805}"/>
              </a:ext>
            </a:extLst>
          </p:cNvPr>
          <p:cNvPicPr>
            <a:picLocks noChangeAspect="1"/>
          </p:cNvPicPr>
          <p:nvPr/>
        </p:nvPicPr>
        <p:blipFill>
          <a:blip r:embed="rId2"/>
          <a:stretch>
            <a:fillRect/>
          </a:stretch>
        </p:blipFill>
        <p:spPr>
          <a:xfrm>
            <a:off x="610700" y="0"/>
            <a:ext cx="7922599" cy="6858000"/>
          </a:xfrm>
          <a:prstGeom prst="rect">
            <a:avLst/>
          </a:prstGeom>
        </p:spPr>
      </p:pic>
    </p:spTree>
    <p:extLst>
      <p:ext uri="{BB962C8B-B14F-4D97-AF65-F5344CB8AC3E}">
        <p14:creationId xmlns:p14="http://schemas.microsoft.com/office/powerpoint/2010/main" val="174202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1000" dirty="0"/>
              </a:p>
              <a:p>
                <a:endParaRPr lang="en-US" sz="1000" dirty="0"/>
              </a:p>
              <a:p>
                <a:pPr marL="0" indent="0">
                  <a:buNone/>
                </a:pPr>
                <a:r>
                  <a:rPr lang="en-US" dirty="0"/>
                  <a:t>Gradient Descent Algorithm:</a:t>
                </a:r>
              </a:p>
              <a:p>
                <a:pPr marL="0" indent="0">
                  <a:buNone/>
                </a:pPr>
                <a:endParaRPr lang="en-US" sz="1000" dirty="0"/>
              </a:p>
              <a:p>
                <a:r>
                  <a:rPr lang="en-US" dirty="0"/>
                  <a:t>Pick an initial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endParaRPr lang="en-US" dirty="0"/>
              </a:p>
              <a:p>
                <a:endParaRPr lang="en-US" sz="1000" dirty="0"/>
              </a:p>
              <a:p>
                <a:r>
                  <a:rPr lang="en-US" dirty="0"/>
                  <a:t>Iterate until convergence</a:t>
                </a:r>
              </a:p>
              <a:p>
                <a:endParaRPr lang="en-US" sz="1000" dirty="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r>
                        <a:rPr lang="en-US" b="0" i="0"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a:p>
                <a:pPr marL="0" indent="0">
                  <a:buNone/>
                </a:pPr>
                <a:endParaRPr lang="en-US" sz="1000" dirty="0"/>
              </a:p>
              <a:p>
                <a:pPr marL="0" indent="0">
                  <a:buNone/>
                </a:pPr>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oMath>
                </a14:m>
                <a:r>
                  <a:rPr lang="en-US" dirty="0"/>
                  <a:t> is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𝑡h</m:t>
                        </m:r>
                      </m:sup>
                    </m:sSup>
                  </m:oMath>
                </a14:m>
                <a:r>
                  <a:rPr lang="en-US" dirty="0"/>
                  <a:t> step size (sometimes called learning rate)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3</a:t>
            </a:fld>
            <a:endParaRPr lang="en-US"/>
          </a:p>
        </p:txBody>
      </p:sp>
    </p:spTree>
    <p:extLst>
      <p:ext uri="{BB962C8B-B14F-4D97-AF65-F5344CB8AC3E}">
        <p14:creationId xmlns:p14="http://schemas.microsoft.com/office/powerpoint/2010/main" val="147574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1000" dirty="0"/>
              </a:p>
              <a:p>
                <a:endParaRPr lang="en-US" sz="1000" dirty="0"/>
              </a:p>
              <a:p>
                <a:pPr marL="0" indent="0">
                  <a:buNone/>
                </a:pPr>
                <a:r>
                  <a:rPr lang="en-US" dirty="0"/>
                  <a:t>Gradient Descent Algorithm:</a:t>
                </a:r>
              </a:p>
              <a:p>
                <a:pPr marL="0" indent="0">
                  <a:buNone/>
                </a:pPr>
                <a:endParaRPr lang="en-US" sz="1000" dirty="0"/>
              </a:p>
              <a:p>
                <a:r>
                  <a:rPr lang="en-US" dirty="0"/>
                  <a:t>Pick an initial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endParaRPr lang="en-US" dirty="0"/>
              </a:p>
              <a:p>
                <a:endParaRPr lang="en-US" sz="1000" dirty="0"/>
              </a:p>
              <a:p>
                <a:r>
                  <a:rPr lang="en-US" dirty="0"/>
                  <a:t>Iterate until convergence</a:t>
                </a:r>
              </a:p>
              <a:p>
                <a:endParaRPr lang="en-US" sz="1000" dirty="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r>
                        <a:rPr lang="en-US" b="0" i="0"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a:p>
                <a:pPr marL="0" indent="0">
                  <a:buNone/>
                </a:pPr>
                <a:endParaRPr lang="en-US" sz="1000" dirty="0"/>
              </a:p>
              <a:p>
                <a:pPr marL="0" indent="0">
                  <a:buNone/>
                </a:pPr>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oMath>
                </a14:m>
                <a:r>
                  <a:rPr lang="en-US" dirty="0"/>
                  <a:t> is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𝑡h</m:t>
                        </m:r>
                      </m:sup>
                    </m:sSup>
                  </m:oMath>
                </a14:m>
                <a:r>
                  <a:rPr lang="en-US" dirty="0"/>
                  <a:t> step size (sometimes called learning rate)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4</a:t>
            </a:fld>
            <a:endParaRPr lang="en-US"/>
          </a:p>
        </p:txBody>
      </p:sp>
      <p:sp>
        <p:nvSpPr>
          <p:cNvPr id="5" name="TextBox 4">
            <a:extLst>
              <a:ext uri="{FF2B5EF4-FFF2-40B4-BE49-F238E27FC236}">
                <a16:creationId xmlns:a16="http://schemas.microsoft.com/office/drawing/2014/main" id="{40F7F048-A5A9-4704-9840-B5D5070A2C7D}"/>
              </a:ext>
            </a:extLst>
          </p:cNvPr>
          <p:cNvSpPr txBox="1"/>
          <p:nvPr/>
        </p:nvSpPr>
        <p:spPr>
          <a:xfrm>
            <a:off x="3470492" y="4634006"/>
            <a:ext cx="2131096" cy="707886"/>
          </a:xfrm>
          <a:prstGeom prst="rect">
            <a:avLst/>
          </a:prstGeom>
          <a:noFill/>
        </p:spPr>
        <p:txBody>
          <a:bodyPr wrap="none" rtlCol="0">
            <a:spAutoFit/>
          </a:bodyPr>
          <a:lstStyle/>
          <a:p>
            <a:r>
              <a:rPr lang="en-US" sz="2000" dirty="0">
                <a:solidFill>
                  <a:srgbClr val="FF0000"/>
                </a:solidFill>
              </a:rPr>
              <a:t>When do we stop?</a:t>
            </a:r>
          </a:p>
          <a:p>
            <a:endParaRPr lang="en-US" sz="2000" dirty="0">
              <a:solidFill>
                <a:srgbClr val="FF0000"/>
              </a:solidFill>
            </a:endParaRPr>
          </a:p>
        </p:txBody>
      </p:sp>
    </p:spTree>
    <p:extLst>
      <p:ext uri="{BB962C8B-B14F-4D97-AF65-F5344CB8AC3E}">
        <p14:creationId xmlns:p14="http://schemas.microsoft.com/office/powerpoint/2010/main" val="214462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sz="1000" dirty="0"/>
              </a:p>
              <a:p>
                <a:endParaRPr lang="en-US" sz="1000" dirty="0"/>
              </a:p>
              <a:p>
                <a:pPr marL="0" indent="0">
                  <a:buNone/>
                </a:pPr>
                <a:r>
                  <a:rPr lang="en-US" dirty="0"/>
                  <a:t>Gradient Descent Algorithm:</a:t>
                </a:r>
              </a:p>
              <a:p>
                <a:pPr marL="0" indent="0">
                  <a:buNone/>
                </a:pPr>
                <a:endParaRPr lang="en-US" sz="1000" dirty="0"/>
              </a:p>
              <a:p>
                <a:r>
                  <a:rPr lang="en-US" dirty="0"/>
                  <a:t>Pick an initial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endParaRPr lang="en-US" dirty="0"/>
              </a:p>
              <a:p>
                <a:endParaRPr lang="en-US" sz="1000" dirty="0"/>
              </a:p>
              <a:p>
                <a:r>
                  <a:rPr lang="en-US" dirty="0"/>
                  <a:t>Iterate until convergence</a:t>
                </a:r>
              </a:p>
              <a:p>
                <a:endParaRPr lang="en-US" sz="1000" dirty="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r>
                        <a:rPr lang="en-US" b="0" i="0"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a:p>
                <a:pPr marL="0" indent="0">
                  <a:buNone/>
                </a:pPr>
                <a:endParaRPr lang="en-US" sz="1000" dirty="0"/>
              </a:p>
              <a:p>
                <a:pPr marL="0" indent="0">
                  <a:buNone/>
                </a:pPr>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oMath>
                </a14:m>
                <a:r>
                  <a:rPr lang="en-US" dirty="0"/>
                  <a:t> is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𝑡h</m:t>
                        </m:r>
                      </m:sup>
                    </m:sSup>
                  </m:oMath>
                </a14:m>
                <a:r>
                  <a:rPr lang="en-US" dirty="0"/>
                  <a:t> step size (sometimes called learning rate)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0F7F048-A5A9-4704-9840-B5D5070A2C7D}"/>
                  </a:ext>
                </a:extLst>
              </p:cNvPr>
              <p:cNvSpPr txBox="1"/>
              <p:nvPr/>
            </p:nvSpPr>
            <p:spPr>
              <a:xfrm>
                <a:off x="1867981" y="4535684"/>
                <a:ext cx="5408037" cy="707886"/>
              </a:xfrm>
              <a:prstGeom prst="rect">
                <a:avLst/>
              </a:prstGeom>
              <a:noFill/>
            </p:spPr>
            <p:txBody>
              <a:bodyPr wrap="square" rtlCol="0">
                <a:spAutoFit/>
              </a:bodyPr>
              <a:lstStyle/>
              <a:p>
                <a:pPr algn="ctr"/>
                <a:r>
                  <a:rPr lang="en-US" sz="2000" dirty="0"/>
                  <a:t>Possible Stopping Criteria:  iterate until </a:t>
                </a:r>
                <a14:m>
                  <m:oMath xmlns:m="http://schemas.openxmlformats.org/officeDocument/2006/math">
                    <m:d>
                      <m:dPr>
                        <m:begChr m:val="‖"/>
                        <m:endChr m:val="‖"/>
                        <m:ctrlPr>
                          <a:rPr lang="en-US" sz="2000" i="1" smtClean="0">
                            <a:latin typeface="Cambria Math" panose="02040503050406030204" pitchFamily="18" charset="0"/>
                          </a:rPr>
                        </m:ctrlPr>
                      </m:dPr>
                      <m:e>
                        <m:r>
                          <m:rPr>
                            <m:sty m:val="p"/>
                          </m:rPr>
                          <a:rPr lang="en-US" sz="2000" b="0" i="0"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e>
                    </m:d>
                    <m:r>
                      <a:rPr lang="en-US" sz="2000" b="0" i="1" smtClean="0">
                        <a:latin typeface="Cambria Math" panose="02040503050406030204" pitchFamily="18" charset="0"/>
                      </a:rPr>
                      <m:t>≤</m:t>
                    </m:r>
                    <m:r>
                      <a:rPr lang="en-US" sz="2000" b="0" i="1" smtClean="0">
                        <a:latin typeface="Cambria Math" panose="02040503050406030204" pitchFamily="18" charset="0"/>
                      </a:rPr>
                      <m:t>𝜖</m:t>
                    </m:r>
                  </m:oMath>
                </a14:m>
                <a:r>
                  <a:rPr lang="en-US" sz="2000" dirty="0"/>
                  <a:t> for some </a:t>
                </a:r>
                <a14:m>
                  <m:oMath xmlns:m="http://schemas.openxmlformats.org/officeDocument/2006/math">
                    <m:r>
                      <a:rPr lang="en-US" sz="2000" b="0" i="1" smtClean="0">
                        <a:latin typeface="Cambria Math" panose="02040503050406030204" pitchFamily="18" charset="0"/>
                      </a:rPr>
                      <m:t>𝜖</m:t>
                    </m:r>
                    <m:r>
                      <a:rPr lang="en-US" sz="2000" b="0" i="1" smtClean="0">
                        <a:latin typeface="Cambria Math" panose="02040503050406030204" pitchFamily="18" charset="0"/>
                      </a:rPr>
                      <m:t>&gt;0</m:t>
                    </m:r>
                  </m:oMath>
                </a14:m>
                <a:endParaRPr lang="en-US" sz="2000" dirty="0"/>
              </a:p>
            </p:txBody>
          </p:sp>
        </mc:Choice>
        <mc:Fallback xmlns="">
          <p:sp>
            <p:nvSpPr>
              <p:cNvPr id="5" name="TextBox 4">
                <a:extLst>
                  <a:ext uri="{FF2B5EF4-FFF2-40B4-BE49-F238E27FC236}">
                    <a16:creationId xmlns:a16="http://schemas.microsoft.com/office/drawing/2014/main" id="{40F7F048-A5A9-4704-9840-B5D5070A2C7D}"/>
                  </a:ext>
                </a:extLst>
              </p:cNvPr>
              <p:cNvSpPr txBox="1">
                <a:spLocks noRot="1" noChangeAspect="1" noMove="1" noResize="1" noEditPoints="1" noAdjustHandles="1" noChangeArrowheads="1" noChangeShapeType="1" noTextEdit="1"/>
              </p:cNvSpPr>
              <p:nvPr/>
            </p:nvSpPr>
            <p:spPr>
              <a:xfrm>
                <a:off x="1867981" y="4535684"/>
                <a:ext cx="5408037" cy="707886"/>
              </a:xfrm>
              <a:prstGeom prst="rect">
                <a:avLst/>
              </a:prstGeom>
              <a:blipFill>
                <a:blip r:embed="rId3"/>
                <a:stretch>
                  <a:fillRect t="-4310"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8AD5E3-86F5-4B12-9D54-1620BE2794A1}"/>
                  </a:ext>
                </a:extLst>
              </p:cNvPr>
              <p:cNvSpPr txBox="1"/>
              <p:nvPr/>
            </p:nvSpPr>
            <p:spPr>
              <a:xfrm>
                <a:off x="3212248" y="5459050"/>
                <a:ext cx="2647584" cy="400110"/>
              </a:xfrm>
              <a:prstGeom prst="rect">
                <a:avLst/>
              </a:prstGeom>
              <a:noFill/>
            </p:spPr>
            <p:txBody>
              <a:bodyPr wrap="none" rtlCol="0">
                <a:spAutoFit/>
              </a:bodyPr>
              <a:lstStyle/>
              <a:p>
                <a:r>
                  <a:rPr lang="en-US" sz="2000" dirty="0">
                    <a:solidFill>
                      <a:srgbClr val="FF0000"/>
                    </a:solidFill>
                  </a:rPr>
                  <a:t>How small should </a:t>
                </a:r>
                <a14:m>
                  <m:oMath xmlns:m="http://schemas.openxmlformats.org/officeDocument/2006/math">
                    <m:r>
                      <a:rPr lang="en-US" sz="2000" b="0" i="1" smtClean="0">
                        <a:solidFill>
                          <a:srgbClr val="FF0000"/>
                        </a:solidFill>
                        <a:latin typeface="Cambria Math" panose="02040503050406030204" pitchFamily="18" charset="0"/>
                      </a:rPr>
                      <m:t>𝜖</m:t>
                    </m:r>
                  </m:oMath>
                </a14:m>
                <a:r>
                  <a:rPr lang="en-US" sz="2000" dirty="0">
                    <a:solidFill>
                      <a:srgbClr val="FF0000"/>
                    </a:solidFill>
                  </a:rPr>
                  <a:t> be?</a:t>
                </a:r>
              </a:p>
            </p:txBody>
          </p:sp>
        </mc:Choice>
        <mc:Fallback xmlns="">
          <p:sp>
            <p:nvSpPr>
              <p:cNvPr id="6" name="TextBox 5">
                <a:extLst>
                  <a:ext uri="{FF2B5EF4-FFF2-40B4-BE49-F238E27FC236}">
                    <a16:creationId xmlns:a16="http://schemas.microsoft.com/office/drawing/2014/main" id="{F88AD5E3-86F5-4B12-9D54-1620BE2794A1}"/>
                  </a:ext>
                </a:extLst>
              </p:cNvPr>
              <p:cNvSpPr txBox="1">
                <a:spLocks noRot="1" noChangeAspect="1" noMove="1" noResize="1" noEditPoints="1" noAdjustHandles="1" noChangeArrowheads="1" noChangeShapeType="1" noTextEdit="1"/>
              </p:cNvSpPr>
              <p:nvPr/>
            </p:nvSpPr>
            <p:spPr>
              <a:xfrm>
                <a:off x="3212248" y="5459050"/>
                <a:ext cx="2647584" cy="400110"/>
              </a:xfrm>
              <a:prstGeom prst="rect">
                <a:avLst/>
              </a:prstGeom>
              <a:blipFill>
                <a:blip r:embed="rId4"/>
                <a:stretch>
                  <a:fillRect l="-2535" t="-9231" r="-1613" b="-27692"/>
                </a:stretch>
              </a:blipFill>
            </p:spPr>
            <p:txBody>
              <a:bodyPr/>
              <a:lstStyle/>
              <a:p>
                <a:r>
                  <a:rPr lang="en-US">
                    <a:noFill/>
                  </a:rPr>
                  <a:t> </a:t>
                </a:r>
              </a:p>
            </p:txBody>
          </p:sp>
        </mc:Fallback>
      </mc:AlternateContent>
    </p:spTree>
    <p:extLst>
      <p:ext uri="{BB962C8B-B14F-4D97-AF65-F5344CB8AC3E}">
        <p14:creationId xmlns:p14="http://schemas.microsoft.com/office/powerpoint/2010/main" val="333954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4" name="Slide Number Placeholder 3"/>
          <p:cNvSpPr>
            <a:spLocks noGrp="1"/>
          </p:cNvSpPr>
          <p:nvPr>
            <p:ph type="sldNum" sz="quarter" idx="12"/>
          </p:nvPr>
        </p:nvSpPr>
        <p:spPr/>
        <p:txBody>
          <a:bodyPr/>
          <a:lstStyle/>
          <a:p>
            <a:fld id="{C68DACDF-E1A9-A04C-A5FF-FC2443684BF5}" type="slidenum">
              <a:rPr lang="en-US" smtClean="0"/>
              <a:pPr/>
              <a:t>6</a:t>
            </a:fld>
            <a:endParaRPr lang="en-US"/>
          </a:p>
        </p:txBody>
      </p:sp>
      <p:pic>
        <p:nvPicPr>
          <p:cNvPr id="7" name="Picture 6"/>
          <p:cNvPicPr>
            <a:picLocks noChangeAspect="1"/>
          </p:cNvPicPr>
          <p:nvPr/>
        </p:nvPicPr>
        <p:blipFill>
          <a:blip r:embed="rId2"/>
          <a:stretch>
            <a:fillRect/>
          </a:stretch>
        </p:blipFill>
        <p:spPr>
          <a:xfrm>
            <a:off x="159865" y="1592482"/>
            <a:ext cx="8757594" cy="4555776"/>
          </a:xfrm>
          <a:prstGeom prst="rect">
            <a:avLst/>
          </a:prstGeom>
        </p:spPr>
      </p:pic>
      <p:sp>
        <p:nvSpPr>
          <p:cNvPr id="8" name="Oval 7"/>
          <p:cNvSpPr/>
          <p:nvPr/>
        </p:nvSpPr>
        <p:spPr>
          <a:xfrm>
            <a:off x="2961203" y="4745104"/>
            <a:ext cx="151392" cy="136772"/>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502617" y="1144514"/>
                <a:ext cx="14351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b="0" dirty="0"/>
              </a:p>
            </p:txBody>
          </p:sp>
        </mc:Choice>
        <mc:Fallback xmlns="">
          <p:sp>
            <p:nvSpPr>
              <p:cNvPr id="9" name="TextBox 8"/>
              <p:cNvSpPr txBox="1">
                <a:spLocks noRot="1" noChangeAspect="1" noMove="1" noResize="1" noEditPoints="1" noAdjustHandles="1" noChangeArrowheads="1" noChangeShapeType="1" noTextEdit="1"/>
              </p:cNvSpPr>
              <p:nvPr/>
            </p:nvSpPr>
            <p:spPr>
              <a:xfrm>
                <a:off x="502617" y="1144514"/>
                <a:ext cx="1435184"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4775" y="2915081"/>
                <a:ext cx="1224759"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𝑥</m:t>
                          </m:r>
                        </m:e>
                        <m:sup>
                          <m:r>
                            <a:rPr lang="en-US" b="0" i="1" smtClean="0">
                              <a:solidFill>
                                <a:srgbClr val="C00000"/>
                              </a:solidFill>
                              <a:latin typeface="Cambria Math" panose="02040503050406030204" pitchFamily="18" charset="0"/>
                            </a:rPr>
                            <m:t>(0)</m:t>
                          </m:r>
                        </m:sup>
                      </m:sSup>
                      <m:r>
                        <a:rPr lang="en-US" b="0" i="1" smtClean="0">
                          <a:solidFill>
                            <a:srgbClr val="C00000"/>
                          </a:solidFill>
                          <a:latin typeface="Cambria Math" panose="02040503050406030204" pitchFamily="18" charset="0"/>
                        </a:rPr>
                        <m:t>=−4</m:t>
                      </m:r>
                    </m:oMath>
                  </m:oMathPara>
                </a14:m>
                <a:endParaRPr lang="en-US" dirty="0">
                  <a:solidFill>
                    <a:srgbClr val="C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4775" y="2915081"/>
                <a:ext cx="1224759" cy="3808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4775" y="2570697"/>
                <a:ext cx="1343958" cy="369332"/>
              </a:xfrm>
              <a:prstGeom prst="rect">
                <a:avLst/>
              </a:prstGeom>
              <a:noFill/>
            </p:spPr>
            <p:txBody>
              <a:bodyPr wrap="none" rtlCol="0">
                <a:spAutoFit/>
              </a:bodyPr>
              <a:lstStyle/>
              <a:p>
                <a:r>
                  <a:rPr lang="en-US" dirty="0"/>
                  <a:t>Step size:  </a:t>
                </a:r>
                <a14:m>
                  <m:oMath xmlns:m="http://schemas.openxmlformats.org/officeDocument/2006/math">
                    <m:r>
                      <a:rPr lang="en-US" b="0" i="1" smtClean="0">
                        <a:latin typeface="Cambria Math" panose="02040503050406030204" pitchFamily="18" charset="0"/>
                      </a:rPr>
                      <m:t>.8</m:t>
                    </m:r>
                  </m:oMath>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04775" y="2570697"/>
                <a:ext cx="1343958" cy="369332"/>
              </a:xfrm>
              <a:prstGeom prst="rect">
                <a:avLst/>
              </a:prstGeom>
              <a:blipFill>
                <a:blip r:embed="rId5"/>
                <a:stretch>
                  <a:fillRect l="-3620"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62568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4" name="Slide Number Placeholder 3"/>
          <p:cNvSpPr>
            <a:spLocks noGrp="1"/>
          </p:cNvSpPr>
          <p:nvPr>
            <p:ph type="sldNum" sz="quarter" idx="12"/>
          </p:nvPr>
        </p:nvSpPr>
        <p:spPr/>
        <p:txBody>
          <a:bodyPr/>
          <a:lstStyle/>
          <a:p>
            <a:fld id="{C68DACDF-E1A9-A04C-A5FF-FC2443684BF5}" type="slidenum">
              <a:rPr lang="en-US" smtClean="0"/>
              <a:pPr/>
              <a:t>7</a:t>
            </a:fld>
            <a:endParaRPr lang="en-US"/>
          </a:p>
        </p:txBody>
      </p:sp>
      <p:pic>
        <p:nvPicPr>
          <p:cNvPr id="7" name="Picture 6"/>
          <p:cNvPicPr>
            <a:picLocks noChangeAspect="1"/>
          </p:cNvPicPr>
          <p:nvPr/>
        </p:nvPicPr>
        <p:blipFill>
          <a:blip r:embed="rId2"/>
          <a:stretch>
            <a:fillRect/>
          </a:stretch>
        </p:blipFill>
        <p:spPr>
          <a:xfrm>
            <a:off x="159865" y="1592482"/>
            <a:ext cx="8757594" cy="4555776"/>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502617" y="1144514"/>
                <a:ext cx="14351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b="0" dirty="0"/>
              </a:p>
            </p:txBody>
          </p:sp>
        </mc:Choice>
        <mc:Fallback xmlns="">
          <p:sp>
            <p:nvSpPr>
              <p:cNvPr id="9" name="TextBox 8"/>
              <p:cNvSpPr txBox="1">
                <a:spLocks noRot="1" noChangeAspect="1" noMove="1" noResize="1" noEditPoints="1" noAdjustHandles="1" noChangeArrowheads="1" noChangeShapeType="1" noTextEdit="1"/>
              </p:cNvSpPr>
              <p:nvPr/>
            </p:nvSpPr>
            <p:spPr>
              <a:xfrm>
                <a:off x="502617" y="1144514"/>
                <a:ext cx="1435184"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4775" y="3293108"/>
                <a:ext cx="2686698"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𝑥</m:t>
                          </m:r>
                        </m:e>
                        <m:sup>
                          <m:r>
                            <a:rPr lang="en-US" b="0" i="1" smtClean="0">
                              <a:solidFill>
                                <a:srgbClr val="C00000"/>
                              </a:solidFill>
                              <a:latin typeface="Cambria Math" panose="02040503050406030204" pitchFamily="18" charset="0"/>
                            </a:rPr>
                            <m:t>(1)</m:t>
                          </m:r>
                        </m:sup>
                      </m:sSup>
                      <m:r>
                        <a:rPr lang="en-US" b="0" i="1" smtClean="0">
                          <a:solidFill>
                            <a:srgbClr val="C00000"/>
                          </a:solidFill>
                          <a:latin typeface="Cambria Math" panose="02040503050406030204" pitchFamily="18" charset="0"/>
                        </a:rPr>
                        <m:t>=−4− .8⋅2⋅(−4)</m:t>
                      </m:r>
                    </m:oMath>
                  </m:oMathPara>
                </a14:m>
                <a:endParaRPr lang="en-US" dirty="0">
                  <a:solidFill>
                    <a:srgbClr val="C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4775" y="3293108"/>
                <a:ext cx="2686698" cy="380810"/>
              </a:xfrm>
              <a:prstGeom prst="rect">
                <a:avLst/>
              </a:prstGeom>
              <a:blipFill>
                <a:blip r:embed="rId4"/>
                <a:stretch>
                  <a:fillRect b="-126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4775" y="2915081"/>
                <a:ext cx="1224759"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𝑥</m:t>
                          </m:r>
                        </m:e>
                        <m:sup>
                          <m:r>
                            <a:rPr lang="en-US" b="0" i="1" smtClean="0">
                              <a:solidFill>
                                <a:schemeClr val="accent6">
                                  <a:lumMod val="75000"/>
                                </a:schemeClr>
                              </a:solidFill>
                              <a:latin typeface="Cambria Math" panose="02040503050406030204" pitchFamily="18" charset="0"/>
                            </a:rPr>
                            <m:t>(0)</m:t>
                          </m:r>
                        </m:sup>
                      </m:sSup>
                      <m:r>
                        <a:rPr lang="en-US" b="0" i="1" smtClean="0">
                          <a:solidFill>
                            <a:schemeClr val="accent6">
                              <a:lumMod val="75000"/>
                            </a:schemeClr>
                          </a:solidFill>
                          <a:latin typeface="Cambria Math" panose="02040503050406030204" pitchFamily="18" charset="0"/>
                        </a:rPr>
                        <m:t>=−4</m:t>
                      </m:r>
                    </m:oMath>
                  </m:oMathPara>
                </a14:m>
                <a:endParaRPr lang="en-US" dirty="0">
                  <a:solidFill>
                    <a:srgbClr val="FFC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04775" y="2915081"/>
                <a:ext cx="1224759" cy="3808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04775" y="2570697"/>
                <a:ext cx="1343958" cy="369332"/>
              </a:xfrm>
              <a:prstGeom prst="rect">
                <a:avLst/>
              </a:prstGeom>
              <a:noFill/>
            </p:spPr>
            <p:txBody>
              <a:bodyPr wrap="none" rtlCol="0">
                <a:spAutoFit/>
              </a:bodyPr>
              <a:lstStyle/>
              <a:p>
                <a:r>
                  <a:rPr lang="en-US" dirty="0"/>
                  <a:t>Step size:  </a:t>
                </a:r>
                <a14:m>
                  <m:oMath xmlns:m="http://schemas.openxmlformats.org/officeDocument/2006/math">
                    <m:r>
                      <a:rPr lang="en-US" b="0" i="1" smtClean="0">
                        <a:latin typeface="Cambria Math" panose="02040503050406030204" pitchFamily="18" charset="0"/>
                      </a:rPr>
                      <m:t>.8</m:t>
                    </m:r>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04775" y="2570697"/>
                <a:ext cx="1343958" cy="369332"/>
              </a:xfrm>
              <a:prstGeom prst="rect">
                <a:avLst/>
              </a:prstGeom>
              <a:blipFill>
                <a:blip r:embed="rId6"/>
                <a:stretch>
                  <a:fillRect l="-3620" t="-10000" b="-26667"/>
                </a:stretch>
              </a:blipFill>
            </p:spPr>
            <p:txBody>
              <a:bodyPr/>
              <a:lstStyle/>
              <a:p>
                <a:r>
                  <a:rPr lang="en-US">
                    <a:noFill/>
                  </a:rPr>
                  <a:t> </a:t>
                </a:r>
              </a:p>
            </p:txBody>
          </p:sp>
        </mc:Fallback>
      </mc:AlternateContent>
      <p:sp>
        <p:nvSpPr>
          <p:cNvPr id="13" name="Oval 12"/>
          <p:cNvSpPr/>
          <p:nvPr/>
        </p:nvSpPr>
        <p:spPr>
          <a:xfrm>
            <a:off x="2961203" y="4745104"/>
            <a:ext cx="151392" cy="136772"/>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4" name="Oval 13"/>
          <p:cNvSpPr/>
          <p:nvPr/>
        </p:nvSpPr>
        <p:spPr>
          <a:xfrm>
            <a:off x="5445151" y="5265518"/>
            <a:ext cx="151392" cy="136772"/>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95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4" name="Slide Number Placeholder 3"/>
          <p:cNvSpPr>
            <a:spLocks noGrp="1"/>
          </p:cNvSpPr>
          <p:nvPr>
            <p:ph type="sldNum" sz="quarter" idx="12"/>
          </p:nvPr>
        </p:nvSpPr>
        <p:spPr/>
        <p:txBody>
          <a:bodyPr/>
          <a:lstStyle/>
          <a:p>
            <a:fld id="{C68DACDF-E1A9-A04C-A5FF-FC2443684BF5}" type="slidenum">
              <a:rPr lang="en-US" smtClean="0"/>
              <a:pPr/>
              <a:t>8</a:t>
            </a:fld>
            <a:endParaRPr lang="en-US"/>
          </a:p>
        </p:txBody>
      </p:sp>
      <p:pic>
        <p:nvPicPr>
          <p:cNvPr id="7" name="Picture 6"/>
          <p:cNvPicPr>
            <a:picLocks noChangeAspect="1"/>
          </p:cNvPicPr>
          <p:nvPr/>
        </p:nvPicPr>
        <p:blipFill>
          <a:blip r:embed="rId2"/>
          <a:stretch>
            <a:fillRect/>
          </a:stretch>
        </p:blipFill>
        <p:spPr>
          <a:xfrm>
            <a:off x="159865" y="1592482"/>
            <a:ext cx="8757594" cy="4555776"/>
          </a:xfrm>
          <a:prstGeom prst="rect">
            <a:avLst/>
          </a:prstGeom>
        </p:spPr>
      </p:pic>
      <p:sp>
        <p:nvSpPr>
          <p:cNvPr id="8" name="Oval 7"/>
          <p:cNvSpPr/>
          <p:nvPr/>
        </p:nvSpPr>
        <p:spPr>
          <a:xfrm>
            <a:off x="2961203" y="4745104"/>
            <a:ext cx="151392" cy="136772"/>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C000"/>
              </a:solidFill>
            </a:endParaRPr>
          </a:p>
        </p:txBody>
      </p:sp>
      <mc:AlternateContent xmlns:mc="http://schemas.openxmlformats.org/markup-compatibility/2006" xmlns:a14="http://schemas.microsoft.com/office/drawing/2010/main">
        <mc:Choice Requires="a14">
          <p:sp>
            <p:nvSpPr>
              <p:cNvPr id="9" name="TextBox 8"/>
              <p:cNvSpPr txBox="1"/>
              <p:nvPr/>
            </p:nvSpPr>
            <p:spPr>
              <a:xfrm>
                <a:off x="502617" y="1144514"/>
                <a:ext cx="14351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b="0" dirty="0"/>
              </a:p>
            </p:txBody>
          </p:sp>
        </mc:Choice>
        <mc:Fallback xmlns="">
          <p:sp>
            <p:nvSpPr>
              <p:cNvPr id="9" name="TextBox 8"/>
              <p:cNvSpPr txBox="1">
                <a:spLocks noRot="1" noChangeAspect="1" noMove="1" noResize="1" noEditPoints="1" noAdjustHandles="1" noChangeArrowheads="1" noChangeShapeType="1" noTextEdit="1"/>
              </p:cNvSpPr>
              <p:nvPr/>
            </p:nvSpPr>
            <p:spPr>
              <a:xfrm>
                <a:off x="502617" y="1144514"/>
                <a:ext cx="1435184"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04775" y="3293108"/>
                <a:ext cx="1227965"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𝑥</m:t>
                          </m:r>
                        </m:e>
                        <m:sup>
                          <m:r>
                            <a:rPr lang="en-US" b="0" i="1" smtClean="0">
                              <a:solidFill>
                                <a:srgbClr val="C00000"/>
                              </a:solidFill>
                              <a:latin typeface="Cambria Math" panose="02040503050406030204" pitchFamily="18" charset="0"/>
                            </a:rPr>
                            <m:t>(1)</m:t>
                          </m:r>
                        </m:sup>
                      </m:sSup>
                      <m:r>
                        <a:rPr lang="en-US" b="0" i="1" smtClean="0">
                          <a:solidFill>
                            <a:srgbClr val="C00000"/>
                          </a:solidFill>
                          <a:latin typeface="Cambria Math" panose="02040503050406030204" pitchFamily="18" charset="0"/>
                        </a:rPr>
                        <m:t>=2.4</m:t>
                      </m:r>
                    </m:oMath>
                  </m:oMathPara>
                </a14:m>
                <a:endParaRPr lang="en-US"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04775" y="3293108"/>
                <a:ext cx="1227965" cy="3808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4775" y="2915081"/>
                <a:ext cx="1224759"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𝑥</m:t>
                          </m:r>
                        </m:e>
                        <m:sup>
                          <m:r>
                            <a:rPr lang="en-US" b="0" i="1" smtClean="0">
                              <a:solidFill>
                                <a:schemeClr val="accent6">
                                  <a:lumMod val="75000"/>
                                </a:schemeClr>
                              </a:solidFill>
                              <a:latin typeface="Cambria Math" panose="02040503050406030204" pitchFamily="18" charset="0"/>
                            </a:rPr>
                            <m:t>(0)</m:t>
                          </m:r>
                        </m:sup>
                      </m:sSup>
                      <m:r>
                        <a:rPr lang="en-US" b="0" i="1" smtClean="0">
                          <a:solidFill>
                            <a:schemeClr val="accent6">
                              <a:lumMod val="75000"/>
                            </a:schemeClr>
                          </a:solidFill>
                          <a:latin typeface="Cambria Math" panose="02040503050406030204" pitchFamily="18" charset="0"/>
                        </a:rPr>
                        <m:t>=−4</m:t>
                      </m:r>
                    </m:oMath>
                  </m:oMathPara>
                </a14:m>
                <a:endParaRPr lang="en-US" dirty="0">
                  <a:solidFill>
                    <a:srgbClr val="FFC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04775" y="2915081"/>
                <a:ext cx="1224759" cy="3808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04775" y="2570697"/>
                <a:ext cx="1343958" cy="369332"/>
              </a:xfrm>
              <a:prstGeom prst="rect">
                <a:avLst/>
              </a:prstGeom>
              <a:noFill/>
            </p:spPr>
            <p:txBody>
              <a:bodyPr wrap="none" rtlCol="0">
                <a:spAutoFit/>
              </a:bodyPr>
              <a:lstStyle/>
              <a:p>
                <a:r>
                  <a:rPr lang="en-US" dirty="0"/>
                  <a:t>Step size:  </a:t>
                </a:r>
                <a14:m>
                  <m:oMath xmlns:m="http://schemas.openxmlformats.org/officeDocument/2006/math">
                    <m:r>
                      <a:rPr lang="en-US" b="0" i="1" smtClean="0">
                        <a:latin typeface="Cambria Math" panose="02040503050406030204" pitchFamily="18" charset="0"/>
                      </a:rPr>
                      <m:t>.8</m:t>
                    </m:r>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04775" y="2570697"/>
                <a:ext cx="1343958" cy="369332"/>
              </a:xfrm>
              <a:prstGeom prst="rect">
                <a:avLst/>
              </a:prstGeom>
              <a:blipFill>
                <a:blip r:embed="rId6"/>
                <a:stretch>
                  <a:fillRect l="-3620" t="-10000" b="-26667"/>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B275486-9B37-4EFD-8B2E-FE9198C668B0}"/>
              </a:ext>
            </a:extLst>
          </p:cNvPr>
          <p:cNvSpPr/>
          <p:nvPr/>
        </p:nvSpPr>
        <p:spPr>
          <a:xfrm>
            <a:off x="5445151" y="5265518"/>
            <a:ext cx="151392" cy="136772"/>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773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4" name="Slide Number Placeholder 3"/>
          <p:cNvSpPr>
            <a:spLocks noGrp="1"/>
          </p:cNvSpPr>
          <p:nvPr>
            <p:ph type="sldNum" sz="quarter" idx="12"/>
          </p:nvPr>
        </p:nvSpPr>
        <p:spPr/>
        <p:txBody>
          <a:bodyPr/>
          <a:lstStyle/>
          <a:p>
            <a:fld id="{C68DACDF-E1A9-A04C-A5FF-FC2443684BF5}" type="slidenum">
              <a:rPr lang="en-US" smtClean="0"/>
              <a:pPr/>
              <a:t>9</a:t>
            </a:fld>
            <a:endParaRPr lang="en-US"/>
          </a:p>
        </p:txBody>
      </p:sp>
      <p:pic>
        <p:nvPicPr>
          <p:cNvPr id="7" name="Picture 6"/>
          <p:cNvPicPr>
            <a:picLocks noChangeAspect="1"/>
          </p:cNvPicPr>
          <p:nvPr/>
        </p:nvPicPr>
        <p:blipFill>
          <a:blip r:embed="rId3"/>
          <a:stretch>
            <a:fillRect/>
          </a:stretch>
        </p:blipFill>
        <p:spPr>
          <a:xfrm>
            <a:off x="159865" y="1592482"/>
            <a:ext cx="8757594" cy="4555776"/>
          </a:xfrm>
          <a:prstGeom prst="rect">
            <a:avLst/>
          </a:prstGeom>
        </p:spPr>
      </p:pic>
      <p:sp>
        <p:nvSpPr>
          <p:cNvPr id="8" name="Oval 7"/>
          <p:cNvSpPr/>
          <p:nvPr/>
        </p:nvSpPr>
        <p:spPr>
          <a:xfrm>
            <a:off x="2961203" y="4745104"/>
            <a:ext cx="151392" cy="136772"/>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C000"/>
              </a:solidFill>
            </a:endParaRPr>
          </a:p>
        </p:txBody>
      </p:sp>
      <mc:AlternateContent xmlns:mc="http://schemas.openxmlformats.org/markup-compatibility/2006" xmlns:a14="http://schemas.microsoft.com/office/drawing/2010/main">
        <mc:Choice Requires="a14">
          <p:sp>
            <p:nvSpPr>
              <p:cNvPr id="9" name="TextBox 8"/>
              <p:cNvSpPr txBox="1"/>
              <p:nvPr/>
            </p:nvSpPr>
            <p:spPr>
              <a:xfrm>
                <a:off x="502617" y="1144514"/>
                <a:ext cx="14351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b="0" dirty="0"/>
              </a:p>
            </p:txBody>
          </p:sp>
        </mc:Choice>
        <mc:Fallback xmlns="">
          <p:sp>
            <p:nvSpPr>
              <p:cNvPr id="9" name="TextBox 8"/>
              <p:cNvSpPr txBox="1">
                <a:spLocks noRot="1" noChangeAspect="1" noMove="1" noResize="1" noEditPoints="1" noAdjustHandles="1" noChangeArrowheads="1" noChangeShapeType="1" noTextEdit="1"/>
              </p:cNvSpPr>
              <p:nvPr/>
            </p:nvSpPr>
            <p:spPr>
              <a:xfrm>
                <a:off x="502617" y="1144514"/>
                <a:ext cx="1435184"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839459" y="5700404"/>
                <a:ext cx="1227965"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=0.4</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839459" y="5700404"/>
                <a:ext cx="1227965" cy="3808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00533" y="3671135"/>
                <a:ext cx="2500749"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𝑥</m:t>
                          </m:r>
                        </m:e>
                        <m:sup>
                          <m:r>
                            <a:rPr lang="en-US" b="0" i="1" smtClean="0">
                              <a:solidFill>
                                <a:srgbClr val="C00000"/>
                              </a:solidFill>
                              <a:latin typeface="Cambria Math" panose="02040503050406030204" pitchFamily="18" charset="0"/>
                            </a:rPr>
                            <m:t>(2)</m:t>
                          </m:r>
                        </m:sup>
                      </m:sSup>
                      <m:r>
                        <a:rPr lang="en-US" b="0" i="1" smtClean="0">
                          <a:solidFill>
                            <a:srgbClr val="C00000"/>
                          </a:solidFill>
                          <a:latin typeface="Cambria Math" panose="02040503050406030204" pitchFamily="18" charset="0"/>
                        </a:rPr>
                        <m:t>=2.4− .8⋅2⋅2.4</m:t>
                      </m:r>
                    </m:oMath>
                  </m:oMathPara>
                </a14:m>
                <a:endParaRPr lang="en-US"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00533" y="3671135"/>
                <a:ext cx="2500749" cy="3808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4775" y="3293108"/>
                <a:ext cx="1227965"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𝑥</m:t>
                          </m:r>
                        </m:e>
                        <m:sup>
                          <m:r>
                            <a:rPr lang="en-US" b="0" i="1" smtClean="0">
                              <a:solidFill>
                                <a:schemeClr val="accent6">
                                  <a:lumMod val="75000"/>
                                </a:schemeClr>
                              </a:solidFill>
                              <a:latin typeface="Cambria Math" panose="02040503050406030204" pitchFamily="18" charset="0"/>
                            </a:rPr>
                            <m:t>(1)</m:t>
                          </m:r>
                        </m:sup>
                      </m:sSup>
                      <m:r>
                        <a:rPr lang="en-US" b="0" i="1" smtClean="0">
                          <a:solidFill>
                            <a:schemeClr val="accent6">
                              <a:lumMod val="75000"/>
                            </a:schemeClr>
                          </a:solidFill>
                          <a:latin typeface="Cambria Math" panose="02040503050406030204" pitchFamily="18" charset="0"/>
                        </a:rPr>
                        <m:t>=2.4</m:t>
                      </m:r>
                    </m:oMath>
                  </m:oMathPara>
                </a14:m>
                <a:endParaRPr lang="en-US" dirty="0">
                  <a:solidFill>
                    <a:schemeClr val="accent6">
                      <a:lumMod val="75000"/>
                    </a:schemeClr>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04775" y="3293108"/>
                <a:ext cx="1227965" cy="3808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04775" y="2915081"/>
                <a:ext cx="1224759"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𝑥</m:t>
                          </m:r>
                        </m:e>
                        <m:sup>
                          <m:r>
                            <a:rPr lang="en-US" b="0" i="1" smtClean="0">
                              <a:solidFill>
                                <a:schemeClr val="accent6">
                                  <a:lumMod val="75000"/>
                                </a:schemeClr>
                              </a:solidFill>
                              <a:latin typeface="Cambria Math" panose="02040503050406030204" pitchFamily="18" charset="0"/>
                            </a:rPr>
                            <m:t>(0)</m:t>
                          </m:r>
                        </m:sup>
                      </m:sSup>
                      <m:r>
                        <a:rPr lang="en-US" b="0" i="1" smtClean="0">
                          <a:solidFill>
                            <a:schemeClr val="accent6">
                              <a:lumMod val="75000"/>
                            </a:schemeClr>
                          </a:solidFill>
                          <a:latin typeface="Cambria Math" panose="02040503050406030204" pitchFamily="18" charset="0"/>
                        </a:rPr>
                        <m:t>=−4</m:t>
                      </m:r>
                    </m:oMath>
                  </m:oMathPara>
                </a14:m>
                <a:endParaRPr lang="en-US" dirty="0">
                  <a:solidFill>
                    <a:schemeClr val="accent6">
                      <a:lumMod val="75000"/>
                    </a:schemeClr>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04775" y="2915081"/>
                <a:ext cx="1224759" cy="3808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4775" y="2570697"/>
                <a:ext cx="1343958" cy="369332"/>
              </a:xfrm>
              <a:prstGeom prst="rect">
                <a:avLst/>
              </a:prstGeom>
              <a:noFill/>
            </p:spPr>
            <p:txBody>
              <a:bodyPr wrap="none" rtlCol="0">
                <a:spAutoFit/>
              </a:bodyPr>
              <a:lstStyle/>
              <a:p>
                <a:r>
                  <a:rPr lang="en-US" dirty="0"/>
                  <a:t>Step size:  </a:t>
                </a:r>
                <a14:m>
                  <m:oMath xmlns:m="http://schemas.openxmlformats.org/officeDocument/2006/math">
                    <m:r>
                      <a:rPr lang="en-US" b="0" i="1" smtClean="0">
                        <a:latin typeface="Cambria Math" panose="02040503050406030204" pitchFamily="18" charset="0"/>
                      </a:rPr>
                      <m:t>.8</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04775" y="2570697"/>
                <a:ext cx="1343958" cy="369332"/>
              </a:xfrm>
              <a:prstGeom prst="rect">
                <a:avLst/>
              </a:prstGeom>
              <a:blipFill>
                <a:blip r:embed="rId9"/>
                <a:stretch>
                  <a:fillRect l="-3620" t="-10000" b="-26667"/>
                </a:stretch>
              </a:blipFill>
            </p:spPr>
            <p:txBody>
              <a:bodyPr/>
              <a:lstStyle/>
              <a:p>
                <a:r>
                  <a:rPr lang="en-US">
                    <a:noFill/>
                  </a:rPr>
                  <a:t> </a:t>
                </a:r>
              </a:p>
            </p:txBody>
          </p:sp>
        </mc:Fallback>
      </mc:AlternateContent>
      <p:sp>
        <p:nvSpPr>
          <p:cNvPr id="17" name="Oval 16"/>
          <p:cNvSpPr/>
          <p:nvPr/>
        </p:nvSpPr>
        <p:spPr>
          <a:xfrm>
            <a:off x="3971571" y="5439325"/>
            <a:ext cx="151392" cy="136772"/>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7C9D5C4-7F48-4E5C-972F-2D99C3A37AA4}"/>
              </a:ext>
            </a:extLst>
          </p:cNvPr>
          <p:cNvSpPr/>
          <p:nvPr/>
        </p:nvSpPr>
        <p:spPr>
          <a:xfrm>
            <a:off x="5445151" y="5265518"/>
            <a:ext cx="151392" cy="136772"/>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274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28029</TotalTime>
  <Words>643</Words>
  <Application>Microsoft Office PowerPoint</Application>
  <PresentationFormat>On-screen Show (4:3)</PresentationFormat>
  <Paragraphs>130</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charter</vt:lpstr>
      <vt:lpstr>Office Theme</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PowerPoint Presentation</vt:lpstr>
      <vt:lpstr>PowerPoint Presentation</vt:lpstr>
      <vt:lpstr>PowerPoint Presentation</vt:lpstr>
      <vt:lpstr>MADALINE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lxe072000</dc:creator>
  <cp:lastModifiedBy>Pradeep Singh</cp:lastModifiedBy>
  <cp:revision>243</cp:revision>
  <dcterms:created xsi:type="dcterms:W3CDTF">2011-08-25T15:49:05Z</dcterms:created>
  <dcterms:modified xsi:type="dcterms:W3CDTF">2022-08-08T03:27:31Z</dcterms:modified>
</cp:coreProperties>
</file>