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92" r:id="rId12"/>
    <p:sldId id="403" r:id="rId13"/>
    <p:sldId id="293" r:id="rId14"/>
    <p:sldId id="266" r:id="rId15"/>
    <p:sldId id="267" r:id="rId16"/>
    <p:sldId id="294" r:id="rId17"/>
    <p:sldId id="268" r:id="rId18"/>
    <p:sldId id="269" r:id="rId19"/>
    <p:sldId id="295" r:id="rId20"/>
    <p:sldId id="270" r:id="rId21"/>
    <p:sldId id="271" r:id="rId22"/>
    <p:sldId id="272" r:id="rId23"/>
    <p:sldId id="273" r:id="rId24"/>
    <p:sldId id="274" r:id="rId25"/>
    <p:sldId id="296" r:id="rId26"/>
    <p:sldId id="279" r:id="rId27"/>
    <p:sldId id="280" r:id="rId28"/>
    <p:sldId id="299" r:id="rId29"/>
    <p:sldId id="276" r:id="rId30"/>
    <p:sldId id="277" r:id="rId31"/>
    <p:sldId id="278" r:id="rId32"/>
    <p:sldId id="300" r:id="rId33"/>
    <p:sldId id="281" r:id="rId34"/>
    <p:sldId id="282" r:id="rId35"/>
    <p:sldId id="303" r:id="rId36"/>
    <p:sldId id="304" r:id="rId37"/>
    <p:sldId id="283" r:id="rId38"/>
    <p:sldId id="284" r:id="rId39"/>
    <p:sldId id="301" r:id="rId40"/>
    <p:sldId id="285" r:id="rId41"/>
    <p:sldId id="286" r:id="rId42"/>
    <p:sldId id="302" r:id="rId43"/>
    <p:sldId id="287" r:id="rId44"/>
    <p:sldId id="288" r:id="rId45"/>
    <p:sldId id="289" r:id="rId46"/>
    <p:sldId id="298" r:id="rId47"/>
    <p:sldId id="290" r:id="rId48"/>
    <p:sldId id="29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C3261-B4C1-46EA-B041-A9B98DDC07AF}" type="datetimeFigureOut">
              <a:rPr lang="en-US" smtClean="0"/>
              <a:pPr/>
              <a:t>07-Aug-22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AA626-2C98-45D4-86BE-2282BEBE008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BE29C6-39AE-4611-9188-9DCB0E79D857}" type="datetimeFigureOut">
              <a:rPr lang="en-US" smtClean="0"/>
              <a:pPr/>
              <a:t>07-Aug-22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E29C6-39AE-4611-9188-9DCB0E79D857}" type="datetimeFigureOut">
              <a:rPr lang="en-US" smtClean="0"/>
              <a:pPr/>
              <a:t>07-Aug-22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E29C6-39AE-4611-9188-9DCB0E79D857}" type="datetimeFigureOut">
              <a:rPr lang="en-US" smtClean="0"/>
              <a:pPr/>
              <a:t>07-Aug-22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E29C6-39AE-4611-9188-9DCB0E79D857}" type="datetimeFigureOut">
              <a:rPr lang="en-US" smtClean="0"/>
              <a:pPr/>
              <a:t>07-Aug-22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E29C6-39AE-4611-9188-9DCB0E79D857}" type="datetimeFigureOut">
              <a:rPr lang="en-US" smtClean="0"/>
              <a:pPr/>
              <a:t>07-Aug-22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BE29C6-39AE-4611-9188-9DCB0E79D857}" type="datetimeFigureOut">
              <a:rPr lang="en-US" smtClean="0"/>
              <a:pPr/>
              <a:t>07-Aug-22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BE29C6-39AE-4611-9188-9DCB0E79D857}" type="datetimeFigureOut">
              <a:rPr lang="en-US" smtClean="0"/>
              <a:pPr/>
              <a:t>07-Aug-22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BE29C6-39AE-4611-9188-9DCB0E79D857}" type="datetimeFigureOut">
              <a:rPr lang="en-US" smtClean="0"/>
              <a:pPr/>
              <a:t>07-Aug-22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E29C6-39AE-4611-9188-9DCB0E79D857}" type="datetimeFigureOut">
              <a:rPr lang="en-US" smtClean="0"/>
              <a:pPr/>
              <a:t>07-Aug-22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E29C6-39AE-4611-9188-9DCB0E79D857}" type="datetimeFigureOut">
              <a:rPr lang="en-US" smtClean="0"/>
              <a:pPr/>
              <a:t>07-Aug-22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E29C6-39AE-4611-9188-9DCB0E79D857}" type="datetimeFigureOut">
              <a:rPr lang="en-US" smtClean="0"/>
              <a:pPr/>
              <a:t>07-Aug-22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51242-20FC-4EE8-A830-41B8D9C31A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E29C6-39AE-4611-9188-9DCB0E79D857}" type="datetimeFigureOut">
              <a:rPr lang="en-US" smtClean="0"/>
              <a:pPr/>
              <a:t>07-Aug-22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51242-20FC-4EE8-A830-41B8D9C31A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v7labs.com/blog/image-classification-guid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Activation Functions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a:bodyPr>
          <a:lstStyle/>
          <a:p>
            <a:pPr algn="just"/>
            <a:r>
              <a:rPr lang="en-US" sz="2400" dirty="0"/>
              <a:t>It is commonly used for models where we have to predict the probability as an output. Since probability of anything exists only between the range of 0 and 1, sigmoid is the right choice because of its range.</a:t>
            </a:r>
          </a:p>
          <a:p>
            <a:pPr algn="just"/>
            <a:endParaRPr lang="en-US" sz="2400" dirty="0"/>
          </a:p>
          <a:p>
            <a:pPr algn="just"/>
            <a:r>
              <a:rPr lang="en-US" sz="2400" dirty="0"/>
              <a:t>The function is differentiable and provides a smooth gradient, i.e., preventing jumps in output values. This is represented by an S-shape of the sigmoid activation function.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Derivative of Sigmoid Function </a:t>
            </a:r>
          </a:p>
        </p:txBody>
      </p:sp>
      <p:sp>
        <p:nvSpPr>
          <p:cNvPr id="5" name="Content Placeholder 4"/>
          <p:cNvSpPr>
            <a:spLocks noGrp="1"/>
          </p:cNvSpPr>
          <p:nvPr>
            <p:ph idx="1"/>
          </p:nvPr>
        </p:nvSpPr>
        <p:spPr>
          <a:xfrm>
            <a:off x="457200" y="1600201"/>
            <a:ext cx="8229600" cy="1371600"/>
          </a:xfrm>
        </p:spPr>
        <p:txBody>
          <a:bodyPr/>
          <a:lstStyle/>
          <a:p>
            <a:r>
              <a:rPr lang="en-US" dirty="0"/>
              <a:t>The derivative of the function is </a:t>
            </a:r>
          </a:p>
          <a:p>
            <a:pPr>
              <a:buNone/>
            </a:pPr>
            <a:r>
              <a:rPr lang="en-US" dirty="0"/>
              <a:t>             f'(x) = sigmoid(x)*(1-sigmoid(x))</a:t>
            </a:r>
          </a:p>
        </p:txBody>
      </p:sp>
      <p:pic>
        <p:nvPicPr>
          <p:cNvPr id="1027" name="Picture 3"/>
          <p:cNvPicPr>
            <a:picLocks noChangeAspect="1" noChangeArrowheads="1"/>
          </p:cNvPicPr>
          <p:nvPr/>
        </p:nvPicPr>
        <p:blipFill>
          <a:blip r:embed="rId2"/>
          <a:srcRect/>
          <a:stretch>
            <a:fillRect/>
          </a:stretch>
        </p:blipFill>
        <p:spPr bwMode="auto">
          <a:xfrm>
            <a:off x="2743200" y="3276600"/>
            <a:ext cx="3752850" cy="242411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with logistic output unit</a:t>
            </a:r>
          </a:p>
          <a:p>
            <a:pPr lvl="1"/>
            <a:endParaRPr lang="en-US" dirty="0"/>
          </a:p>
          <a:p>
            <a:pPr lvl="1"/>
            <a:r>
              <a:rPr lang="en-US" dirty="0"/>
              <a:t>with tanh output unit</a:t>
            </a:r>
          </a:p>
        </p:txBody>
      </p:sp>
      <p:graphicFrame>
        <p:nvGraphicFramePr>
          <p:cNvPr id="10" name="Object 9"/>
          <p:cNvGraphicFramePr>
            <a:graphicFrameLocks noChangeAspect="1"/>
          </p:cNvGraphicFramePr>
          <p:nvPr>
            <p:extLst>
              <p:ext uri="{D42A27DB-BD31-4B8C-83A1-F6EECF244321}">
                <p14:modId xmlns:p14="http://schemas.microsoft.com/office/powerpoint/2010/main" val="979669043"/>
              </p:ext>
            </p:extLst>
          </p:nvPr>
        </p:nvGraphicFramePr>
        <p:xfrm>
          <a:off x="4701505" y="3976957"/>
          <a:ext cx="1462368" cy="571500"/>
        </p:xfrm>
        <a:graphic>
          <a:graphicData uri="http://schemas.openxmlformats.org/presentationml/2006/ole">
            <mc:AlternateContent xmlns:mc="http://schemas.openxmlformats.org/markup-compatibility/2006">
              <mc:Choice xmlns:v="urn:schemas-microsoft-com:vml" Requires="v">
                <p:oleObj spid="_x0000_s1027" name="Equation" r:id="rId3" imgW="2209800" imgH="863600" progId="Equation.DSMT4">
                  <p:embed/>
                </p:oleObj>
              </mc:Choice>
              <mc:Fallback>
                <p:oleObj name="Equation" r:id="rId3" imgW="2209800" imgH="863600" progId="Equation.DSMT4">
                  <p:embed/>
                  <p:pic>
                    <p:nvPicPr>
                      <p:cNvPr id="10" name="Object 9"/>
                      <p:cNvPicPr/>
                      <p:nvPr/>
                    </p:nvPicPr>
                    <p:blipFill>
                      <a:blip r:embed="rId4"/>
                      <a:stretch>
                        <a:fillRect/>
                      </a:stretch>
                    </p:blipFill>
                    <p:spPr>
                      <a:xfrm>
                        <a:off x="4701505" y="3976957"/>
                        <a:ext cx="1462368" cy="571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6690102" y="3940219"/>
                <a:ext cx="1606850" cy="602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mr-IN" sz="1500" i="1">
                              <a:solidFill>
                                <a:srgbClr val="0000FF"/>
                              </a:solidFill>
                              <a:latin typeface="Cambria Math" panose="02040503050406030204" pitchFamily="18" charset="0"/>
                            </a:rPr>
                          </m:ctrlPr>
                        </m:fPr>
                        <m:num>
                          <m:r>
                            <a:rPr lang="en-US" sz="1500" i="1">
                              <a:solidFill>
                                <a:srgbClr val="0000FF"/>
                              </a:solidFill>
                              <a:latin typeface="Cambria Math"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num>
                        <m:den>
                          <m:r>
                            <a:rPr lang="en-US" sz="1500" i="1">
                              <a:solidFill>
                                <a:srgbClr val="0000FF"/>
                              </a:solidFill>
                              <a:latin typeface="Cambria Math"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𝑧</m:t>
                              </m:r>
                            </m:e>
                            <m:sub>
                              <m:r>
                                <a:rPr lang="en-US" sz="1500" i="1">
                                  <a:solidFill>
                                    <a:srgbClr val="0000FF"/>
                                  </a:solidFill>
                                  <a:latin typeface="Cambria Math" charset="0"/>
                                </a:rPr>
                                <m:t>𝑗</m:t>
                              </m:r>
                            </m:sub>
                          </m:sSub>
                        </m:den>
                      </m:f>
                      <m:r>
                        <a:rPr lang="en-US" sz="1500" i="1">
                          <a:solidFill>
                            <a:srgbClr val="0000FF"/>
                          </a:solidFill>
                          <a:latin typeface="Cambria Math"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d>
                        <m:dPr>
                          <m:ctrlPr>
                            <a:rPr lang="mr-IN" sz="1500" i="1">
                              <a:solidFill>
                                <a:srgbClr val="0000FF"/>
                              </a:solidFill>
                              <a:latin typeface="Cambria Math" panose="02040503050406030204" pitchFamily="18" charset="0"/>
                            </a:rPr>
                          </m:ctrlPr>
                        </m:dPr>
                        <m:e>
                          <m:r>
                            <a:rPr lang="en-US" sz="1500" i="1">
                              <a:solidFill>
                                <a:srgbClr val="0000FF"/>
                              </a:solidFill>
                              <a:latin typeface="Cambria Math" charset="0"/>
                            </a:rPr>
                            <m:t>1−</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e>
                      </m:d>
                    </m:oMath>
                  </m:oMathPara>
                </a14:m>
                <a:endParaRPr lang="en-US" sz="1500" dirty="0">
                  <a:solidFill>
                    <a:srgbClr val="0000FF"/>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690102" y="3940219"/>
                <a:ext cx="1606850" cy="6029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435865" y="5034122"/>
                <a:ext cx="2115323" cy="6029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mr-IN" sz="1500" i="1">
                              <a:solidFill>
                                <a:srgbClr val="0000FF"/>
                              </a:solidFill>
                              <a:latin typeface="Cambria Math" panose="02040503050406030204" pitchFamily="18" charset="0"/>
                            </a:rPr>
                          </m:ctrlPr>
                        </m:fPr>
                        <m:num>
                          <m:r>
                            <a:rPr lang="en-US" sz="1500" i="1">
                              <a:solidFill>
                                <a:srgbClr val="0000FF"/>
                              </a:solidFill>
                              <a:latin typeface="Cambria Math"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num>
                        <m:den>
                          <m:r>
                            <a:rPr lang="en-US" sz="1500" i="1">
                              <a:solidFill>
                                <a:srgbClr val="0000FF"/>
                              </a:solidFill>
                              <a:latin typeface="Cambria Math" charset="0"/>
                            </a:rPr>
                            <m:t>𝜕</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𝑧</m:t>
                              </m:r>
                            </m:e>
                            <m:sub>
                              <m:r>
                                <a:rPr lang="en-US" sz="1500" i="1">
                                  <a:solidFill>
                                    <a:srgbClr val="0000FF"/>
                                  </a:solidFill>
                                  <a:latin typeface="Cambria Math" charset="0"/>
                                </a:rPr>
                                <m:t>𝑗</m:t>
                              </m:r>
                            </m:sub>
                          </m:sSub>
                        </m:den>
                      </m:f>
                      <m:r>
                        <a:rPr lang="en-US" sz="1500" i="1">
                          <a:solidFill>
                            <a:srgbClr val="0000FF"/>
                          </a:solidFill>
                          <a:latin typeface="Cambria Math" charset="0"/>
                        </a:rPr>
                        <m:t>=</m:t>
                      </m:r>
                      <m:d>
                        <m:dPr>
                          <m:ctrlPr>
                            <a:rPr lang="mr-IN" sz="1500" i="1">
                              <a:solidFill>
                                <a:srgbClr val="0000FF"/>
                              </a:solidFill>
                              <a:latin typeface="Cambria Math" panose="02040503050406030204" pitchFamily="18" charset="0"/>
                            </a:rPr>
                          </m:ctrlPr>
                        </m:dPr>
                        <m:e>
                          <m:r>
                            <a:rPr lang="en-US" sz="1500" i="1">
                              <a:solidFill>
                                <a:srgbClr val="0000FF"/>
                              </a:solidFill>
                              <a:latin typeface="Cambria Math" charset="0"/>
                            </a:rPr>
                            <m:t>1+</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e>
                      </m:d>
                      <m:d>
                        <m:dPr>
                          <m:ctrlPr>
                            <a:rPr lang="mr-IN" sz="1500" i="1">
                              <a:solidFill>
                                <a:srgbClr val="0000FF"/>
                              </a:solidFill>
                              <a:latin typeface="Cambria Math" panose="02040503050406030204" pitchFamily="18" charset="0"/>
                            </a:rPr>
                          </m:ctrlPr>
                        </m:dPr>
                        <m:e>
                          <m:r>
                            <a:rPr lang="en-US" sz="1500" i="1">
                              <a:solidFill>
                                <a:srgbClr val="0000FF"/>
                              </a:solidFill>
                              <a:latin typeface="Cambria Math" charset="0"/>
                            </a:rPr>
                            <m:t>1−</m:t>
                          </m:r>
                          <m:sSub>
                            <m:sSubPr>
                              <m:ctrlPr>
                                <a:rPr lang="en-US" sz="1500" i="1">
                                  <a:solidFill>
                                    <a:srgbClr val="0000FF"/>
                                  </a:solidFill>
                                  <a:latin typeface="Cambria Math" panose="02040503050406030204" pitchFamily="18" charset="0"/>
                                </a:rPr>
                              </m:ctrlPr>
                            </m:sSubPr>
                            <m:e>
                              <m:r>
                                <a:rPr lang="en-US" sz="1500" i="1">
                                  <a:solidFill>
                                    <a:srgbClr val="0000FF"/>
                                  </a:solidFill>
                                  <a:latin typeface="Cambria Math" charset="0"/>
                                </a:rPr>
                                <m:t>𝑦</m:t>
                              </m:r>
                            </m:e>
                            <m:sub>
                              <m:r>
                                <a:rPr lang="en-US" sz="1500" i="1">
                                  <a:solidFill>
                                    <a:srgbClr val="0000FF"/>
                                  </a:solidFill>
                                  <a:latin typeface="Cambria Math" charset="0"/>
                                </a:rPr>
                                <m:t>𝑗</m:t>
                              </m:r>
                            </m:sub>
                          </m:sSub>
                        </m:e>
                      </m:d>
                    </m:oMath>
                  </m:oMathPara>
                </a14:m>
                <a:endParaRPr lang="en-US" sz="15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435865" y="5034122"/>
                <a:ext cx="2115323" cy="6029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461686" y="4815594"/>
                <a:ext cx="1344151" cy="3582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charset="0"/>
                            </a:rPr>
                            <m:t>𝑦</m:t>
                          </m:r>
                        </m:e>
                        <m:sub>
                          <m:r>
                            <a:rPr lang="en-US" sz="1500" i="1">
                              <a:latin typeface="Cambria Math" charset="0"/>
                            </a:rPr>
                            <m:t>𝑗</m:t>
                          </m:r>
                        </m:sub>
                      </m:sSub>
                      <m:r>
                        <a:rPr lang="en-US" sz="1500" i="1">
                          <a:latin typeface="Cambria Math" charset="0"/>
                        </a:rPr>
                        <m:t>=</m:t>
                      </m:r>
                      <m:func>
                        <m:funcPr>
                          <m:ctrlPr>
                            <a:rPr lang="en-US" sz="1500" i="1">
                              <a:latin typeface="Cambria Math" panose="02040503050406030204" pitchFamily="18" charset="0"/>
                            </a:rPr>
                          </m:ctrlPr>
                        </m:funcPr>
                        <m:fName>
                          <m:r>
                            <m:rPr>
                              <m:sty m:val="p"/>
                            </m:rPr>
                            <a:rPr lang="en-US" sz="1500">
                              <a:latin typeface="Cambria Math" charset="0"/>
                            </a:rPr>
                            <m:t>tanh</m:t>
                          </m:r>
                        </m:fName>
                        <m:e>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charset="0"/>
                                    </a:rPr>
                                    <m:t>𝑧</m:t>
                                  </m:r>
                                </m:e>
                                <m:sub>
                                  <m:r>
                                    <a:rPr lang="en-US" sz="1500" i="1">
                                      <a:latin typeface="Cambria Math" charset="0"/>
                                    </a:rPr>
                                    <m:t>𝑗</m:t>
                                  </m:r>
                                </m:sub>
                              </m:sSub>
                            </m:e>
                          </m:d>
                        </m:e>
                      </m:func>
                    </m:oMath>
                  </m:oMathPara>
                </a14:m>
                <a:endParaRPr lang="en-US" sz="15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461686" y="4815594"/>
                <a:ext cx="1344151" cy="35824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317790" y="5289897"/>
                <a:ext cx="1846083" cy="591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500" i="1">
                          <a:latin typeface="Cambria Math" charset="0"/>
                        </a:rPr>
                        <m:t>=</m:t>
                      </m:r>
                      <m:f>
                        <m:fPr>
                          <m:ctrlPr>
                            <a:rPr lang="mr-IN" sz="1500" i="1">
                              <a:latin typeface="Cambria Math" panose="02040503050406030204" pitchFamily="18" charset="0"/>
                            </a:rPr>
                          </m:ctrlPr>
                        </m:fPr>
                        <m:num>
                          <m:r>
                            <a:rPr lang="en-US" sz="1500" i="1">
                              <a:latin typeface="Cambria Math" charset="0"/>
                            </a:rPr>
                            <m:t>2</m:t>
                          </m:r>
                        </m:num>
                        <m:den>
                          <m:r>
                            <a:rPr lang="en-US" sz="1500" i="1">
                              <a:latin typeface="Cambria Math" charset="0"/>
                            </a:rPr>
                            <m:t>1+</m:t>
                          </m:r>
                          <m:r>
                            <m:rPr>
                              <m:sty m:val="p"/>
                            </m:rPr>
                            <a:rPr lang="en-US" sz="1500">
                              <a:latin typeface="Cambria Math" charset="0"/>
                            </a:rPr>
                            <m:t>exp</m:t>
                          </m:r>
                          <m:r>
                            <a:rPr lang="en-US" sz="1500" i="1">
                              <a:latin typeface="Cambria Math" charset="0"/>
                            </a:rPr>
                            <m:t>⁡(−</m:t>
                          </m:r>
                          <m:sSub>
                            <m:sSubPr>
                              <m:ctrlPr>
                                <a:rPr lang="en-US" sz="1500" i="1">
                                  <a:latin typeface="Cambria Math" panose="02040503050406030204" pitchFamily="18" charset="0"/>
                                </a:rPr>
                              </m:ctrlPr>
                            </m:sSubPr>
                            <m:e>
                              <m:r>
                                <a:rPr lang="en-US" sz="1500" i="1">
                                  <a:latin typeface="Cambria Math" charset="0"/>
                                </a:rPr>
                                <m:t>𝑧</m:t>
                              </m:r>
                            </m:e>
                            <m:sub>
                              <m:r>
                                <a:rPr lang="en-US" sz="1500" i="1">
                                  <a:latin typeface="Cambria Math" charset="0"/>
                                </a:rPr>
                                <m:t>𝑗</m:t>
                              </m:r>
                            </m:sub>
                          </m:sSub>
                          <m:r>
                            <a:rPr lang="en-US" sz="1500" i="1">
                              <a:latin typeface="Cambria Math" charset="0"/>
                            </a:rPr>
                            <m:t>)</m:t>
                          </m:r>
                        </m:den>
                      </m:f>
                      <m:r>
                        <a:rPr lang="en-US" sz="1500" i="1">
                          <a:latin typeface="Cambria Math" charset="0"/>
                        </a:rPr>
                        <m:t>−1</m:t>
                      </m:r>
                    </m:oMath>
                  </m:oMathPara>
                </a14:m>
                <a:endParaRPr lang="en-US" sz="15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317790" y="5289897"/>
                <a:ext cx="1846083" cy="591124"/>
              </a:xfrm>
              <a:prstGeom prst="rect">
                <a:avLst/>
              </a:prstGeom>
              <a:blipFill>
                <a:blip r:embed="rId8"/>
                <a:stretch>
                  <a:fillRect b="-2062"/>
                </a:stretch>
              </a:blipFill>
            </p:spPr>
            <p:txBody>
              <a:bodyPr/>
              <a:lstStyle/>
              <a:p>
                <a:r>
                  <a:rPr lang="en-US">
                    <a:noFill/>
                  </a:rPr>
                  <a:t> </a:t>
                </a:r>
              </a:p>
            </p:txBody>
          </p:sp>
        </mc:Fallback>
      </mc:AlternateContent>
    </p:spTree>
    <p:extLst>
      <p:ext uri="{BB962C8B-B14F-4D97-AF65-F5344CB8AC3E}">
        <p14:creationId xmlns:p14="http://schemas.microsoft.com/office/powerpoint/2010/main" val="159201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400" dirty="0"/>
              <a:t>As we can see from the above Figure, the gradient values are only significant for range -3 to 3, and the graph gets much flatter in other regions. </a:t>
            </a:r>
            <a:br>
              <a:rPr lang="en-US" sz="2400" dirty="0"/>
            </a:br>
            <a:endParaRPr lang="en-US" sz="2400" dirty="0"/>
          </a:p>
          <a:p>
            <a:r>
              <a:rPr lang="en-US" sz="2400" dirty="0"/>
              <a:t>It implies that for values greater than 3 or less than -3, the function will have very small gradients. As the gradient value approaches zero, the network ceases to learn and suffers from the </a:t>
            </a:r>
            <a:r>
              <a:rPr lang="en-US" sz="2400" i="1" dirty="0"/>
              <a:t>Vanishing gradient</a:t>
            </a:r>
            <a:r>
              <a:rPr lang="en-US" sz="2400" dirty="0"/>
              <a:t> problem.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Tanh</a:t>
            </a:r>
            <a:r>
              <a:rPr lang="en-US" dirty="0">
                <a:solidFill>
                  <a:srgbClr val="FF0000"/>
                </a:solidFill>
              </a:rPr>
              <a:t> Function (Hyperbolic Tangent)</a:t>
            </a:r>
          </a:p>
        </p:txBody>
      </p:sp>
      <p:sp>
        <p:nvSpPr>
          <p:cNvPr id="3" name="Content Placeholder 2"/>
          <p:cNvSpPr>
            <a:spLocks noGrp="1"/>
          </p:cNvSpPr>
          <p:nvPr>
            <p:ph idx="1"/>
          </p:nvPr>
        </p:nvSpPr>
        <p:spPr/>
        <p:txBody>
          <a:bodyPr>
            <a:normAutofit/>
          </a:bodyPr>
          <a:lstStyle/>
          <a:p>
            <a:pPr algn="just"/>
            <a:r>
              <a:rPr lang="en-US" sz="2400" dirty="0" err="1"/>
              <a:t>Tanh</a:t>
            </a:r>
            <a:r>
              <a:rPr lang="en-US" sz="2400" dirty="0"/>
              <a:t> function is very similar to the sigmoid/logistic activation function, and even has the same S-shape with the difference in output range of -1 to 1. In </a:t>
            </a:r>
            <a:r>
              <a:rPr lang="en-US" sz="2400" dirty="0" err="1"/>
              <a:t>Tanh</a:t>
            </a:r>
            <a:r>
              <a:rPr lang="en-US" sz="2400" dirty="0"/>
              <a:t>, the larger the input (more positive), the closer the output value will be to 1.0, whereas the smaller the input (more negative), the closer the output will be to -1.0.</a:t>
            </a:r>
          </a:p>
          <a:p>
            <a:pPr algn="just"/>
            <a:endParaRPr lang="en-US" sz="2400" dirty="0"/>
          </a:p>
          <a:p>
            <a:pPr algn="just"/>
            <a:r>
              <a:rPr lang="en-US" sz="2400" dirty="0">
                <a:cs typeface="Times New Roman" pitchFamily="18" charset="0"/>
              </a:rPr>
              <a:t>As this function is zero centered, this makes it easier to model inputs that have strongly negative, neutral, and strongly positive values.</a:t>
            </a:r>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905000" y="228601"/>
            <a:ext cx="5162550" cy="3962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62000" y="5029200"/>
            <a:ext cx="3114675" cy="1600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Derivative of </a:t>
            </a:r>
            <a:r>
              <a:rPr lang="en-US" dirty="0" err="1">
                <a:solidFill>
                  <a:srgbClr val="FF0000"/>
                </a:solidFill>
              </a:rPr>
              <a:t>tanh</a:t>
            </a:r>
            <a:r>
              <a:rPr lang="en-US" dirty="0">
                <a:solidFill>
                  <a:srgbClr val="FF0000"/>
                </a:solidFill>
              </a:rPr>
              <a:t> Function </a:t>
            </a:r>
          </a:p>
        </p:txBody>
      </p:sp>
      <p:pic>
        <p:nvPicPr>
          <p:cNvPr id="2050" name="Picture 2"/>
          <p:cNvPicPr>
            <a:picLocks noChangeAspect="1" noChangeArrowheads="1"/>
          </p:cNvPicPr>
          <p:nvPr/>
        </p:nvPicPr>
        <p:blipFill>
          <a:blip r:embed="rId2"/>
          <a:srcRect/>
          <a:stretch>
            <a:fillRect/>
          </a:stretch>
        </p:blipFill>
        <p:spPr bwMode="auto">
          <a:xfrm>
            <a:off x="1828800" y="1981200"/>
            <a:ext cx="5553075" cy="4010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Relu</a:t>
            </a:r>
            <a:r>
              <a:rPr lang="en-US" dirty="0">
                <a:solidFill>
                  <a:srgbClr val="FF0000"/>
                </a:solidFill>
              </a:rPr>
              <a:t> Activation Function </a:t>
            </a:r>
          </a:p>
        </p:txBody>
      </p:sp>
      <p:sp>
        <p:nvSpPr>
          <p:cNvPr id="3" name="Content Placeholder 2"/>
          <p:cNvSpPr>
            <a:spLocks noGrp="1"/>
          </p:cNvSpPr>
          <p:nvPr>
            <p:ph idx="1"/>
          </p:nvPr>
        </p:nvSpPr>
        <p:spPr/>
        <p:txBody>
          <a:bodyPr>
            <a:normAutofit/>
          </a:bodyPr>
          <a:lstStyle/>
          <a:p>
            <a:pPr algn="just"/>
            <a:r>
              <a:rPr lang="en-US" sz="2400" dirty="0" err="1">
                <a:cs typeface="Times New Roman" pitchFamily="18" charset="0"/>
              </a:rPr>
              <a:t>ReLU</a:t>
            </a:r>
            <a:r>
              <a:rPr lang="en-US" sz="2400" dirty="0">
                <a:cs typeface="Times New Roman" pitchFamily="18" charset="0"/>
              </a:rPr>
              <a:t> has been the most widely used activation function for DL applications with state-of-the-art results.</a:t>
            </a:r>
          </a:p>
          <a:p>
            <a:pPr algn="just"/>
            <a:endParaRPr lang="en-US" sz="2400" dirty="0">
              <a:cs typeface="Times New Roman" pitchFamily="18" charset="0"/>
            </a:endParaRPr>
          </a:p>
          <a:p>
            <a:pPr algn="just"/>
            <a:r>
              <a:rPr lang="en-US" sz="2400" b="1" dirty="0">
                <a:cs typeface="Times New Roman" pitchFamily="18" charset="0"/>
              </a:rPr>
              <a:t> </a:t>
            </a:r>
            <a:r>
              <a:rPr lang="en-US" sz="2400" dirty="0">
                <a:cs typeface="Times New Roman" pitchFamily="18" charset="0"/>
              </a:rPr>
              <a:t>It provides the upper hand in performance and generalization compared to the Sigmoid and </a:t>
            </a:r>
            <a:r>
              <a:rPr lang="en-US" sz="2400" dirty="0" err="1">
                <a:cs typeface="Times New Roman" pitchFamily="18" charset="0"/>
              </a:rPr>
              <a:t>Tanh</a:t>
            </a:r>
            <a:r>
              <a:rPr lang="en-US" sz="2400" dirty="0">
                <a:cs typeface="Times New Roman" pitchFamily="18" charset="0"/>
              </a:rPr>
              <a:t> activation functions.</a:t>
            </a:r>
          </a:p>
          <a:p>
            <a:pPr algn="just"/>
            <a:endParaRPr lang="en-US" sz="2400" dirty="0">
              <a:cs typeface="Times New Roman" pitchFamily="18" charset="0"/>
            </a:endParaRPr>
          </a:p>
          <a:p>
            <a:pPr algn="just"/>
            <a:r>
              <a:rPr lang="en-US" sz="2400" dirty="0">
                <a:cs typeface="Times New Roman" pitchFamily="18" charset="0"/>
              </a:rPr>
              <a:t>Along with the overall speed of computation enhanced, </a:t>
            </a:r>
            <a:r>
              <a:rPr lang="en-US" sz="2400" dirty="0" err="1">
                <a:cs typeface="Times New Roman" pitchFamily="18" charset="0"/>
              </a:rPr>
              <a:t>ReLU</a:t>
            </a:r>
            <a:r>
              <a:rPr lang="en-US" sz="2400" dirty="0">
                <a:cs typeface="Times New Roman" pitchFamily="18" charset="0"/>
              </a:rPr>
              <a:t> provides faster computation since it does not compute exponentials and divisions.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0" y="457200"/>
            <a:ext cx="4492625" cy="35147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81000" y="5410200"/>
            <a:ext cx="2714625" cy="8763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400" dirty="0"/>
              <a:t>Hence optimization is </a:t>
            </a:r>
            <a:r>
              <a:rPr lang="en-US" sz="2400" i="1" dirty="0"/>
              <a:t>easier</a:t>
            </a:r>
            <a:r>
              <a:rPr lang="en-US" sz="2400" dirty="0"/>
              <a:t> in this method hence in practice it is always preferred over Sigmoid function .</a:t>
            </a:r>
          </a:p>
          <a:p>
            <a:endParaRPr lang="en-US" sz="2400" dirty="0"/>
          </a:p>
          <a:p>
            <a:r>
              <a:rPr lang="en-US" sz="2400" dirty="0"/>
              <a:t>It also faces the problem of vanishing gradients similar to the sigmoid activation function. Plus the gradient of the </a:t>
            </a:r>
            <a:r>
              <a:rPr lang="en-US" sz="2400" dirty="0" err="1"/>
              <a:t>tanh</a:t>
            </a:r>
            <a:r>
              <a:rPr lang="en-US" sz="2400" dirty="0"/>
              <a:t> function is much steeper as compared to the sigmoid function.</a:t>
            </a:r>
          </a:p>
          <a:p>
            <a:endParaRPr lang="en-US" sz="2400" dirty="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r>
              <a:rPr lang="en-US" dirty="0"/>
              <a:t> </a:t>
            </a:r>
          </a:p>
        </p:txBody>
      </p:sp>
      <p:sp>
        <p:nvSpPr>
          <p:cNvPr id="3" name="Content Placeholder 2"/>
          <p:cNvSpPr>
            <a:spLocks noGrp="1"/>
          </p:cNvSpPr>
          <p:nvPr>
            <p:ph idx="1"/>
          </p:nvPr>
        </p:nvSpPr>
        <p:spPr/>
        <p:txBody>
          <a:bodyPr>
            <a:normAutofit lnSpcReduction="10000"/>
          </a:bodyPr>
          <a:lstStyle/>
          <a:p>
            <a:pPr algn="just"/>
            <a:r>
              <a:rPr lang="en-US" sz="2800" b="1" dirty="0"/>
              <a:t>An Activation Function</a:t>
            </a:r>
            <a:r>
              <a:rPr lang="en-US" sz="2800" dirty="0"/>
              <a:t> decides whether a neuron should be activated or not. This means that it will decide whether the neuron’s input to the network is important or not in the process of prediction using simpler mathematical operations. </a:t>
            </a:r>
          </a:p>
          <a:p>
            <a:pPr algn="just"/>
            <a:endParaRPr lang="en-US" sz="2800" dirty="0"/>
          </a:p>
          <a:p>
            <a:pPr algn="just"/>
            <a:r>
              <a:rPr lang="en-US" sz="2800" dirty="0"/>
              <a:t>The primary role of the Activation Function is to transform the summed weighted input from the node into an output value to be fed to the next hidden layer or as output.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Dying </a:t>
            </a:r>
            <a:r>
              <a:rPr lang="en-US" dirty="0" err="1">
                <a:solidFill>
                  <a:srgbClr val="FF0000"/>
                </a:solidFill>
              </a:rPr>
              <a:t>Relu</a:t>
            </a:r>
            <a:r>
              <a:rPr lang="en-US" dirty="0">
                <a:solidFill>
                  <a:srgbClr val="FF0000"/>
                </a:solidFill>
              </a:rPr>
              <a:t> Problem </a:t>
            </a:r>
          </a:p>
        </p:txBody>
      </p:sp>
      <p:pic>
        <p:nvPicPr>
          <p:cNvPr id="7170" name="Picture 2"/>
          <p:cNvPicPr>
            <a:picLocks noChangeAspect="1" noChangeArrowheads="1"/>
          </p:cNvPicPr>
          <p:nvPr/>
        </p:nvPicPr>
        <p:blipFill>
          <a:blip r:embed="rId2"/>
          <a:srcRect/>
          <a:stretch>
            <a:fillRect/>
          </a:stretch>
        </p:blipFill>
        <p:spPr bwMode="auto">
          <a:xfrm>
            <a:off x="1676400" y="1981200"/>
            <a:ext cx="5735637" cy="40195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745163"/>
          </a:xfrm>
        </p:spPr>
        <p:txBody>
          <a:bodyPr>
            <a:normAutofit/>
          </a:bodyPr>
          <a:lstStyle/>
          <a:p>
            <a:pPr algn="just"/>
            <a:r>
              <a:rPr lang="en-US" sz="2400" dirty="0"/>
              <a:t>The negative side of the graph makes the gradient value zero. Due to this reason, during the back propagation process, the weights and biases for some neurons are not updated. This can create dead neurons which never get activated. </a:t>
            </a:r>
            <a:br>
              <a:rPr lang="en-US" sz="2400" dirty="0"/>
            </a:br>
            <a:endParaRPr lang="en-US" sz="2400" dirty="0"/>
          </a:p>
          <a:p>
            <a:pPr algn="just"/>
            <a:r>
              <a:rPr lang="en-US" sz="2400" dirty="0"/>
              <a:t>All the negative input values become zero immediately, which decreases the model’s ability to fit or train from the data properly. </a:t>
            </a:r>
          </a:p>
          <a:p>
            <a:pPr algn="just"/>
            <a:endParaRPr lang="en-US" sz="2400" dirty="0"/>
          </a:p>
          <a:p>
            <a:pPr algn="just"/>
            <a:r>
              <a:rPr lang="en-US" sz="2400" dirty="0"/>
              <a:t>To fix this problem another modification was introduced called </a:t>
            </a:r>
            <a:r>
              <a:rPr lang="en-US" sz="2400" b="1" i="1" dirty="0"/>
              <a:t>Leaky </a:t>
            </a:r>
            <a:r>
              <a:rPr lang="en-US" sz="2400" b="1" i="1" dirty="0" err="1"/>
              <a:t>ReLu</a:t>
            </a:r>
            <a:r>
              <a:rPr lang="en-US" sz="2400" b="1" i="1" dirty="0"/>
              <a:t> </a:t>
            </a:r>
            <a:r>
              <a:rPr lang="en-US" sz="2400" dirty="0"/>
              <a:t>to fix the problem of dying neurons. It introduces a small slope to keep the updates alive.</a:t>
            </a:r>
          </a:p>
          <a:p>
            <a:pPr algn="just"/>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Leaky </a:t>
            </a:r>
            <a:r>
              <a:rPr lang="en-US" dirty="0" err="1">
                <a:solidFill>
                  <a:srgbClr val="FF0000"/>
                </a:solidFill>
              </a:rPr>
              <a:t>ReLU</a:t>
            </a:r>
            <a:r>
              <a:rPr lang="en-US" dirty="0">
                <a:solidFill>
                  <a:srgbClr val="FF0000"/>
                </a:solidFill>
              </a:rPr>
              <a:t> Function</a:t>
            </a:r>
          </a:p>
        </p:txBody>
      </p:sp>
      <p:sp>
        <p:nvSpPr>
          <p:cNvPr id="3" name="Content Placeholder 2"/>
          <p:cNvSpPr>
            <a:spLocks noGrp="1"/>
          </p:cNvSpPr>
          <p:nvPr>
            <p:ph idx="1"/>
          </p:nvPr>
        </p:nvSpPr>
        <p:spPr/>
        <p:txBody>
          <a:bodyPr>
            <a:normAutofit lnSpcReduction="10000"/>
          </a:bodyPr>
          <a:lstStyle/>
          <a:p>
            <a:pPr algn="just"/>
            <a:r>
              <a:rPr lang="en-US" sz="2400" dirty="0"/>
              <a:t>Leaky </a:t>
            </a:r>
            <a:r>
              <a:rPr lang="en-US" sz="2400" dirty="0" err="1"/>
              <a:t>ReLU</a:t>
            </a:r>
            <a:r>
              <a:rPr lang="en-US" sz="2400" dirty="0"/>
              <a:t> is an improved version of </a:t>
            </a:r>
            <a:r>
              <a:rPr lang="en-US" sz="2400" dirty="0" err="1"/>
              <a:t>ReLU</a:t>
            </a:r>
            <a:r>
              <a:rPr lang="en-US" sz="2400" dirty="0"/>
              <a:t> function to solve the Dying </a:t>
            </a:r>
            <a:r>
              <a:rPr lang="en-US" sz="2400" dirty="0" err="1"/>
              <a:t>ReLU</a:t>
            </a:r>
            <a:r>
              <a:rPr lang="en-US" sz="2400" dirty="0"/>
              <a:t> problem as it has a small positive slope in the negative area.</a:t>
            </a:r>
          </a:p>
          <a:p>
            <a:pPr algn="just"/>
            <a:endParaRPr lang="en-US" sz="2400" dirty="0"/>
          </a:p>
          <a:p>
            <a:pPr algn="just"/>
            <a:r>
              <a:rPr lang="en-US" sz="2400" dirty="0"/>
              <a:t>The advantages of Leaky </a:t>
            </a:r>
            <a:r>
              <a:rPr lang="en-US" sz="2400" dirty="0" err="1"/>
              <a:t>ReLU</a:t>
            </a:r>
            <a:r>
              <a:rPr lang="en-US" sz="2400" dirty="0"/>
              <a:t> are same as that of </a:t>
            </a:r>
            <a:r>
              <a:rPr lang="en-US" sz="2400" dirty="0" err="1"/>
              <a:t>ReLU</a:t>
            </a:r>
            <a:r>
              <a:rPr lang="en-US" sz="2400" dirty="0"/>
              <a:t>, in addition to the fact that it does enable back propagation, even for negative input values. </a:t>
            </a:r>
            <a:br>
              <a:rPr lang="en-US" sz="2400" dirty="0"/>
            </a:br>
            <a:endParaRPr lang="en-US" sz="2400" dirty="0"/>
          </a:p>
          <a:p>
            <a:pPr algn="just"/>
            <a:r>
              <a:rPr lang="en-US" sz="2400" dirty="0"/>
              <a:t>By making this minor modification for negative input values, the gradient of the left side of the graph comes out to be a non-zero value. Therefore, we would no longer encounter dead neurons in that region. </a:t>
            </a:r>
          </a:p>
          <a:p>
            <a:pPr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600200" y="304800"/>
            <a:ext cx="5257800" cy="38004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57200" y="5638800"/>
            <a:ext cx="3048000" cy="8572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r>
              <a:rPr lang="en-US" sz="2400" dirty="0"/>
              <a:t>The advantages of Leaky </a:t>
            </a:r>
            <a:r>
              <a:rPr lang="en-US" sz="2400" dirty="0" err="1"/>
              <a:t>ReLU</a:t>
            </a:r>
            <a:r>
              <a:rPr lang="en-US" sz="2400" dirty="0"/>
              <a:t> are same as that of </a:t>
            </a:r>
            <a:r>
              <a:rPr lang="en-US" sz="2400" dirty="0" err="1"/>
              <a:t>ReLU</a:t>
            </a:r>
            <a:r>
              <a:rPr lang="en-US" sz="2400" dirty="0"/>
              <a:t>, in addition to the fact that it does enable </a:t>
            </a:r>
            <a:r>
              <a:rPr lang="en-US" sz="2400" dirty="0" err="1"/>
              <a:t>backpropagation</a:t>
            </a:r>
            <a:r>
              <a:rPr lang="en-US" sz="2400" dirty="0"/>
              <a:t>, even for negative input values. </a:t>
            </a:r>
            <a:br>
              <a:rPr lang="en-US" sz="2400" dirty="0"/>
            </a:br>
            <a:endParaRPr lang="en-US" sz="2400" dirty="0"/>
          </a:p>
          <a:p>
            <a:pPr algn="just"/>
            <a:r>
              <a:rPr lang="en-US" sz="2400" dirty="0"/>
              <a:t>By making this minor modification for negative input values, the gradient of the left side of the graph comes out to be a non-zero value. Therefore, we would no longer encounter dead neurons in that region.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3048000" y="3886200"/>
            <a:ext cx="3905250" cy="25812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a:solidFill>
                  <a:srgbClr val="FF0000"/>
                </a:solidFill>
              </a:rPr>
              <a:t>Derivative of  Leaky </a:t>
            </a:r>
            <a:r>
              <a:rPr lang="en-US" dirty="0" err="1">
                <a:solidFill>
                  <a:srgbClr val="FF0000"/>
                </a:solidFill>
              </a:rPr>
              <a:t>ReLU</a:t>
            </a:r>
            <a:r>
              <a:rPr lang="en-US" dirty="0">
                <a:solidFill>
                  <a:srgbClr val="FF0000"/>
                </a:solidFill>
              </a:rPr>
              <a:t> Function </a:t>
            </a:r>
          </a:p>
        </p:txBody>
      </p:sp>
      <p:pic>
        <p:nvPicPr>
          <p:cNvPr id="3075" name="Picture 3"/>
          <p:cNvPicPr>
            <a:picLocks noChangeAspect="1" noChangeArrowheads="1"/>
          </p:cNvPicPr>
          <p:nvPr/>
        </p:nvPicPr>
        <p:blipFill>
          <a:blip r:embed="rId2"/>
          <a:srcRect/>
          <a:stretch>
            <a:fillRect/>
          </a:stretch>
        </p:blipFill>
        <p:spPr bwMode="auto">
          <a:xfrm>
            <a:off x="2667000" y="1600200"/>
            <a:ext cx="3857625" cy="4267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Parametric </a:t>
            </a:r>
            <a:r>
              <a:rPr lang="en-US" dirty="0" err="1">
                <a:solidFill>
                  <a:srgbClr val="FF0000"/>
                </a:solidFill>
              </a:rPr>
              <a:t>ReLU</a:t>
            </a:r>
            <a:r>
              <a:rPr lang="en-US" dirty="0">
                <a:solidFill>
                  <a:srgbClr val="FF0000"/>
                </a:solidFill>
              </a:rPr>
              <a:t> Function</a:t>
            </a:r>
          </a:p>
        </p:txBody>
      </p:sp>
      <p:sp>
        <p:nvSpPr>
          <p:cNvPr id="3" name="Content Placeholder 2"/>
          <p:cNvSpPr>
            <a:spLocks noGrp="1"/>
          </p:cNvSpPr>
          <p:nvPr>
            <p:ph idx="1"/>
          </p:nvPr>
        </p:nvSpPr>
        <p:spPr>
          <a:xfrm>
            <a:off x="457200" y="1600201"/>
            <a:ext cx="8229600" cy="3124200"/>
          </a:xfrm>
        </p:spPr>
        <p:txBody>
          <a:bodyPr/>
          <a:lstStyle/>
          <a:p>
            <a:pPr algn="just"/>
            <a:r>
              <a:rPr lang="en-US" sz="2400" dirty="0"/>
              <a:t>Parametric </a:t>
            </a:r>
            <a:r>
              <a:rPr lang="en-US" sz="2400" dirty="0" err="1"/>
              <a:t>ReLU</a:t>
            </a:r>
            <a:r>
              <a:rPr lang="en-US" sz="2400" dirty="0"/>
              <a:t> is another variant of </a:t>
            </a:r>
            <a:r>
              <a:rPr lang="en-US" sz="2400" dirty="0" err="1"/>
              <a:t>ReLU</a:t>
            </a:r>
            <a:r>
              <a:rPr lang="en-US" sz="2400" dirty="0"/>
              <a:t> that aims to solve the problem of gradient’s becoming zero for the left half of the axis. </a:t>
            </a:r>
            <a:br>
              <a:rPr lang="en-US" sz="2400" dirty="0"/>
            </a:br>
            <a:endParaRPr lang="en-US" sz="2400" dirty="0"/>
          </a:p>
          <a:p>
            <a:pPr algn="just"/>
            <a:r>
              <a:rPr lang="en-US" sz="2400" dirty="0"/>
              <a:t>This function provides the slope of the negative part of the function as an argument </a:t>
            </a:r>
            <a:r>
              <a:rPr lang="en-US" sz="2400" i="1" dirty="0"/>
              <a:t>a</a:t>
            </a:r>
            <a:r>
              <a:rPr lang="en-US" sz="2400" dirty="0"/>
              <a:t>. By performing </a:t>
            </a:r>
            <a:r>
              <a:rPr lang="en-US" sz="2400" dirty="0" err="1"/>
              <a:t>backpropagation</a:t>
            </a:r>
            <a:r>
              <a:rPr lang="en-US" sz="2400" dirty="0"/>
              <a:t>, the most appropriate value of </a:t>
            </a:r>
            <a:r>
              <a:rPr lang="en-US" sz="2400" i="1" dirty="0"/>
              <a:t>a</a:t>
            </a:r>
            <a:r>
              <a:rPr lang="en-US" sz="2400" dirty="0"/>
              <a:t> is learnt.</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3048000" y="4572000"/>
            <a:ext cx="3038475" cy="1095375"/>
          </a:xfrm>
          <a:prstGeom prst="rect">
            <a:avLst/>
          </a:prstGeom>
          <a:noFill/>
          <a:ln w="9525">
            <a:noFill/>
            <a:miter lim="800000"/>
            <a:headEnd/>
            <a:tailEnd/>
          </a:ln>
          <a:effectLst/>
        </p:spPr>
      </p:pic>
      <p:sp>
        <p:nvSpPr>
          <p:cNvPr id="5" name="TextBox 4"/>
          <p:cNvSpPr txBox="1"/>
          <p:nvPr/>
        </p:nvSpPr>
        <p:spPr>
          <a:xfrm>
            <a:off x="1143000" y="5943600"/>
            <a:ext cx="7010400" cy="369332"/>
          </a:xfrm>
          <a:prstGeom prst="rect">
            <a:avLst/>
          </a:prstGeom>
          <a:noFill/>
        </p:spPr>
        <p:txBody>
          <a:bodyPr wrap="square" rtlCol="0">
            <a:spAutoFit/>
          </a:bodyPr>
          <a:lstStyle/>
          <a:p>
            <a:r>
              <a:rPr lang="en-US" dirty="0"/>
              <a:t>Where </a:t>
            </a:r>
            <a:r>
              <a:rPr lang="en-US" i="1" dirty="0"/>
              <a:t>"a" </a:t>
            </a:r>
            <a:r>
              <a:rPr lang="en-US" dirty="0"/>
              <a:t>is the slope parameter for negative values.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590800" y="533400"/>
            <a:ext cx="4419600" cy="3733800"/>
          </a:xfrm>
          <a:prstGeom prst="rect">
            <a:avLst/>
          </a:prstGeom>
          <a:noFill/>
          <a:ln w="9525">
            <a:noFill/>
            <a:miter lim="800000"/>
            <a:headEnd/>
            <a:tailEnd/>
          </a:ln>
          <a:effectLst/>
        </p:spPr>
      </p:pic>
      <p:sp>
        <p:nvSpPr>
          <p:cNvPr id="5" name="TextBox 4"/>
          <p:cNvSpPr txBox="1"/>
          <p:nvPr/>
        </p:nvSpPr>
        <p:spPr>
          <a:xfrm>
            <a:off x="990600" y="4724400"/>
            <a:ext cx="8001000" cy="2031325"/>
          </a:xfrm>
          <a:prstGeom prst="rect">
            <a:avLst/>
          </a:prstGeom>
          <a:noFill/>
        </p:spPr>
        <p:txBody>
          <a:bodyPr wrap="square" rtlCol="0">
            <a:spAutoFit/>
          </a:bodyPr>
          <a:lstStyle/>
          <a:p>
            <a:r>
              <a:rPr lang="en-US" dirty="0"/>
              <a:t>The parameterized </a:t>
            </a:r>
            <a:r>
              <a:rPr lang="en-US" dirty="0" err="1"/>
              <a:t>ReLU</a:t>
            </a:r>
            <a:r>
              <a:rPr lang="en-US" dirty="0"/>
              <a:t> function is used when the leaky </a:t>
            </a:r>
            <a:r>
              <a:rPr lang="en-US" dirty="0" err="1"/>
              <a:t>ReLU</a:t>
            </a:r>
            <a:r>
              <a:rPr lang="en-US" dirty="0"/>
              <a:t> function still fails at solving the problem of dead neurons, and the relevant information is not successfully passed to the next layer. </a:t>
            </a:r>
            <a:br>
              <a:rPr lang="en-US" dirty="0"/>
            </a:br>
            <a:endParaRPr lang="en-US" dirty="0"/>
          </a:p>
          <a:p>
            <a:r>
              <a:rPr lang="en-US" dirty="0"/>
              <a:t>This function’s limitation is that it may perform differently for different problems depending upon the value of slope parameter </a:t>
            </a:r>
            <a:r>
              <a:rPr lang="en-US" b="1" i="1" dirty="0"/>
              <a:t>a.</a:t>
            </a: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Derivative </a:t>
            </a:r>
          </a:p>
        </p:txBody>
      </p:sp>
      <p:pic>
        <p:nvPicPr>
          <p:cNvPr id="5122" name="Picture 2"/>
          <p:cNvPicPr>
            <a:picLocks noChangeAspect="1" noChangeArrowheads="1"/>
          </p:cNvPicPr>
          <p:nvPr/>
        </p:nvPicPr>
        <p:blipFill>
          <a:blip r:embed="rId2"/>
          <a:srcRect/>
          <a:stretch>
            <a:fillRect/>
          </a:stretch>
        </p:blipFill>
        <p:spPr bwMode="auto">
          <a:xfrm>
            <a:off x="2667000" y="1371600"/>
            <a:ext cx="3933825" cy="3352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90600" y="5257800"/>
            <a:ext cx="2343150" cy="685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Exponential Linear Units(ELUs)</a:t>
            </a:r>
          </a:p>
        </p:txBody>
      </p:sp>
      <p:sp>
        <p:nvSpPr>
          <p:cNvPr id="3" name="Content Placeholder 2"/>
          <p:cNvSpPr>
            <a:spLocks noGrp="1"/>
          </p:cNvSpPr>
          <p:nvPr>
            <p:ph idx="1"/>
          </p:nvPr>
        </p:nvSpPr>
        <p:spPr/>
        <p:txBody>
          <a:bodyPr/>
          <a:lstStyle/>
          <a:p>
            <a:pPr algn="just"/>
            <a:r>
              <a:rPr lang="en-US" dirty="0"/>
              <a:t> </a:t>
            </a:r>
            <a:r>
              <a:rPr lang="en-US" sz="2400" dirty="0">
                <a:cs typeface="Times New Roman" pitchFamily="18" charset="0"/>
              </a:rPr>
              <a:t>Exponential Linear Unit was proposed by </a:t>
            </a:r>
            <a:r>
              <a:rPr lang="en-US" sz="2400" dirty="0" err="1">
                <a:cs typeface="Times New Roman" pitchFamily="18" charset="0"/>
              </a:rPr>
              <a:t>Clevert</a:t>
            </a:r>
            <a:r>
              <a:rPr lang="en-US" sz="2400" dirty="0">
                <a:cs typeface="Times New Roman" pitchFamily="18" charset="0"/>
              </a:rPr>
              <a:t> in 2015.</a:t>
            </a:r>
          </a:p>
          <a:p>
            <a:pPr algn="just"/>
            <a:r>
              <a:rPr lang="en-US" sz="2400" dirty="0">
                <a:cs typeface="Times New Roman" pitchFamily="18" charset="0"/>
              </a:rPr>
              <a:t>As it decreases bias shifts by pushing mean activation towards zero during training, ELU represents a good alternative to the </a:t>
            </a:r>
            <a:r>
              <a:rPr lang="en-US" sz="2400" dirty="0" err="1">
                <a:cs typeface="Times New Roman" pitchFamily="18" charset="0"/>
              </a:rPr>
              <a:t>ReLU</a:t>
            </a:r>
            <a:r>
              <a:rPr lang="en-US" sz="2400" dirty="0">
                <a:cs typeface="Times New Roman" pitchFamily="18" charset="0"/>
              </a:rPr>
              <a:t>.</a:t>
            </a:r>
          </a:p>
          <a:p>
            <a:pPr algn="just"/>
            <a:r>
              <a:rPr lang="en-US" sz="2400" dirty="0">
                <a:cs typeface="Times New Roman" pitchFamily="18" charset="0"/>
              </a:rPr>
              <a:t>A limitation of the ELU is that the ELU does not center the values at zero.</a:t>
            </a:r>
          </a:p>
          <a:p>
            <a:pPr algn="just"/>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00200" y="609600"/>
            <a:ext cx="6164263" cy="3895725"/>
          </a:xfrm>
          <a:prstGeom prst="rect">
            <a:avLst/>
          </a:prstGeom>
          <a:noFill/>
          <a:ln w="9525">
            <a:noFill/>
            <a:miter lim="800000"/>
            <a:headEnd/>
            <a:tailEnd/>
          </a:ln>
          <a:effectLst/>
        </p:spPr>
      </p:pic>
      <p:sp>
        <p:nvSpPr>
          <p:cNvPr id="5" name="TextBox 4"/>
          <p:cNvSpPr txBox="1"/>
          <p:nvPr/>
        </p:nvSpPr>
        <p:spPr>
          <a:xfrm>
            <a:off x="1752600" y="5257800"/>
            <a:ext cx="6096000" cy="369332"/>
          </a:xfrm>
          <a:prstGeom prst="rect">
            <a:avLst/>
          </a:prstGeom>
          <a:noFill/>
        </p:spPr>
        <p:txBody>
          <a:bodyPr wrap="square" rtlCol="0">
            <a:spAutoFit/>
          </a:bodyPr>
          <a:lstStyle/>
          <a:p>
            <a:r>
              <a:rPr lang="en-US" dirty="0"/>
              <a:t>                </a:t>
            </a:r>
            <a:r>
              <a:rPr lang="en-US" dirty="0">
                <a:solidFill>
                  <a:srgbClr val="00B050"/>
                </a:solidFill>
              </a:rPr>
              <a:t>Figure: Single Neural Network Architecture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Exponential Linear Units(ELUs) "/>
          <p:cNvPicPr>
            <a:picLocks noChangeAspect="1" noChangeArrowheads="1"/>
          </p:cNvPicPr>
          <p:nvPr/>
        </p:nvPicPr>
        <p:blipFill>
          <a:blip r:embed="rId2"/>
          <a:srcRect/>
          <a:stretch>
            <a:fillRect/>
          </a:stretch>
        </p:blipFill>
        <p:spPr bwMode="auto">
          <a:xfrm>
            <a:off x="1981200" y="838200"/>
            <a:ext cx="4724400" cy="3467100"/>
          </a:xfrm>
          <a:prstGeom prst="rect">
            <a:avLst/>
          </a:prstGeom>
          <a:noFill/>
        </p:spPr>
      </p:pic>
      <p:pic>
        <p:nvPicPr>
          <p:cNvPr id="9218" name="Picture 2"/>
          <p:cNvPicPr>
            <a:picLocks noChangeAspect="1" noChangeArrowheads="1"/>
          </p:cNvPicPr>
          <p:nvPr/>
        </p:nvPicPr>
        <p:blipFill>
          <a:blip r:embed="rId3"/>
          <a:srcRect/>
          <a:stretch>
            <a:fillRect/>
          </a:stretch>
        </p:blipFill>
        <p:spPr bwMode="auto">
          <a:xfrm>
            <a:off x="1066800" y="5257800"/>
            <a:ext cx="3181350" cy="13239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None/>
            </a:pPr>
            <a:r>
              <a:rPr lang="en-US" sz="2400" dirty="0"/>
              <a:t>ELU is a strong alternative for f </a:t>
            </a:r>
            <a:r>
              <a:rPr lang="en-US" sz="2400" dirty="0" err="1"/>
              <a:t>ReLU</a:t>
            </a:r>
            <a:r>
              <a:rPr lang="en-US" sz="2400" dirty="0"/>
              <a:t> because of the following advantages:</a:t>
            </a:r>
            <a:br>
              <a:rPr lang="en-US" sz="2400" dirty="0"/>
            </a:br>
            <a:r>
              <a:rPr lang="en-US" sz="2400" dirty="0"/>
              <a:t>    </a:t>
            </a:r>
          </a:p>
          <a:p>
            <a:pPr algn="just"/>
            <a:r>
              <a:rPr lang="en-US" sz="2400" dirty="0"/>
              <a:t>ELU becomes smooth slowly until its output equal to -α whereas RELU sharply smoothes.</a:t>
            </a:r>
          </a:p>
          <a:p>
            <a:pPr algn="just"/>
            <a:r>
              <a:rPr lang="en-US" sz="2400" dirty="0"/>
              <a:t>Avoids dead </a:t>
            </a:r>
            <a:r>
              <a:rPr lang="en-US" sz="2400" dirty="0" err="1"/>
              <a:t>ReLU</a:t>
            </a:r>
            <a:r>
              <a:rPr lang="en-US" sz="2400" dirty="0"/>
              <a:t> problem by introducing log curve for negative values of input. It helps the network nudge weights and biases in the right direction.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Derivative </a:t>
            </a:r>
          </a:p>
        </p:txBody>
      </p:sp>
      <p:pic>
        <p:nvPicPr>
          <p:cNvPr id="6146" name="Picture 2"/>
          <p:cNvPicPr>
            <a:picLocks noChangeAspect="1" noChangeArrowheads="1"/>
          </p:cNvPicPr>
          <p:nvPr/>
        </p:nvPicPr>
        <p:blipFill>
          <a:blip r:embed="rId2"/>
          <a:srcRect t="1858" r="1852"/>
          <a:stretch>
            <a:fillRect/>
          </a:stretch>
        </p:blipFill>
        <p:spPr bwMode="auto">
          <a:xfrm>
            <a:off x="2438400" y="1371600"/>
            <a:ext cx="4038600" cy="3657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04800" y="5410200"/>
            <a:ext cx="3733800" cy="1133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Softmax</a:t>
            </a:r>
            <a:r>
              <a:rPr lang="en-US" dirty="0">
                <a:solidFill>
                  <a:srgbClr val="FF0000"/>
                </a:solidFill>
              </a:rPr>
              <a:t> Function </a:t>
            </a:r>
          </a:p>
        </p:txBody>
      </p:sp>
      <p:sp>
        <p:nvSpPr>
          <p:cNvPr id="3" name="Content Placeholder 2"/>
          <p:cNvSpPr>
            <a:spLocks noGrp="1"/>
          </p:cNvSpPr>
          <p:nvPr>
            <p:ph idx="1"/>
          </p:nvPr>
        </p:nvSpPr>
        <p:spPr/>
        <p:txBody>
          <a:bodyPr>
            <a:normAutofit fontScale="92500"/>
          </a:bodyPr>
          <a:lstStyle/>
          <a:p>
            <a:pPr algn="just"/>
            <a:r>
              <a:rPr lang="en-US" sz="2400" dirty="0">
                <a:cs typeface="Times New Roman" pitchFamily="18" charset="0"/>
              </a:rPr>
              <a:t>The </a:t>
            </a:r>
            <a:r>
              <a:rPr lang="en-US" sz="2400" dirty="0" err="1">
                <a:cs typeface="Times New Roman" pitchFamily="18" charset="0"/>
              </a:rPr>
              <a:t>softmax</a:t>
            </a:r>
            <a:r>
              <a:rPr lang="en-US" sz="2400" dirty="0">
                <a:cs typeface="Times New Roman" pitchFamily="18" charset="0"/>
              </a:rPr>
              <a:t> function is a function that turns a vector of K real values into a vector of K real values that sum to 1. The input values can be positive, negative, zero, or greater than one, but the </a:t>
            </a:r>
            <a:r>
              <a:rPr lang="en-US" sz="2400" dirty="0" err="1">
                <a:cs typeface="Times New Roman" pitchFamily="18" charset="0"/>
              </a:rPr>
              <a:t>softmax</a:t>
            </a:r>
            <a:r>
              <a:rPr lang="en-US" sz="2400" dirty="0">
                <a:cs typeface="Times New Roman" pitchFamily="18" charset="0"/>
              </a:rPr>
              <a:t> transforms them into values between 0 and 1, so that they can be interpreted as probabilities. </a:t>
            </a:r>
          </a:p>
          <a:p>
            <a:pPr algn="just"/>
            <a:endParaRPr lang="en-US" sz="2400" dirty="0">
              <a:cs typeface="Times New Roman" pitchFamily="18" charset="0"/>
            </a:endParaRPr>
          </a:p>
          <a:p>
            <a:pPr algn="just"/>
            <a:r>
              <a:rPr lang="en-US" sz="2400" dirty="0">
                <a:cs typeface="Times New Roman" pitchFamily="18" charset="0"/>
              </a:rPr>
              <a:t>If one of the inputs is small or negative, the </a:t>
            </a:r>
            <a:r>
              <a:rPr lang="en-US" sz="2400" dirty="0" err="1">
                <a:cs typeface="Times New Roman" pitchFamily="18" charset="0"/>
              </a:rPr>
              <a:t>softmax</a:t>
            </a:r>
            <a:r>
              <a:rPr lang="en-US" sz="2400" dirty="0">
                <a:cs typeface="Times New Roman" pitchFamily="18" charset="0"/>
              </a:rPr>
              <a:t> turns it into a small probability, and if an input is large, then it turns it into a large probability, but it will always remain between 0 and 1.</a:t>
            </a:r>
          </a:p>
          <a:p>
            <a:pPr algn="just"/>
            <a:endParaRPr lang="en-US" sz="2400" dirty="0">
              <a:cs typeface="Times New Roman" pitchFamily="18" charset="0"/>
            </a:endParaRPr>
          </a:p>
          <a:p>
            <a:pPr algn="just"/>
            <a:r>
              <a:rPr lang="en-US" sz="2400" dirty="0"/>
              <a:t>It is most commonly used as an activation function for the last layer of the neural network in the case of multi-class classification. </a:t>
            </a:r>
          </a:p>
          <a:p>
            <a:pPr algn="just"/>
            <a:endParaRPr lang="en-US" sz="2400" dirty="0">
              <a:cs typeface="Times New Roman" pitchFamily="18"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048000"/>
          </a:xfrm>
        </p:spPr>
        <p:txBody>
          <a:bodyPr/>
          <a:lstStyle/>
          <a:p>
            <a:r>
              <a:rPr lang="en-US" sz="2400" dirty="0"/>
              <a:t>the </a:t>
            </a:r>
            <a:r>
              <a:rPr lang="en-US" sz="2400" dirty="0" err="1"/>
              <a:t>Softmax</a:t>
            </a:r>
            <a:r>
              <a:rPr lang="en-US" sz="2400" dirty="0"/>
              <a:t> function is described as a combination of multiple </a:t>
            </a:r>
            <a:r>
              <a:rPr lang="en-US" sz="2400" dirty="0" err="1"/>
              <a:t>sigmoids</a:t>
            </a:r>
            <a:r>
              <a:rPr lang="en-US" sz="2400" dirty="0"/>
              <a:t>. </a:t>
            </a:r>
            <a:br>
              <a:rPr lang="en-US" sz="2400" dirty="0"/>
            </a:br>
            <a:endParaRPr lang="en-US" sz="2400" dirty="0"/>
          </a:p>
          <a:p>
            <a:r>
              <a:rPr lang="en-US" sz="2400" dirty="0"/>
              <a:t>It calculates the relative probabilities. Similar to the sigmoid/logistic activation function, the </a:t>
            </a:r>
            <a:r>
              <a:rPr lang="en-US" sz="2400" dirty="0" err="1"/>
              <a:t>SoftMax</a:t>
            </a:r>
            <a:r>
              <a:rPr lang="en-US" sz="2400" dirty="0"/>
              <a:t> function returns the probability of each class. </a:t>
            </a:r>
          </a:p>
          <a:p>
            <a:endParaRPr lang="en-US" dirty="0"/>
          </a:p>
        </p:txBody>
      </p:sp>
      <p:pic>
        <p:nvPicPr>
          <p:cNvPr id="12290" name="Picture 2"/>
          <p:cNvPicPr>
            <a:picLocks noChangeAspect="1" noChangeArrowheads="1"/>
          </p:cNvPicPr>
          <p:nvPr/>
        </p:nvPicPr>
        <p:blipFill>
          <a:blip r:embed="rId2"/>
          <a:srcRect/>
          <a:stretch>
            <a:fillRect/>
          </a:stretch>
        </p:blipFill>
        <p:spPr bwMode="auto">
          <a:xfrm>
            <a:off x="1905000" y="4343400"/>
            <a:ext cx="5334000" cy="20097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438400"/>
          </a:xfrm>
        </p:spPr>
        <p:txBody>
          <a:bodyPr>
            <a:normAutofit/>
          </a:bodyPr>
          <a:lstStyle/>
          <a:p>
            <a:pPr algn="just">
              <a:buNone/>
            </a:pPr>
            <a:r>
              <a:rPr lang="en-US" sz="2400" dirty="0"/>
              <a:t>     Let’s understand this with an example. Let’s say the models (such as those trained using algorithms such as multi-class LDA, and multinomial logistic regression) output three different values such as 5.0, 2.5, and 0.5 for a particular input. In order to convert these numbers into probabilities, these numbers are fed into the </a:t>
            </a:r>
            <a:r>
              <a:rPr lang="en-US" sz="2400" dirty="0" err="1"/>
              <a:t>ure.softmax</a:t>
            </a:r>
            <a:r>
              <a:rPr lang="en-US" sz="2400" dirty="0"/>
              <a:t> function as shown in fig.</a:t>
            </a:r>
          </a:p>
        </p:txBody>
      </p:sp>
      <p:pic>
        <p:nvPicPr>
          <p:cNvPr id="10242" name="Picture 2" descr="Softmax Function Example"/>
          <p:cNvPicPr>
            <a:picLocks noChangeAspect="1" noChangeArrowheads="1"/>
          </p:cNvPicPr>
          <p:nvPr/>
        </p:nvPicPr>
        <p:blipFill>
          <a:blip r:embed="rId2"/>
          <a:srcRect/>
          <a:stretch>
            <a:fillRect/>
          </a:stretch>
        </p:blipFill>
        <p:spPr bwMode="auto">
          <a:xfrm>
            <a:off x="2209800" y="3352800"/>
            <a:ext cx="4417597" cy="2209379"/>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400" dirty="0"/>
              <a:t>Notice that the </a:t>
            </a:r>
            <a:r>
              <a:rPr lang="en-US" sz="2400" dirty="0" err="1"/>
              <a:t>softmax</a:t>
            </a:r>
            <a:r>
              <a:rPr lang="en-US" sz="2400" dirty="0"/>
              <a:t> outputs are less than 1. And, the outputs of the </a:t>
            </a:r>
            <a:r>
              <a:rPr lang="en-US" sz="2400" dirty="0" err="1"/>
              <a:t>softmax</a:t>
            </a:r>
            <a:r>
              <a:rPr lang="en-US" sz="2400" dirty="0"/>
              <a:t> function sum up to 1. Owing to this property, the </a:t>
            </a:r>
            <a:r>
              <a:rPr lang="en-US" sz="2400" dirty="0" err="1"/>
              <a:t>Softmax</a:t>
            </a:r>
            <a:r>
              <a:rPr lang="en-US" sz="2400" dirty="0"/>
              <a:t> function is considered an activation function in neural networks and algorithms such as multinomial logistic regression. Note that for binary logistic regression, the activation function used is the sigmoid function.</a:t>
            </a:r>
          </a:p>
          <a:p>
            <a:pPr algn="just">
              <a:buNone/>
            </a:pPr>
            <a:endParaRPr lang="en-US" sz="2400" dirty="0"/>
          </a:p>
          <a:p>
            <a:pPr algn="just"/>
            <a:r>
              <a:rPr lang="en-US" sz="2400" dirty="0"/>
              <a:t>Based on the above, it could be understood that the output of the </a:t>
            </a:r>
            <a:r>
              <a:rPr lang="en-US" sz="2400" dirty="0" err="1"/>
              <a:t>softmax</a:t>
            </a:r>
            <a:r>
              <a:rPr lang="en-US" sz="2400" dirty="0"/>
              <a:t> function maps to a [0, 1] range. And, it maps outputs in a way that the total sum of all the output values is 1. Thus, it could be said that the output of the </a:t>
            </a:r>
            <a:r>
              <a:rPr lang="en-US" sz="2400" dirty="0" err="1"/>
              <a:t>softmax</a:t>
            </a:r>
            <a:r>
              <a:rPr lang="en-US" sz="2400" dirty="0"/>
              <a:t> function is a </a:t>
            </a:r>
            <a:r>
              <a:rPr lang="en-US" sz="2400" b="1" dirty="0"/>
              <a:t>probability distribution</a:t>
            </a:r>
            <a:r>
              <a:rPr lang="en-US" sz="2400" dirty="0"/>
              <a:t>.</a:t>
            </a:r>
          </a:p>
          <a:p>
            <a:pPr algn="just"/>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Swish Activation Function  </a:t>
            </a:r>
          </a:p>
        </p:txBody>
      </p:sp>
      <p:sp>
        <p:nvSpPr>
          <p:cNvPr id="3" name="Content Placeholder 2"/>
          <p:cNvSpPr>
            <a:spLocks noGrp="1"/>
          </p:cNvSpPr>
          <p:nvPr>
            <p:ph idx="1"/>
          </p:nvPr>
        </p:nvSpPr>
        <p:spPr/>
        <p:txBody>
          <a:bodyPr>
            <a:normAutofit lnSpcReduction="10000"/>
          </a:bodyPr>
          <a:lstStyle/>
          <a:p>
            <a:pPr algn="just"/>
            <a:r>
              <a:rPr lang="en-US" sz="2400" dirty="0"/>
              <a:t>The </a:t>
            </a:r>
            <a:r>
              <a:rPr lang="en-US" sz="2400" i="1" dirty="0"/>
              <a:t>Swish activation function</a:t>
            </a:r>
            <a:r>
              <a:rPr lang="en-US" sz="2400" dirty="0"/>
              <a:t> is one of the first compound </a:t>
            </a:r>
            <a:r>
              <a:rPr lang="en-US" sz="2400" i="1" dirty="0"/>
              <a:t>activation function</a:t>
            </a:r>
            <a:r>
              <a:rPr lang="en-US" sz="2400" dirty="0"/>
              <a:t> proposed by the combination of the </a:t>
            </a:r>
            <a:r>
              <a:rPr lang="en-US" sz="2400" i="1" dirty="0"/>
              <a:t>sigmoid activation function</a:t>
            </a:r>
            <a:r>
              <a:rPr lang="en-US" sz="2400" dirty="0"/>
              <a:t> and the input function, to achieve a </a:t>
            </a:r>
            <a:r>
              <a:rPr lang="en-US" sz="2400" i="1" dirty="0"/>
              <a:t>hybrid AF</a:t>
            </a:r>
            <a:r>
              <a:rPr lang="en-US" sz="2400" dirty="0"/>
              <a:t>. The properties of the Swish function include </a:t>
            </a:r>
            <a:r>
              <a:rPr lang="en-US" sz="2400" i="1" dirty="0"/>
              <a:t>smoothness, non-monotonic, bounded</a:t>
            </a:r>
            <a:r>
              <a:rPr lang="en-US" sz="2400" dirty="0"/>
              <a:t> below, and unbounded in the upper limits.</a:t>
            </a:r>
          </a:p>
          <a:p>
            <a:pPr algn="just"/>
            <a:endParaRPr lang="en-US" sz="2400" dirty="0"/>
          </a:p>
          <a:p>
            <a:pPr algn="just"/>
            <a:r>
              <a:rPr lang="en-US" sz="2400" dirty="0"/>
              <a:t>developed by researchers at Google. </a:t>
            </a:r>
          </a:p>
          <a:p>
            <a:pPr algn="just"/>
            <a:endParaRPr lang="en-US" sz="2400" dirty="0"/>
          </a:p>
          <a:p>
            <a:pPr algn="just"/>
            <a:r>
              <a:rPr lang="en-US" sz="2400" dirty="0"/>
              <a:t>Swish consistently matches or outperforms </a:t>
            </a:r>
            <a:r>
              <a:rPr lang="en-US" sz="2400" dirty="0" err="1"/>
              <a:t>ReLU</a:t>
            </a:r>
            <a:r>
              <a:rPr lang="en-US" sz="2400" dirty="0"/>
              <a:t> activation function on deep networks applied to various challenging domains such as </a:t>
            </a:r>
            <a:r>
              <a:rPr lang="en-US" sz="2400" dirty="0">
                <a:hlinkClick r:id="rId2"/>
              </a:rPr>
              <a:t>image classification</a:t>
            </a:r>
            <a:r>
              <a:rPr lang="en-US" sz="2400" dirty="0"/>
              <a:t>, machine translation etc.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600200" y="685800"/>
            <a:ext cx="5572125" cy="37052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762000" y="5257800"/>
            <a:ext cx="2886075" cy="8572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Derivative</a:t>
            </a:r>
          </a:p>
        </p:txBody>
      </p:sp>
      <p:pic>
        <p:nvPicPr>
          <p:cNvPr id="7170" name="Picture 2"/>
          <p:cNvPicPr>
            <a:picLocks noChangeAspect="1" noChangeArrowheads="1"/>
          </p:cNvPicPr>
          <p:nvPr/>
        </p:nvPicPr>
        <p:blipFill>
          <a:blip r:embed="rId2"/>
          <a:srcRect/>
          <a:stretch>
            <a:fillRect/>
          </a:stretch>
        </p:blipFill>
        <p:spPr bwMode="auto">
          <a:xfrm>
            <a:off x="1981200" y="1524000"/>
            <a:ext cx="5486400" cy="3810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Need of Activation Functions</a:t>
            </a:r>
          </a:p>
        </p:txBody>
      </p:sp>
      <p:sp>
        <p:nvSpPr>
          <p:cNvPr id="3" name="Content Placeholder 2"/>
          <p:cNvSpPr>
            <a:spLocks noGrp="1"/>
          </p:cNvSpPr>
          <p:nvPr>
            <p:ph idx="1"/>
          </p:nvPr>
        </p:nvSpPr>
        <p:spPr/>
        <p:txBody>
          <a:bodyPr>
            <a:normAutofit fontScale="85000" lnSpcReduction="20000"/>
          </a:bodyPr>
          <a:lstStyle/>
          <a:p>
            <a:pPr algn="just"/>
            <a:r>
              <a:rPr lang="en-US" sz="3300" dirty="0"/>
              <a:t>The purpose of an activation function is to add non-linearity to the neural network.</a:t>
            </a:r>
          </a:p>
          <a:p>
            <a:pPr algn="just"/>
            <a:endParaRPr lang="en-US" sz="3300" dirty="0"/>
          </a:p>
          <a:p>
            <a:pPr algn="just"/>
            <a:r>
              <a:rPr lang="en-US" sz="3300" dirty="0"/>
              <a:t>Every neuron will only be performing a linear transformation on the inputs using the weights and biases. It’s because it doesn’t matter how many hidden layers we attach in the neural network; all layers will behave in the same way because the composition of two linear functions is a linear function itself.</a:t>
            </a:r>
            <a:br>
              <a:rPr lang="en-US" sz="3600" dirty="0"/>
            </a:br>
            <a:endParaRPr lang="en-US" sz="3600" dirty="0"/>
          </a:p>
          <a:p>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Gaussian Error Linear Unit (GELU)</a:t>
            </a:r>
          </a:p>
        </p:txBody>
      </p:sp>
      <p:sp>
        <p:nvSpPr>
          <p:cNvPr id="3" name="Content Placeholder 2"/>
          <p:cNvSpPr>
            <a:spLocks noGrp="1"/>
          </p:cNvSpPr>
          <p:nvPr>
            <p:ph idx="1"/>
          </p:nvPr>
        </p:nvSpPr>
        <p:spPr/>
        <p:txBody>
          <a:bodyPr>
            <a:normAutofit fontScale="92500" lnSpcReduction="10000"/>
          </a:bodyPr>
          <a:lstStyle/>
          <a:p>
            <a:pPr algn="just"/>
            <a:r>
              <a:rPr lang="en-US" sz="2600" dirty="0"/>
              <a:t>The Gaussian Error Linear Unit (GELU) activation function is compatible with BERT, </a:t>
            </a:r>
            <a:r>
              <a:rPr lang="en-US" sz="2600" dirty="0" err="1"/>
              <a:t>ROBERTa</a:t>
            </a:r>
            <a:r>
              <a:rPr lang="en-US" sz="2600" dirty="0"/>
              <a:t>, ALBERT, and other top NLP models. This activation function is motivated by combining properties from dropout, </a:t>
            </a:r>
            <a:r>
              <a:rPr lang="en-US" sz="2600" dirty="0" err="1"/>
              <a:t>zoneout</a:t>
            </a:r>
            <a:r>
              <a:rPr lang="en-US" sz="2600" dirty="0"/>
              <a:t>, and </a:t>
            </a:r>
            <a:r>
              <a:rPr lang="en-US" sz="2600" dirty="0" err="1"/>
              <a:t>ReLUs</a:t>
            </a:r>
            <a:r>
              <a:rPr lang="en-US" sz="2600" dirty="0"/>
              <a:t>. </a:t>
            </a:r>
            <a:br>
              <a:rPr lang="en-US" sz="2600" dirty="0"/>
            </a:br>
            <a:endParaRPr lang="en-US" sz="2600" dirty="0"/>
          </a:p>
          <a:p>
            <a:pPr algn="just"/>
            <a:r>
              <a:rPr lang="en-US" sz="2600" dirty="0" err="1"/>
              <a:t>ReLU</a:t>
            </a:r>
            <a:r>
              <a:rPr lang="en-US" sz="2600" dirty="0"/>
              <a:t> and dropout together yield a neuron’s output. </a:t>
            </a:r>
            <a:r>
              <a:rPr lang="en-US" sz="2600" dirty="0" err="1"/>
              <a:t>ReLU</a:t>
            </a:r>
            <a:r>
              <a:rPr lang="en-US" sz="2600" dirty="0"/>
              <a:t> does it deterministically by multiplying the input by zero or one (depending upon the input value being positive or negative) and dropout stochastically multiplying by zero. </a:t>
            </a:r>
            <a:br>
              <a:rPr lang="en-US" sz="2600" dirty="0"/>
            </a:br>
            <a:endParaRPr lang="en-US" sz="2600" dirty="0"/>
          </a:p>
          <a:p>
            <a:pPr algn="just"/>
            <a:r>
              <a:rPr lang="en-US" sz="2600" dirty="0"/>
              <a:t>RNN </a:t>
            </a:r>
            <a:r>
              <a:rPr lang="en-US" sz="2600" dirty="0" err="1"/>
              <a:t>regularizer</a:t>
            </a:r>
            <a:r>
              <a:rPr lang="en-US" sz="2600" dirty="0"/>
              <a:t> called </a:t>
            </a:r>
            <a:r>
              <a:rPr lang="en-US" sz="2600" dirty="0" err="1"/>
              <a:t>zoneout</a:t>
            </a:r>
            <a:r>
              <a:rPr lang="en-US" sz="2600" dirty="0"/>
              <a:t> stochastically multiplies inputs by one.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600200" y="228600"/>
            <a:ext cx="5935663" cy="36576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a:srcRect/>
          <a:stretch>
            <a:fillRect/>
          </a:stretch>
        </p:blipFill>
        <p:spPr bwMode="auto">
          <a:xfrm>
            <a:off x="609600" y="4724400"/>
            <a:ext cx="3381375" cy="13525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Derivative </a:t>
            </a:r>
          </a:p>
        </p:txBody>
      </p:sp>
      <p:pic>
        <p:nvPicPr>
          <p:cNvPr id="8194" name="Picture 2"/>
          <p:cNvPicPr>
            <a:picLocks noChangeAspect="1" noChangeArrowheads="1"/>
          </p:cNvPicPr>
          <p:nvPr/>
        </p:nvPicPr>
        <p:blipFill>
          <a:blip r:embed="rId2"/>
          <a:srcRect/>
          <a:stretch>
            <a:fillRect/>
          </a:stretch>
        </p:blipFill>
        <p:spPr bwMode="auto">
          <a:xfrm>
            <a:off x="2286000" y="1447800"/>
            <a:ext cx="4000500" cy="40100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Scaled Exponential Linear Unit (SELU)</a:t>
            </a:r>
          </a:p>
        </p:txBody>
      </p:sp>
      <p:sp>
        <p:nvSpPr>
          <p:cNvPr id="3" name="Content Placeholder 2"/>
          <p:cNvSpPr>
            <a:spLocks noGrp="1"/>
          </p:cNvSpPr>
          <p:nvPr>
            <p:ph idx="1"/>
          </p:nvPr>
        </p:nvSpPr>
        <p:spPr/>
        <p:txBody>
          <a:bodyPr>
            <a:noAutofit/>
          </a:bodyPr>
          <a:lstStyle/>
          <a:p>
            <a:r>
              <a:rPr lang="en-US" sz="2400" dirty="0"/>
              <a:t>SELU was defined in self-normalizing networks and takes care of internal normalization which means each layer preserves the mean and variance from the previous layers. SELU enables this normalization by adjusting the mean and variance. </a:t>
            </a:r>
            <a:br>
              <a:rPr lang="en-US" sz="2400" dirty="0"/>
            </a:br>
            <a:endParaRPr lang="en-US" sz="2400" dirty="0"/>
          </a:p>
          <a:p>
            <a:r>
              <a:rPr lang="en-US" sz="2400" dirty="0"/>
              <a:t>SELU has both positive and negative values to shift the mean, which was impossible for </a:t>
            </a:r>
            <a:r>
              <a:rPr lang="en-US" sz="2400" dirty="0" err="1"/>
              <a:t>ReLU</a:t>
            </a:r>
            <a:r>
              <a:rPr lang="en-US" sz="2400" dirty="0"/>
              <a:t> activation function as it cannot output negative values. </a:t>
            </a:r>
            <a:br>
              <a:rPr lang="en-US" sz="2400" dirty="0"/>
            </a:br>
            <a:endParaRPr lang="en-US" sz="2400" dirty="0"/>
          </a:p>
          <a:p>
            <a:r>
              <a:rPr lang="en-US" sz="2400" dirty="0"/>
              <a:t>Gradients can be used to adjust the variance. The activation function needs a region with a gradient larger than one to increase it.</a:t>
            </a:r>
          </a:p>
          <a:p>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a:t>SELU has values of alpha α and lambda λ predefined. </a:t>
            </a:r>
            <a:br>
              <a:rPr lang="en-US" sz="2400" dirty="0"/>
            </a:br>
            <a:endParaRPr lang="en-US" sz="2400" dirty="0"/>
          </a:p>
          <a:p>
            <a:pPr>
              <a:buNone/>
            </a:pPr>
            <a:r>
              <a:rPr lang="en-US" sz="2400" dirty="0"/>
              <a:t>   Here’s the main advantage of SELU over </a:t>
            </a:r>
            <a:r>
              <a:rPr lang="en-US" sz="2400" dirty="0" err="1"/>
              <a:t>ReLU</a:t>
            </a:r>
            <a:r>
              <a:rPr lang="en-US" sz="2400" dirty="0"/>
              <a:t>:</a:t>
            </a:r>
            <a:br>
              <a:rPr lang="en-US" sz="2400" dirty="0"/>
            </a:br>
            <a:endParaRPr lang="en-US" sz="2400" dirty="0"/>
          </a:p>
          <a:p>
            <a:r>
              <a:rPr lang="en-US" sz="2400" dirty="0"/>
              <a:t>Internal normalization is faster than external normalization, which means the network converges faster.</a:t>
            </a:r>
            <a:br>
              <a:rPr lang="en-US" sz="2400" dirty="0"/>
            </a:br>
            <a:endParaRPr lang="en-US" sz="2400" dirty="0"/>
          </a:p>
          <a:p>
            <a:r>
              <a:rPr lang="en-US" sz="2400" dirty="0"/>
              <a:t>SELU is a relatively newer activation function and needs more papers on architectures such as CNNs and RNNs, where it is comparatively explored.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362199" y="381001"/>
            <a:ext cx="4572001" cy="38862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33400" y="4876800"/>
            <a:ext cx="3343275" cy="1676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Derivative </a:t>
            </a:r>
          </a:p>
        </p:txBody>
      </p:sp>
      <p:pic>
        <p:nvPicPr>
          <p:cNvPr id="9218" name="Picture 2"/>
          <p:cNvPicPr>
            <a:picLocks noChangeAspect="1" noChangeArrowheads="1"/>
          </p:cNvPicPr>
          <p:nvPr/>
        </p:nvPicPr>
        <p:blipFill>
          <a:blip r:embed="rId2"/>
          <a:srcRect/>
          <a:stretch>
            <a:fillRect/>
          </a:stretch>
        </p:blipFill>
        <p:spPr bwMode="auto">
          <a:xfrm>
            <a:off x="2557463" y="1676400"/>
            <a:ext cx="4029075" cy="41576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Summary </a:t>
            </a:r>
          </a:p>
        </p:txBody>
      </p:sp>
      <p:sp>
        <p:nvSpPr>
          <p:cNvPr id="3" name="Content Placeholder 2"/>
          <p:cNvSpPr>
            <a:spLocks noGrp="1"/>
          </p:cNvSpPr>
          <p:nvPr>
            <p:ph idx="1"/>
          </p:nvPr>
        </p:nvSpPr>
        <p:spPr/>
        <p:txBody>
          <a:bodyPr>
            <a:normAutofit/>
          </a:bodyPr>
          <a:lstStyle/>
          <a:p>
            <a:r>
              <a:rPr lang="en-US" sz="2400" dirty="0"/>
              <a:t>Activation Functions are used to introduce non-linearity in the network. </a:t>
            </a:r>
            <a:br>
              <a:rPr lang="en-US" sz="2400" dirty="0"/>
            </a:br>
            <a:endParaRPr lang="en-US" sz="2400" dirty="0"/>
          </a:p>
          <a:p>
            <a:r>
              <a:rPr lang="en-US" sz="2400" dirty="0"/>
              <a:t>A neural network will almost always have the same activation function in all hidden layers. This activation function should be differentiable so that the parameters of the network are learned in </a:t>
            </a:r>
            <a:r>
              <a:rPr lang="en-US" sz="2400" dirty="0" err="1"/>
              <a:t>backpropagation</a:t>
            </a:r>
            <a:r>
              <a:rPr lang="en-US" sz="2400" dirty="0"/>
              <a:t>. </a:t>
            </a:r>
            <a:br>
              <a:rPr lang="en-US" sz="2400" dirty="0"/>
            </a:br>
            <a:endParaRPr lang="en-US" sz="2400" dirty="0"/>
          </a:p>
          <a:p>
            <a:r>
              <a:rPr lang="en-US" sz="2400" dirty="0" err="1"/>
              <a:t>ReLU</a:t>
            </a:r>
            <a:r>
              <a:rPr lang="en-US" sz="2400" dirty="0"/>
              <a:t> is the most commonly used activation function for hidden layers.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400" dirty="0"/>
              <a:t>While selecting an activation function, you must consider the problems it might face: vanishing and exploding gradients. </a:t>
            </a:r>
            <a:br>
              <a:rPr lang="en-US" sz="2400" dirty="0"/>
            </a:br>
            <a:endParaRPr lang="en-US" sz="2400" dirty="0"/>
          </a:p>
          <a:p>
            <a:r>
              <a:rPr lang="en-US" sz="2400" dirty="0"/>
              <a:t>Regarding the output layer, we must always consider the expected value range of the predictions. If it can be any numeric value (as in case of the regression problem) you can use the linear activation function or </a:t>
            </a:r>
            <a:r>
              <a:rPr lang="en-US" sz="2400" dirty="0" err="1"/>
              <a:t>ReLU</a:t>
            </a:r>
            <a:r>
              <a:rPr lang="en-US" sz="2400" dirty="0"/>
              <a:t>. </a:t>
            </a:r>
            <a:br>
              <a:rPr lang="en-US" sz="2400" dirty="0"/>
            </a:br>
            <a:endParaRPr lang="en-US" sz="2400" dirty="0"/>
          </a:p>
          <a:p>
            <a:r>
              <a:rPr lang="en-US" sz="2400" dirty="0"/>
              <a:t>Use </a:t>
            </a:r>
            <a:r>
              <a:rPr lang="en-US" sz="2400" dirty="0" err="1"/>
              <a:t>Softmax</a:t>
            </a:r>
            <a:r>
              <a:rPr lang="en-US" sz="2400" dirty="0"/>
              <a:t> or Sigmoid function for the classification problems.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gn="just"/>
            <a:r>
              <a:rPr lang="en-US" sz="2800" dirty="0"/>
              <a:t>Although the neural network becomes simpler, learning any complex task is impossible, and our model would be just a linear regression model.</a:t>
            </a:r>
          </a:p>
          <a:p>
            <a:endParaRPr lang="en-US" sz="2800" dirty="0"/>
          </a:p>
          <a:p>
            <a:pPr algn="just"/>
            <a:r>
              <a:rPr lang="en-US" sz="2800" dirty="0">
                <a:cs typeface="Times New Roman" pitchFamily="18" charset="0"/>
              </a:rPr>
              <a:t>Sometimes the activation function is called a “transfer function.”</a:t>
            </a:r>
          </a:p>
          <a:p>
            <a:pPr algn="just"/>
            <a:endParaRPr lang="en-US" sz="2800" dirty="0">
              <a:cs typeface="Times New Roman" pitchFamily="18" charset="0"/>
            </a:endParaRPr>
          </a:p>
          <a:p>
            <a:pPr algn="just"/>
            <a:r>
              <a:rPr lang="en-US" sz="2800" dirty="0">
                <a:cs typeface="Times New Roman" pitchFamily="18" charset="0"/>
              </a:rPr>
              <a:t>The choice of activation function has a large impact on the capability and performance of the neural network, and different activation functions may be used in different parts of the model.</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Step Function</a:t>
            </a:r>
          </a:p>
        </p:txBody>
      </p:sp>
      <p:sp>
        <p:nvSpPr>
          <p:cNvPr id="3" name="Content Placeholder 2"/>
          <p:cNvSpPr>
            <a:spLocks noGrp="1"/>
          </p:cNvSpPr>
          <p:nvPr>
            <p:ph idx="1"/>
          </p:nvPr>
        </p:nvSpPr>
        <p:spPr/>
        <p:txBody>
          <a:bodyPr>
            <a:normAutofit/>
          </a:bodyPr>
          <a:lstStyle/>
          <a:p>
            <a:pPr algn="just"/>
            <a:r>
              <a:rPr lang="en-US" sz="2400" dirty="0"/>
              <a:t>Binary step function depends on a threshold value that decides whether a neuron should be activated or not. </a:t>
            </a:r>
            <a:br>
              <a:rPr lang="en-US" sz="2400" dirty="0"/>
            </a:br>
            <a:endParaRPr lang="en-US" sz="2400" dirty="0"/>
          </a:p>
          <a:p>
            <a:pPr algn="just"/>
            <a:r>
              <a:rPr lang="en-US" sz="2400" dirty="0"/>
              <a:t>The input fed to the activation function is compared to a certain threshold; if the input is greater than it, then the neuron is activated, else it is deactivated, meaning that its output is not passed on to the next hidden layer.</a:t>
            </a:r>
          </a:p>
          <a:p>
            <a:endParaRPr lang="en-US" dirty="0"/>
          </a:p>
          <a:p>
            <a:pPr algn="just"/>
            <a:r>
              <a:rPr lang="en-US" sz="2400" dirty="0"/>
              <a:t>The gradient of the step function is zero, which causes a hindrance in the back propagation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28800" y="533400"/>
            <a:ext cx="5486400" cy="3781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09600" y="5334000"/>
            <a:ext cx="2962275" cy="9239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FF0000"/>
                </a:solidFill>
              </a:rPr>
              <a:t>Sigmoid Function </a:t>
            </a:r>
          </a:p>
        </p:txBody>
      </p:sp>
      <p:sp>
        <p:nvSpPr>
          <p:cNvPr id="3" name="Content Placeholder 2"/>
          <p:cNvSpPr>
            <a:spLocks noGrp="1"/>
          </p:cNvSpPr>
          <p:nvPr>
            <p:ph idx="1"/>
          </p:nvPr>
        </p:nvSpPr>
        <p:spPr/>
        <p:txBody>
          <a:bodyPr>
            <a:normAutofit/>
          </a:bodyPr>
          <a:lstStyle/>
          <a:p>
            <a:pPr algn="just"/>
            <a:r>
              <a:rPr lang="en-US" sz="2400" dirty="0">
                <a:cs typeface="Times New Roman" pitchFamily="18" charset="0"/>
              </a:rPr>
              <a:t>The function ranges from 0 to 1 having an S shape. Also known by the name of the logistic or squashing function in some literature. The sigmoid function is used in output layers of the DNN and is used for probability-based output.</a:t>
            </a:r>
          </a:p>
          <a:p>
            <a:pPr algn="just"/>
            <a:endParaRPr lang="en-US" sz="2400" dirty="0">
              <a:cs typeface="Times New Roman" pitchFamily="18" charset="0"/>
            </a:endParaRPr>
          </a:p>
          <a:p>
            <a:pPr algn="just"/>
            <a:r>
              <a:rPr lang="en-US" sz="2400" dirty="0">
                <a:cs typeface="Times New Roman" pitchFamily="18" charset="0"/>
              </a:rPr>
              <a:t>Its major drawbacks are sharp damp gradients during back propagation, gradient saturation, slow convergence, and non-zero centered output thereby causing the gradient updates to propagate in different directions.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0" y="304800"/>
            <a:ext cx="5162550" cy="38290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38200" y="5257800"/>
            <a:ext cx="2609850" cy="1295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2184</Words>
  <Application>Microsoft Office PowerPoint</Application>
  <PresentationFormat>On-screen Show (4:3)</PresentationFormat>
  <Paragraphs>121</Paragraphs>
  <Slides>48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3" baseType="lpstr">
      <vt:lpstr>Arial</vt:lpstr>
      <vt:lpstr>Calibri</vt:lpstr>
      <vt:lpstr>Cambria Math</vt:lpstr>
      <vt:lpstr>Office Theme</vt:lpstr>
      <vt:lpstr>Equation</vt:lpstr>
      <vt:lpstr>Activation Functions</vt:lpstr>
      <vt:lpstr>Introduction </vt:lpstr>
      <vt:lpstr>PowerPoint Presentation</vt:lpstr>
      <vt:lpstr>Need of Activation Functions</vt:lpstr>
      <vt:lpstr>PowerPoint Presentation</vt:lpstr>
      <vt:lpstr>Binary Step Function</vt:lpstr>
      <vt:lpstr>PowerPoint Presentation</vt:lpstr>
      <vt:lpstr>Sigmoid Function </vt:lpstr>
      <vt:lpstr>PowerPoint Presentation</vt:lpstr>
      <vt:lpstr>PowerPoint Presentation</vt:lpstr>
      <vt:lpstr>Derivative of Sigmoid Function </vt:lpstr>
      <vt:lpstr>PowerPoint Presentation</vt:lpstr>
      <vt:lpstr>PowerPoint Presentation</vt:lpstr>
      <vt:lpstr>Tanh Function (Hyperbolic Tangent)</vt:lpstr>
      <vt:lpstr>PowerPoint Presentation</vt:lpstr>
      <vt:lpstr>Derivative of tanh Function </vt:lpstr>
      <vt:lpstr>Relu Activation Function </vt:lpstr>
      <vt:lpstr>PowerPoint Presentation</vt:lpstr>
      <vt:lpstr>PowerPoint Presentation</vt:lpstr>
      <vt:lpstr>Dying Relu Problem </vt:lpstr>
      <vt:lpstr>PowerPoint Presentation</vt:lpstr>
      <vt:lpstr>Leaky ReLU Function</vt:lpstr>
      <vt:lpstr>PowerPoint Presentation</vt:lpstr>
      <vt:lpstr>PowerPoint Presentation</vt:lpstr>
      <vt:lpstr> Derivative of  Leaky ReLU Function </vt:lpstr>
      <vt:lpstr>Parametric ReLU Function</vt:lpstr>
      <vt:lpstr>PowerPoint Presentation</vt:lpstr>
      <vt:lpstr>Derivative </vt:lpstr>
      <vt:lpstr>Exponential Linear Units(ELUs)</vt:lpstr>
      <vt:lpstr>PowerPoint Presentation</vt:lpstr>
      <vt:lpstr>PowerPoint Presentation</vt:lpstr>
      <vt:lpstr>Derivative </vt:lpstr>
      <vt:lpstr>Softmax Function </vt:lpstr>
      <vt:lpstr>PowerPoint Presentation</vt:lpstr>
      <vt:lpstr>PowerPoint Presentation</vt:lpstr>
      <vt:lpstr>PowerPoint Presentation</vt:lpstr>
      <vt:lpstr>Swish Activation Function  </vt:lpstr>
      <vt:lpstr>PowerPoint Presentation</vt:lpstr>
      <vt:lpstr>Derivative</vt:lpstr>
      <vt:lpstr>Gaussian Error Linear Unit (GELU)</vt:lpstr>
      <vt:lpstr>PowerPoint Presentation</vt:lpstr>
      <vt:lpstr>Derivative </vt:lpstr>
      <vt:lpstr>Scaled Exponential Linear Unit (SELU)</vt:lpstr>
      <vt:lpstr>PowerPoint Presentation</vt:lpstr>
      <vt:lpstr>PowerPoint Presentation</vt:lpstr>
      <vt:lpstr>Derivative </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Functions</dc:title>
  <dc:creator>Fusion</dc:creator>
  <cp:lastModifiedBy>Pradeep Singh</cp:lastModifiedBy>
  <cp:revision>77</cp:revision>
  <dcterms:created xsi:type="dcterms:W3CDTF">2022-07-30T08:14:07Z</dcterms:created>
  <dcterms:modified xsi:type="dcterms:W3CDTF">2022-08-07T16:07:01Z</dcterms:modified>
</cp:coreProperties>
</file>