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99" r:id="rId6"/>
    <p:sldId id="259" r:id="rId7"/>
    <p:sldId id="262" r:id="rId8"/>
    <p:sldId id="288" r:id="rId9"/>
    <p:sldId id="289" r:id="rId10"/>
    <p:sldId id="290" r:id="rId11"/>
    <p:sldId id="261" r:id="rId12"/>
    <p:sldId id="263" r:id="rId13"/>
    <p:sldId id="265" r:id="rId14"/>
    <p:sldId id="266" r:id="rId15"/>
    <p:sldId id="268" r:id="rId16"/>
    <p:sldId id="267" r:id="rId17"/>
    <p:sldId id="269" r:id="rId18"/>
    <p:sldId id="270" r:id="rId19"/>
    <p:sldId id="273" r:id="rId20"/>
    <p:sldId id="271" r:id="rId21"/>
    <p:sldId id="272" r:id="rId22"/>
    <p:sldId id="275" r:id="rId23"/>
    <p:sldId id="274" r:id="rId24"/>
    <p:sldId id="285" r:id="rId25"/>
    <p:sldId id="286" r:id="rId26"/>
    <p:sldId id="287" r:id="rId27"/>
    <p:sldId id="291" r:id="rId28"/>
    <p:sldId id="276" r:id="rId29"/>
    <p:sldId id="278" r:id="rId30"/>
    <p:sldId id="277" r:id="rId31"/>
    <p:sldId id="279" r:id="rId32"/>
    <p:sldId id="280" r:id="rId33"/>
    <p:sldId id="281" r:id="rId34"/>
    <p:sldId id="282" r:id="rId35"/>
    <p:sldId id="283" r:id="rId36"/>
    <p:sldId id="284" r:id="rId37"/>
    <p:sldId id="292"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B6C1EC-3605-4E93-92C9-D71AF5686E15}" type="datetimeFigureOut">
              <a:rPr lang="en-US" smtClean="0"/>
              <a:pPr/>
              <a:t>7/27/2022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6BDEC26-C16E-4FFA-AD8A-27A723DF9D43}"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6C1EC-3605-4E93-92C9-D71AF5686E15}" type="datetimeFigureOut">
              <a:rPr lang="en-US" smtClean="0"/>
              <a:pPr/>
              <a:t>7/27/2022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EC26-C16E-4FFA-AD8A-27A723DF9D4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B6C1EC-3605-4E93-92C9-D71AF5686E15}" type="datetimeFigureOut">
              <a:rPr lang="en-US" smtClean="0"/>
              <a:pPr/>
              <a:t>7/27/2022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EC26-C16E-4FFA-AD8A-27A723DF9D4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B6C1EC-3605-4E93-92C9-D71AF5686E15}" type="datetimeFigureOut">
              <a:rPr lang="en-US" smtClean="0"/>
              <a:pPr/>
              <a:t>7/27/2022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BDEC26-C16E-4FFA-AD8A-27A723DF9D43}"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B6C1EC-3605-4E93-92C9-D71AF5686E15}" type="datetimeFigureOut">
              <a:rPr lang="en-US" smtClean="0"/>
              <a:pPr/>
              <a:t>7/27/2022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6BDEC26-C16E-4FFA-AD8A-27A723DF9D4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B6C1EC-3605-4E93-92C9-D71AF5686E15}" type="datetimeFigureOut">
              <a:rPr lang="en-US" smtClean="0"/>
              <a:pPr/>
              <a:t>7/27/2022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EC26-C16E-4FFA-AD8A-27A723DF9D43}"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B6C1EC-3605-4E93-92C9-D71AF5686E15}" type="datetimeFigureOut">
              <a:rPr lang="en-US" smtClean="0"/>
              <a:pPr/>
              <a:t>7/27/2022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BDEC26-C16E-4FFA-AD8A-27A723DF9D43}"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B6C1EC-3605-4E93-92C9-D71AF5686E15}" type="datetimeFigureOut">
              <a:rPr lang="en-US" smtClean="0"/>
              <a:pPr/>
              <a:t>7/27/2022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BDEC26-C16E-4FFA-AD8A-27A723DF9D4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6C1EC-3605-4E93-92C9-D71AF5686E15}" type="datetimeFigureOut">
              <a:rPr lang="en-US" smtClean="0"/>
              <a:pPr/>
              <a:t>7/27/2022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BDEC26-C16E-4FFA-AD8A-27A723DF9D4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6C1EC-3605-4E93-92C9-D71AF5686E15}" type="datetimeFigureOut">
              <a:rPr lang="en-US" smtClean="0"/>
              <a:pPr/>
              <a:t>7/27/2022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BDEC26-C16E-4FFA-AD8A-27A723DF9D43}"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B6C1EC-3605-4E93-92C9-D71AF5686E15}" type="datetimeFigureOut">
              <a:rPr lang="en-US" smtClean="0"/>
              <a:pPr/>
              <a:t>7/27/2022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6BDEC26-C16E-4FFA-AD8A-27A723DF9D43}"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EB6C1EC-3605-4E93-92C9-D71AF5686E15}" type="datetimeFigureOut">
              <a:rPr lang="en-US" smtClean="0"/>
              <a:pPr/>
              <a:t>7/27/2022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6BDEC26-C16E-4FFA-AD8A-27A723DF9D4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IOT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 of IOT Ecosystem</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8000" b="1" dirty="0" smtClean="0"/>
              <a:t>Gateways: </a:t>
            </a:r>
          </a:p>
          <a:p>
            <a:pPr lvl="1" algn="just"/>
            <a:r>
              <a:rPr lang="en-IN" sz="8000" dirty="0" smtClean="0"/>
              <a:t>Gateways are responsible for routing the processed data and send it to proper locations for its (data) proper utilization. </a:t>
            </a:r>
          </a:p>
          <a:p>
            <a:pPr lvl="1" algn="just"/>
            <a:r>
              <a:rPr lang="en-IN" sz="8000" dirty="0" smtClean="0"/>
              <a:t>In other words, we can say that gateway helps in to and fro communication of the data. It provides network connectivity to the data. Network connectivity is essential for any IoT system to communicate. </a:t>
            </a:r>
          </a:p>
          <a:p>
            <a:pPr lvl="1" algn="just"/>
            <a:r>
              <a:rPr lang="en-IN" sz="8000" dirty="0" smtClean="0"/>
              <a:t>LAN, WAN, PAN, etc are examples of network gateways. </a:t>
            </a:r>
          </a:p>
          <a:p>
            <a:pPr algn="just"/>
            <a:endParaRPr lang="en-IN" sz="8000" dirty="0" smtClean="0"/>
          </a:p>
          <a:p>
            <a:pPr algn="just"/>
            <a:r>
              <a:rPr lang="en-IN" sz="8000" b="1" dirty="0" smtClean="0"/>
              <a:t>Applications: </a:t>
            </a:r>
          </a:p>
          <a:p>
            <a:pPr lvl="1" algn="just"/>
            <a:r>
              <a:rPr lang="en-IN" sz="8000" dirty="0" smtClean="0"/>
              <a:t>Applications form another end of an IoT system. Applications are essential for proper utilization of all the data collected. </a:t>
            </a:r>
          </a:p>
          <a:p>
            <a:pPr lvl="1" algn="just"/>
            <a:r>
              <a:rPr lang="en-IN" sz="8000" dirty="0" smtClean="0"/>
              <a:t>These cloud-based applications which are responsible for rendering the effective meaning to the data collected. Applications are controlled by users and are a delivery point of particular services. </a:t>
            </a:r>
          </a:p>
          <a:p>
            <a:pPr lvl="1" algn="just"/>
            <a:r>
              <a:rPr lang="en-IN" sz="8000" dirty="0" smtClean="0"/>
              <a:t>Examples of applications are home automation apps, security systems, industrial control hub, etc. </a:t>
            </a:r>
          </a:p>
          <a:p>
            <a:pPr lvl="1"/>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and Actuators</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t>Sensors </a:t>
            </a:r>
            <a:r>
              <a:rPr lang="en-IN" dirty="0"/>
              <a:t>and actuators are devices, which help in </a:t>
            </a:r>
            <a:r>
              <a:rPr lang="en-IN" dirty="0" smtClean="0"/>
              <a:t>interacting with </a:t>
            </a:r>
            <a:r>
              <a:rPr lang="en-IN" dirty="0"/>
              <a:t>the physical environment. </a:t>
            </a:r>
          </a:p>
          <a:p>
            <a:pPr algn="just"/>
            <a:r>
              <a:rPr lang="en-IN" dirty="0" smtClean="0"/>
              <a:t>The </a:t>
            </a:r>
            <a:r>
              <a:rPr lang="en-IN" dirty="0"/>
              <a:t>data collected by </a:t>
            </a:r>
            <a:r>
              <a:rPr lang="en-IN" dirty="0" smtClean="0"/>
              <a:t>the sensors </a:t>
            </a:r>
            <a:r>
              <a:rPr lang="en-IN" dirty="0"/>
              <a:t>has to be stored and processed intelligently in order </a:t>
            </a:r>
            <a:r>
              <a:rPr lang="en-IN" dirty="0" smtClean="0"/>
              <a:t>to derive </a:t>
            </a:r>
            <a:r>
              <a:rPr lang="en-IN" dirty="0"/>
              <a:t>useful inferences from it. </a:t>
            </a:r>
          </a:p>
          <a:p>
            <a:pPr algn="just"/>
            <a:r>
              <a:rPr lang="en-IN" dirty="0" smtClean="0"/>
              <a:t>Note </a:t>
            </a:r>
            <a:r>
              <a:rPr lang="en-IN" dirty="0"/>
              <a:t>that we broadly </a:t>
            </a:r>
            <a:r>
              <a:rPr lang="en-IN" dirty="0" smtClean="0"/>
              <a:t>define the </a:t>
            </a:r>
            <a:r>
              <a:rPr lang="en-IN" dirty="0"/>
              <a:t>term </a:t>
            </a:r>
            <a:r>
              <a:rPr lang="en-IN" i="1" dirty="0"/>
              <a:t>sensor; a mobile phone or even a microwave </a:t>
            </a:r>
            <a:r>
              <a:rPr lang="en-IN" i="1" dirty="0" smtClean="0"/>
              <a:t>oven can </a:t>
            </a:r>
            <a:r>
              <a:rPr lang="en-IN" i="1" dirty="0"/>
              <a:t>count as a sensor as long as it provides inputs about </a:t>
            </a:r>
            <a:r>
              <a:rPr lang="en-IN" i="1" dirty="0" smtClean="0"/>
              <a:t>its current </a:t>
            </a:r>
            <a:r>
              <a:rPr lang="en-IN" i="1" dirty="0"/>
              <a:t>state (internal state + environment). </a:t>
            </a:r>
          </a:p>
          <a:p>
            <a:pPr algn="just"/>
            <a:r>
              <a:rPr lang="en-IN" dirty="0" smtClean="0"/>
              <a:t>An </a:t>
            </a:r>
            <a:r>
              <a:rPr lang="en-IN" i="1" dirty="0"/>
              <a:t>actuator is </a:t>
            </a:r>
            <a:r>
              <a:rPr lang="en-IN" i="1" dirty="0" smtClean="0"/>
              <a:t>advice </a:t>
            </a:r>
            <a:r>
              <a:rPr lang="en-IN" i="1" dirty="0"/>
              <a:t>that is used to effect a change in the environment </a:t>
            </a:r>
            <a:r>
              <a:rPr lang="en-IN" i="1" dirty="0" smtClean="0"/>
              <a:t>such as </a:t>
            </a:r>
            <a:r>
              <a:rPr lang="en-IN" i="1" dirty="0"/>
              <a:t>the temperature controller of an air conditioner. </a:t>
            </a:r>
          </a:p>
          <a:p>
            <a:pPr algn="just"/>
            <a:r>
              <a:rPr lang="en-IN" dirty="0" smtClean="0"/>
              <a:t>The </a:t>
            </a:r>
            <a:r>
              <a:rPr lang="en-IN" dirty="0"/>
              <a:t>storage and processing of data can be done on </a:t>
            </a:r>
            <a:r>
              <a:rPr lang="en-IN" dirty="0" smtClean="0"/>
              <a:t>the edge </a:t>
            </a:r>
            <a:r>
              <a:rPr lang="en-IN" dirty="0"/>
              <a:t>of the network itself or in a remote server. </a:t>
            </a:r>
          </a:p>
          <a:p>
            <a:pPr algn="just"/>
            <a:r>
              <a:rPr lang="en-IN" dirty="0" smtClean="0"/>
              <a:t>If </a:t>
            </a:r>
            <a:r>
              <a:rPr lang="en-IN" dirty="0"/>
              <a:t>any </a:t>
            </a:r>
            <a:r>
              <a:rPr lang="en-IN" dirty="0" smtClean="0"/>
              <a:t>pre-processing of </a:t>
            </a:r>
            <a:r>
              <a:rPr lang="en-IN" dirty="0"/>
              <a:t>data is possible, then it is typically done at </a:t>
            </a:r>
            <a:r>
              <a:rPr lang="en-IN" dirty="0" smtClean="0"/>
              <a:t>either the </a:t>
            </a:r>
            <a:r>
              <a:rPr lang="en-IN" dirty="0"/>
              <a:t>sensor or some other proximate device. </a:t>
            </a:r>
          </a:p>
          <a:p>
            <a:pPr algn="just"/>
            <a:r>
              <a:rPr lang="en-IN" dirty="0" smtClean="0"/>
              <a:t>The processed data </a:t>
            </a:r>
            <a:r>
              <a:rPr lang="en-IN" dirty="0"/>
              <a:t>is then typically sent to a remote server. </a:t>
            </a:r>
          </a:p>
          <a:p>
            <a:pPr algn="just"/>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and Actuators</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IN" dirty="0" smtClean="0"/>
              <a:t>The storage and </a:t>
            </a:r>
            <a:r>
              <a:rPr lang="en-IN" dirty="0"/>
              <a:t>processing capabilities of an IoT object are also </a:t>
            </a:r>
            <a:r>
              <a:rPr lang="en-IN" dirty="0" smtClean="0"/>
              <a:t>restricted by </a:t>
            </a:r>
            <a:r>
              <a:rPr lang="en-IN" dirty="0"/>
              <a:t>the resources available, which are often very </a:t>
            </a:r>
            <a:r>
              <a:rPr lang="en-IN" dirty="0" smtClean="0"/>
              <a:t>constrained due </a:t>
            </a:r>
            <a:r>
              <a:rPr lang="en-IN" dirty="0"/>
              <a:t>to limitations of size, energy, power, and </a:t>
            </a:r>
            <a:r>
              <a:rPr lang="en-IN" dirty="0" smtClean="0"/>
              <a:t>computational capability</a:t>
            </a:r>
            <a:r>
              <a:rPr lang="en-IN" dirty="0"/>
              <a:t>. </a:t>
            </a:r>
          </a:p>
          <a:p>
            <a:pPr algn="just"/>
            <a:r>
              <a:rPr lang="en-IN" dirty="0" smtClean="0"/>
              <a:t>As </a:t>
            </a:r>
            <a:r>
              <a:rPr lang="en-IN" dirty="0"/>
              <a:t>a result the main research challenge is </a:t>
            </a:r>
            <a:r>
              <a:rPr lang="en-IN" dirty="0" smtClean="0"/>
              <a:t>to ensure </a:t>
            </a:r>
            <a:r>
              <a:rPr lang="en-IN" dirty="0"/>
              <a:t>that we get the right kind of data at the desired </a:t>
            </a:r>
            <a:r>
              <a:rPr lang="en-IN" dirty="0" smtClean="0"/>
              <a:t>level of </a:t>
            </a:r>
            <a:r>
              <a:rPr lang="en-IN" dirty="0"/>
              <a:t>accuracy. </a:t>
            </a:r>
          </a:p>
          <a:p>
            <a:pPr algn="just"/>
            <a:r>
              <a:rPr lang="en-IN" dirty="0" smtClean="0"/>
              <a:t>Along </a:t>
            </a:r>
            <a:r>
              <a:rPr lang="en-IN" dirty="0"/>
              <a:t>with the challenges of data collection, and handling, there are challenges in communication </a:t>
            </a:r>
            <a:r>
              <a:rPr lang="en-IN" dirty="0" smtClean="0"/>
              <a:t>as well</a:t>
            </a:r>
            <a:r>
              <a:rPr lang="en-IN" dirty="0"/>
              <a:t>. </a:t>
            </a:r>
          </a:p>
          <a:p>
            <a:pPr algn="just"/>
            <a:r>
              <a:rPr lang="en-IN" dirty="0" smtClean="0"/>
              <a:t>The </a:t>
            </a:r>
            <a:r>
              <a:rPr lang="en-IN" dirty="0"/>
              <a:t>communication between IoT devices is </a:t>
            </a:r>
            <a:r>
              <a:rPr lang="en-IN" dirty="0" smtClean="0"/>
              <a:t>mainly wireless </a:t>
            </a:r>
            <a:r>
              <a:rPr lang="en-IN" dirty="0"/>
              <a:t>because they are generally installed at </a:t>
            </a:r>
            <a:r>
              <a:rPr lang="en-IN" dirty="0" smtClean="0"/>
              <a:t>geographically dispersed </a:t>
            </a:r>
            <a:r>
              <a:rPr lang="en-IN" dirty="0"/>
              <a:t>locations. </a:t>
            </a:r>
          </a:p>
          <a:p>
            <a:pPr algn="just"/>
            <a:r>
              <a:rPr lang="en-IN" dirty="0" smtClean="0"/>
              <a:t>The </a:t>
            </a:r>
            <a:r>
              <a:rPr lang="en-IN" dirty="0"/>
              <a:t>wireless channels often have high rates of distortion and are unreliable. </a:t>
            </a:r>
          </a:p>
          <a:p>
            <a:pPr algn="just"/>
            <a:r>
              <a:rPr lang="en-IN" dirty="0" smtClean="0"/>
              <a:t>this </a:t>
            </a:r>
            <a:r>
              <a:rPr lang="en-IN" dirty="0"/>
              <a:t>scenario </a:t>
            </a:r>
            <a:r>
              <a:rPr lang="en-IN" dirty="0" smtClean="0"/>
              <a:t>reliably communicating </a:t>
            </a:r>
            <a:r>
              <a:rPr lang="en-IN" dirty="0"/>
              <a:t>data without too many retransmissions is </a:t>
            </a:r>
            <a:r>
              <a:rPr lang="en-IN" dirty="0" smtClean="0"/>
              <a:t>an important </a:t>
            </a:r>
            <a:r>
              <a:rPr lang="en-IN" dirty="0"/>
              <a:t>problem and thus communication </a:t>
            </a:r>
            <a:r>
              <a:rPr lang="en-IN" dirty="0" smtClean="0"/>
              <a:t>technologies are </a:t>
            </a:r>
            <a:r>
              <a:rPr lang="en-IN" dirty="0"/>
              <a:t>integral to the study of IoT devices. </a:t>
            </a:r>
          </a:p>
          <a:p>
            <a:pPr algn="just"/>
            <a:r>
              <a:rPr lang="en-IN" dirty="0" smtClean="0"/>
              <a:t>We </a:t>
            </a:r>
            <a:r>
              <a:rPr lang="en-IN" dirty="0"/>
              <a:t>can directly modify the physical world through actuators or we may do something virtually. For example</a:t>
            </a:r>
            <a:r>
              <a:rPr lang="en-IN" dirty="0" smtClean="0"/>
              <a:t>, we </a:t>
            </a:r>
            <a:r>
              <a:rPr lang="en-IN" dirty="0"/>
              <a:t>can send some information to other smart things. </a:t>
            </a:r>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00042"/>
            <a:ext cx="7772400" cy="1143000"/>
          </a:xfrm>
        </p:spPr>
        <p:txBody>
          <a:bodyPr>
            <a:normAutofit fontScale="90000"/>
          </a:bodyPr>
          <a:lstStyle/>
          <a:p>
            <a:r>
              <a:rPr lang="en-IN" dirty="0" smtClean="0"/>
              <a:t>Evolution of Internet of Things </a:t>
            </a:r>
            <a:br>
              <a:rPr lang="en-IN" dirty="0" smtClean="0"/>
            </a:br>
            <a:endParaRPr lang="en-IN" dirty="0"/>
          </a:p>
        </p:txBody>
      </p:sp>
      <p:sp>
        <p:nvSpPr>
          <p:cNvPr id="4" name="Content Placeholder 3"/>
          <p:cNvSpPr txBox="1">
            <a:spLocks noGrp="1"/>
          </p:cNvSpPr>
          <p:nvPr>
            <p:ph sz="quarter" idx="1"/>
          </p:nvPr>
        </p:nvSpPr>
        <p:spPr>
          <a:xfrm>
            <a:off x="214282" y="1571612"/>
            <a:ext cx="3900454" cy="4216539"/>
          </a:xfrm>
          <a:prstGeom prst="rect">
            <a:avLst/>
          </a:prstGeom>
          <a:noFill/>
        </p:spPr>
        <p:txBody>
          <a:bodyPr wrap="square" rtlCol="0">
            <a:spAutoFit/>
          </a:bodyPr>
          <a:lstStyle/>
          <a:p>
            <a:pPr algn="just">
              <a:buFont typeface="Arial" pitchFamily="34" charset="0"/>
              <a:buChar char="•"/>
            </a:pPr>
            <a:r>
              <a:rPr lang="en-IN" sz="2000" dirty="0"/>
              <a:t>The evolution of IoT </a:t>
            </a:r>
            <a:r>
              <a:rPr lang="en-IN" sz="2000" b="1" dirty="0"/>
              <a:t>started with the first connected network ARPANET</a:t>
            </a:r>
            <a:r>
              <a:rPr lang="en-IN" sz="2000" dirty="0"/>
              <a:t>. </a:t>
            </a:r>
            <a:endParaRPr lang="en-IN" sz="2000" dirty="0" smtClean="0"/>
          </a:p>
          <a:p>
            <a:pPr algn="just">
              <a:buFont typeface="Arial" pitchFamily="34" charset="0"/>
              <a:buChar char="•"/>
            </a:pPr>
            <a:r>
              <a:rPr lang="en-IN" sz="2000" dirty="0" smtClean="0"/>
              <a:t>A </a:t>
            </a:r>
            <a:r>
              <a:rPr lang="en-IN" sz="2000" dirty="0"/>
              <a:t>coke vending machine at Carnegie Mellon University connected to the university ARPANET in 1982 WAS the first connected device. </a:t>
            </a:r>
            <a:endParaRPr lang="en-IN" sz="2000" dirty="0" smtClean="0"/>
          </a:p>
          <a:p>
            <a:pPr algn="just">
              <a:buFont typeface="Arial" pitchFamily="34" charset="0"/>
              <a:buChar char="•"/>
            </a:pPr>
            <a:r>
              <a:rPr lang="en-IN" sz="2000" dirty="0" smtClean="0"/>
              <a:t>When </a:t>
            </a:r>
            <a:r>
              <a:rPr lang="en-IN" sz="2000" dirty="0"/>
              <a:t>Tim Berners-Lee proposed the framework of world wide web in 1989, the way for internet of things was paved.</a:t>
            </a:r>
          </a:p>
        </p:txBody>
      </p:sp>
      <p:pic>
        <p:nvPicPr>
          <p:cNvPr id="5" name="Picture 4"/>
          <p:cNvPicPr>
            <a:picLocks noChangeAspect="1" noChangeArrowheads="1"/>
          </p:cNvPicPr>
          <p:nvPr/>
        </p:nvPicPr>
        <p:blipFill>
          <a:blip r:embed="rId2"/>
          <a:srcRect/>
          <a:stretch>
            <a:fillRect/>
          </a:stretch>
        </p:blipFill>
        <p:spPr bwMode="auto">
          <a:xfrm>
            <a:off x="4071934" y="1500174"/>
            <a:ext cx="5072066" cy="4071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Enabling Technologies</a:t>
            </a:r>
            <a:endParaRPr lang="en-IN" dirty="0"/>
          </a:p>
        </p:txBody>
      </p:sp>
      <p:sp>
        <p:nvSpPr>
          <p:cNvPr id="3" name="Content Placeholder 2"/>
          <p:cNvSpPr>
            <a:spLocks noGrp="1"/>
          </p:cNvSpPr>
          <p:nvPr>
            <p:ph sz="quarter" idx="1"/>
          </p:nvPr>
        </p:nvSpPr>
        <p:spPr>
          <a:xfrm>
            <a:off x="428596" y="1428736"/>
            <a:ext cx="8229600" cy="4525963"/>
          </a:xfrm>
        </p:spPr>
        <p:txBody>
          <a:bodyPr>
            <a:normAutofit fontScale="25000" lnSpcReduction="20000"/>
          </a:bodyPr>
          <a:lstStyle/>
          <a:p>
            <a:pPr algn="just"/>
            <a:r>
              <a:rPr lang="en-IN" sz="7400" b="1" dirty="0"/>
              <a:t>TECHNOLOGIES INVOLVED IN IOT DEVELOPMENT: INTERNET/WEB AND NETWORKING BASICS OSI MODEL </a:t>
            </a:r>
          </a:p>
          <a:p>
            <a:pPr lvl="1" algn="just"/>
            <a:r>
              <a:rPr lang="en-IN" sz="7400" dirty="0" smtClean="0"/>
              <a:t>Networking </a:t>
            </a:r>
            <a:r>
              <a:rPr lang="en-IN" sz="7400" dirty="0"/>
              <a:t>technologies enable IoT devices to communicate with other devices, applications, and services running in the cloud. </a:t>
            </a:r>
          </a:p>
          <a:p>
            <a:pPr lvl="1" algn="just"/>
            <a:r>
              <a:rPr lang="en-IN" sz="7400" dirty="0" smtClean="0"/>
              <a:t>The </a:t>
            </a:r>
            <a:r>
              <a:rPr lang="en-IN" sz="7400" dirty="0"/>
              <a:t>internet relies on standardized protocols to ensure communication between heterogeneous devices is secure and reliable. </a:t>
            </a:r>
          </a:p>
          <a:p>
            <a:pPr lvl="1" algn="just"/>
            <a:r>
              <a:rPr lang="en-IN" sz="7400" dirty="0" smtClean="0"/>
              <a:t>Standard </a:t>
            </a:r>
            <a:r>
              <a:rPr lang="en-IN" sz="7400" dirty="0"/>
              <a:t>protocols specify rules and formats that devices use to establish and manage networks and transmit data across those networks. </a:t>
            </a:r>
          </a:p>
          <a:p>
            <a:pPr lvl="1" algn="just"/>
            <a:r>
              <a:rPr lang="en-IN" sz="7400" dirty="0" smtClean="0"/>
              <a:t>Networks </a:t>
            </a:r>
            <a:r>
              <a:rPr lang="en-IN" sz="7400" dirty="0"/>
              <a:t>are built as a “stack” of technologies. A technology such as Bluetooth LE is at the bottom of the stack. </a:t>
            </a:r>
          </a:p>
          <a:p>
            <a:pPr lvl="1" algn="just"/>
            <a:r>
              <a:rPr lang="en-IN" sz="7400" dirty="0" smtClean="0"/>
              <a:t>While </a:t>
            </a:r>
            <a:r>
              <a:rPr lang="en-IN" sz="7400" dirty="0"/>
              <a:t>others such as such as IPv6 technologies (which is responsible for the logical device addressing and routing of network traffic) are further up the stack. Technologies at the top of the stack are used by the applications that are running on top of those layers, such as message queuing technologies. </a:t>
            </a:r>
          </a:p>
          <a:p>
            <a:pPr lvl="1" algn="just"/>
            <a:r>
              <a:rPr lang="en-IN" sz="7400" dirty="0" smtClean="0"/>
              <a:t>This </a:t>
            </a:r>
            <a:r>
              <a:rPr lang="en-IN" sz="7400" dirty="0"/>
              <a:t>article describes widely adopted technologies and standards for IoT networking. It also provides guidance for choosing one network protocol over another. It then discusses key considerations and challenges related to networking within IoT: range, bandwidth, power usage, intermittent connectivity, interoperability, and security. </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Enabling Technologies</a:t>
            </a:r>
            <a:endParaRPr lang="en-IN" dirty="0"/>
          </a:p>
        </p:txBody>
      </p:sp>
      <p:sp>
        <p:nvSpPr>
          <p:cNvPr id="3" name="Content Placeholder 2"/>
          <p:cNvSpPr>
            <a:spLocks noGrp="1"/>
          </p:cNvSpPr>
          <p:nvPr>
            <p:ph sz="quarter" idx="1"/>
          </p:nvPr>
        </p:nvSpPr>
        <p:spPr>
          <a:xfrm>
            <a:off x="457200" y="1600200"/>
            <a:ext cx="3757610" cy="4829196"/>
          </a:xfrm>
        </p:spPr>
        <p:txBody>
          <a:bodyPr>
            <a:normAutofit lnSpcReduction="10000"/>
          </a:bodyPr>
          <a:lstStyle/>
          <a:p>
            <a:r>
              <a:rPr lang="en-IN" sz="2000" b="1" dirty="0"/>
              <a:t>NETWORKING STANDARDS AND TECHNOLOGIES </a:t>
            </a:r>
          </a:p>
          <a:p>
            <a:pPr lvl="1" algn="just"/>
            <a:r>
              <a:rPr lang="en-IN" sz="2000" dirty="0" smtClean="0"/>
              <a:t>The </a:t>
            </a:r>
            <a:r>
              <a:rPr lang="en-IN" sz="2000" dirty="0"/>
              <a:t>Open Systems Interconnection (OSI) model is an ISO-standard abstract model is a stack of seven protocol layers. </a:t>
            </a:r>
          </a:p>
          <a:p>
            <a:pPr lvl="1" algn="just"/>
            <a:r>
              <a:rPr lang="en-IN" sz="2000" dirty="0" smtClean="0"/>
              <a:t>From </a:t>
            </a:r>
            <a:r>
              <a:rPr lang="en-IN" sz="2000" dirty="0"/>
              <a:t>the top down, they are: application, presentation, session, transport, network, data link and physical. TCP/IP, or the Internet Protocol suite, underpins the internet, and it provides a simplified concrete implementation of these layers in the OSI model. </a:t>
            </a:r>
          </a:p>
          <a:p>
            <a:endParaRPr lang="en-IN" sz="2000" dirty="0"/>
          </a:p>
        </p:txBody>
      </p:sp>
      <p:pic>
        <p:nvPicPr>
          <p:cNvPr id="2050" name="Picture 2"/>
          <p:cNvPicPr>
            <a:picLocks noChangeAspect="1" noChangeArrowheads="1"/>
          </p:cNvPicPr>
          <p:nvPr/>
        </p:nvPicPr>
        <p:blipFill>
          <a:blip r:embed="rId2"/>
          <a:srcRect/>
          <a:stretch>
            <a:fillRect/>
          </a:stretch>
        </p:blipFill>
        <p:spPr bwMode="auto">
          <a:xfrm>
            <a:off x="4572000" y="1643050"/>
            <a:ext cx="4000528"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28564" y="642918"/>
            <a:ext cx="8715436" cy="1296974"/>
          </a:xfrm>
        </p:spPr>
        <p:txBody>
          <a:bodyPr>
            <a:normAutofit fontScale="90000"/>
          </a:bodyPr>
          <a:lstStyle/>
          <a:p>
            <a:r>
              <a:rPr lang="en-IN" dirty="0" smtClean="0"/>
              <a:t>NETWORKING STANDARDS AND TECHNOLOGIES </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rmAutofit/>
          </a:bodyPr>
          <a:lstStyle/>
          <a:p>
            <a:pPr algn="just"/>
            <a:r>
              <a:rPr lang="en-IN" sz="1800" dirty="0"/>
              <a:t>The TCP/IP model includes only four layers, merging some of the OSI model layers: </a:t>
            </a:r>
          </a:p>
          <a:p>
            <a:pPr lvl="1" algn="just"/>
            <a:r>
              <a:rPr lang="en-IN" sz="1800" b="1" dirty="0" smtClean="0"/>
              <a:t>Network </a:t>
            </a:r>
            <a:r>
              <a:rPr lang="en-IN" sz="1800" b="1" dirty="0"/>
              <a:t>Access &amp; Physical Layer </a:t>
            </a:r>
          </a:p>
          <a:p>
            <a:pPr lvl="2" algn="just"/>
            <a:r>
              <a:rPr lang="en-IN" sz="1800" dirty="0" smtClean="0"/>
              <a:t>This </a:t>
            </a:r>
            <a:r>
              <a:rPr lang="en-IN" sz="1800" dirty="0"/>
              <a:t>TCP/IP Layer subsumes both OSI layers 1 and 2. The physical (PHY) layer (Layer 1 of OSI) governs how each device is physically connected to the network with hardware, for example with an optic cable, wires, or radio in the case of wireless network like </a:t>
            </a:r>
            <a:r>
              <a:rPr lang="en-IN" sz="1800" dirty="0" err="1"/>
              <a:t>wifi</a:t>
            </a:r>
            <a:r>
              <a:rPr lang="en-IN" sz="1800" dirty="0"/>
              <a:t> IEEE 802.11 a/b/g/n). At the link layer (Layer 2 of OSI), devices are identified by a MAC address, and protocols at this level are concerned with physical addressing, such as how switches deliver frames to devices on the network. </a:t>
            </a:r>
          </a:p>
          <a:p>
            <a:pPr lvl="1" algn="just"/>
            <a:r>
              <a:rPr lang="en-IN" sz="1800" b="1" dirty="0" smtClean="0"/>
              <a:t>Internet </a:t>
            </a:r>
            <a:r>
              <a:rPr lang="en-IN" sz="1800" b="1" dirty="0"/>
              <a:t>Layer </a:t>
            </a:r>
          </a:p>
          <a:p>
            <a:pPr lvl="2" algn="just"/>
            <a:r>
              <a:rPr lang="en-IN" sz="1800" dirty="0" smtClean="0"/>
              <a:t>This </a:t>
            </a:r>
            <a:r>
              <a:rPr lang="en-IN" sz="1800" dirty="0"/>
              <a:t>layer maps to the OSI Layer 3 (network layer). OSI Layer 3 relates to logical addressing. Protocols at this layer define how routers deliver packets of data </a:t>
            </a:r>
          </a:p>
          <a:p>
            <a:pPr lvl="2" algn="just"/>
            <a:r>
              <a:rPr lang="en-IN" sz="1800" dirty="0"/>
              <a:t>between source and destination hosts identified by IP addresses. IPv6 is commonly adopted for IoT device addressing.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8929718" cy="1439850"/>
          </a:xfrm>
        </p:spPr>
        <p:txBody>
          <a:bodyPr>
            <a:normAutofit fontScale="90000"/>
          </a:bodyPr>
          <a:lstStyle/>
          <a:p>
            <a:r>
              <a:rPr lang="en-IN" dirty="0" smtClean="0"/>
              <a:t>NETWORKING STANDARDS AND TECHNOLOGIES </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Autofit/>
          </a:bodyPr>
          <a:lstStyle/>
          <a:p>
            <a:pPr algn="just"/>
            <a:r>
              <a:rPr lang="en-IN" sz="1800" b="1" dirty="0" smtClean="0"/>
              <a:t>Transport Layer </a:t>
            </a:r>
          </a:p>
          <a:p>
            <a:pPr lvl="1" algn="just"/>
            <a:r>
              <a:rPr lang="en-IN" sz="1800" dirty="0" smtClean="0"/>
              <a:t>The transport layer (Layer 4 in OSI) focuses on end-to-end communication and provides features such as reliability, congestion avoidance, and guaranteeing that packets will be delivered in the same order that they were sent. UDP (User Datagram protocol) is often adopted for IoT transport for performance reasons. </a:t>
            </a:r>
          </a:p>
          <a:p>
            <a:pPr algn="just"/>
            <a:r>
              <a:rPr lang="en-IN" sz="1800" b="1" dirty="0" smtClean="0"/>
              <a:t>Application Layer </a:t>
            </a:r>
          </a:p>
          <a:p>
            <a:pPr lvl="1" algn="just"/>
            <a:r>
              <a:rPr lang="en-IN" sz="1800" dirty="0" smtClean="0"/>
              <a:t>The application layer (Layers 5, 6, and 7 in OSI) covers application-level messaging. HTTP/S is an example of an application layer protocol that is widely adopted across the internet. </a:t>
            </a:r>
          </a:p>
          <a:p>
            <a:pPr algn="just"/>
            <a:r>
              <a:rPr lang="en-IN" sz="1800" dirty="0" smtClean="0"/>
              <a:t>Although </a:t>
            </a:r>
            <a:r>
              <a:rPr lang="en-IN" sz="1800" dirty="0"/>
              <a:t>the TCP/IP and OSI models provide you with useful abstractions for discussing networking protocols and specific technologies that implement each protocol, some protocols don’t fit neatly into these layered models and are impractical. For example, the Transport Layer Security (TLS) protocol that implements encryption to ensure privacy and data integrity of network traffic can be considered to operate across OSI layers 4, 5, and 6. </a:t>
            </a:r>
            <a:endParaRPr lang="en-IN" sz="1800" dirty="0" smtClean="0"/>
          </a:p>
          <a:p>
            <a:endParaRPr lang="en-IN"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571480"/>
            <a:ext cx="8229600" cy="1368412"/>
          </a:xfrm>
        </p:spPr>
        <p:txBody>
          <a:bodyPr>
            <a:normAutofit fontScale="90000"/>
          </a:bodyPr>
          <a:lstStyle/>
          <a:p>
            <a:r>
              <a:rPr lang="en-IN" dirty="0" smtClean="0"/>
              <a:t>NETWORK ACCESS AND PHYSICAL LAYER IOT NETWORK TECHNOLOGIES </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rmAutofit fontScale="85000" lnSpcReduction="10000"/>
          </a:bodyPr>
          <a:lstStyle/>
          <a:p>
            <a:pPr algn="just"/>
            <a:r>
              <a:rPr lang="en-IN" dirty="0" smtClean="0"/>
              <a:t>IoT </a:t>
            </a:r>
            <a:r>
              <a:rPr lang="en-IN" dirty="0"/>
              <a:t>network technologies to be aware of toward the bottom of the protocol stack include cellular, </a:t>
            </a:r>
            <a:r>
              <a:rPr lang="en-IN" dirty="0" err="1"/>
              <a:t>Wifi</a:t>
            </a:r>
            <a:r>
              <a:rPr lang="en-IN" dirty="0"/>
              <a:t>, and Ethernet, as well as more specialized solutions such as LPWAN, Bluetooth Low Energy (BLE), </a:t>
            </a:r>
            <a:r>
              <a:rPr lang="en-IN" dirty="0" err="1"/>
              <a:t>ZigBee</a:t>
            </a:r>
            <a:r>
              <a:rPr lang="en-IN" dirty="0"/>
              <a:t>, NFC, and RFID. </a:t>
            </a:r>
          </a:p>
          <a:p>
            <a:pPr algn="just"/>
            <a:r>
              <a:rPr lang="en-IN" dirty="0"/>
              <a:t>NB-IoT is becoming the standard for LPWAN networks, according to Gartner. This IoT for All article tells more about NB-IoT. </a:t>
            </a:r>
          </a:p>
          <a:p>
            <a:pPr algn="just"/>
            <a:r>
              <a:rPr lang="en-IN" dirty="0"/>
              <a:t>The following are network technologies with brief descriptions of each: </a:t>
            </a:r>
          </a:p>
          <a:p>
            <a:pPr algn="just"/>
            <a:r>
              <a:rPr lang="en-IN" dirty="0"/>
              <a:t>LPWAN </a:t>
            </a:r>
          </a:p>
          <a:p>
            <a:pPr lvl="1" algn="just"/>
            <a:r>
              <a:rPr lang="en-IN" dirty="0" smtClean="0"/>
              <a:t>(</a:t>
            </a:r>
            <a:r>
              <a:rPr lang="en-IN" dirty="0"/>
              <a:t>Low Power Wide Area Network) is a category of technologies designed for low-power, long-range wireless communication. They are ideal for large-scale deployments of low-power IoT devices such as wireless sensors. LPWAN technologies include </a:t>
            </a:r>
            <a:r>
              <a:rPr lang="en-IN" dirty="0" err="1"/>
              <a:t>LoRa</a:t>
            </a:r>
            <a:r>
              <a:rPr lang="en-IN" dirty="0"/>
              <a:t> (</a:t>
            </a:r>
            <a:r>
              <a:rPr lang="en-IN" dirty="0" err="1"/>
              <a:t>LongRange</a:t>
            </a:r>
            <a:r>
              <a:rPr lang="en-IN" dirty="0"/>
              <a:t> physical layer protocol), Haystack, </a:t>
            </a:r>
            <a:r>
              <a:rPr lang="en-IN" dirty="0" err="1"/>
              <a:t>SigFox</a:t>
            </a:r>
            <a:r>
              <a:rPr lang="en-IN" dirty="0"/>
              <a:t>, LTE-M, and NB-IoT (Narrow-Band IoT). </a:t>
            </a:r>
          </a:p>
          <a:p>
            <a:pPr lvl="1"/>
            <a:endParaRPr lang="en-IN" dirty="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NETWORK ACCESS AND PHYSICAL LAYER IOT NETWORK TECHNOLOGIES</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7200" dirty="0" smtClean="0"/>
              <a:t>Cellular </a:t>
            </a:r>
          </a:p>
          <a:p>
            <a:pPr lvl="1" algn="just"/>
            <a:r>
              <a:rPr lang="en-IN" sz="7200" dirty="0" smtClean="0"/>
              <a:t>The LPWAN NB-IoT and LTE-M standards address low-power, low-cost IoT communication options using existing cellular networks. NB-IoT is the newest of  these standards and is focused on long-range communication between large numbers of primarily indoor devices. LTE-M and NB-IoT were developed specifically for IoT, however existing cellular technologies are also frequently adopted for long-range wireless communication. While this has included 2G (GSM) in legacy devices (and currently being phased out), CDMA (also being retired or phased out), it also includes 3G, which is rapidly being phased out with several network providers retiring all 3G devices. 4G is still active and will be until 5G becomes fully available and implemented. </a:t>
            </a:r>
          </a:p>
          <a:p>
            <a:pPr algn="just"/>
            <a:endParaRPr lang="en-IN" sz="7200" dirty="0"/>
          </a:p>
          <a:p>
            <a:pPr algn="just"/>
            <a:r>
              <a:rPr lang="en-IN" sz="7200" dirty="0"/>
              <a:t>Bluetooth Low Energy (BLE) </a:t>
            </a:r>
          </a:p>
          <a:p>
            <a:pPr lvl="1" algn="just"/>
            <a:r>
              <a:rPr lang="en-IN" sz="7200" dirty="0"/>
              <a:t>BLE is a low-power version of the popular Bluetooth 2.4 GHz wireless communication protocol. It is designed for short-range (no more than 100 meters) communication, typically in a star configuration, with a single primary device that controls several secondary devices. Bluetooth operates across both layers 1 (PHY) and 2 (MAC) of the OSI model. BLE is best suited to devices that transmit low volumes of data in bursts. Devices are designed to sleep and save power when they are not transmitting data. Personal IoT devices such as wearable health and fitness trackers, often use BLE.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smtClean="0"/>
              <a:t>Fundamentals of </a:t>
            </a:r>
            <a:r>
              <a:rPr lang="en-US" dirty="0" smtClean="0"/>
              <a:t>IOT</a:t>
            </a:r>
          </a:p>
          <a:p>
            <a:r>
              <a:rPr lang="en-US" dirty="0" smtClean="0"/>
              <a:t>Challenges of IOT</a:t>
            </a:r>
            <a:endParaRPr lang="en-US" dirty="0" smtClean="0"/>
          </a:p>
          <a:p>
            <a:r>
              <a:rPr lang="en-IN" dirty="0" smtClean="0"/>
              <a:t>Functional blocks of an IoT ecosystem </a:t>
            </a:r>
            <a:endParaRPr lang="en-US" dirty="0" smtClean="0"/>
          </a:p>
          <a:p>
            <a:r>
              <a:rPr lang="en-IN" dirty="0" smtClean="0"/>
              <a:t>Sensors  and  Actuators </a:t>
            </a:r>
            <a:endParaRPr lang="en-IN" dirty="0" smtClean="0"/>
          </a:p>
          <a:p>
            <a:r>
              <a:rPr lang="en-IN" dirty="0" smtClean="0"/>
              <a:t>Evolution of Internet of Things</a:t>
            </a:r>
          </a:p>
          <a:p>
            <a:r>
              <a:rPr lang="en-IN" dirty="0" smtClean="0"/>
              <a:t>Enabling Technologies  </a:t>
            </a:r>
          </a:p>
          <a:p>
            <a:r>
              <a:rPr lang="en-IN" dirty="0" smtClean="0"/>
              <a:t>Simplified IoT Architecture</a:t>
            </a:r>
          </a:p>
          <a:p>
            <a:r>
              <a:rPr lang="en-IN" dirty="0" smtClean="0"/>
              <a:t>IoT Architectures: oneM2M </a:t>
            </a:r>
          </a:p>
          <a:p>
            <a:r>
              <a:rPr lang="en-IN" dirty="0" smtClean="0"/>
              <a:t>IoT World Forum (</a:t>
            </a:r>
            <a:r>
              <a:rPr lang="en-IN" dirty="0" err="1" smtClean="0"/>
              <a:t>IoTWF</a:t>
            </a:r>
            <a:r>
              <a:rPr lang="en-IN" dirty="0" smtClean="0"/>
              <a:t>) </a:t>
            </a:r>
          </a:p>
          <a:p>
            <a:r>
              <a:rPr lang="en-IN" dirty="0" smtClean="0"/>
              <a:t>Alternative IoT models- Core IoT Functional Stack</a:t>
            </a:r>
          </a:p>
          <a:p>
            <a:r>
              <a:rPr lang="en-IN" dirty="0" smtClean="0"/>
              <a:t>Fog Computing and Edge </a:t>
            </a:r>
            <a:r>
              <a:rPr lang="en-IN" dirty="0" smtClean="0"/>
              <a:t>Computing</a:t>
            </a:r>
            <a:endParaRPr lang="en-I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356"/>
            <a:ext cx="8229600" cy="1296974"/>
          </a:xfrm>
        </p:spPr>
        <p:txBody>
          <a:bodyPr>
            <a:normAutofit fontScale="90000"/>
          </a:bodyPr>
          <a:lstStyle/>
          <a:p>
            <a:r>
              <a:rPr lang="en-IN" dirty="0" smtClean="0"/>
              <a:t>NETWORK ACCESS AND PHYSICAL LAYER IOT NETWORK TECHNOLOGIES </a:t>
            </a:r>
            <a:r>
              <a:rPr lang="en-IN" b="1" dirty="0" smtClean="0"/>
              <a:t/>
            </a:r>
            <a:br>
              <a:rPr lang="en-IN" b="1" dirty="0" smtClean="0"/>
            </a:br>
            <a:endParaRPr lang="en-IN" dirty="0"/>
          </a:p>
        </p:txBody>
      </p:sp>
      <p:sp>
        <p:nvSpPr>
          <p:cNvPr id="3" name="Content Placeholder 2"/>
          <p:cNvSpPr>
            <a:spLocks noGrp="1"/>
          </p:cNvSpPr>
          <p:nvPr>
            <p:ph sz="quarter" idx="1"/>
          </p:nvPr>
        </p:nvSpPr>
        <p:spPr>
          <a:xfrm>
            <a:off x="500034" y="1285860"/>
            <a:ext cx="8229600" cy="4525963"/>
          </a:xfrm>
        </p:spPr>
        <p:txBody>
          <a:bodyPr>
            <a:noAutofit/>
          </a:bodyPr>
          <a:lstStyle/>
          <a:p>
            <a:pPr algn="just"/>
            <a:r>
              <a:rPr lang="en-IN" sz="2000" dirty="0" err="1" smtClean="0"/>
              <a:t>ZigBee</a:t>
            </a:r>
            <a:r>
              <a:rPr lang="en-IN" sz="2000" dirty="0" smtClean="0"/>
              <a:t> </a:t>
            </a:r>
          </a:p>
          <a:p>
            <a:pPr lvl="1" algn="just"/>
            <a:r>
              <a:rPr lang="en-IN" sz="2000" dirty="0" err="1" smtClean="0"/>
              <a:t>ZigBee</a:t>
            </a:r>
            <a:r>
              <a:rPr lang="en-IN" sz="2000" dirty="0" smtClean="0"/>
              <a:t> operates on 2.4GHz wireless communication spectrum. It has a longer range than BLE by up to 100 meters. It also has a slightly lower data rate (250 kbps maximum compared to 270 kbps for BLE) than BLE. </a:t>
            </a:r>
            <a:r>
              <a:rPr lang="en-IN" sz="2000" dirty="0" err="1" smtClean="0"/>
              <a:t>ZigBee</a:t>
            </a:r>
            <a:r>
              <a:rPr lang="en-IN" sz="2000" dirty="0" smtClean="0"/>
              <a:t> is a mesh network protocol. Unlike BLE, not all devices can sleep between bursts. Much depends on their position in the mesh and whether they need to act as routers or controllers within the mesh. </a:t>
            </a:r>
            <a:r>
              <a:rPr lang="en-IN" sz="2000" dirty="0" err="1" smtClean="0"/>
              <a:t>ZigBee</a:t>
            </a:r>
            <a:r>
              <a:rPr lang="en-IN" sz="2000" dirty="0" smtClean="0"/>
              <a:t> was designed for building and home automation applications. Another closely related technology to </a:t>
            </a:r>
            <a:r>
              <a:rPr lang="en-IN" sz="2000" dirty="0" err="1" smtClean="0"/>
              <a:t>ZigBee</a:t>
            </a:r>
            <a:r>
              <a:rPr lang="en-IN" sz="2000" dirty="0" smtClean="0"/>
              <a:t> is Z-Wave, which is also based on IEEE 802.15.4. Z-Wave was designed for home automation. It has been proprietary technology, but was recently released as a public domain specification. </a:t>
            </a:r>
            <a:endParaRPr lang="en-IN" sz="2000" dirty="0"/>
          </a:p>
          <a:p>
            <a:pPr algn="just"/>
            <a:r>
              <a:rPr lang="en-IN" sz="2000" dirty="0"/>
              <a:t>NFC </a:t>
            </a:r>
            <a:endParaRPr lang="en-IN" sz="2000" dirty="0" smtClean="0"/>
          </a:p>
          <a:p>
            <a:pPr lvl="1" algn="just"/>
            <a:r>
              <a:rPr lang="en-IN" sz="2000" dirty="0" smtClean="0"/>
              <a:t>The </a:t>
            </a:r>
            <a:r>
              <a:rPr lang="en-IN" sz="2000" dirty="0"/>
              <a:t>near field communication (NFC) protocol is used for very small range communication (up to 4 cm), such as holding an NFC card or tag next to a reader. NFC is often used for payment systems, but also useful for check-in systems and smart labels in asset tracking.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8229600" cy="1296974"/>
          </a:xfrm>
        </p:spPr>
        <p:txBody>
          <a:bodyPr>
            <a:normAutofit fontScale="90000"/>
          </a:bodyPr>
          <a:lstStyle/>
          <a:p>
            <a:r>
              <a:rPr lang="en-IN" dirty="0" smtClean="0"/>
              <a:t>NETWORK ACCESS AND PHYSICAL LAYER IOT NETWORK TECHNOLOGIES </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6400" dirty="0" smtClean="0"/>
              <a:t>RFID </a:t>
            </a:r>
          </a:p>
          <a:p>
            <a:pPr lvl="1" algn="just"/>
            <a:r>
              <a:rPr lang="en-IN" sz="6400" dirty="0" smtClean="0"/>
              <a:t>RFID stands for Radio Frequency Identification. RFID tags store identifiers and data. The tags are attached to devices and read by an RFID reader. The typical range of RFID is less than a meter. RFID tags can be active, passive, or assisted passive. Passive tags are ideal for devices without batteries, as the ID is passively read by the reader. Active tags periodically broadcast their ID, while assisted passive tags become active when RFID reader is present. Dash7 is a communication protocol that uses active RFID that is designed to be used within Industrial IoT applications for secure long-range communication. Similar to NFC, a typical use case for RFID is tracking inventory items within retail and industrial IoT applications. </a:t>
            </a:r>
            <a:endParaRPr lang="en-IN" sz="6400" dirty="0"/>
          </a:p>
          <a:p>
            <a:pPr algn="just"/>
            <a:r>
              <a:rPr lang="en-IN" sz="6400" dirty="0" err="1"/>
              <a:t>Wifi</a:t>
            </a:r>
            <a:r>
              <a:rPr lang="en-IN" sz="6400" dirty="0"/>
              <a:t> </a:t>
            </a:r>
            <a:endParaRPr lang="en-IN" sz="6400" dirty="0" smtClean="0"/>
          </a:p>
          <a:p>
            <a:pPr lvl="1" algn="just"/>
            <a:r>
              <a:rPr lang="en-IN" sz="6400" dirty="0" err="1" smtClean="0"/>
              <a:t>Wifi</a:t>
            </a:r>
            <a:r>
              <a:rPr lang="en-IN" sz="6400" dirty="0" smtClean="0"/>
              <a:t> </a:t>
            </a:r>
            <a:r>
              <a:rPr lang="en-IN" sz="6400" dirty="0"/>
              <a:t>is standard wireless networking based on IEEE 802.11a/b/g/n specifications. 802.11n offers the highest data throughput, but at the cost of high-power consumption, so IoT devices might only use 802.11b or g for power conservation reasons. Although </a:t>
            </a:r>
            <a:r>
              <a:rPr lang="en-IN" sz="6400" dirty="0" err="1"/>
              <a:t>wifi</a:t>
            </a:r>
            <a:r>
              <a:rPr lang="en-IN" sz="6400" dirty="0"/>
              <a:t> is adopted within many prototype and current generation IoT devices, as longer-range and lower-power solutions become more widely available, it is likely that </a:t>
            </a:r>
            <a:r>
              <a:rPr lang="en-IN" sz="6400" dirty="0" err="1"/>
              <a:t>wifi</a:t>
            </a:r>
            <a:r>
              <a:rPr lang="en-IN" sz="6400" dirty="0"/>
              <a:t> will be superseded by lower-power alternatives. </a:t>
            </a:r>
          </a:p>
          <a:p>
            <a:pPr algn="just"/>
            <a:r>
              <a:rPr lang="en-IN" sz="6400" dirty="0" smtClean="0"/>
              <a:t>Ethernet </a:t>
            </a:r>
          </a:p>
          <a:p>
            <a:pPr lvl="1" algn="just"/>
            <a:r>
              <a:rPr lang="en-IN" sz="6400" dirty="0" smtClean="0"/>
              <a:t>Widely </a:t>
            </a:r>
            <a:r>
              <a:rPr lang="en-IN" sz="6400" dirty="0"/>
              <a:t>deployed for wired connectivity within local area networks, Ethernet implements the IEEE 802.3 standard. Not all IoT devices need to be stationery wireless . For example, sensor units installed within a building automation system can use wired networking technologies like Ethernet. Power line communication (PLC), an alternative hard-wired solution, uses existing electrical wiring instead of dedicated network cables. </a:t>
            </a:r>
          </a:p>
          <a:p>
            <a:pPr lvl="1" algn="just"/>
            <a:endParaRPr lang="en-IN" sz="5600" dirty="0" smtClean="0"/>
          </a:p>
          <a:p>
            <a:pPr lvl="1"/>
            <a:endParaRPr lang="en-IN" sz="5600" dirty="0" smtClean="0"/>
          </a:p>
          <a:p>
            <a:endParaRPr lang="en-IN" sz="5600"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8929718" cy="1143000"/>
          </a:xfrm>
        </p:spPr>
        <p:txBody>
          <a:bodyPr>
            <a:normAutofit fontScale="90000"/>
          </a:bodyPr>
          <a:lstStyle/>
          <a:p>
            <a:r>
              <a:rPr lang="en-IN" dirty="0" smtClean="0"/>
              <a:t>INTERNET LAYER IOT NETWORK TECHNOLOGIES </a:t>
            </a:r>
            <a:r>
              <a:rPr lang="en-IN" b="1" dirty="0" smtClean="0"/>
              <a:t/>
            </a:r>
            <a:br>
              <a:rPr lang="en-IN" b="1" dirty="0" smtClean="0"/>
            </a:br>
            <a:endParaRPr lang="en-IN" dirty="0"/>
          </a:p>
        </p:txBody>
      </p:sp>
      <p:sp>
        <p:nvSpPr>
          <p:cNvPr id="3" name="Content Placeholder 2"/>
          <p:cNvSpPr>
            <a:spLocks noGrp="1"/>
          </p:cNvSpPr>
          <p:nvPr>
            <p:ph sz="quarter" idx="1"/>
          </p:nvPr>
        </p:nvSpPr>
        <p:spPr>
          <a:xfrm>
            <a:off x="214282" y="1214422"/>
            <a:ext cx="8229600" cy="4525963"/>
          </a:xfrm>
        </p:spPr>
        <p:txBody>
          <a:bodyPr>
            <a:normAutofit fontScale="25000" lnSpcReduction="20000"/>
          </a:bodyPr>
          <a:lstStyle/>
          <a:p>
            <a:pPr algn="just">
              <a:buNone/>
            </a:pPr>
            <a:r>
              <a:rPr lang="en-IN" sz="6400" dirty="0" smtClean="0"/>
              <a:t>	Internet </a:t>
            </a:r>
            <a:r>
              <a:rPr lang="en-IN" sz="6400" dirty="0"/>
              <a:t>layer technologies (OSI Layer 3) identify and route packets of data. </a:t>
            </a:r>
            <a:r>
              <a:rPr lang="en-IN" sz="6400" dirty="0" smtClean="0"/>
              <a:t>Technologies commonly adopted </a:t>
            </a:r>
            <a:r>
              <a:rPr lang="en-IN" sz="6400" dirty="0"/>
              <a:t>for IoT are related to this layer, and include IPv6, 6LoWPAN, and RPL. </a:t>
            </a:r>
          </a:p>
          <a:p>
            <a:pPr algn="just"/>
            <a:r>
              <a:rPr lang="en-IN" sz="6400" dirty="0" smtClean="0"/>
              <a:t>IPv6 </a:t>
            </a:r>
          </a:p>
          <a:p>
            <a:pPr lvl="1" algn="just"/>
            <a:r>
              <a:rPr lang="en-IN" sz="6400" dirty="0" smtClean="0"/>
              <a:t>At </a:t>
            </a:r>
            <a:r>
              <a:rPr lang="en-IN" sz="6400" dirty="0"/>
              <a:t>the Internet layer, devices are identified by IP addresses. IPv6 is typically used for IoT applications over legacy IPv4 addressing. IPv4 is limited to 32-bit addresses, which only provide around 4.3 billion addresses in total, which is less than the current number of IoT devices that are connected, while IPv6 uses 128 bits, and so provides 2 128 addresses (around 3.4 × 10 38 or 340 billion </a:t>
            </a:r>
            <a:r>
              <a:rPr lang="en-IN" sz="6400" dirty="0" err="1"/>
              <a:t>billion</a:t>
            </a:r>
            <a:r>
              <a:rPr lang="en-IN" sz="6400" dirty="0"/>
              <a:t> </a:t>
            </a:r>
            <a:r>
              <a:rPr lang="en-IN" sz="6400" dirty="0" err="1"/>
              <a:t>billion</a:t>
            </a:r>
            <a:r>
              <a:rPr lang="en-IN" sz="6400" dirty="0"/>
              <a:t> </a:t>
            </a:r>
            <a:r>
              <a:rPr lang="en-IN" sz="6400" dirty="0" err="1"/>
              <a:t>billion</a:t>
            </a:r>
            <a:r>
              <a:rPr lang="en-IN" sz="6400" dirty="0"/>
              <a:t>) addresses. In practice, not all IoT devices need public addresses. Of the tens of billions of devices expected to connect via the IoT over the next few years, many will be deployed in private networks that use private address ranges and only communicate out to other devices or services on external networks by using gateways. </a:t>
            </a:r>
          </a:p>
          <a:p>
            <a:pPr algn="just"/>
            <a:r>
              <a:rPr lang="en-IN" sz="6400" dirty="0" smtClean="0"/>
              <a:t>6LoWPAN </a:t>
            </a:r>
          </a:p>
          <a:p>
            <a:pPr lvl="1" algn="just"/>
            <a:r>
              <a:rPr lang="en-IN" sz="6400" dirty="0" smtClean="0"/>
              <a:t>The </a:t>
            </a:r>
            <a:r>
              <a:rPr lang="en-IN" sz="6400" dirty="0"/>
              <a:t>IPv6 Low Power Wireless Personal Area Network (6LoWPAN) standard allows IPv6 to be used over 802.15.4 wireless networks. 6LoWPAN is often used for wireless sensor networks, and the Thread protocol for home automation devices also runs over 6LoWPAN. </a:t>
            </a:r>
          </a:p>
          <a:p>
            <a:pPr algn="just"/>
            <a:r>
              <a:rPr lang="en-IN" sz="6400" dirty="0" smtClean="0"/>
              <a:t>RPL</a:t>
            </a:r>
          </a:p>
          <a:p>
            <a:pPr lvl="1" algn="just"/>
            <a:r>
              <a:rPr lang="en-IN" sz="6400" dirty="0" smtClean="0"/>
              <a:t>The </a:t>
            </a:r>
            <a:r>
              <a:rPr lang="en-IN" sz="6400" dirty="0"/>
              <a:t>Internet Layer also covers routing. IPv6 Routing Protocol for Low-Power and </a:t>
            </a:r>
            <a:r>
              <a:rPr lang="en-IN" sz="6400" dirty="0" err="1"/>
              <a:t>Lossy</a:t>
            </a:r>
            <a:r>
              <a:rPr lang="en-IN" sz="6400" dirty="0"/>
              <a:t> Networks (RPL) is designed for routing IPv6 traffic over low-power networks like those networks implemented over 6LoWPAN. RPL (pronounced “ripple”) is designed for routing packets within constrained networks such as wireless sensor networks, where not all devices are reachable at all times and there are high or unpredictable amounts of packet loss. RPL can compute the optimal path by building up a graph of the nodes in the network based on dynamic metrics and constraints like minimizing energy consumption or latency. </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64" y="571480"/>
            <a:ext cx="8715436" cy="1296974"/>
          </a:xfrm>
        </p:spPr>
        <p:txBody>
          <a:bodyPr>
            <a:normAutofit fontScale="90000"/>
          </a:bodyPr>
          <a:lstStyle/>
          <a:p>
            <a:r>
              <a:rPr lang="en-IN" dirty="0" smtClean="0"/>
              <a:t>APPLICATION LAYER IOT NETWORK TECHNOLOGIES </a:t>
            </a:r>
            <a:r>
              <a:rPr lang="en-IN" b="1" dirty="0" smtClean="0"/>
              <a:t/>
            </a:r>
            <a:br>
              <a:rPr lang="en-IN" b="1" dirty="0" smtClean="0"/>
            </a:br>
            <a:endParaRPr lang="en-IN" dirty="0"/>
          </a:p>
        </p:txBody>
      </p:sp>
      <p:sp>
        <p:nvSpPr>
          <p:cNvPr id="3" name="Content Placeholder 2"/>
          <p:cNvSpPr>
            <a:spLocks noGrp="1"/>
          </p:cNvSpPr>
          <p:nvPr>
            <p:ph sz="quarter" idx="1"/>
          </p:nvPr>
        </p:nvSpPr>
        <p:spPr>
          <a:xfrm>
            <a:off x="428596" y="1500174"/>
            <a:ext cx="8229600" cy="4525963"/>
          </a:xfrm>
        </p:spPr>
        <p:txBody>
          <a:bodyPr>
            <a:noAutofit/>
          </a:bodyPr>
          <a:lstStyle/>
          <a:p>
            <a:r>
              <a:rPr lang="en-IN" sz="1600" dirty="0" smtClean="0"/>
              <a:t>HTTP </a:t>
            </a:r>
            <a:r>
              <a:rPr lang="en-IN" sz="1600" dirty="0"/>
              <a:t>and HTTPS are ubiquitous across internet applications, which is true also within IoT, with </a:t>
            </a:r>
            <a:r>
              <a:rPr lang="en-IN" sz="1600" dirty="0" err="1"/>
              <a:t>RESTful</a:t>
            </a:r>
            <a:r>
              <a:rPr lang="en-IN" sz="1600" dirty="0"/>
              <a:t> HTTP and HTTPS interfaces widely deployed. </a:t>
            </a:r>
            <a:r>
              <a:rPr lang="en-IN" sz="1600" dirty="0" err="1"/>
              <a:t>CoAP</a:t>
            </a:r>
            <a:r>
              <a:rPr lang="en-IN" sz="1600" dirty="0"/>
              <a:t> (Constrained Application Protocol) is like a lightweight HTTP that is often used in combination with 6LoWPAN over UDP. Messaging protocols like MQTT, AMQP, and XMPP are also frequently used within IoT applications: </a:t>
            </a:r>
            <a:endParaRPr lang="en-IN" sz="1600" dirty="0" smtClean="0"/>
          </a:p>
          <a:p>
            <a:r>
              <a:rPr lang="en-IN" sz="1600" dirty="0" smtClean="0"/>
              <a:t>MQTT </a:t>
            </a:r>
          </a:p>
          <a:p>
            <a:pPr lvl="1"/>
            <a:r>
              <a:rPr lang="en-IN" sz="1600" dirty="0" smtClean="0"/>
              <a:t>Message </a:t>
            </a:r>
            <a:r>
              <a:rPr lang="en-IN" sz="1600" dirty="0"/>
              <a:t>Queue Telemetry Transport (MQTT) is a publish/subscribe-based messaging protocol that was designed for use in low bandwidth situations, particularly for sensors and mobile devices on unreliable networks. </a:t>
            </a:r>
          </a:p>
          <a:p>
            <a:r>
              <a:rPr lang="en-IN" sz="1600" dirty="0" smtClean="0"/>
              <a:t>AMQP </a:t>
            </a:r>
          </a:p>
          <a:p>
            <a:pPr lvl="1"/>
            <a:r>
              <a:rPr lang="en-IN" sz="1600" dirty="0" smtClean="0"/>
              <a:t>Advanced </a:t>
            </a:r>
            <a:r>
              <a:rPr lang="en-IN" sz="1600" dirty="0"/>
              <a:t>Message Queuing Protocol (AMQP) is an open standard messaging protocol that is used for message-oriented middleware. Most notably, AMQP is implemented by </a:t>
            </a:r>
            <a:r>
              <a:rPr lang="en-IN" sz="1600" dirty="0" err="1"/>
              <a:t>RabbitMQ</a:t>
            </a:r>
            <a:r>
              <a:rPr lang="en-IN" sz="1600" dirty="0"/>
              <a:t>. </a:t>
            </a:r>
          </a:p>
          <a:p>
            <a:r>
              <a:rPr lang="en-IN" sz="1600" dirty="0" smtClean="0"/>
              <a:t>XMPP </a:t>
            </a:r>
          </a:p>
          <a:p>
            <a:pPr lvl="1"/>
            <a:r>
              <a:rPr lang="en-IN" sz="1600" dirty="0" smtClean="0"/>
              <a:t>The </a:t>
            </a:r>
            <a:r>
              <a:rPr lang="en-IN" sz="1600" dirty="0"/>
              <a:t>Extensible Messaging and Presence Protocol (XMPP) was originally designed for real-time human-to-human communication including instant messaging. This protocol has been adapted for machine-to-machine (M2M) communication to implement lightweight middleware and for routing XML data. XMPP is primarily used with smart appliances.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IOT</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sz="2600" dirty="0"/>
              <a:t>Figure below has three layers, namely, the perception, network, and application layers. </a:t>
            </a:r>
          </a:p>
          <a:p>
            <a:pPr lvl="1" algn="just"/>
            <a:r>
              <a:rPr lang="en-IN" sz="2600" dirty="0"/>
              <a:t>(</a:t>
            </a:r>
            <a:r>
              <a:rPr lang="en-IN" sz="2600" dirty="0" err="1"/>
              <a:t>i</a:t>
            </a:r>
            <a:r>
              <a:rPr lang="en-IN" sz="2600" dirty="0"/>
              <a:t>) The perception layer is the physical layer, which has sensors for sensing and gathering information about the environment. It senses some physical parameters or identifies other smart objects in the environment. </a:t>
            </a:r>
          </a:p>
          <a:p>
            <a:pPr lvl="1" algn="just"/>
            <a:r>
              <a:rPr lang="en-IN" sz="2600" dirty="0"/>
              <a:t>(ii) The network layer is responsible for connecting to other smart things, network devices, and servers. Its features are also used for transmitting and processing sensor data. </a:t>
            </a:r>
          </a:p>
          <a:p>
            <a:pPr lvl="1" algn="just"/>
            <a:r>
              <a:rPr lang="en-IN" sz="2600" dirty="0"/>
              <a:t>(iii) The application layer is responsible for delivering application specific services to the user. It defines various applications in which the Internet of Things can be deployed, for example, smart homes, smart cities, and smart health. </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IOT Architecture</a:t>
            </a:r>
            <a:endParaRPr lang="en-IN"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1285852" y="1643050"/>
            <a:ext cx="6514415" cy="45303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IOT Architecture</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9600" dirty="0" smtClean="0"/>
              <a:t>The three-layer architecture defines the main idea of the Internet of Things, but it is not sufficient for research on IoT because research often focuses on finer aspects of the Internet of Things. That is why, we have many more layered architectures proposed in the literature. One is the five layer architecture, which additionally includes the processing and business layers [3–6]. The five layers are perception, transport, processing, application, and business layers (see Figure 1). The role of the perception and application layers is the same as the architecture with three layers. We outline the function of the remaining three layers. </a:t>
            </a:r>
          </a:p>
          <a:p>
            <a:pPr lvl="1" algn="just"/>
            <a:r>
              <a:rPr lang="en-IN" sz="9600" dirty="0" smtClean="0"/>
              <a:t>(</a:t>
            </a:r>
            <a:r>
              <a:rPr lang="en-IN" sz="9600" dirty="0" err="1" smtClean="0"/>
              <a:t>i</a:t>
            </a:r>
            <a:r>
              <a:rPr lang="en-IN" sz="9600" dirty="0" smtClean="0"/>
              <a:t>) The transport layer transfers the sensor data from the perception layer to the processing layer and vice versa through networks such as wireless, 3G, LAN, Bluetooth, RFID, and NFC. </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IOT Architecture</a:t>
            </a:r>
            <a:endParaRPr lang="en-IN" dirty="0"/>
          </a:p>
        </p:txBody>
      </p:sp>
      <p:sp>
        <p:nvSpPr>
          <p:cNvPr id="3" name="Content Placeholder 2"/>
          <p:cNvSpPr>
            <a:spLocks noGrp="1"/>
          </p:cNvSpPr>
          <p:nvPr>
            <p:ph sz="quarter" idx="1"/>
          </p:nvPr>
        </p:nvSpPr>
        <p:spPr/>
        <p:txBody>
          <a:bodyPr>
            <a:normAutofit/>
          </a:bodyPr>
          <a:lstStyle/>
          <a:p>
            <a:pPr lvl="1" algn="just"/>
            <a:r>
              <a:rPr lang="en-IN" dirty="0" smtClean="0"/>
              <a:t>(ii) The processing layer is also known as the middleware layer. It stores, analyzes, and processes huge amounts of data that comes from the transport layer. It can manage and provide a diverse set of services to the lower layers. It employs many technologies such as databases, cloud computing, and big data processing modules. </a:t>
            </a:r>
          </a:p>
          <a:p>
            <a:pPr lvl="1" algn="just"/>
            <a:r>
              <a:rPr lang="en-IN" dirty="0" smtClean="0"/>
              <a:t>(iii) The business layer manages the whole IoT system, including applications, business and profit models, and users’ privacy. The business layer is out of the scope of this paper. Hence, we do not discuss it further. </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Architecture:M2M</a:t>
            </a:r>
            <a:endParaRPr lang="en-IN" dirty="0"/>
          </a:p>
        </p:txBody>
      </p:sp>
      <p:sp>
        <p:nvSpPr>
          <p:cNvPr id="3" name="Content Placeholder 2"/>
          <p:cNvSpPr>
            <a:spLocks noGrp="1"/>
          </p:cNvSpPr>
          <p:nvPr>
            <p:ph sz="quarter" idx="1"/>
          </p:nvPr>
        </p:nvSpPr>
        <p:spPr/>
        <p:txBody>
          <a:bodyPr>
            <a:normAutofit fontScale="40000" lnSpcReduction="20000"/>
          </a:bodyPr>
          <a:lstStyle/>
          <a:p>
            <a:pPr algn="just"/>
            <a:r>
              <a:rPr lang="en-IN" sz="3800" dirty="0"/>
              <a:t>Machine-to-machine communication, or M2M, is exactly as it sounds: two machines “communicating,” or exchanging data, without human interfacing or interaction. This includes serial connection, </a:t>
            </a:r>
            <a:r>
              <a:rPr lang="en-IN" sz="3800" dirty="0" smtClean="0"/>
              <a:t>power line </a:t>
            </a:r>
            <a:r>
              <a:rPr lang="en-IN" sz="3800" dirty="0"/>
              <a:t>connection (PLC), or wireless communications in the industrial Internet of Things (IoT). Switching over to wireless has made M2M communication much easier and enabled more applications to be connected. </a:t>
            </a:r>
          </a:p>
          <a:p>
            <a:pPr algn="just"/>
            <a:r>
              <a:rPr lang="en-IN" sz="3800" dirty="0"/>
              <a:t>In general, when someone says M2M communication, they often are referring to cellular communication for embedded devices. Examples of M2M communication in this case would be vending machines sending out inventory information or ATM machines getting authorization to </a:t>
            </a:r>
            <a:r>
              <a:rPr lang="en-IN" sz="3800" dirty="0" err="1" smtClean="0"/>
              <a:t>despense</a:t>
            </a:r>
            <a:r>
              <a:rPr lang="en-IN" sz="3800" dirty="0" smtClean="0"/>
              <a:t> </a:t>
            </a:r>
            <a:r>
              <a:rPr lang="en-IN" sz="3800" dirty="0"/>
              <a:t>cash. </a:t>
            </a:r>
          </a:p>
          <a:p>
            <a:pPr algn="just"/>
            <a:r>
              <a:rPr lang="en-IN" sz="3800" dirty="0"/>
              <a:t>As businesses have realized the value of M2M, it has taken on a new name: the Internet of Things (IoT). IoT and M2M have similar promises: to fundamentally change the way the world operates. Just like IoT, M2M allows virtually any sensor to communicate, which opens up the possibility of systems monitoring themselves and automatically responding to changes in the environment, with a much reduced need for human involvement. M2M and IoT are almost synonymous—the exception is IoT (the newer term) typically refers to wireless communications, whereas M2M can refer to any two machines—wired or wireless—communicating with one another. </a:t>
            </a:r>
          </a:p>
          <a:p>
            <a:pPr algn="just"/>
            <a:r>
              <a:rPr lang="en-IN" sz="3800" dirty="0" smtClean="0"/>
              <a:t>Traditionally, M2M focused on “industrial </a:t>
            </a:r>
            <a:r>
              <a:rPr lang="en-IN" sz="3800" dirty="0" err="1" smtClean="0"/>
              <a:t>telematics</a:t>
            </a:r>
            <a:r>
              <a:rPr lang="en-IN" sz="3800" dirty="0" smtClean="0"/>
              <a:t>,” which is a fancy way of explaining data transfer for some commercial benefit. But many original uses of M2M still stand today, like smart meters. Wireless M2M has been dominated by cellular since it came out in the mid-2000’s with 2G cell networks. Because of this, the cellular market has tried to brand M2M as an inherently cellular thing by offering M2M data plans. But cellular M2M is only one subsection of the market, and it shouldn’t be thought of as a cellular-only area. </a:t>
            </a:r>
          </a:p>
          <a:p>
            <a:pPr algn="just"/>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Architecture:M2M</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t>How M2M Works </a:t>
            </a:r>
          </a:p>
          <a:p>
            <a:pPr lvl="1" algn="just"/>
            <a:r>
              <a:rPr lang="en-IN" dirty="0" smtClean="0"/>
              <a:t>As previously stated, machine-to-machine communication makes the Internet of Things possible. According to Forbes, M2M is among the fastest-growing types of connected device technologies in the market right now, largely because M2M technologies can connect millions of devices within a single network. The range of connected devices includes anything from vending machines to medical equipment to vehicles to buildings. Virtually anything that houses sensor or control technology can be connected to some sort of wireless network. </a:t>
            </a:r>
          </a:p>
          <a:p>
            <a:pPr lvl="1" algn="just"/>
            <a:r>
              <a:rPr lang="en-IN" dirty="0" smtClean="0"/>
              <a:t>This sounds complex, but the driving thought behind the idea is quite simple. Essentially, M2M networks are very similar to LAN or WAN networks, but are exclusively used to allow machines, sensors, and controls, to communicate. These devices feed information they collect back to other devices in the network. This process allows a human (or an intelligent control unit) to assess what is going on across the whole network and issue appropriate instructions to member devices.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Internet of Things</a:t>
            </a:r>
            <a:endParaRPr lang="en-IN" dirty="0"/>
          </a:p>
        </p:txBody>
      </p:sp>
      <p:sp>
        <p:nvSpPr>
          <p:cNvPr id="3" name="Content Placeholder 2"/>
          <p:cNvSpPr>
            <a:spLocks noGrp="1"/>
          </p:cNvSpPr>
          <p:nvPr>
            <p:ph sz="quarter" idx="1"/>
          </p:nvPr>
        </p:nvSpPr>
        <p:spPr/>
        <p:txBody>
          <a:bodyPr>
            <a:noAutofit/>
          </a:bodyPr>
          <a:lstStyle/>
          <a:p>
            <a:pPr algn="just"/>
            <a:r>
              <a:rPr lang="en-IN" sz="2600" dirty="0" smtClean="0"/>
              <a:t>We </a:t>
            </a:r>
            <a:r>
              <a:rPr lang="en-IN" sz="2600" dirty="0"/>
              <a:t>are entering an era of the “Internet of Things” (abbreviated as IoT).There are 2 definitions: First one is defined by </a:t>
            </a:r>
            <a:r>
              <a:rPr lang="en-IN" sz="2600" i="1" u="sng" dirty="0" err="1"/>
              <a:t>Vermesan</a:t>
            </a:r>
            <a:r>
              <a:rPr lang="en-IN" sz="2600" i="1" dirty="0"/>
              <a:t> </a:t>
            </a:r>
            <a:r>
              <a:rPr lang="en-IN" sz="2600" dirty="0"/>
              <a:t>and second by </a:t>
            </a:r>
            <a:r>
              <a:rPr lang="en-IN" sz="2600" i="1" u="sng" dirty="0" err="1" smtClean="0"/>
              <a:t>Pe’na-L´opez</a:t>
            </a:r>
            <a:r>
              <a:rPr lang="en-IN" sz="2600" u="sng" dirty="0" smtClean="0"/>
              <a:t> </a:t>
            </a:r>
            <a:endParaRPr lang="en-IN" sz="2600" u="sng" dirty="0"/>
          </a:p>
          <a:p>
            <a:pPr algn="just">
              <a:buNone/>
            </a:pPr>
            <a:r>
              <a:rPr lang="en-IN" sz="2600" dirty="0"/>
              <a:t>	</a:t>
            </a:r>
            <a:r>
              <a:rPr lang="en-IN" sz="2600" dirty="0" smtClean="0"/>
              <a:t>1</a:t>
            </a:r>
            <a:r>
              <a:rPr lang="en-IN" sz="2600" dirty="0"/>
              <a:t>. The Internet of Things as simply an interaction between the physical and digital worlds. The digital world interacts with the physical world using a plethora of sensors and actuators. </a:t>
            </a:r>
          </a:p>
          <a:p>
            <a:pPr algn="just">
              <a:buNone/>
            </a:pPr>
            <a:r>
              <a:rPr lang="en-IN" sz="2600" dirty="0" smtClean="0"/>
              <a:t>	2</a:t>
            </a:r>
            <a:r>
              <a:rPr lang="en-IN" sz="2600" dirty="0"/>
              <a:t>. Another is the Internet of Things is defined as a paradigm in which computing and networking capabilities are embedded in any kind of conceivable object.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IoT World Forum (</a:t>
            </a:r>
            <a:r>
              <a:rPr lang="en-IN" dirty="0" err="1" smtClean="0"/>
              <a:t>IoTWF</a:t>
            </a:r>
            <a:r>
              <a:rPr lang="en-IN" dirty="0" smtClean="0"/>
              <a:t>) </a:t>
            </a:r>
            <a:endParaRPr lang="en-IN" dirty="0"/>
          </a:p>
        </p:txBody>
      </p:sp>
      <p:sp>
        <p:nvSpPr>
          <p:cNvPr id="3" name="Content Placeholder 2"/>
          <p:cNvSpPr>
            <a:spLocks noGrp="1"/>
          </p:cNvSpPr>
          <p:nvPr>
            <p:ph sz="quarter" idx="1"/>
          </p:nvPr>
        </p:nvSpPr>
        <p:spPr>
          <a:xfrm>
            <a:off x="500034" y="1285860"/>
            <a:ext cx="8229600" cy="4525963"/>
          </a:xfrm>
        </p:spPr>
        <p:txBody>
          <a:bodyPr>
            <a:noAutofit/>
          </a:bodyPr>
          <a:lstStyle/>
          <a:p>
            <a:pPr algn="just"/>
            <a:r>
              <a:rPr lang="en-IN" sz="1800" dirty="0"/>
              <a:t>In 2014 the </a:t>
            </a:r>
            <a:r>
              <a:rPr lang="en-IN" sz="1800" dirty="0" err="1" smtClean="0"/>
              <a:t>IoTWF</a:t>
            </a:r>
            <a:r>
              <a:rPr lang="en-IN" sz="1800" dirty="0" smtClean="0"/>
              <a:t> </a:t>
            </a:r>
            <a:r>
              <a:rPr lang="en-IN" sz="1800" dirty="0"/>
              <a:t>architectural committee (led by Cisco, IBM, Rockwell Automation, and others)published a seven-layer IoT architectural reference model. While various IoT reference models exist, </a:t>
            </a:r>
            <a:r>
              <a:rPr lang="en-IN" sz="1800" dirty="0" smtClean="0"/>
              <a:t>the one </a:t>
            </a:r>
            <a:r>
              <a:rPr lang="en-IN" sz="1800" dirty="0"/>
              <a:t>put forth by the IoT World Forum offers a clean, simplified perspective on IoT and includes </a:t>
            </a:r>
            <a:r>
              <a:rPr lang="en-IN" sz="1800" dirty="0" smtClean="0"/>
              <a:t>edge computing</a:t>
            </a:r>
            <a:r>
              <a:rPr lang="en-IN" sz="1800" dirty="0"/>
              <a:t>, data storage, and access. It provides a succinct way of visualizing IoT from a </a:t>
            </a:r>
            <a:r>
              <a:rPr lang="en-IN" sz="1800" dirty="0" smtClean="0"/>
              <a:t>technical perspective</a:t>
            </a:r>
            <a:r>
              <a:rPr lang="en-IN" sz="1800" dirty="0"/>
              <a:t>. Each of the seven layers is broken down into specific functions, and security </a:t>
            </a:r>
            <a:r>
              <a:rPr lang="en-IN" sz="1800" dirty="0" smtClean="0"/>
              <a:t>encompasses the </a:t>
            </a:r>
            <a:r>
              <a:rPr lang="en-IN" sz="1800" dirty="0"/>
              <a:t>entire model. Figure </a:t>
            </a:r>
            <a:r>
              <a:rPr lang="en-IN" sz="1800" dirty="0" smtClean="0"/>
              <a:t>below details </a:t>
            </a:r>
            <a:r>
              <a:rPr lang="en-IN" sz="1800" dirty="0"/>
              <a:t>the IoT Reference Model published by the </a:t>
            </a:r>
            <a:r>
              <a:rPr lang="en-IN" sz="1800" dirty="0" err="1"/>
              <a:t>IoTWF</a:t>
            </a:r>
            <a:r>
              <a:rPr lang="en-IN" sz="1800" dirty="0"/>
              <a:t>. As shown in Figure 2-2, the IoT Reference Model defines a set of levels with control flowing from </a:t>
            </a:r>
            <a:r>
              <a:rPr lang="en-IN" sz="1800" dirty="0" smtClean="0"/>
              <a:t>the center </a:t>
            </a:r>
            <a:r>
              <a:rPr lang="en-IN" sz="1800" dirty="0"/>
              <a:t>(this could be either a cloud service or a dedicated data center), to the edge, </a:t>
            </a:r>
            <a:r>
              <a:rPr lang="en-IN" sz="1800" dirty="0" smtClean="0"/>
              <a:t>which includes sensors</a:t>
            </a:r>
            <a:r>
              <a:rPr lang="en-IN" sz="1800" dirty="0"/>
              <a:t>, devices, machines, and other types of intelligent end nodes. In general, data travels up the stack</a:t>
            </a:r>
            <a:r>
              <a:rPr lang="en-IN" sz="1800" dirty="0" smtClean="0"/>
              <a:t>, originating </a:t>
            </a:r>
            <a:r>
              <a:rPr lang="en-IN" sz="1800" dirty="0"/>
              <a:t>from the edge, and goes northbound to the center. Using this reference model, we are able </a:t>
            </a:r>
            <a:r>
              <a:rPr lang="en-IN" sz="1800" dirty="0" smtClean="0"/>
              <a:t>to achieve </a:t>
            </a:r>
            <a:r>
              <a:rPr lang="en-IN" sz="1800" dirty="0"/>
              <a:t>the following: </a:t>
            </a:r>
          </a:p>
          <a:p>
            <a:pPr algn="just"/>
            <a:r>
              <a:rPr lang="en-IN" sz="1800" dirty="0" smtClean="0"/>
              <a:t>Decompose </a:t>
            </a:r>
            <a:r>
              <a:rPr lang="en-IN" sz="1800" dirty="0"/>
              <a:t>the IoT problem into smaller parts </a:t>
            </a:r>
          </a:p>
          <a:p>
            <a:pPr algn="just"/>
            <a:r>
              <a:rPr lang="en-IN" sz="1800" dirty="0" smtClean="0"/>
              <a:t>Identify </a:t>
            </a:r>
            <a:r>
              <a:rPr lang="en-IN" sz="1800" dirty="0"/>
              <a:t>different technologies at each layer and how they relate to one another </a:t>
            </a:r>
          </a:p>
          <a:p>
            <a:pPr algn="just"/>
            <a:r>
              <a:rPr lang="en-IN" sz="1800" dirty="0" smtClean="0"/>
              <a:t>Define </a:t>
            </a:r>
            <a:r>
              <a:rPr lang="en-IN" sz="1800" dirty="0"/>
              <a:t>a system in which different parts can be provided by different vendors </a:t>
            </a:r>
          </a:p>
          <a:p>
            <a:pPr algn="just"/>
            <a:r>
              <a:rPr lang="en-IN" sz="1800" dirty="0" smtClean="0"/>
              <a:t>Have </a:t>
            </a:r>
            <a:r>
              <a:rPr lang="en-IN" sz="1800" dirty="0"/>
              <a:t>a process of defining interfaces that leads to interoperability </a:t>
            </a:r>
          </a:p>
          <a:p>
            <a:pPr algn="just"/>
            <a:r>
              <a:rPr lang="en-IN" sz="1800" dirty="0" smtClean="0"/>
              <a:t>Define </a:t>
            </a:r>
            <a:r>
              <a:rPr lang="en-IN" sz="1800" dirty="0"/>
              <a:t>a tiered security model that is enforced at the transition points between levels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772400" cy="1143000"/>
          </a:xfrm>
        </p:spPr>
        <p:txBody>
          <a:bodyPr>
            <a:normAutofit/>
          </a:bodyPr>
          <a:lstStyle/>
          <a:p>
            <a:r>
              <a:rPr lang="en-IN" dirty="0" smtClean="0"/>
              <a:t>IoT World Forum (</a:t>
            </a:r>
            <a:r>
              <a:rPr lang="en-IN" dirty="0" err="1" smtClean="0"/>
              <a:t>IoTWF</a:t>
            </a:r>
            <a:r>
              <a:rPr lang="en-IN" dirty="0" smtClean="0"/>
              <a:t>) </a:t>
            </a:r>
            <a:endParaRPr lang="en-I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18085" y="1142984"/>
            <a:ext cx="9025915"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IoT World Forum (</a:t>
            </a:r>
            <a:r>
              <a:rPr lang="en-IN" dirty="0" err="1" smtClean="0"/>
              <a:t>IoTWF</a:t>
            </a:r>
            <a:r>
              <a:rPr lang="en-IN" dirty="0" smtClean="0"/>
              <a:t>) </a:t>
            </a:r>
            <a:endParaRPr lang="en-IN" dirty="0"/>
          </a:p>
        </p:txBody>
      </p:sp>
      <p:sp>
        <p:nvSpPr>
          <p:cNvPr id="3" name="Content Placeholder 2"/>
          <p:cNvSpPr>
            <a:spLocks noGrp="1"/>
          </p:cNvSpPr>
          <p:nvPr>
            <p:ph sz="quarter" idx="1"/>
          </p:nvPr>
        </p:nvSpPr>
        <p:spPr/>
        <p:txBody>
          <a:bodyPr>
            <a:normAutofit fontScale="25000" lnSpcReduction="20000"/>
          </a:bodyPr>
          <a:lstStyle/>
          <a:p>
            <a:pPr algn="just"/>
            <a:r>
              <a:rPr lang="en-IN" sz="7200" dirty="0" smtClean="0"/>
              <a:t>The following sections look more closely at each of the seven layers of the IoT Reference Model. </a:t>
            </a:r>
          </a:p>
          <a:p>
            <a:pPr algn="just"/>
            <a:r>
              <a:rPr lang="en-IN" sz="7200" b="1" dirty="0" smtClean="0"/>
              <a:t>Layer </a:t>
            </a:r>
            <a:r>
              <a:rPr lang="en-IN" sz="7200" b="1" dirty="0"/>
              <a:t>1: Physical Devices and Controllers Layer </a:t>
            </a:r>
          </a:p>
          <a:p>
            <a:pPr lvl="1" algn="just"/>
            <a:r>
              <a:rPr lang="en-IN" sz="7200" dirty="0"/>
              <a:t>The first layer of the IoT Reference Model is the physical devices and controllers layer. This layer is </a:t>
            </a:r>
            <a:r>
              <a:rPr lang="en-IN" sz="7200" dirty="0" smtClean="0"/>
              <a:t>home to </a:t>
            </a:r>
            <a:r>
              <a:rPr lang="en-IN" sz="7200" dirty="0"/>
              <a:t>the “things” in the Internet of Things, including the various endpoint devices and sensors that send </a:t>
            </a:r>
            <a:r>
              <a:rPr lang="en-IN" sz="7200" dirty="0" smtClean="0"/>
              <a:t>and receive </a:t>
            </a:r>
            <a:r>
              <a:rPr lang="en-IN" sz="7200" dirty="0"/>
              <a:t>information. The size of these “things” can range from almost microscopic sensors to </a:t>
            </a:r>
            <a:r>
              <a:rPr lang="en-IN" sz="7200" dirty="0" smtClean="0"/>
              <a:t>giant machines </a:t>
            </a:r>
            <a:r>
              <a:rPr lang="en-IN" sz="7200" dirty="0"/>
              <a:t>in a factory. Their primary function is generating data and being capable of being </a:t>
            </a:r>
            <a:r>
              <a:rPr lang="en-IN" sz="7200" dirty="0" smtClean="0"/>
              <a:t>queried and/or </a:t>
            </a:r>
            <a:r>
              <a:rPr lang="en-IN" sz="7200" dirty="0"/>
              <a:t>controlled over a network. </a:t>
            </a:r>
          </a:p>
          <a:p>
            <a:pPr algn="just"/>
            <a:r>
              <a:rPr lang="en-IN" sz="7200" b="1" dirty="0"/>
              <a:t>Layer 2: Connectivity Layer </a:t>
            </a:r>
          </a:p>
          <a:p>
            <a:pPr lvl="1" algn="just"/>
            <a:r>
              <a:rPr lang="en-IN" sz="7200" dirty="0"/>
              <a:t>In the second layer of the IoT Reference Model, the focus is on connectivity. The most important </a:t>
            </a:r>
            <a:r>
              <a:rPr lang="en-IN" sz="7200" dirty="0" smtClean="0"/>
              <a:t>function of </a:t>
            </a:r>
            <a:r>
              <a:rPr lang="en-IN" sz="7200" dirty="0"/>
              <a:t>this IoT layer is the reliable and timely transmission of data. More specifically, this </a:t>
            </a:r>
            <a:r>
              <a:rPr lang="en-IN" sz="7200" dirty="0" smtClean="0"/>
              <a:t>includes transmissions </a:t>
            </a:r>
            <a:r>
              <a:rPr lang="en-IN" sz="7200" dirty="0"/>
              <a:t>between Layer 1 devices and the network and between the network and </a:t>
            </a:r>
            <a:r>
              <a:rPr lang="en-IN" sz="7200" dirty="0" smtClean="0"/>
              <a:t>information processing </a:t>
            </a:r>
            <a:r>
              <a:rPr lang="en-IN" sz="7200" dirty="0"/>
              <a:t>that occurs at Layer 3 (the edge computing layer).As you may notice, the connectivity layer encompasses all networking elements of IoT and doesn’t </a:t>
            </a:r>
            <a:r>
              <a:rPr lang="en-IN" sz="7200" dirty="0" smtClean="0"/>
              <a:t>really distinguish </a:t>
            </a:r>
            <a:r>
              <a:rPr lang="en-IN" sz="7200" dirty="0"/>
              <a:t>between the last-mile network (the network between the sensor/endpoint and the IoT gateway</a:t>
            </a:r>
            <a:r>
              <a:rPr lang="en-IN" sz="7200" dirty="0" smtClean="0"/>
              <a:t>, discussed </a:t>
            </a:r>
            <a:r>
              <a:rPr lang="en-IN" sz="7200" dirty="0"/>
              <a:t>later in this chapter), gateway, and backhaul networks. Functions of the connectivity layer </a:t>
            </a:r>
            <a:r>
              <a:rPr lang="en-IN" sz="7200" dirty="0" smtClean="0"/>
              <a:t>are detailed </a:t>
            </a:r>
            <a:r>
              <a:rPr lang="en-IN" sz="7200" dirty="0"/>
              <a:t>in Figure 2-3. </a:t>
            </a:r>
            <a:endParaRPr lang="en-IN" sz="7200" dirty="0" smtClean="0"/>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IoT World Forum (</a:t>
            </a:r>
            <a:r>
              <a:rPr lang="en-IN" dirty="0" err="1" smtClean="0"/>
              <a:t>IoTWF</a:t>
            </a:r>
            <a:r>
              <a:rPr lang="en-IN" dirty="0" smtClean="0"/>
              <a:t>)</a:t>
            </a:r>
            <a:endParaRPr lang="en-I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857224" y="1285860"/>
            <a:ext cx="7572427" cy="50742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IoT World Forum (</a:t>
            </a:r>
            <a:r>
              <a:rPr lang="en-IN" dirty="0" err="1" smtClean="0"/>
              <a:t>IoTWF</a:t>
            </a:r>
            <a:r>
              <a:rPr lang="en-IN" dirty="0" smtClean="0"/>
              <a:t>)</a:t>
            </a:r>
            <a:endParaRPr lang="en-IN" dirty="0"/>
          </a:p>
        </p:txBody>
      </p:sp>
      <p:sp>
        <p:nvSpPr>
          <p:cNvPr id="3" name="Content Placeholder 2"/>
          <p:cNvSpPr>
            <a:spLocks noGrp="1"/>
          </p:cNvSpPr>
          <p:nvPr>
            <p:ph sz="quarter" idx="1"/>
          </p:nvPr>
        </p:nvSpPr>
        <p:spPr/>
        <p:txBody>
          <a:bodyPr>
            <a:noAutofit/>
          </a:bodyPr>
          <a:lstStyle/>
          <a:p>
            <a:pPr algn="just"/>
            <a:r>
              <a:rPr lang="en-IN" sz="1800" b="1" dirty="0"/>
              <a:t>Layer 3: Edge Computing Layer </a:t>
            </a:r>
          </a:p>
          <a:p>
            <a:pPr lvl="1" algn="just"/>
            <a:r>
              <a:rPr lang="en-IN" sz="1800" dirty="0"/>
              <a:t>Edge computing is the role of Layer 3. Edge computing is often referred to as the “fog” layer and </a:t>
            </a:r>
            <a:r>
              <a:rPr lang="en-IN" sz="1800" dirty="0" smtClean="0"/>
              <a:t>is discussed </a:t>
            </a:r>
            <a:r>
              <a:rPr lang="en-IN" sz="1800" dirty="0"/>
              <a:t>in the section “Fog Computing,” later in this chapter. At this layer, the emphasis is on </a:t>
            </a:r>
            <a:r>
              <a:rPr lang="en-IN" sz="1800" dirty="0" smtClean="0"/>
              <a:t>data reduction </a:t>
            </a:r>
            <a:r>
              <a:rPr lang="en-IN" sz="1800" dirty="0"/>
              <a:t>and converting network data flows into information that is ready for storage and processing </a:t>
            </a:r>
            <a:r>
              <a:rPr lang="en-IN" sz="1800" dirty="0" smtClean="0"/>
              <a:t>by higher </a:t>
            </a:r>
            <a:r>
              <a:rPr lang="en-IN" sz="1800" dirty="0"/>
              <a:t>layers. One of the basic principles of this reference model is that information processing is initiated </a:t>
            </a:r>
            <a:r>
              <a:rPr lang="en-IN" sz="1800" dirty="0" smtClean="0"/>
              <a:t>as </a:t>
            </a:r>
            <a:r>
              <a:rPr lang="en-IN" sz="1800" dirty="0"/>
              <a:t>early and as close to the edge of the network as possible. Figure 2-4 highlights the functions </a:t>
            </a:r>
            <a:r>
              <a:rPr lang="en-IN" sz="1800" dirty="0" smtClean="0"/>
              <a:t>handled by </a:t>
            </a:r>
            <a:r>
              <a:rPr lang="en-IN" sz="1800" dirty="0"/>
              <a:t>Layer 3 of the IoT Reference Model</a:t>
            </a:r>
            <a:r>
              <a:rPr lang="en-IN" sz="1800" dirty="0" smtClean="0"/>
              <a:t>.</a:t>
            </a:r>
            <a:r>
              <a:rPr lang="en-IN" sz="1800" dirty="0"/>
              <a:t> Another important function that occurs at Layer 3 is the evaluation of data to see if it can be filtered </a:t>
            </a:r>
            <a:r>
              <a:rPr lang="en-IN" sz="1800" dirty="0" smtClean="0"/>
              <a:t>or aggregated </a:t>
            </a:r>
            <a:r>
              <a:rPr lang="en-IN" sz="1800" dirty="0"/>
              <a:t>before being sent to a higher layer. This also allows for data to be reformatted or decoded</a:t>
            </a:r>
            <a:r>
              <a:rPr lang="en-IN" sz="1800" dirty="0" smtClean="0"/>
              <a:t>, making </a:t>
            </a:r>
            <a:r>
              <a:rPr lang="en-IN" sz="1800" dirty="0"/>
              <a:t>additional processing by other systems easier. Thus, a critical function is assessing the data to </a:t>
            </a:r>
            <a:r>
              <a:rPr lang="en-IN" sz="1800" dirty="0" smtClean="0"/>
              <a:t>see if </a:t>
            </a:r>
            <a:r>
              <a:rPr lang="en-IN" sz="1800" dirty="0"/>
              <a:t>predefined thresholds are crossed and any action or alerts need to be sent. </a:t>
            </a:r>
          </a:p>
          <a:p>
            <a:pPr algn="just"/>
            <a:r>
              <a:rPr lang="en-IN" sz="1800" b="1" dirty="0"/>
              <a:t>Upper Layers: Layers 4–7 </a:t>
            </a:r>
          </a:p>
          <a:p>
            <a:pPr lvl="1" algn="just"/>
            <a:r>
              <a:rPr lang="en-IN" sz="1800" dirty="0" smtClean="0"/>
              <a:t>The </a:t>
            </a:r>
            <a:r>
              <a:rPr lang="en-IN" sz="1800" dirty="0"/>
              <a:t>upper layers deal with handling and processing the IoT data generated by the bottom layer. For </a:t>
            </a:r>
            <a:r>
              <a:rPr lang="en-IN" sz="1800" dirty="0" smtClean="0"/>
              <a:t>the sake </a:t>
            </a:r>
            <a:r>
              <a:rPr lang="en-IN" sz="1800" dirty="0"/>
              <a:t>of completeness, Layers 4–7 of the IoT Reference Model are summarized in Table 2-2. </a:t>
            </a:r>
            <a:endParaRPr lang="en-IN" sz="18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IoT World Forum (</a:t>
            </a:r>
            <a:r>
              <a:rPr lang="en-IN" dirty="0" err="1" smtClean="0"/>
              <a:t>IoTWF</a:t>
            </a:r>
            <a:r>
              <a:rPr lang="en-IN" dirty="0" smtClean="0"/>
              <a:t>)</a:t>
            </a:r>
            <a:endParaRPr lang="en-I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714348" y="1389328"/>
            <a:ext cx="7643866" cy="47455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IoT World Forum (</a:t>
            </a:r>
            <a:r>
              <a:rPr lang="en-IN" dirty="0" err="1" smtClean="0"/>
              <a:t>IoTWF</a:t>
            </a:r>
            <a:r>
              <a:rPr lang="en-IN" dirty="0" smtClean="0"/>
              <a:t>)</a:t>
            </a:r>
            <a:endParaRPr lang="en-IN" dirty="0"/>
          </a:p>
        </p:txBody>
      </p:sp>
      <p:pic>
        <p:nvPicPr>
          <p:cNvPr id="6146" name="Picture 2"/>
          <p:cNvPicPr>
            <a:picLocks noGrp="1" noChangeAspect="1" noChangeArrowheads="1"/>
          </p:cNvPicPr>
          <p:nvPr>
            <p:ph sz="quarter" idx="1"/>
          </p:nvPr>
        </p:nvPicPr>
        <p:blipFill>
          <a:blip r:embed="rId2"/>
          <a:stretch>
            <a:fillRect/>
          </a:stretch>
        </p:blipFill>
        <p:spPr bwMode="auto">
          <a:xfrm>
            <a:off x="1709737" y="1762125"/>
            <a:ext cx="6181725" cy="394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IoT Functional Stack</a:t>
            </a:r>
            <a:endParaRPr lang="en-IN" dirty="0"/>
          </a:p>
        </p:txBody>
      </p:sp>
      <p:sp>
        <p:nvSpPr>
          <p:cNvPr id="3" name="Content Placeholder 2"/>
          <p:cNvSpPr>
            <a:spLocks noGrp="1"/>
          </p:cNvSpPr>
          <p:nvPr>
            <p:ph sz="quarter" idx="1"/>
          </p:nvPr>
        </p:nvSpPr>
        <p:spPr/>
        <p:txBody>
          <a:bodyPr>
            <a:noAutofit/>
          </a:bodyPr>
          <a:lstStyle/>
          <a:p>
            <a:pPr algn="just"/>
            <a:r>
              <a:rPr lang="en-IN" sz="1600" dirty="0"/>
              <a:t>The IoT network must be designed to support its unique requirements and constraints. This section provides an overview of the full networking stack, from sensors all the way to the applications layer. </a:t>
            </a:r>
          </a:p>
          <a:p>
            <a:pPr algn="just"/>
            <a:r>
              <a:rPr lang="en-IN" sz="1600" dirty="0"/>
              <a:t>The Core IoT Functional Stack IoT networks are built around the concept of “things,” or smart objects performing functions and delivering new connected services. These objects are “smart” because they use a combination of contextual information and configured goals to perform actions. These actions can be self-contained (that is, the smart object does not rely on external systems for its actions); however, in most cases, the “thing” interacts with an external system to report information that the smart object collects, to exchange with other objects, or to interact with a management platform. In this case, the management platform can be used to process data collected from the smart object and also guide the </a:t>
            </a:r>
            <a:r>
              <a:rPr lang="en-IN" sz="1600" dirty="0" err="1"/>
              <a:t>behavior</a:t>
            </a:r>
            <a:r>
              <a:rPr lang="en-IN" sz="1600" dirty="0"/>
              <a:t> of the smart object. From an architectural standpoint, several components have to work together for an IoT network to be operational: “Things” layer: At this layer, the physical devices need to fit the constraints of the environment in which they are deployed while still being able to provide the information needed. Communications network layer: When smart objects are not self-contained, they need to communicate with an external system. In many cases, this communication uses a wireless technology. This layer has four </a:t>
            </a:r>
            <a:r>
              <a:rPr lang="en-IN" sz="1600" dirty="0" err="1"/>
              <a:t>sublayers</a:t>
            </a:r>
            <a:r>
              <a:rPr lang="en-IN" sz="1600" dirty="0"/>
              <a:t>: Access network </a:t>
            </a:r>
            <a:r>
              <a:rPr lang="en-IN" sz="1600" dirty="0" err="1"/>
              <a:t>sublayer</a:t>
            </a:r>
            <a:r>
              <a:rPr lang="en-IN" sz="1600" dirty="0"/>
              <a:t>: The last mile of the IoT network is the access network. This is typically made up of wireless technologies such as 802.11ah, 802.15.4g, and </a:t>
            </a:r>
            <a:r>
              <a:rPr lang="en-IN" sz="1600" dirty="0" err="1"/>
              <a:t>LoRa</a:t>
            </a:r>
            <a:r>
              <a:rPr lang="en-IN" sz="1600" dirty="0"/>
              <a:t>. The sensors connected to the access network may also be wired. Gateways and backhaul network </a:t>
            </a:r>
            <a:r>
              <a:rPr lang="en-IN" sz="1600" dirty="0" err="1"/>
              <a:t>sublayer</a:t>
            </a:r>
            <a:r>
              <a:rPr lang="en-IN" sz="1600" dirty="0"/>
              <a:t>: A common communication system organizes multiple smart objects in a given area around a common gateway.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Core IoT Functional Stack</a:t>
            </a:r>
            <a:endParaRPr lang="en-IN" dirty="0"/>
          </a:p>
        </p:txBody>
      </p:sp>
      <p:sp>
        <p:nvSpPr>
          <p:cNvPr id="3" name="Content Placeholder 2"/>
          <p:cNvSpPr>
            <a:spLocks noGrp="1"/>
          </p:cNvSpPr>
          <p:nvPr>
            <p:ph sz="quarter" idx="1"/>
          </p:nvPr>
        </p:nvSpPr>
        <p:spPr/>
        <p:txBody>
          <a:bodyPr>
            <a:normAutofit fontScale="40000" lnSpcReduction="20000"/>
          </a:bodyPr>
          <a:lstStyle/>
          <a:p>
            <a:pPr algn="just"/>
            <a:r>
              <a:rPr lang="en-IN" sz="4200" dirty="0" smtClean="0"/>
              <a:t>The gateway communicates directly with the smart objects. The role of the gateway is to forward the collected information through a longer-range medium (called the backhaul) to a </a:t>
            </a:r>
            <a:r>
              <a:rPr lang="en-IN" sz="4200" dirty="0" err="1" smtClean="0"/>
              <a:t>headend</a:t>
            </a:r>
            <a:r>
              <a:rPr lang="en-IN" sz="4200" dirty="0" smtClean="0"/>
              <a:t> central station where the information is processed. This information exchange is a Layer 7 (application) function, which is the reason this object is called a gateway. On IP networks, this gateway also forwards packets from one IP network to another, and it therefore acts as a router. Network transport </a:t>
            </a:r>
            <a:r>
              <a:rPr lang="en-IN" sz="4200" dirty="0" err="1" smtClean="0"/>
              <a:t>sublayer</a:t>
            </a:r>
            <a:r>
              <a:rPr lang="en-IN" sz="4200" dirty="0" smtClean="0"/>
              <a:t>: For communication to be successful, network and transport layer protocols such as IP and UDP must be implemented to support the variety of devices to connect and media to use. IoT network management </a:t>
            </a:r>
            <a:r>
              <a:rPr lang="en-IN" sz="4200" dirty="0" err="1" smtClean="0"/>
              <a:t>sublayer</a:t>
            </a:r>
            <a:r>
              <a:rPr lang="en-IN" sz="4200" dirty="0" smtClean="0"/>
              <a:t>: Additional protocols must be in place to allow the </a:t>
            </a:r>
            <a:r>
              <a:rPr lang="en-IN" sz="4200" dirty="0" err="1" smtClean="0"/>
              <a:t>headend</a:t>
            </a:r>
            <a:r>
              <a:rPr lang="en-IN" sz="4200" dirty="0" smtClean="0"/>
              <a:t> applications to exchange data with the sensors. Examples include </a:t>
            </a:r>
            <a:r>
              <a:rPr lang="en-IN" sz="4200" dirty="0" err="1" smtClean="0"/>
              <a:t>CoAP</a:t>
            </a:r>
            <a:r>
              <a:rPr lang="en-IN" sz="4200" dirty="0" smtClean="0"/>
              <a:t> and MQTT. </a:t>
            </a:r>
          </a:p>
          <a:p>
            <a:pPr algn="just"/>
            <a:r>
              <a:rPr lang="en-IN" sz="4200" dirty="0" smtClean="0"/>
              <a:t>Application and analytics layer: At the upper layer, an application needs to process the collected data, not only to control the smart objects when necessary, but to make intelligent decision based on the information collected and, in turn, instruct the “things” or other systems to adapt to the analyzed conditions and change their </a:t>
            </a:r>
            <a:r>
              <a:rPr lang="en-IN" sz="4200" dirty="0" err="1" smtClean="0"/>
              <a:t>behaviors</a:t>
            </a:r>
            <a:r>
              <a:rPr lang="en-IN" sz="4200" dirty="0" smtClean="0"/>
              <a:t> or parameters. The following sections examine these elements and help you architect your IoT communication network.</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Fog Computing </a:t>
            </a:r>
            <a:endParaRPr lang="en-IN" dirty="0"/>
          </a:p>
        </p:txBody>
      </p:sp>
      <p:sp>
        <p:nvSpPr>
          <p:cNvPr id="3" name="Content Placeholder 2"/>
          <p:cNvSpPr>
            <a:spLocks noGrp="1"/>
          </p:cNvSpPr>
          <p:nvPr>
            <p:ph sz="quarter" idx="1"/>
          </p:nvPr>
        </p:nvSpPr>
        <p:spPr/>
        <p:txBody>
          <a:bodyPr>
            <a:normAutofit fontScale="70000" lnSpcReduction="20000"/>
          </a:bodyPr>
          <a:lstStyle/>
          <a:p>
            <a:pPr algn="just"/>
            <a:r>
              <a:rPr lang="en-IN" dirty="0" smtClean="0"/>
              <a:t>The </a:t>
            </a:r>
            <a:r>
              <a:rPr lang="en-IN" dirty="0"/>
              <a:t>solution to the challenges mentioned in the previous section is to distribute data management throughout the IoT system, as close to the edge of the IP network as possible. The best-known embodiment of edge services in IoT is fog computing. Any device with computing, storage, and network connectivity can be a fog node. Examples include industrial controllers, switches, routers, embedded servers, and IoT gateways. Analyzing IoT data close to where it is collected minimizes latency, offloads gigabytes of network traffic from the core network, and keeps sensitive data inside the local network. </a:t>
            </a:r>
            <a:endParaRPr lang="en-IN" dirty="0" smtClean="0"/>
          </a:p>
          <a:p>
            <a:pPr algn="just"/>
            <a:r>
              <a:rPr lang="en-IN" dirty="0" smtClean="0"/>
              <a:t>Fog </a:t>
            </a:r>
            <a:r>
              <a:rPr lang="en-IN" dirty="0"/>
              <a:t>services are typically accomplished very close to the edge device, sitting as close to the IoT endpoints as possible. One significant advantage of this is that the fog </a:t>
            </a:r>
            <a:r>
              <a:rPr lang="en-IN" dirty="0" smtClean="0"/>
              <a:t>node </a:t>
            </a:r>
            <a:r>
              <a:rPr lang="en-IN" dirty="0"/>
              <a:t>has contextual awareness of the sensors it is managing because of its geographic proximity to those sensors. For example, there might be a fog router on an oil derrick that is monitoring all the sensor activity at that location. Because the fog node is able to analyze information from all the sensors on that derrick, it can provide contextual analysis of the messages it is receiving and may decide to send back only the relevant information over the backhaul network to the cloud. In this way, it is performing distributed analytics such that the volume of data sent upstream is greatly reduced and is much more useful to application and analytics servers residing in the cloud.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IOT</a:t>
            </a:r>
            <a:endParaRPr lang="en-IN" dirty="0"/>
          </a:p>
        </p:txBody>
      </p:sp>
      <p:sp>
        <p:nvSpPr>
          <p:cNvPr id="3" name="Content Placeholder 2"/>
          <p:cNvSpPr>
            <a:spLocks noGrp="1"/>
          </p:cNvSpPr>
          <p:nvPr>
            <p:ph sz="quarter" idx="1"/>
          </p:nvPr>
        </p:nvSpPr>
        <p:spPr/>
        <p:txBody>
          <a:bodyPr>
            <a:normAutofit fontScale="77500" lnSpcReduction="20000"/>
          </a:bodyPr>
          <a:lstStyle/>
          <a:p>
            <a:pPr algn="just">
              <a:lnSpc>
                <a:spcPct val="120000"/>
              </a:lnSpc>
            </a:pPr>
            <a:r>
              <a:rPr lang="en-IN" dirty="0" smtClean="0"/>
              <a:t>Today </a:t>
            </a:r>
            <a:r>
              <a:rPr lang="en-IN" dirty="0"/>
              <a:t>the Internet has become ubiquitous, has touched almost every corner of the globe, and is affecting human life in unimaginable ways. </a:t>
            </a:r>
          </a:p>
          <a:p>
            <a:pPr algn="just">
              <a:lnSpc>
                <a:spcPct val="120000"/>
              </a:lnSpc>
            </a:pPr>
            <a:r>
              <a:rPr lang="en-IN" dirty="0" smtClean="0"/>
              <a:t>We </a:t>
            </a:r>
            <a:r>
              <a:rPr lang="en-IN" dirty="0"/>
              <a:t>are now entering an era of even more pervasive connectivity where a very wide variety of appliances will be connected to the web. </a:t>
            </a:r>
          </a:p>
          <a:p>
            <a:pPr algn="just">
              <a:lnSpc>
                <a:spcPct val="120000"/>
              </a:lnSpc>
            </a:pPr>
            <a:r>
              <a:rPr lang="en-IN" dirty="0" smtClean="0"/>
              <a:t>One </a:t>
            </a:r>
            <a:r>
              <a:rPr lang="en-IN" dirty="0"/>
              <a:t>year after the past edition of the </a:t>
            </a:r>
            <a:r>
              <a:rPr lang="en-IN" dirty="0" smtClean="0"/>
              <a:t>Cluster book </a:t>
            </a:r>
            <a:r>
              <a:rPr lang="en-IN" dirty="0"/>
              <a:t>2012 it can be clearly </a:t>
            </a:r>
            <a:r>
              <a:rPr lang="en-IN" dirty="0" smtClean="0"/>
              <a:t>stated that </a:t>
            </a:r>
            <a:r>
              <a:rPr lang="en-IN" dirty="0"/>
              <a:t>the Internet of Things (IoT) has reached many different players and </a:t>
            </a:r>
            <a:r>
              <a:rPr lang="en-IN" dirty="0" smtClean="0"/>
              <a:t>gained further </a:t>
            </a:r>
            <a:r>
              <a:rPr lang="en-IN" dirty="0"/>
              <a:t>recognition. Out of the potential Internet of Things application areas</a:t>
            </a:r>
            <a:r>
              <a:rPr lang="en-IN" dirty="0" smtClean="0"/>
              <a:t>, Smart </a:t>
            </a:r>
            <a:r>
              <a:rPr lang="en-IN" dirty="0"/>
              <a:t>Cities (and regions), Smart Car and mobility, Smart Home and </a:t>
            </a:r>
            <a:r>
              <a:rPr lang="en-IN" dirty="0" smtClean="0"/>
              <a:t>assisted living</a:t>
            </a:r>
            <a:r>
              <a:rPr lang="en-IN" dirty="0"/>
              <a:t>, Smart Industries, Public safety, Energy &amp; environmental protection</a:t>
            </a:r>
            <a:r>
              <a:rPr lang="en-IN" dirty="0" smtClean="0"/>
              <a:t>, Agriculture </a:t>
            </a:r>
            <a:r>
              <a:rPr lang="en-IN" dirty="0"/>
              <a:t>and Tourism as part of a future IoT Ecosystem (Figure 1.1) </a:t>
            </a:r>
            <a:r>
              <a:rPr lang="en-IN" dirty="0" smtClean="0"/>
              <a:t>have acquired </a:t>
            </a:r>
            <a:r>
              <a:rPr lang="en-IN" dirty="0"/>
              <a:t>high attention. </a:t>
            </a:r>
          </a:p>
          <a:p>
            <a:pPr algn="just">
              <a:lnSpc>
                <a:spcPct val="120000"/>
              </a:lnSpc>
            </a:pPr>
            <a:r>
              <a:rPr lang="en-IN" dirty="0"/>
              <a:t>IoT Ecosystem.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Fog Computing </a:t>
            </a:r>
            <a:endParaRPr lang="en-IN"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1000101" y="1401024"/>
            <a:ext cx="7210148" cy="48854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Fog Computing </a:t>
            </a:r>
            <a:endParaRPr lang="en-IN" dirty="0"/>
          </a:p>
        </p:txBody>
      </p:sp>
      <p:sp>
        <p:nvSpPr>
          <p:cNvPr id="3" name="Content Placeholder 2"/>
          <p:cNvSpPr>
            <a:spLocks noGrp="1"/>
          </p:cNvSpPr>
          <p:nvPr>
            <p:ph sz="quarter" idx="1"/>
          </p:nvPr>
        </p:nvSpPr>
        <p:spPr/>
        <p:txBody>
          <a:bodyPr>
            <a:normAutofit fontScale="77500" lnSpcReduction="20000"/>
          </a:bodyPr>
          <a:lstStyle/>
          <a:p>
            <a:pPr algn="just"/>
            <a:r>
              <a:rPr lang="en-IN" dirty="0"/>
              <a:t>The defining characteristic of fog computing are as follows: </a:t>
            </a:r>
          </a:p>
          <a:p>
            <a:pPr lvl="1" algn="just"/>
            <a:r>
              <a:rPr lang="en-IN" dirty="0"/>
              <a:t>Contextual location awareness and low latency: The fog node sits as close to the IoT endpoint as possible to deliver distributed computing. </a:t>
            </a:r>
          </a:p>
          <a:p>
            <a:pPr lvl="1" algn="just"/>
            <a:r>
              <a:rPr lang="en-IN" dirty="0"/>
              <a:t>Geographic distribution: In sharp contrast to the more centralized cloud, the services and applications targeted by the fog nodes demand widely distributed deployments. </a:t>
            </a:r>
          </a:p>
          <a:p>
            <a:pPr lvl="1" algn="just"/>
            <a:r>
              <a:rPr lang="en-IN" dirty="0"/>
              <a:t>Deployment near IoT endpoints: Fog nodes are typically deployed in the presence of a large number of IoT endpoints. For example, typical metering deployments often see 3000 to 4000 nodes per gateway router, which also functions as the fog computing node. </a:t>
            </a:r>
          </a:p>
          <a:p>
            <a:pPr lvl="1" algn="just"/>
            <a:r>
              <a:rPr lang="en-IN" dirty="0"/>
              <a:t>Wireless communication between the fog and the IoT endpoint: Although it is possible to connect wired nodes, the advantages of fog are greatest when dealing with a large number of endpoints, and wireless access is the easiest way to achieve such scale. </a:t>
            </a:r>
          </a:p>
          <a:p>
            <a:pPr lvl="1" algn="just"/>
            <a:r>
              <a:rPr lang="en-IN" dirty="0"/>
              <a:t>Use for real-time interactions: Important fog applications involve real-time interactions rather than batch processing. </a:t>
            </a:r>
            <a:r>
              <a:rPr lang="en-IN" dirty="0" err="1"/>
              <a:t>Preprocessing</a:t>
            </a:r>
            <a:r>
              <a:rPr lang="en-IN" dirty="0"/>
              <a:t> of data in the fog nodes allows upper-layer applications to perform batch processing on a subset of the data.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Computing</a:t>
            </a:r>
            <a:endParaRPr lang="en-IN" dirty="0"/>
          </a:p>
        </p:txBody>
      </p:sp>
      <p:sp>
        <p:nvSpPr>
          <p:cNvPr id="3" name="Content Placeholder 2"/>
          <p:cNvSpPr>
            <a:spLocks noGrp="1"/>
          </p:cNvSpPr>
          <p:nvPr>
            <p:ph sz="quarter" idx="1"/>
          </p:nvPr>
        </p:nvSpPr>
        <p:spPr/>
        <p:txBody>
          <a:bodyPr>
            <a:normAutofit/>
          </a:bodyPr>
          <a:lstStyle/>
          <a:p>
            <a:pPr algn="just"/>
            <a:r>
              <a:rPr lang="en-IN" dirty="0"/>
              <a:t>Fog computing solutions are being adopted by many industries, and efforts to develop distributed applications and analytics tools are being introduced at an accelerating pace. The natural place for a fog node is in the network device that sits closest to the IoT endpoints, and these nodes are typically spread throughout an IoT network. However, in recent years, the concept of IoT computing has been pushed even further to the edge, and in some cases it now resides directly in the sensors and IoT devices.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64" y="714356"/>
            <a:ext cx="8715436" cy="1143000"/>
          </a:xfrm>
        </p:spPr>
        <p:txBody>
          <a:bodyPr>
            <a:normAutofit fontScale="90000"/>
          </a:bodyPr>
          <a:lstStyle/>
          <a:p>
            <a:r>
              <a:rPr lang="en-IN" dirty="0" smtClean="0"/>
              <a:t>IOT NETWORKING CONSIDERATIONS AND CHALLENGES </a:t>
            </a:r>
            <a:r>
              <a:rPr lang="en-IN" b="1" dirty="0" smtClean="0"/>
              <a:t/>
            </a:r>
            <a:br>
              <a:rPr lang="en-IN" b="1" dirty="0" smtClean="0"/>
            </a:br>
            <a:endParaRPr lang="en-IN" dirty="0"/>
          </a:p>
        </p:txBody>
      </p:sp>
      <p:sp>
        <p:nvSpPr>
          <p:cNvPr id="3" name="Content Placeholder 2"/>
          <p:cNvSpPr>
            <a:spLocks noGrp="1"/>
          </p:cNvSpPr>
          <p:nvPr>
            <p:ph sz="quarter" idx="1"/>
          </p:nvPr>
        </p:nvSpPr>
        <p:spPr/>
        <p:txBody>
          <a:bodyPr>
            <a:normAutofit/>
          </a:bodyPr>
          <a:lstStyle/>
          <a:p>
            <a:pPr algn="just"/>
            <a:r>
              <a:rPr lang="en-IN" dirty="0" smtClean="0"/>
              <a:t>When </a:t>
            </a:r>
            <a:r>
              <a:rPr lang="en-IN" dirty="0"/>
              <a:t>you consider which networking technologies to adopt within your IoT application, be mindful of the following constraints: </a:t>
            </a:r>
          </a:p>
          <a:p>
            <a:pPr lvl="1" algn="just"/>
            <a:r>
              <a:rPr lang="en-IN" dirty="0" smtClean="0"/>
              <a:t>Range </a:t>
            </a:r>
            <a:endParaRPr lang="en-IN" dirty="0"/>
          </a:p>
          <a:p>
            <a:pPr lvl="1" algn="just"/>
            <a:r>
              <a:rPr lang="en-IN" dirty="0" smtClean="0"/>
              <a:t>Bandwidth </a:t>
            </a:r>
            <a:endParaRPr lang="en-IN" dirty="0"/>
          </a:p>
          <a:p>
            <a:pPr lvl="1" algn="just"/>
            <a:r>
              <a:rPr lang="en-IN" dirty="0" smtClean="0"/>
              <a:t>Power </a:t>
            </a:r>
            <a:r>
              <a:rPr lang="en-IN" dirty="0"/>
              <a:t>usage </a:t>
            </a:r>
          </a:p>
          <a:p>
            <a:pPr lvl="1" algn="just"/>
            <a:r>
              <a:rPr lang="en-IN" dirty="0" smtClean="0"/>
              <a:t>Intermittent </a:t>
            </a:r>
            <a:r>
              <a:rPr lang="en-IN" dirty="0"/>
              <a:t>connectivity </a:t>
            </a:r>
          </a:p>
          <a:p>
            <a:pPr lvl="1" algn="just"/>
            <a:r>
              <a:rPr lang="en-IN" dirty="0" smtClean="0"/>
              <a:t>Interoperability </a:t>
            </a:r>
            <a:endParaRPr lang="en-IN" dirty="0"/>
          </a:p>
          <a:p>
            <a:pPr lvl="1" algn="just"/>
            <a:r>
              <a:rPr lang="en-IN" dirty="0" smtClean="0"/>
              <a:t>Security </a:t>
            </a:r>
            <a:endParaRPr lang="en-IN"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 of IOT Ecosystem</a:t>
            </a:r>
            <a:endParaRPr lang="en-IN"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5670562" y="2428868"/>
            <a:ext cx="3473438" cy="27860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14282" y="2285992"/>
            <a:ext cx="5132418" cy="29379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 of IOT Ecosystem</a:t>
            </a:r>
            <a:endParaRPr lang="en-IN" dirty="0"/>
          </a:p>
        </p:txBody>
      </p:sp>
      <p:sp>
        <p:nvSpPr>
          <p:cNvPr id="3" name="Content Placeholder 2"/>
          <p:cNvSpPr>
            <a:spLocks noGrp="1"/>
          </p:cNvSpPr>
          <p:nvPr>
            <p:ph sz="quarter" idx="1"/>
          </p:nvPr>
        </p:nvSpPr>
        <p:spPr>
          <a:xfrm>
            <a:off x="457200" y="1600200"/>
            <a:ext cx="5186370" cy="4543443"/>
          </a:xfrm>
        </p:spPr>
        <p:txBody>
          <a:bodyPr>
            <a:normAutofit fontScale="85000" lnSpcReduction="20000"/>
          </a:bodyPr>
          <a:lstStyle/>
          <a:p>
            <a:pPr algn="just"/>
            <a:r>
              <a:rPr lang="en-IN" dirty="0" smtClean="0"/>
              <a:t>We </a:t>
            </a:r>
            <a:r>
              <a:rPr lang="en-IN" dirty="0"/>
              <a:t>use these capabilities to query the state of the object and to change its state if possible. </a:t>
            </a:r>
          </a:p>
          <a:p>
            <a:pPr algn="just"/>
            <a:r>
              <a:rPr lang="en-IN" dirty="0" smtClean="0"/>
              <a:t>In </a:t>
            </a:r>
            <a:r>
              <a:rPr lang="en-IN" dirty="0"/>
              <a:t>common parlance, the Internet of Things refers to a new kind of world where almost all the devices and appliances that we use are connected to a network. </a:t>
            </a:r>
          </a:p>
          <a:p>
            <a:pPr algn="just"/>
            <a:r>
              <a:rPr lang="en-IN" dirty="0" smtClean="0"/>
              <a:t>We </a:t>
            </a:r>
            <a:r>
              <a:rPr lang="en-IN" dirty="0"/>
              <a:t>can use them collaboratively to achieve complex tasks that require a high degree of intelligence. </a:t>
            </a:r>
          </a:p>
          <a:p>
            <a:pPr algn="just"/>
            <a:r>
              <a:rPr lang="en-IN" dirty="0" smtClean="0"/>
              <a:t>For </a:t>
            </a:r>
            <a:r>
              <a:rPr lang="en-IN" dirty="0"/>
              <a:t>this intelligence and interconnection, IoT devices </a:t>
            </a:r>
            <a:r>
              <a:rPr lang="en-IN" dirty="0" smtClean="0"/>
              <a:t>are equipped </a:t>
            </a:r>
            <a:r>
              <a:rPr lang="en-IN" dirty="0"/>
              <a:t>with embedded sensors, actuators, processors, </a:t>
            </a:r>
            <a:r>
              <a:rPr lang="en-IN" dirty="0" smtClean="0"/>
              <a:t>and transceivers</a:t>
            </a:r>
            <a:r>
              <a:rPr lang="en-IN" dirty="0"/>
              <a:t>. </a:t>
            </a:r>
          </a:p>
          <a:p>
            <a:pPr algn="just"/>
            <a:r>
              <a:rPr lang="en-IN" dirty="0" smtClean="0"/>
              <a:t>IoT is </a:t>
            </a:r>
            <a:r>
              <a:rPr lang="en-IN" dirty="0"/>
              <a:t>not a single technology; rather it is </a:t>
            </a:r>
            <a:r>
              <a:rPr lang="en-IN" dirty="0" smtClean="0"/>
              <a:t>an agglomeration </a:t>
            </a:r>
            <a:r>
              <a:rPr lang="en-IN" dirty="0"/>
              <a:t>of various technologies that work together </a:t>
            </a:r>
            <a:r>
              <a:rPr lang="en-IN" dirty="0" smtClean="0"/>
              <a:t>in tandem</a:t>
            </a:r>
            <a:r>
              <a:rPr lang="en-IN" dirty="0"/>
              <a:t>. </a:t>
            </a:r>
          </a:p>
          <a:p>
            <a:pPr algn="just"/>
            <a:endParaRPr lang="en-IN" dirty="0"/>
          </a:p>
        </p:txBody>
      </p:sp>
      <p:pic>
        <p:nvPicPr>
          <p:cNvPr id="8194" name="Picture 2"/>
          <p:cNvPicPr>
            <a:picLocks noChangeAspect="1" noChangeArrowheads="1"/>
          </p:cNvPicPr>
          <p:nvPr/>
        </p:nvPicPr>
        <p:blipFill>
          <a:blip r:embed="rId2"/>
          <a:srcRect/>
          <a:stretch>
            <a:fillRect/>
          </a:stretch>
        </p:blipFill>
        <p:spPr bwMode="auto">
          <a:xfrm>
            <a:off x="6143636" y="1571612"/>
            <a:ext cx="2333625"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 of IOT Ecosystem</a:t>
            </a:r>
            <a:endParaRPr lang="en-IN" dirty="0"/>
          </a:p>
        </p:txBody>
      </p:sp>
      <p:sp>
        <p:nvSpPr>
          <p:cNvPr id="3" name="Content Placeholder 2"/>
          <p:cNvSpPr>
            <a:spLocks noGrp="1"/>
          </p:cNvSpPr>
          <p:nvPr>
            <p:ph sz="quarter" idx="1"/>
          </p:nvPr>
        </p:nvSpPr>
        <p:spPr/>
        <p:txBody>
          <a:bodyPr>
            <a:normAutofit fontScale="92500"/>
          </a:bodyPr>
          <a:lstStyle/>
          <a:p>
            <a:pPr algn="just"/>
            <a:r>
              <a:rPr lang="en-IN" b="1" dirty="0"/>
              <a:t>Sensors: </a:t>
            </a:r>
          </a:p>
          <a:p>
            <a:pPr lvl="1" algn="just"/>
            <a:r>
              <a:rPr lang="en-IN" dirty="0" smtClean="0"/>
              <a:t>These </a:t>
            </a:r>
            <a:r>
              <a:rPr lang="en-IN" dirty="0"/>
              <a:t>form the front end of the IoT devices. These are the so-called “Things” of the system. Their main purpose is to collect data from its surroundings (sensors) or give out data to its surrounding (actuators). </a:t>
            </a:r>
          </a:p>
          <a:p>
            <a:pPr lvl="1" algn="just"/>
            <a:r>
              <a:rPr lang="en-IN" dirty="0" smtClean="0"/>
              <a:t>These </a:t>
            </a:r>
            <a:r>
              <a:rPr lang="en-IN" dirty="0"/>
              <a:t>have to be uniquely identifiable devices with a unique IP address so that they can be easily identifiable over a large network. </a:t>
            </a:r>
          </a:p>
          <a:p>
            <a:pPr lvl="1" algn="just"/>
            <a:r>
              <a:rPr lang="en-IN" dirty="0" smtClean="0"/>
              <a:t>These </a:t>
            </a:r>
            <a:r>
              <a:rPr lang="en-IN" dirty="0"/>
              <a:t>have to be active in nature which means that they should be able to collect real-time data. These can either work on their own (autonomous in nature) or can be made to work by the user depending on their needs (user-controlled). </a:t>
            </a:r>
          </a:p>
          <a:p>
            <a:pPr lvl="1" algn="just"/>
            <a:r>
              <a:rPr lang="en-IN" dirty="0" smtClean="0"/>
              <a:t>Examples </a:t>
            </a:r>
            <a:r>
              <a:rPr lang="en-IN" dirty="0"/>
              <a:t>of sensors are gas sensor, water quality sensor, moisture sensor, etc. </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 of IOT Ecosystem</a:t>
            </a:r>
            <a:endParaRPr lang="en-IN" dirty="0"/>
          </a:p>
        </p:txBody>
      </p:sp>
      <p:sp>
        <p:nvSpPr>
          <p:cNvPr id="3" name="Content Placeholder 2"/>
          <p:cNvSpPr>
            <a:spLocks noGrp="1"/>
          </p:cNvSpPr>
          <p:nvPr>
            <p:ph sz="quarter" idx="1"/>
          </p:nvPr>
        </p:nvSpPr>
        <p:spPr/>
        <p:txBody>
          <a:bodyPr>
            <a:normAutofit lnSpcReduction="10000"/>
          </a:bodyPr>
          <a:lstStyle/>
          <a:p>
            <a:r>
              <a:rPr lang="en-IN" b="1" dirty="0"/>
              <a:t>Processors: </a:t>
            </a:r>
          </a:p>
          <a:p>
            <a:pPr lvl="1" algn="just"/>
            <a:r>
              <a:rPr lang="en-IN" dirty="0" smtClean="0"/>
              <a:t>Processors </a:t>
            </a:r>
            <a:r>
              <a:rPr lang="en-IN" dirty="0"/>
              <a:t>are the brain of the IoT system. Their main function is to process the data captured by the sensors and process them so as to extract the valuable data from the enormous amount of raw data collected. In a word, we can say that it gives intelligence to the data. </a:t>
            </a:r>
          </a:p>
          <a:p>
            <a:pPr lvl="1" algn="just"/>
            <a:r>
              <a:rPr lang="en-IN" dirty="0" smtClean="0"/>
              <a:t>Processors </a:t>
            </a:r>
            <a:r>
              <a:rPr lang="en-IN" dirty="0"/>
              <a:t>mostly work on real-time basis and can be easily controlled by applications. These are also responsible for securing the data – that is performing encryption and decryption of data. </a:t>
            </a:r>
          </a:p>
          <a:p>
            <a:pPr lvl="1" algn="just"/>
            <a:r>
              <a:rPr lang="en-IN" dirty="0" smtClean="0"/>
              <a:t>Embedded </a:t>
            </a:r>
            <a:r>
              <a:rPr lang="en-IN" dirty="0"/>
              <a:t>hardware devices, microcontroller, etc are the ones that process the data because they have processors attached to it. </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TotalTime>
  <Words>5611</Words>
  <Application>Microsoft Office PowerPoint</Application>
  <PresentationFormat>On-screen Show (4:3)</PresentationFormat>
  <Paragraphs>207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Equity</vt:lpstr>
      <vt:lpstr>Fundamentals of IOT</vt:lpstr>
      <vt:lpstr>Contents</vt:lpstr>
      <vt:lpstr>Definitions of Internet of Things</vt:lpstr>
      <vt:lpstr>Fundamentals of IOT</vt:lpstr>
      <vt:lpstr>IOT NETWORKING CONSIDERATIONS AND CHALLENGES  </vt:lpstr>
      <vt:lpstr>Functional block of IOT Ecosystem</vt:lpstr>
      <vt:lpstr>Functional block of IOT Ecosystem</vt:lpstr>
      <vt:lpstr>Functional block of IOT Ecosystem</vt:lpstr>
      <vt:lpstr>Functional block of IOT Ecosystem</vt:lpstr>
      <vt:lpstr>Functional block of IOT Ecosystem</vt:lpstr>
      <vt:lpstr>Sensors and Actuators</vt:lpstr>
      <vt:lpstr>Sensors and Actuators</vt:lpstr>
      <vt:lpstr>Evolution of Internet of Things  </vt:lpstr>
      <vt:lpstr>Enabling Technologies</vt:lpstr>
      <vt:lpstr>Enabling Technologies</vt:lpstr>
      <vt:lpstr>NETWORKING STANDARDS AND TECHNOLOGIES  </vt:lpstr>
      <vt:lpstr>NETWORKING STANDARDS AND TECHNOLOGIES  </vt:lpstr>
      <vt:lpstr>NETWORK ACCESS AND PHYSICAL LAYER IOT NETWORK TECHNOLOGIES  </vt:lpstr>
      <vt:lpstr>NETWORK ACCESS AND PHYSICAL LAYER IOT NETWORK TECHNOLOGIES</vt:lpstr>
      <vt:lpstr>NETWORK ACCESS AND PHYSICAL LAYER IOT NETWORK TECHNOLOGIES  </vt:lpstr>
      <vt:lpstr>NETWORK ACCESS AND PHYSICAL LAYER IOT NETWORK TECHNOLOGIES  </vt:lpstr>
      <vt:lpstr>INTERNET LAYER IOT NETWORK TECHNOLOGIES  </vt:lpstr>
      <vt:lpstr>APPLICATION LAYER IOT NETWORK TECHNOLOGIES  </vt:lpstr>
      <vt:lpstr>Architecture of IOT</vt:lpstr>
      <vt:lpstr>Simplified IOT Architecture</vt:lpstr>
      <vt:lpstr>Simplified IOT Architecture</vt:lpstr>
      <vt:lpstr>Simplified IOT Architecture</vt:lpstr>
      <vt:lpstr>IOT Architecture:M2M</vt:lpstr>
      <vt:lpstr>IOT Architecture:M2M</vt:lpstr>
      <vt:lpstr>IoT World Forum (IoTWF) </vt:lpstr>
      <vt:lpstr>IoT World Forum (IoTWF) </vt:lpstr>
      <vt:lpstr>IoT World Forum (IoTWF) </vt:lpstr>
      <vt:lpstr>IoT World Forum (IoTWF)</vt:lpstr>
      <vt:lpstr>IoT World Forum (IoTWF)</vt:lpstr>
      <vt:lpstr>IoT World Forum (IoTWF)</vt:lpstr>
      <vt:lpstr>IoT World Forum (IoTWF)</vt:lpstr>
      <vt:lpstr>Core IoT Functional Stack</vt:lpstr>
      <vt:lpstr>Core IoT Functional Stack</vt:lpstr>
      <vt:lpstr>Fog Computing </vt:lpstr>
      <vt:lpstr>Fog Computing </vt:lpstr>
      <vt:lpstr>Fog Computing </vt:lpstr>
      <vt:lpstr>Edge Computing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40</cp:revision>
  <dcterms:created xsi:type="dcterms:W3CDTF">2022-07-27T15:58:29Z</dcterms:created>
  <dcterms:modified xsi:type="dcterms:W3CDTF">2022-07-27T18:04:58Z</dcterms:modified>
</cp:coreProperties>
</file>