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153400" cy="297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Internet of Things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VII </a:t>
            </a:r>
            <a:r>
              <a:rPr lang="en-US" sz="2700" dirty="0" err="1" smtClean="0">
                <a:solidFill>
                  <a:schemeClr val="accent4">
                    <a:lumMod val="75000"/>
                  </a:schemeClr>
                </a:solidFill>
              </a:rPr>
              <a:t>Sem</a:t>
            </a: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700" dirty="0" err="1" smtClean="0">
                <a:solidFill>
                  <a:schemeClr val="accent4">
                    <a:lumMod val="75000"/>
                  </a:schemeClr>
                </a:solidFill>
              </a:rPr>
              <a:t>Dept</a:t>
            </a: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 of CSE, NIT Raipur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Unit II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Protocols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Access Technologies</a:t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Topic</a:t>
            </a:r>
            <a:r>
              <a:rPr lang="en-US" sz="360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6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6LoWPAN, 6Lo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096000"/>
            <a:ext cx="64008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Dr. </a:t>
            </a:r>
            <a:r>
              <a:rPr lang="en-US" sz="2800" dirty="0" err="1" smtClean="0">
                <a:solidFill>
                  <a:srgbClr val="00B0F0"/>
                </a:solidFill>
              </a:rPr>
              <a:t>Veena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Anand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5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 the IP architecture, the transport of IP packets over any given Layer 1 (PHY) </a:t>
            </a:r>
            <a:r>
              <a:rPr lang="en-US" sz="2400" dirty="0" smtClean="0"/>
              <a:t>and Layer </a:t>
            </a:r>
            <a:r>
              <a:rPr lang="en-US" sz="2400" dirty="0"/>
              <a:t>2 (MAC) protocol must be defined and documented.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model for packaging IP </a:t>
            </a:r>
            <a:r>
              <a:rPr lang="en-US" sz="2400" dirty="0" smtClean="0"/>
              <a:t>into lower-layer </a:t>
            </a:r>
            <a:r>
              <a:rPr lang="en-US" sz="2400" dirty="0"/>
              <a:t>protocols is often referred to as an adaptation </a:t>
            </a:r>
            <a:r>
              <a:rPr lang="en-US" sz="2400" dirty="0" smtClean="0"/>
              <a:t>layer.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Unless the technology is proprietary, IP adaptation layers are typically defined by </a:t>
            </a:r>
            <a:r>
              <a:rPr lang="en-US" sz="2400" dirty="0" smtClean="0"/>
              <a:t>an IETF </a:t>
            </a:r>
            <a:r>
              <a:rPr lang="en-US" sz="2400" dirty="0"/>
              <a:t>working group and released as a Request for Comments (RFC).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An </a:t>
            </a:r>
            <a:r>
              <a:rPr lang="en-US" sz="2400" dirty="0"/>
              <a:t>RFC is a </a:t>
            </a:r>
            <a:r>
              <a:rPr lang="en-US" sz="2400" dirty="0" smtClean="0"/>
              <a:t>publication from </a:t>
            </a:r>
            <a:r>
              <a:rPr lang="en-US" sz="2400" dirty="0"/>
              <a:t>the IETF that officially documents Internet standards, specifications, </a:t>
            </a:r>
            <a:r>
              <a:rPr lang="en-US" sz="2400" dirty="0" smtClean="0"/>
              <a:t>protocols, procedures</a:t>
            </a:r>
            <a:r>
              <a:rPr lang="en-US" sz="2400" dirty="0"/>
              <a:t>, and events.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94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For example, RFC 864 describes how an IPv4 packet </a:t>
            </a:r>
            <a:r>
              <a:rPr lang="en-US" sz="2400" dirty="0" smtClean="0"/>
              <a:t>gets encapsulated </a:t>
            </a:r>
            <a:r>
              <a:rPr lang="en-US" sz="2400" dirty="0"/>
              <a:t>over an Ethernet frame, and RFC 2464 describes how the same function </a:t>
            </a:r>
            <a:r>
              <a:rPr lang="en-US" sz="2400" dirty="0" smtClean="0"/>
              <a:t>is performed </a:t>
            </a:r>
            <a:r>
              <a:rPr lang="en-US" sz="2400" dirty="0"/>
              <a:t>for an IPv6 packet.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err="1"/>
              <a:t>IoT</a:t>
            </a:r>
            <a:r>
              <a:rPr lang="en-US" sz="2400" dirty="0"/>
              <a:t>-related protocols follow a similar process. </a:t>
            </a:r>
            <a:r>
              <a:rPr lang="en-US" sz="2400" dirty="0" smtClean="0"/>
              <a:t>The </a:t>
            </a:r>
            <a:r>
              <a:rPr lang="en-US" sz="2400" dirty="0"/>
              <a:t>main difference is that </a:t>
            </a:r>
            <a:r>
              <a:rPr lang="en-US" sz="2400" dirty="0" smtClean="0"/>
              <a:t>an adaptation </a:t>
            </a:r>
            <a:r>
              <a:rPr lang="en-US" sz="2400" dirty="0"/>
              <a:t>layer designed for </a:t>
            </a:r>
            <a:r>
              <a:rPr lang="en-US" sz="2400" dirty="0" err="1"/>
              <a:t>IoT</a:t>
            </a:r>
            <a:r>
              <a:rPr lang="en-US" sz="2400" dirty="0"/>
              <a:t> may include some optimizations to deal with </a:t>
            </a:r>
            <a:r>
              <a:rPr lang="en-US" sz="2400" dirty="0" smtClean="0"/>
              <a:t>constrained nodes </a:t>
            </a:r>
            <a:r>
              <a:rPr lang="en-US" sz="2400" dirty="0"/>
              <a:t>and networks.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main examples of adaptation layers optimized for </a:t>
            </a:r>
            <a:r>
              <a:rPr lang="en-US" sz="2400" dirty="0" smtClean="0"/>
              <a:t>constrained nodes </a:t>
            </a:r>
            <a:r>
              <a:rPr lang="en-US" sz="2400" dirty="0"/>
              <a:t>or “things” are the ones under the 6LoWPAN working group and its successor, </a:t>
            </a:r>
            <a:r>
              <a:rPr lang="en-US" sz="2400" dirty="0" smtClean="0"/>
              <a:t>the 6Lo </a:t>
            </a:r>
            <a:r>
              <a:rPr lang="en-US" sz="2400" dirty="0"/>
              <a:t>working group.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15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 initial focus of the 6LoWPAN working group was to optimize the transmission </a:t>
            </a:r>
            <a:r>
              <a:rPr lang="en-US" sz="2400" dirty="0" smtClean="0"/>
              <a:t>of IPv6 </a:t>
            </a:r>
            <a:r>
              <a:rPr lang="en-US" sz="2400" dirty="0"/>
              <a:t>packets over constrained networks such as IEEE 802.15.4.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following Fig. shows an example </a:t>
            </a:r>
            <a:r>
              <a:rPr lang="en-US" sz="2400" dirty="0"/>
              <a:t>of an </a:t>
            </a:r>
            <a:r>
              <a:rPr lang="en-US" sz="2400" dirty="0" err="1"/>
              <a:t>IoT</a:t>
            </a:r>
            <a:r>
              <a:rPr lang="en-US" sz="2400" dirty="0"/>
              <a:t> protocol </a:t>
            </a:r>
            <a:r>
              <a:rPr lang="en-US" sz="2400" dirty="0" smtClean="0"/>
              <a:t>stack.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95600"/>
            <a:ext cx="488913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following Fig. shows an example </a:t>
            </a:r>
            <a:r>
              <a:rPr lang="en-US" sz="2400" dirty="0"/>
              <a:t>of an </a:t>
            </a:r>
            <a:r>
              <a:rPr lang="en-US" sz="2400" dirty="0" err="1"/>
              <a:t>IoT</a:t>
            </a:r>
            <a:r>
              <a:rPr lang="en-US" sz="2400" dirty="0"/>
              <a:t> protocol stack using the 6LoWPAN adaptation </a:t>
            </a:r>
            <a:r>
              <a:rPr lang="en-US" sz="2400" dirty="0" smtClean="0"/>
              <a:t>layer.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485408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 6LoWPAN working group published several RFCs, but RFC 4994 is </a:t>
            </a:r>
            <a:r>
              <a:rPr lang="en-US" sz="2400" dirty="0" smtClean="0"/>
              <a:t>foundational because </a:t>
            </a:r>
            <a:r>
              <a:rPr lang="en-US" sz="2400" dirty="0"/>
              <a:t>it defines frame headers for the capabilities of header compression, </a:t>
            </a:r>
            <a:r>
              <a:rPr lang="en-US" sz="2400" dirty="0" smtClean="0"/>
              <a:t>fragmentation, and </a:t>
            </a:r>
            <a:r>
              <a:rPr lang="en-US" sz="2400" dirty="0"/>
              <a:t>mesh addressing.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These </a:t>
            </a:r>
            <a:r>
              <a:rPr lang="en-US" sz="2400" dirty="0"/>
              <a:t>headers can be stacked in the adaptation layer to keep </a:t>
            </a:r>
            <a:r>
              <a:rPr lang="en-US" sz="2400" dirty="0" smtClean="0"/>
              <a:t>these concepts </a:t>
            </a:r>
            <a:r>
              <a:rPr lang="en-US" sz="2400" dirty="0"/>
              <a:t>separate while enforcing a structured method for expressing each capability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Depending on the implementation, all, none, or any combination of these capabilities </a:t>
            </a:r>
            <a:r>
              <a:rPr lang="en-US" sz="2400" dirty="0" smtClean="0"/>
              <a:t>and their </a:t>
            </a:r>
            <a:r>
              <a:rPr lang="en-US" sz="2400" dirty="0"/>
              <a:t>corresponding headers can be enabled.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50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6LoWPAN: header stack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following Fig. shows </a:t>
            </a:r>
            <a:r>
              <a:rPr lang="en-US" sz="2400" dirty="0"/>
              <a:t>some examples of </a:t>
            </a:r>
            <a:r>
              <a:rPr lang="en-US" sz="2400" dirty="0" smtClean="0"/>
              <a:t>typical 6LoWPAN </a:t>
            </a:r>
            <a:r>
              <a:rPr lang="en-US" sz="2400" dirty="0"/>
              <a:t>header stacks.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2514600"/>
            <a:ext cx="810768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5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6LoWPAN: header compression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IPv6 header compression for 6LoWPAN was defined initially in RFC 4944 </a:t>
            </a:r>
            <a:r>
              <a:rPr lang="en-US" sz="2400" dirty="0" smtClean="0"/>
              <a:t>and subsequently </a:t>
            </a:r>
            <a:r>
              <a:rPr lang="en-US" sz="2400" dirty="0"/>
              <a:t>updated by RFC 6282.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capability shrinks the size of IPv6’s 40-byte </a:t>
            </a:r>
            <a:r>
              <a:rPr lang="en-US" sz="2400" dirty="0" smtClean="0"/>
              <a:t>headers and </a:t>
            </a:r>
            <a:r>
              <a:rPr lang="en-US" sz="2400" dirty="0"/>
              <a:t>User Datagram Protocol’s (UDP’s) 8-byte headers down as low as 6 bytes combined </a:t>
            </a:r>
            <a:r>
              <a:rPr lang="en-US" sz="2400" dirty="0" smtClean="0"/>
              <a:t>in some </a:t>
            </a:r>
            <a:r>
              <a:rPr lang="en-US" sz="2400" dirty="0"/>
              <a:t>cases.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Note </a:t>
            </a:r>
            <a:r>
              <a:rPr lang="en-US" sz="2400" dirty="0"/>
              <a:t>that header compression for 6LoWPAN is only defined for an IPv6 </a:t>
            </a:r>
            <a:r>
              <a:rPr lang="en-US" sz="2400" dirty="0" smtClean="0"/>
              <a:t>header and </a:t>
            </a:r>
            <a:r>
              <a:rPr lang="en-US" sz="2400" dirty="0"/>
              <a:t>not IPv4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 6LoWPAN protocol does not support IPv4, and, in fact, there is no </a:t>
            </a:r>
            <a:r>
              <a:rPr lang="en-US" sz="2400" dirty="0" smtClean="0"/>
              <a:t>standardized IPv4 </a:t>
            </a:r>
            <a:r>
              <a:rPr lang="en-US" sz="2400" dirty="0"/>
              <a:t>adaptation layer for IEEE 802.15.4.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90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6LoWPAN: header compression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6LoWPAN header compression is stateless, </a:t>
            </a:r>
            <a:r>
              <a:rPr lang="en-US" sz="2400" dirty="0" smtClean="0"/>
              <a:t>and conceptually </a:t>
            </a:r>
            <a:r>
              <a:rPr lang="en-US" sz="2400" dirty="0"/>
              <a:t>it is not too complicated.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However</a:t>
            </a:r>
            <a:r>
              <a:rPr lang="en-US" sz="2400" dirty="0"/>
              <a:t>, a number of factors affect the amount </a:t>
            </a:r>
            <a:r>
              <a:rPr lang="en-US" sz="2400" dirty="0" smtClean="0"/>
              <a:t>of compression</a:t>
            </a:r>
            <a:r>
              <a:rPr lang="en-US" sz="2400" dirty="0"/>
              <a:t>, such as implementation of RFC 4944 versus RFC 6922, whether UDP </a:t>
            </a:r>
            <a:r>
              <a:rPr lang="en-US" sz="2400" dirty="0" smtClean="0"/>
              <a:t>is included</a:t>
            </a:r>
            <a:r>
              <a:rPr lang="en-US" sz="2400" dirty="0"/>
              <a:t>, and various IPv6 addressing scenarios.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At a high level, 6LoWPAN works by taking advantage of shared information known by </a:t>
            </a:r>
            <a:r>
              <a:rPr lang="en-US" sz="2400" dirty="0" smtClean="0"/>
              <a:t>all nodes </a:t>
            </a:r>
            <a:r>
              <a:rPr lang="en-US" sz="2400" dirty="0"/>
              <a:t>from their participation in the local network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 addition, it omits some </a:t>
            </a:r>
            <a:r>
              <a:rPr lang="en-US" sz="2400" dirty="0" smtClean="0"/>
              <a:t>standard header </a:t>
            </a:r>
            <a:r>
              <a:rPr lang="en-US" sz="2400" dirty="0"/>
              <a:t>fields by assuming commonly used values.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41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6LoWPAN: header compression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following Figure highlights </a:t>
            </a:r>
            <a:r>
              <a:rPr lang="en-US" sz="2400" dirty="0"/>
              <a:t>an example </a:t>
            </a:r>
            <a:r>
              <a:rPr lang="en-US" sz="2400" dirty="0" smtClean="0"/>
              <a:t>that shows </a:t>
            </a:r>
            <a:r>
              <a:rPr lang="en-US" sz="2400" dirty="0"/>
              <a:t>the amount of reduction that is possible with 6LoWPAN header compression.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71165"/>
            <a:ext cx="7924800" cy="44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6LoWPAN: header compression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638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At the top of </a:t>
            </a:r>
            <a:r>
              <a:rPr lang="en-US" sz="2400" dirty="0" smtClean="0"/>
              <a:t>previous Figure, </a:t>
            </a:r>
            <a:r>
              <a:rPr lang="en-US" sz="2400" dirty="0"/>
              <a:t>you see a 6LoWPAN frame without any </a:t>
            </a:r>
            <a:r>
              <a:rPr lang="en-US" sz="2400" dirty="0" smtClean="0"/>
              <a:t>header compression </a:t>
            </a:r>
            <a:r>
              <a:rPr lang="en-US" sz="2400" dirty="0"/>
              <a:t>enabled: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full 40- byte IPv6 header and 8-byte UDP header are visible.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The 6LoWPAN </a:t>
            </a:r>
            <a:r>
              <a:rPr lang="en-US" sz="2400" dirty="0"/>
              <a:t>header is only a single byte in this case.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Notice </a:t>
            </a:r>
            <a:r>
              <a:rPr lang="en-US" sz="2400" dirty="0"/>
              <a:t>that uncompressed IPv6 and </a:t>
            </a:r>
            <a:r>
              <a:rPr lang="en-US" sz="2400" dirty="0" err="1" smtClean="0"/>
              <a:t>UDPheaders</a:t>
            </a:r>
            <a:r>
              <a:rPr lang="en-US" sz="2400" dirty="0" smtClean="0"/>
              <a:t> </a:t>
            </a:r>
            <a:r>
              <a:rPr lang="en-US" sz="2400" dirty="0"/>
              <a:t>leave only 53 bytes of data payload out of the 127- byte maximum frame size in </a:t>
            </a:r>
            <a:r>
              <a:rPr lang="en-US" sz="2400" dirty="0" smtClean="0"/>
              <a:t>the case </a:t>
            </a:r>
            <a:r>
              <a:rPr lang="en-US" sz="2400" dirty="0"/>
              <a:t>of IEEE 802.15.4.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823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6LoWPAN is an IPv6 protocol, and It’s extended from is IPv6 over Low Power Personal Area Network.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As </a:t>
            </a:r>
            <a:r>
              <a:rPr lang="en-US" sz="2400" dirty="0"/>
              <a:t>the name itself explains the meaning of this protocol is that this protocol works on Wireless Personal Area Network i.e., WPAN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WPAN is a Personal Area Network (PAN) where the interconnected devices are centered around a person’s workspace and connected through a wireless medium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6LoWPAN allows communication using the IPv6 protocol. IPv6 is Internet Protocol Version 6 is a network layer protocol that allows communication to take place over the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04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6LoWPAN: header compression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bottom half of </a:t>
            </a:r>
            <a:r>
              <a:rPr lang="en-US" sz="2400" dirty="0" smtClean="0"/>
              <a:t>previous </a:t>
            </a:r>
            <a:r>
              <a:rPr lang="en-US" sz="2400" dirty="0"/>
              <a:t>shows a frame where header compression has </a:t>
            </a:r>
            <a:r>
              <a:rPr lang="en-US" sz="2400" dirty="0" smtClean="0"/>
              <a:t>been enabled </a:t>
            </a:r>
            <a:r>
              <a:rPr lang="en-US" sz="2400" dirty="0"/>
              <a:t>for a best-case scenario.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6LoWPAN header increases to 2 bytes </a:t>
            </a:r>
            <a:r>
              <a:rPr lang="en-US" sz="2400" dirty="0" smtClean="0"/>
              <a:t>to accommodate </a:t>
            </a:r>
            <a:r>
              <a:rPr lang="en-US" sz="2400" dirty="0"/>
              <a:t>the compressed IPv6 header, and UDP has been reduced in half, to 4 </a:t>
            </a:r>
            <a:r>
              <a:rPr lang="en-US" sz="2400" dirty="0" smtClean="0"/>
              <a:t>bytes from </a:t>
            </a:r>
            <a:r>
              <a:rPr lang="en-US" sz="2400" dirty="0"/>
              <a:t>8.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Most </a:t>
            </a:r>
            <a:r>
              <a:rPr lang="en-US" sz="2400" dirty="0"/>
              <a:t>importantly, the header compression has allowed the payload to more </a:t>
            </a:r>
            <a:r>
              <a:rPr lang="en-US" sz="2400" dirty="0" smtClean="0"/>
              <a:t>than double</a:t>
            </a:r>
            <a:r>
              <a:rPr lang="en-US" sz="2400" dirty="0"/>
              <a:t>, from 53 bytes to 108 bytes, which is obviously much more efficient.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Note </a:t>
            </a:r>
            <a:r>
              <a:rPr lang="en-US" sz="2400" dirty="0"/>
              <a:t>that the </a:t>
            </a:r>
            <a:r>
              <a:rPr lang="en-US" sz="2400" dirty="0" smtClean="0"/>
              <a:t>2- byte </a:t>
            </a:r>
            <a:r>
              <a:rPr lang="en-US" sz="2400" dirty="0"/>
              <a:t>header compression applies to intra-cell communications, while </a:t>
            </a:r>
            <a:r>
              <a:rPr lang="en-US" sz="2400" dirty="0" smtClean="0"/>
              <a:t>communications external </a:t>
            </a:r>
            <a:r>
              <a:rPr lang="en-US" sz="2400" dirty="0"/>
              <a:t>to the cell may require some field of the header to not be compressed.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7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r>
              <a:rPr lang="en-US" sz="3600" dirty="0"/>
              <a:t>: Fragmentation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maximum transmission unit (MTU) for an IPv6 network must be at least 1280 bytes.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The term </a:t>
            </a:r>
            <a:r>
              <a:rPr lang="en-US" sz="2400" dirty="0"/>
              <a:t>MTU defines the size of the largest protocol data unit that can be passed.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For IEEE 802.15.4</a:t>
            </a:r>
            <a:r>
              <a:rPr lang="en-US" sz="2400" dirty="0"/>
              <a:t>, 127 bytes is the MTU.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is a problem because IPv6, with a much larger MTU, </a:t>
            </a:r>
            <a:r>
              <a:rPr lang="en-US" sz="2400" dirty="0" smtClean="0"/>
              <a:t>is carried </a:t>
            </a:r>
            <a:r>
              <a:rPr lang="en-US" sz="2400" dirty="0"/>
              <a:t>inside the 802.15.4 frame with a much smaller one.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To </a:t>
            </a:r>
            <a:r>
              <a:rPr lang="en-US" sz="2400" dirty="0"/>
              <a:t>remedy this situation, </a:t>
            </a:r>
            <a:r>
              <a:rPr lang="en-US" sz="2400" dirty="0" smtClean="0"/>
              <a:t>large IPv6 </a:t>
            </a:r>
            <a:r>
              <a:rPr lang="en-US" sz="2400" dirty="0"/>
              <a:t>packets must be fragmented across multiple 802.15.4 frames at </a:t>
            </a:r>
            <a:r>
              <a:rPr lang="en-US" sz="2400" dirty="0" smtClean="0"/>
              <a:t>Layer 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29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r>
              <a:rPr lang="en-US" sz="3600" dirty="0"/>
              <a:t>: Fragmentation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fragment header utilized by 6LoWPAN is composed of three primary fields: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Datagram Size</a:t>
            </a:r>
            <a:r>
              <a:rPr lang="en-US" sz="2400" dirty="0"/>
              <a:t>, Datagram Tag, and Datagram Offset.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1-byte Datagram Size field specifies the </a:t>
            </a:r>
            <a:r>
              <a:rPr lang="en-US" sz="2400" dirty="0" smtClean="0"/>
              <a:t>total size </a:t>
            </a:r>
            <a:r>
              <a:rPr lang="en-US" sz="2400" dirty="0"/>
              <a:t>of the </a:t>
            </a:r>
            <a:r>
              <a:rPr lang="en-US" sz="2400" dirty="0" err="1"/>
              <a:t>unfragmented</a:t>
            </a:r>
            <a:r>
              <a:rPr lang="en-US" sz="2400" dirty="0"/>
              <a:t> payload.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Datagram </a:t>
            </a:r>
            <a:r>
              <a:rPr lang="en-US" sz="2400" dirty="0"/>
              <a:t>Tag identifies the set of fragments for </a:t>
            </a:r>
            <a:r>
              <a:rPr lang="en-US" sz="2400" dirty="0" smtClean="0"/>
              <a:t>a payload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Finally</a:t>
            </a:r>
            <a:r>
              <a:rPr lang="en-US" sz="2400" dirty="0"/>
              <a:t>, the Datagram Offset field delineates how far into a payload a </a:t>
            </a:r>
            <a:r>
              <a:rPr lang="en-US" sz="2400" dirty="0" smtClean="0"/>
              <a:t>particular fragment </a:t>
            </a:r>
            <a:r>
              <a:rPr lang="en-US" sz="2400" dirty="0"/>
              <a:t>occurs. Figure 2.16 provides an overview of a 6LoWPAN fragmentation header.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11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r>
              <a:rPr lang="en-US" sz="3600" dirty="0"/>
              <a:t>: Fragmentation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The following figure provides </a:t>
            </a:r>
            <a:r>
              <a:rPr lang="en-US" sz="2400" dirty="0"/>
              <a:t>an overview of a 6LoWPAN fragmentation header.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" y="2286000"/>
            <a:ext cx="8802914" cy="38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1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r>
              <a:rPr lang="en-US" sz="3600" dirty="0"/>
              <a:t>: Fragmentation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In the previous figure, the </a:t>
            </a:r>
            <a:r>
              <a:rPr lang="en-US" sz="2400" dirty="0"/>
              <a:t>6LoWPAN fragmentation header field itself uses a unique bit </a:t>
            </a:r>
            <a:r>
              <a:rPr lang="en-US" sz="2400" dirty="0" smtClean="0"/>
              <a:t>value to </a:t>
            </a:r>
            <a:r>
              <a:rPr lang="en-US" sz="2400" dirty="0"/>
              <a:t>identify that the subsequent fields behind it are fragment fields as opposed to </a:t>
            </a:r>
            <a:r>
              <a:rPr lang="en-US" sz="2400" dirty="0" smtClean="0"/>
              <a:t>another capability</a:t>
            </a:r>
            <a:r>
              <a:rPr lang="en-US" sz="2400" dirty="0"/>
              <a:t>, such as header compression.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Also</a:t>
            </a:r>
            <a:r>
              <a:rPr lang="en-US" sz="2400" dirty="0"/>
              <a:t>, in the first fragment, the Datagram Offset </a:t>
            </a:r>
            <a:r>
              <a:rPr lang="en-US" sz="2400" dirty="0" smtClean="0"/>
              <a:t>field is </a:t>
            </a:r>
            <a:r>
              <a:rPr lang="en-US" sz="2400" dirty="0"/>
              <a:t>not present because it would simply be set to 0.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results in the first </a:t>
            </a:r>
            <a:r>
              <a:rPr lang="en-US" sz="2400" dirty="0" smtClean="0"/>
              <a:t>fragmentation header </a:t>
            </a:r>
            <a:r>
              <a:rPr lang="en-US" sz="2400" dirty="0"/>
              <a:t>for an IPv6 payload being only 4 bytes long.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remainder of the fragments have </a:t>
            </a:r>
            <a:r>
              <a:rPr lang="en-US" sz="2400" dirty="0" smtClean="0"/>
              <a:t>a 5-byte </a:t>
            </a:r>
            <a:r>
              <a:rPr lang="en-US" sz="2400" dirty="0"/>
              <a:t>header field so that the appropriate offset can be specified.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521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r>
              <a:rPr lang="en-US" sz="3600" dirty="0"/>
              <a:t>: Mesh Addressing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purpose of the 6LoWPAN mesh addressing function is to forward packets </a:t>
            </a:r>
            <a:r>
              <a:rPr lang="en-US" sz="2400" dirty="0" smtClean="0"/>
              <a:t>over multiple </a:t>
            </a:r>
            <a:r>
              <a:rPr lang="en-US" sz="2400" dirty="0"/>
              <a:t>hops.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Three </a:t>
            </a:r>
            <a:r>
              <a:rPr lang="en-US" sz="2400" dirty="0"/>
              <a:t>fields are defined for this header: Hop Limit, Source Address, </a:t>
            </a:r>
            <a:r>
              <a:rPr lang="en-US" sz="2400" dirty="0" smtClean="0"/>
              <a:t>and Destination </a:t>
            </a:r>
            <a:r>
              <a:rPr lang="en-US" sz="2400" dirty="0"/>
              <a:t>Address.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Analogous </a:t>
            </a:r>
            <a:r>
              <a:rPr lang="en-US" sz="2400" dirty="0"/>
              <a:t>to the IPv6 hop limit field, the hop limit for mesh </a:t>
            </a:r>
            <a:r>
              <a:rPr lang="en-US" sz="2400" dirty="0" smtClean="0"/>
              <a:t>addressing also </a:t>
            </a:r>
            <a:r>
              <a:rPr lang="en-US" sz="2400" dirty="0"/>
              <a:t>provides an upper limit on how many times the frame can be forwarded.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Each hop decrements </a:t>
            </a:r>
            <a:r>
              <a:rPr lang="en-US" sz="2400" dirty="0"/>
              <a:t>this value by 1 as it is forwarded.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Once </a:t>
            </a:r>
            <a:r>
              <a:rPr lang="en-US" sz="2400" dirty="0"/>
              <a:t>the value hits 0, it is dropped and </a:t>
            </a:r>
            <a:r>
              <a:rPr lang="en-US" sz="2400" dirty="0" smtClean="0"/>
              <a:t>no longer </a:t>
            </a:r>
            <a:r>
              <a:rPr lang="en-US" sz="2400" dirty="0"/>
              <a:t>forwarded.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22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r>
              <a:rPr lang="en-US" sz="3600" dirty="0"/>
              <a:t>: Mesh Addressing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Source Address and Destination Address fields for mesh addressing are </a:t>
            </a:r>
            <a:r>
              <a:rPr lang="en-US" sz="2400" dirty="0" smtClean="0"/>
              <a:t>IEEE 802.15.4 </a:t>
            </a:r>
            <a:r>
              <a:rPr lang="en-US" sz="2400" dirty="0"/>
              <a:t>addresses indicating the endpoints of an IP hop.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The following figure </a:t>
            </a:r>
            <a:r>
              <a:rPr lang="en-US" sz="2400" dirty="0"/>
              <a:t>details the </a:t>
            </a:r>
            <a:r>
              <a:rPr lang="en-US" sz="2400" dirty="0" smtClean="0"/>
              <a:t>6LoWPAN mesh </a:t>
            </a:r>
            <a:r>
              <a:rPr lang="en-US" sz="2400" dirty="0"/>
              <a:t>addressing header fields.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9" y="3581400"/>
            <a:ext cx="844685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r>
              <a:rPr lang="en-US" sz="3600" dirty="0"/>
              <a:t>: Mesh Addressing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Note that the mesh addressing header is used in a single IP subnet and is a Layer </a:t>
            </a:r>
            <a:r>
              <a:rPr lang="en-US" sz="2400" dirty="0" smtClean="0"/>
              <a:t>2 type </a:t>
            </a:r>
            <a:r>
              <a:rPr lang="en-US" sz="2400" dirty="0"/>
              <a:t>of routing known as mesh-under.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RFC </a:t>
            </a:r>
            <a:r>
              <a:rPr lang="en-US" sz="2400" dirty="0"/>
              <a:t>4944 only provisions the function in this case </a:t>
            </a:r>
            <a:r>
              <a:rPr lang="en-US" sz="2400" dirty="0" smtClean="0"/>
              <a:t>as the </a:t>
            </a:r>
            <a:r>
              <a:rPr lang="en-US" sz="2400" dirty="0"/>
              <a:t>definition of Layer 2 mesh routing specifications was outside the scope of the </a:t>
            </a:r>
            <a:r>
              <a:rPr lang="en-US" sz="2400" dirty="0" smtClean="0"/>
              <a:t>6LoWPAN working </a:t>
            </a:r>
            <a:r>
              <a:rPr lang="en-US" sz="2400" dirty="0"/>
              <a:t>group, and the IETF doesn’t define “Layer 2 routing.”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An implementation performing </a:t>
            </a:r>
            <a:r>
              <a:rPr lang="en-US" sz="2400" dirty="0"/>
              <a:t>Layer 3 IP routing does not need to implement a mesh addressing header </a:t>
            </a:r>
            <a:r>
              <a:rPr lang="en-US" sz="2400" dirty="0" smtClean="0"/>
              <a:t>unless required </a:t>
            </a:r>
            <a:r>
              <a:rPr lang="en-US" sz="2400" dirty="0"/>
              <a:t>by a given technology profile.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756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From 6LoWPAN to 6Lo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6lo (IPv6 over Networks of Resource-constrained Nodes) Working Group (WG) was formed in August </a:t>
            </a:r>
            <a:r>
              <a:rPr lang="en-US" sz="2400" dirty="0" smtClean="0"/>
              <a:t>2013.</a:t>
            </a:r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It was co-chaired </a:t>
            </a:r>
            <a:r>
              <a:rPr lang="en-US" sz="2400" dirty="0"/>
              <a:t>by Ulrich </a:t>
            </a:r>
            <a:r>
              <a:rPr lang="en-US" sz="2400" dirty="0" err="1"/>
              <a:t>Herberg</a:t>
            </a:r>
            <a:r>
              <a:rPr lang="en-US" sz="2400" dirty="0"/>
              <a:t> and </a:t>
            </a:r>
            <a:r>
              <a:rPr lang="en-US" sz="2400" dirty="0" err="1"/>
              <a:t>Samita</a:t>
            </a:r>
            <a:r>
              <a:rPr lang="en-US" sz="2400" dirty="0"/>
              <a:t> </a:t>
            </a:r>
            <a:r>
              <a:rPr lang="en-US" sz="2400" dirty="0" err="1"/>
              <a:t>Chakrabarti</a:t>
            </a:r>
            <a:r>
              <a:rPr lang="en-US" sz="2400" dirty="0"/>
              <a:t>, under the leadership of Brian </a:t>
            </a:r>
            <a:r>
              <a:rPr lang="en-US" sz="2400" dirty="0" err="1"/>
              <a:t>Haberman</a:t>
            </a:r>
            <a:r>
              <a:rPr lang="en-US" sz="2400" dirty="0"/>
              <a:t> as Internet area director and Ralph </a:t>
            </a:r>
            <a:r>
              <a:rPr lang="en-US" sz="2400" dirty="0" err="1"/>
              <a:t>Droms</a:t>
            </a:r>
            <a:r>
              <a:rPr lang="en-US" sz="2400" dirty="0"/>
              <a:t> as technical advisor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</a:t>
            </a:r>
            <a:r>
              <a:rPr lang="en-US" sz="2400" dirty="0" smtClean="0"/>
              <a:t>Working Group </a:t>
            </a:r>
            <a:r>
              <a:rPr lang="en-US" sz="2400" dirty="0"/>
              <a:t>is a successor of the 6LoWPAN WG, with a primary difference that 6lo defines specifications for running IPv6 over multiple constrained L2 technologies that use a base 6LoWPAN stack (RFC 4944, RFC 6282, RFC 6775) for the IPv6 low-power adaptation, stateless header compression and </a:t>
            </a:r>
            <a:r>
              <a:rPr lang="en-US" sz="2400" dirty="0" smtClean="0"/>
              <a:t>Neighbor.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91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From 6LoWPAN to 6Lo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500"/>
              </a:spcAft>
              <a:buNone/>
            </a:pPr>
            <a:r>
              <a:rPr lang="en-US" sz="2400" b="1" dirty="0"/>
              <a:t>6lo defines specifications for IPv6 over constrained node networks </a:t>
            </a:r>
            <a:r>
              <a:rPr lang="en-US" sz="2400" b="1" dirty="0" smtClean="0"/>
              <a:t>comprise of the following:</a:t>
            </a:r>
            <a:endParaRPr lang="en-US" sz="2400" b="1" dirty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Limited </a:t>
            </a:r>
            <a:r>
              <a:rPr lang="en-US" sz="2400" dirty="0"/>
              <a:t>power, memory, and processing resources</a:t>
            </a:r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Hard upper bounds on state, code space, and processing cycles</a:t>
            </a:r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Optimization of energy and network bandwidth usage</a:t>
            </a:r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Lack of some Layer 2 services, such as complete device connectivity and broadcast/multicast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48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comprises an Edge Router and Sensor Nodes. Even the smallest of the </a:t>
            </a:r>
            <a:r>
              <a:rPr lang="en-US" sz="2400" dirty="0" err="1"/>
              <a:t>IoT</a:t>
            </a:r>
            <a:r>
              <a:rPr lang="en-US" sz="2400" dirty="0"/>
              <a:t> devices can now be part of the network, and the information can be transmitted to the outside world as well. For example, LED Streetlights.</a:t>
            </a:r>
            <a:endParaRPr lang="en-US" sz="2400" dirty="0"/>
          </a:p>
        </p:txBody>
      </p:sp>
      <p:pic>
        <p:nvPicPr>
          <p:cNvPr id="1026" name="Picture 2" descr="Structure of 6LoW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391400" cy="35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71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From 6LoWPAN to 6Lo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500"/>
              </a:spcAft>
              <a:buNone/>
            </a:pPr>
            <a:r>
              <a:rPr lang="en-US" sz="2400" dirty="0"/>
              <a:t>Since its formation, the 6lo WG has produced IPv6-over-BLUETOOTH Low Energy (RFC 7668) and IPv6-over-Zwave (RFC 7428), and has been working </a:t>
            </a:r>
            <a:r>
              <a:rPr lang="en-US" sz="2400" dirty="0" smtClean="0"/>
              <a:t>on:</a:t>
            </a:r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 Documents</a:t>
            </a:r>
            <a:r>
              <a:rPr lang="en-US" sz="2400" dirty="0"/>
              <a:t>, including IPv6-over-DECT Ultra Low Energy,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IPv6-over-BACNET </a:t>
            </a:r>
            <a:r>
              <a:rPr lang="en-US" sz="2400" dirty="0"/>
              <a:t>Master-Slave/Token-Passing networks,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IPv6-over-Near </a:t>
            </a:r>
            <a:r>
              <a:rPr lang="en-US" sz="2400" dirty="0"/>
              <a:t>Field Communication,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 smtClean="0"/>
              <a:t>extensions </a:t>
            </a:r>
            <a:r>
              <a:rPr lang="en-US" sz="2400" dirty="0"/>
              <a:t>for LOWPAN dispatch functions,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 err="1"/>
              <a:t>ethertype</a:t>
            </a:r>
            <a:r>
              <a:rPr lang="en-US" sz="2400" dirty="0"/>
              <a:t> request document for assigning a new </a:t>
            </a:r>
            <a:r>
              <a:rPr lang="en-US" sz="2400" dirty="0" err="1"/>
              <a:t>ethertype</a:t>
            </a:r>
            <a:r>
              <a:rPr lang="en-US" sz="2400" dirty="0"/>
              <a:t> for LOWPAN encapsulated IPv6 datagrams.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698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From 6LoWPAN to 6Lo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500"/>
              </a:spcAft>
              <a:buNone/>
            </a:pPr>
            <a:r>
              <a:rPr lang="en-US" sz="2400" dirty="0"/>
              <a:t>The 6lo stack is also under consideration for the </a:t>
            </a:r>
            <a:r>
              <a:rPr lang="en-US" sz="2400" dirty="0" err="1"/>
              <a:t>Wifi</a:t>
            </a:r>
            <a:r>
              <a:rPr lang="en-US" sz="2400" dirty="0"/>
              <a:t> Alliance’s </a:t>
            </a:r>
            <a:r>
              <a:rPr lang="en-US" sz="2400" dirty="0" err="1"/>
              <a:t>HaLoW</a:t>
            </a:r>
            <a:r>
              <a:rPr lang="en-US" sz="2400" dirty="0"/>
              <a:t> standard (low-power operation in 900 MHz band), on IEEE 802.11ah and Low-Power Wide Area Networks</a:t>
            </a:r>
            <a:r>
              <a:rPr lang="en-US" sz="2400" dirty="0" smtClean="0"/>
              <a:t>. The following figure presents the 6lo stack.</a:t>
            </a:r>
            <a:endParaRPr lang="en-US" sz="2400" dirty="0"/>
          </a:p>
        </p:txBody>
      </p:sp>
      <p:pic>
        <p:nvPicPr>
          <p:cNvPr id="2050" name="Picture 2" descr="screen-shot-2016-11-02-at-9-52-47-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480817"/>
            <a:ext cx="4495800" cy="430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8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From 6LoWPAN to 6Lo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6LoWPAN or the 6lo stack could be a unifying standard for running IP protocols over the multitude of Internet-of-Things (</a:t>
            </a:r>
            <a:r>
              <a:rPr lang="en-US" sz="2400" dirty="0" err="1"/>
              <a:t>IoT</a:t>
            </a:r>
            <a:r>
              <a:rPr lang="en-US" sz="2400" dirty="0"/>
              <a:t>) L2 technologies that today require many application gateways to convert packets to IP networks connecting to data centers or other </a:t>
            </a:r>
            <a:r>
              <a:rPr lang="en-US" sz="2400" dirty="0" err="1"/>
              <a:t>IoT</a:t>
            </a:r>
            <a:r>
              <a:rPr lang="en-US" sz="2400" dirty="0"/>
              <a:t> networks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6lo stack supports UDP with compression and RFC 7400 defines generic header-compression mechanisms for further applicability in the constrained node networks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500"/>
              </a:spcAft>
            </a:pPr>
            <a:r>
              <a:rPr lang="en-US" sz="2400" dirty="0"/>
              <a:t>The output and concept of the 6lo WG, in some cases, may be applicable in non-6LoWPAN node networks where energy preservation and stateless header compressions are critical.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02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5626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is a technology that makes the individual nodes IP enabled.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6LoWPAN  can interact with 802.15.4 devices and also other types of devices on an IP Network. For example, Wi-Fi.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uses AES 128 link layer security, which AES is a block cipher having key size of 128/192/256 bits and encrypts data in blocks of 128 bits each.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is defined in IEEE 802.15.4 and provides link authentication and encryption.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42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Basic Requirements of 6LoWPAN: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 device should be having sleep mode in order to support the battery saving.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Minimal memory requirement.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Routing overhead should be lowered.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Features of 6LoWPAN: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is used with IEEE 802.15,.4 in the 2.4 GHz band.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Outdoor range: ~200 m (maximum)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Data rate: 200kbps (maximum)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Maximum number of nodes: ~100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86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Advantages of  6LoWPAN: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6LoWPAN is a mesh network that is robust, scalable, and can heal on its own.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delivers low-cost and secure communication in </a:t>
            </a:r>
            <a:r>
              <a:rPr lang="en-US" sz="2400" dirty="0" err="1"/>
              <a:t>IoT</a:t>
            </a:r>
            <a:r>
              <a:rPr lang="en-US" sz="2400" dirty="0"/>
              <a:t> devices.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uses IPv6 protocol and so it can be directly routed to cloud platforms.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offers one-to-many and many-to-one routing.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 the network, leaf nodes can be in sleep mode for a longer duration of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13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Disadvantages of 6LoWPAN: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is comparatively less secure than </a:t>
            </a:r>
            <a:r>
              <a:rPr lang="en-US" sz="2400" dirty="0" err="1"/>
              <a:t>Zigbee</a:t>
            </a:r>
            <a:r>
              <a:rPr lang="en-US" sz="2400" dirty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has lesser immunity to interference than that Wi-Fi and Bluetooth.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Without the mesh topology, it supports a short range.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Applications of 6LoWPAN: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is a wireless sensor network.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is used in home-automation,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is used in smart agricultural techniques, and industrial monitoring.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90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Security and Interoperability with 6LoWPAN: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Security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6LoWPAN </a:t>
            </a:r>
            <a:r>
              <a:rPr lang="en-US" sz="2400" dirty="0"/>
              <a:t>security is ensured by the AES algorithm, which is a link layer security, and the transport layer security mechanisms are included as well. 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Interoperability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6LoWPAN </a:t>
            </a:r>
            <a:r>
              <a:rPr lang="en-US" sz="2400" dirty="0"/>
              <a:t>is able to operate with other wireless devices as well which makes it interoperable in a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88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6LoWPAN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While the Internet Protocol is key for a successful Internet of Things, constrained nodes </a:t>
            </a:r>
            <a:r>
              <a:rPr lang="en-US" sz="2400" dirty="0" smtClean="0"/>
              <a:t>and constrained </a:t>
            </a:r>
            <a:r>
              <a:rPr lang="en-US" sz="2400" dirty="0"/>
              <a:t>networks mandate optimization at various layers and on multiple protocols </a:t>
            </a:r>
            <a:r>
              <a:rPr lang="en-US" sz="2400" dirty="0" smtClean="0"/>
              <a:t>of the </a:t>
            </a:r>
            <a:r>
              <a:rPr lang="en-US" sz="2400" dirty="0"/>
              <a:t>IP architecture. </a:t>
            </a:r>
            <a:endParaRPr lang="en-US" sz="2400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Some </a:t>
            </a:r>
            <a:r>
              <a:rPr lang="en-US" sz="2400" dirty="0"/>
              <a:t>optimizations are already available from the market or </a:t>
            </a:r>
            <a:r>
              <a:rPr lang="en-US" sz="2400" dirty="0" smtClean="0"/>
              <a:t>under development </a:t>
            </a:r>
            <a:r>
              <a:rPr lang="en-US" sz="2400" dirty="0"/>
              <a:t>by the IETF. </a:t>
            </a:r>
            <a:r>
              <a:rPr lang="en-US" sz="2400" dirty="0" smtClean="0"/>
              <a:t>The following figure highlights </a:t>
            </a:r>
            <a:r>
              <a:rPr lang="en-US" sz="2400" dirty="0"/>
              <a:t>the TCP/IP layers where optimization </a:t>
            </a:r>
            <a:r>
              <a:rPr lang="en-US" sz="2400" dirty="0" smtClean="0"/>
              <a:t>is applied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4" y="3810000"/>
            <a:ext cx="659407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2178</Words>
  <Application>Microsoft Office PowerPoint</Application>
  <PresentationFormat>On-screen Show (4:3)</PresentationFormat>
  <Paragraphs>147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  Internet of Things  VII Sem  Dept of CSE, NIT Raipur  Unit II  IoT Protocols IoT Access Technologies  Topic 6LoWPAN, 6Lo</vt:lpstr>
      <vt:lpstr>6LoWPAN</vt:lpstr>
      <vt:lpstr>6LoWPAN</vt:lpstr>
      <vt:lpstr>6LoWPAN</vt:lpstr>
      <vt:lpstr>6LoWPAN</vt:lpstr>
      <vt:lpstr>6LoWPAN</vt:lpstr>
      <vt:lpstr>6LoWPAN</vt:lpstr>
      <vt:lpstr>6LoWPAN</vt:lpstr>
      <vt:lpstr>6LoWPAN</vt:lpstr>
      <vt:lpstr>6LoWPAN</vt:lpstr>
      <vt:lpstr>6LoWPAN</vt:lpstr>
      <vt:lpstr>6LoWPAN</vt:lpstr>
      <vt:lpstr>6LoWPAN</vt:lpstr>
      <vt:lpstr>6LoWPAN</vt:lpstr>
      <vt:lpstr>6LoWPAN: header stack</vt:lpstr>
      <vt:lpstr>6LoWPAN: header compression</vt:lpstr>
      <vt:lpstr>6LoWPAN: header compression</vt:lpstr>
      <vt:lpstr>6LoWPAN: header compression</vt:lpstr>
      <vt:lpstr>6LoWPAN: header compression</vt:lpstr>
      <vt:lpstr>6LoWPAN: header compression</vt:lpstr>
      <vt:lpstr>6LoWPAN: Fragmentation</vt:lpstr>
      <vt:lpstr>6LoWPAN: Fragmentation</vt:lpstr>
      <vt:lpstr>6LoWPAN: Fragmentation</vt:lpstr>
      <vt:lpstr>6LoWPAN: Fragmentation</vt:lpstr>
      <vt:lpstr>6LoWPAN: Mesh Addressing</vt:lpstr>
      <vt:lpstr>6LoWPAN: Mesh Addressing</vt:lpstr>
      <vt:lpstr>6LoWPAN: Mesh Addressing</vt:lpstr>
      <vt:lpstr>From 6LoWPAN to 6Lo</vt:lpstr>
      <vt:lpstr>From 6LoWPAN to 6Lo</vt:lpstr>
      <vt:lpstr>From 6LoWPAN to 6Lo</vt:lpstr>
      <vt:lpstr>From 6LoWPAN to 6Lo</vt:lpstr>
      <vt:lpstr>From 6LoWPAN to 6Lo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</dc:creator>
  <cp:lastModifiedBy>siri</cp:lastModifiedBy>
  <cp:revision>64</cp:revision>
  <dcterms:created xsi:type="dcterms:W3CDTF">2006-08-16T00:00:00Z</dcterms:created>
  <dcterms:modified xsi:type="dcterms:W3CDTF">2022-08-17T11:53:12Z</dcterms:modified>
</cp:coreProperties>
</file>