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153400" cy="2971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/>
              <a:t>Internet of Things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700" dirty="0" smtClean="0">
                <a:solidFill>
                  <a:schemeClr val="accent4">
                    <a:lumMod val="75000"/>
                  </a:schemeClr>
                </a:solidFill>
              </a:rPr>
              <a:t>VII </a:t>
            </a:r>
            <a:r>
              <a:rPr lang="en-US" sz="2700" dirty="0" err="1" smtClean="0">
                <a:solidFill>
                  <a:schemeClr val="accent4">
                    <a:lumMod val="75000"/>
                  </a:schemeClr>
                </a:solidFill>
              </a:rPr>
              <a:t>Sem</a:t>
            </a:r>
            <a:r>
              <a:rPr lang="en-US" sz="27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en-US" sz="27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700" dirty="0" err="1" smtClean="0">
                <a:solidFill>
                  <a:schemeClr val="accent4">
                    <a:lumMod val="75000"/>
                  </a:schemeClr>
                </a:solidFill>
              </a:rPr>
              <a:t>Dept</a:t>
            </a:r>
            <a:r>
              <a:rPr lang="en-US" sz="2700" dirty="0" smtClean="0">
                <a:solidFill>
                  <a:schemeClr val="accent4">
                    <a:lumMod val="75000"/>
                  </a:schemeClr>
                </a:solidFill>
              </a:rPr>
              <a:t> of CSE, NIT Raipur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</a:rPr>
              <a:t>Unit II 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3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600" dirty="0" err="1" smtClean="0">
                <a:solidFill>
                  <a:schemeClr val="accent5">
                    <a:lumMod val="50000"/>
                  </a:schemeClr>
                </a:solidFill>
              </a:rPr>
              <a:t>IoT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Protocols 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IoT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 Access Technologies</a:t>
            </a:r>
            <a:br>
              <a:rPr lang="en-US" sz="3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3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Topic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Application transport methods: SCADA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6096000"/>
            <a:ext cx="6400800" cy="609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Dr. </a:t>
            </a:r>
            <a:r>
              <a:rPr lang="en-US" sz="2800" dirty="0" err="1" smtClean="0">
                <a:solidFill>
                  <a:srgbClr val="00B0F0"/>
                </a:solidFill>
              </a:rPr>
              <a:t>Veena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Anand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5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SCADA</a:t>
            </a:r>
            <a:r>
              <a:rPr lang="en-US" sz="3600" dirty="0"/>
              <a:t>: </a:t>
            </a:r>
            <a:r>
              <a:rPr lang="en-US" sz="3600" dirty="0" smtClean="0"/>
              <a:t>Supervisory </a:t>
            </a:r>
            <a:r>
              <a:rPr lang="en-US" sz="3600" dirty="0"/>
              <a:t>Control and Data Acquisition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60198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 smtClean="0"/>
              <a:t>SCADA Systems:</a:t>
            </a:r>
            <a:endParaRPr lang="en-US" sz="2400" b="1" dirty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Distributed control system (DCS), is another variant of SCADA where data acquisition </a:t>
            </a:r>
            <a:r>
              <a:rPr lang="en-US" sz="2400" dirty="0" smtClean="0"/>
              <a:t>and control </a:t>
            </a:r>
            <a:r>
              <a:rPr lang="en-US" sz="2400" dirty="0"/>
              <a:t>functions are performed by a number of distributed microprocessor-based units situated </a:t>
            </a:r>
            <a:r>
              <a:rPr lang="en-US" sz="2400" dirty="0" smtClean="0"/>
              <a:t>near to </a:t>
            </a:r>
            <a:r>
              <a:rPr lang="en-US" sz="2400" dirty="0"/>
              <a:t>the devices being controlled or the instrument from which data is being gathered.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DCS systems have </a:t>
            </a:r>
            <a:r>
              <a:rPr lang="en-US" sz="2400" dirty="0"/>
              <a:t>evolved into systems providing very sophisticated analog (e.g. loop) control capability.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A closely integrated </a:t>
            </a:r>
            <a:r>
              <a:rPr lang="en-US" sz="2400" dirty="0"/>
              <a:t>set of operator interfaces (or man machine interfaces) is provided to allow for easy </a:t>
            </a:r>
            <a:r>
              <a:rPr lang="en-US" sz="2400" dirty="0" smtClean="0"/>
              <a:t>system configurations </a:t>
            </a:r>
            <a:r>
              <a:rPr lang="en-US" sz="2400" dirty="0"/>
              <a:t>and operator control.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The </a:t>
            </a:r>
            <a:r>
              <a:rPr lang="en-US" sz="2400" dirty="0"/>
              <a:t>data highway is normally capable of fairly high speeds.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8264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SCADA</a:t>
            </a:r>
            <a:r>
              <a:rPr lang="en-US" sz="3600" dirty="0"/>
              <a:t>: </a:t>
            </a:r>
            <a:r>
              <a:rPr lang="en-US" sz="3600" dirty="0" smtClean="0"/>
              <a:t>Supervisory </a:t>
            </a:r>
            <a:r>
              <a:rPr lang="en-US" sz="3600" dirty="0"/>
              <a:t>Control and Data Acquisition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60198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/>
              <a:t>Evolution of </a:t>
            </a:r>
            <a:r>
              <a:rPr lang="en-US" sz="2400" b="1" dirty="0" smtClean="0"/>
              <a:t>SCADA:</a:t>
            </a:r>
            <a:endParaRPr lang="en-US" sz="2400" b="1" dirty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1890’s Remote Control and Remote Indication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1920’s Tele command and control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1930’s Check Before Operate (CEO)Systems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Based on Electro Mechanical Technology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1960’s Supervisory Control Systems (Remote Control &amp; Status Indication)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1960’s Data Acquisitions gaming Popularity (DAS) SCADA came into being.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1980’s Load Dispatch Centre and Control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1990’s Energy Control Centre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2000’s Energy Management Systems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97141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SCADA</a:t>
            </a:r>
            <a:r>
              <a:rPr lang="en-US" sz="3600" dirty="0"/>
              <a:t>: </a:t>
            </a:r>
            <a:r>
              <a:rPr lang="en-US" sz="3600" dirty="0" smtClean="0"/>
              <a:t>Supervisory </a:t>
            </a:r>
            <a:r>
              <a:rPr lang="en-US" sz="3600" dirty="0"/>
              <a:t>Control and Data Acquisition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6019800"/>
          </a:xfrm>
        </p:spPr>
        <p:txBody>
          <a:bodyPr>
            <a:normAutofit fontScale="92500"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 smtClean="0"/>
              <a:t>Objectives </a:t>
            </a:r>
            <a:r>
              <a:rPr lang="en-US" sz="2400" b="1" dirty="0"/>
              <a:t>of SCADA: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The important objectives of SCADA are to listed below: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1. Monitoring : Continuous monitoring of the parameters of voltage , current, etc..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2. Measurement: Measurement of variables for processing.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3. Data Acquisition: Frequent acquisition of data from RTUs and Data Loggers / Phasor </a:t>
            </a:r>
            <a:r>
              <a:rPr lang="en-US" sz="2400" dirty="0" smtClean="0"/>
              <a:t>data Concentrators </a:t>
            </a:r>
            <a:r>
              <a:rPr lang="en-US" sz="2400" dirty="0"/>
              <a:t>(PDC</a:t>
            </a:r>
            <a:r>
              <a:rPr lang="en-US" sz="2400" dirty="0" smtClean="0"/>
              <a:t>).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4. Data Communication: Transmission </a:t>
            </a:r>
            <a:r>
              <a:rPr lang="en-US" sz="2400" dirty="0" smtClean="0"/>
              <a:t>and receiving </a:t>
            </a:r>
            <a:r>
              <a:rPr lang="en-US" sz="2400" dirty="0"/>
              <a:t>of large amounts of data from field to </a:t>
            </a:r>
            <a:r>
              <a:rPr lang="en-US" sz="2400" dirty="0" smtClean="0"/>
              <a:t>control </a:t>
            </a:r>
            <a:r>
              <a:rPr lang="en-US" sz="2400" dirty="0" err="1" smtClean="0"/>
              <a:t>centre’s</a:t>
            </a:r>
            <a:r>
              <a:rPr lang="en-US" sz="2400" dirty="0"/>
              <a:t>.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5. Control: Online real time control for closed loop and open loop processes.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6. Automation</a:t>
            </a:r>
            <a:r>
              <a:rPr lang="en-US" sz="2400" dirty="0" smtClean="0"/>
              <a:t>: </a:t>
            </a:r>
            <a:r>
              <a:rPr lang="en-US" sz="2400" dirty="0"/>
              <a:t>Automatic tasks of switching of transmission </a:t>
            </a:r>
            <a:r>
              <a:rPr lang="en-US" sz="2400" dirty="0" smtClean="0"/>
              <a:t>lines, </a:t>
            </a:r>
            <a:r>
              <a:rPr lang="en-US" sz="2400" dirty="0"/>
              <a:t>etc.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7378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SCADA</a:t>
            </a:r>
            <a:r>
              <a:rPr lang="en-US" sz="3600" dirty="0"/>
              <a:t>: </a:t>
            </a:r>
            <a:r>
              <a:rPr lang="en-US" sz="3600" dirty="0" smtClean="0"/>
              <a:t>Supervisory </a:t>
            </a:r>
            <a:r>
              <a:rPr lang="en-US" sz="3600" dirty="0"/>
              <a:t>Control and Data Acquisition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60198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 smtClean="0"/>
              <a:t>Benefits </a:t>
            </a:r>
            <a:r>
              <a:rPr lang="en-US" sz="2400" b="1" dirty="0"/>
              <a:t>of SCADA: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The important benefits of an EMS can be addresses as the following functions: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1. Continuous monitoring of process.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2. Real time control.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3. Automation and Protection.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4. Remote control and operation.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43334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SCADA</a:t>
            </a:r>
            <a:r>
              <a:rPr lang="en-US" sz="3600" dirty="0"/>
              <a:t>: </a:t>
            </a:r>
            <a:r>
              <a:rPr lang="en-US" sz="3600" dirty="0" smtClean="0"/>
              <a:t>Supervisory </a:t>
            </a:r>
            <a:r>
              <a:rPr lang="en-US" sz="3600" dirty="0"/>
              <a:t>Control and Data Acquisition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6019800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 smtClean="0"/>
              <a:t>Functions </a:t>
            </a:r>
            <a:r>
              <a:rPr lang="en-US" sz="2400" b="1" dirty="0"/>
              <a:t>of SCADA: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The important functions of an SCADA are listed below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1. Data Acquisition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2. Information Display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3. Supervisory Control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4. Alarm Processing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5. Information Storage and Reports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6. Sequence of Event Acquisition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7. Data Calculation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8. Special RTU Processing/Control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50392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SCADA</a:t>
            </a:r>
            <a:r>
              <a:rPr lang="en-US" sz="3600" dirty="0"/>
              <a:t>: </a:t>
            </a:r>
            <a:r>
              <a:rPr lang="en-US" sz="3600" dirty="0" smtClean="0"/>
              <a:t>Supervisory </a:t>
            </a:r>
            <a:r>
              <a:rPr lang="en-US" sz="3600" dirty="0"/>
              <a:t>Control and Data Acquisition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60198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/>
              <a:t>SCADA IN PROCESS </a:t>
            </a:r>
            <a:r>
              <a:rPr lang="en-US" sz="2400" b="1" dirty="0" smtClean="0"/>
              <a:t>CONTROL:</a:t>
            </a:r>
            <a:endParaRPr lang="en-US" sz="2400" b="1" dirty="0"/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There are two types of process-control systems in view </a:t>
            </a:r>
            <a:endParaRPr lang="en-US" sz="2400" dirty="0" smtClean="0"/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 err="1" smtClean="0"/>
              <a:t>i</a:t>
            </a:r>
            <a:r>
              <a:rPr lang="en-US" sz="2400" dirty="0" smtClean="0"/>
              <a:t>) distributed </a:t>
            </a:r>
            <a:r>
              <a:rPr lang="en-US" sz="2400" dirty="0"/>
              <a:t>control systems (DCS) and </a:t>
            </a:r>
            <a:r>
              <a:rPr lang="en-US" sz="2400" dirty="0" smtClean="0"/>
              <a:t>ii) supervisory </a:t>
            </a:r>
            <a:r>
              <a:rPr lang="en-US" sz="2400" dirty="0"/>
              <a:t>control and data acquisition (SCADA).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DCS </a:t>
            </a:r>
            <a:r>
              <a:rPr lang="en-US" sz="2400" dirty="0"/>
              <a:t>are typically used for single-point </a:t>
            </a:r>
            <a:r>
              <a:rPr lang="en-US" sz="2400" dirty="0" smtClean="0"/>
              <a:t>processing and </a:t>
            </a:r>
            <a:r>
              <a:rPr lang="en-US" sz="2400" dirty="0"/>
              <a:t>are employed in a limited geographic area.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On </a:t>
            </a:r>
            <a:r>
              <a:rPr lang="en-US" sz="2400" dirty="0"/>
              <a:t>the other hand, SCADA systems are used </a:t>
            </a:r>
            <a:r>
              <a:rPr lang="en-US" sz="2400" dirty="0" smtClean="0"/>
              <a:t>for large-scale</a:t>
            </a:r>
            <a:r>
              <a:rPr lang="en-US" sz="2400" dirty="0"/>
              <a:t>, distributed management of critical infrastructure systems and are often </a:t>
            </a:r>
            <a:r>
              <a:rPr lang="en-US" sz="2400" dirty="0" smtClean="0"/>
              <a:t>geographically dispersed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For </a:t>
            </a:r>
            <a:r>
              <a:rPr lang="en-US" sz="2400" dirty="0"/>
              <a:t>example, in a power utility, DCS may be used for generation of power, while SCADA </a:t>
            </a:r>
            <a:r>
              <a:rPr lang="en-US" sz="2400" dirty="0" smtClean="0"/>
              <a:t>is used </a:t>
            </a:r>
            <a:r>
              <a:rPr lang="en-US" sz="2400" dirty="0"/>
              <a:t>for the distribution and transmission of power.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58466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SCADA</a:t>
            </a:r>
            <a:r>
              <a:rPr lang="en-US" sz="3600" dirty="0"/>
              <a:t>: </a:t>
            </a:r>
            <a:r>
              <a:rPr lang="en-US" sz="3600" dirty="0" smtClean="0"/>
              <a:t>Supervisory </a:t>
            </a:r>
            <a:r>
              <a:rPr lang="en-US" sz="3600" dirty="0"/>
              <a:t>Control and Data Acquisition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60198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/>
              <a:t>SCADA </a:t>
            </a:r>
            <a:r>
              <a:rPr lang="en-US" sz="2400" b="1" dirty="0" smtClean="0"/>
              <a:t>Applications:</a:t>
            </a:r>
            <a:endParaRPr lang="en-US" sz="2400" b="1" dirty="0"/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SCADA is not a specific technology, but a type of application. SCADA stands for Supervisory Control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and Data Acquisition— any application that gets data about a system in order to control that system is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a SCADA application.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A SCADA application has two elements:</a:t>
            </a:r>
          </a:p>
          <a:p>
            <a:pPr marL="457200" indent="-457200" algn="just">
              <a:spcBef>
                <a:spcPts val="1000"/>
              </a:spcBef>
              <a:spcAft>
                <a:spcPts val="1000"/>
              </a:spcAft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process or system that needs to be monitored and controlled</a:t>
            </a:r>
            <a:r>
              <a:rPr lang="en-US" sz="2400" dirty="0" smtClean="0"/>
              <a:t>.</a:t>
            </a:r>
          </a:p>
          <a:p>
            <a:pPr marL="457200" indent="-457200" algn="just">
              <a:spcBef>
                <a:spcPts val="1000"/>
              </a:spcBef>
              <a:spcAft>
                <a:spcPts val="1000"/>
              </a:spcAft>
              <a:buAutoNum type="arabicPeriod"/>
            </a:pPr>
            <a:r>
              <a:rPr lang="en-US" sz="2400" dirty="0"/>
              <a:t>A network of intelligent devices that interfaces with the first system through sensors </a:t>
            </a:r>
            <a:r>
              <a:rPr lang="en-US" sz="2400" dirty="0" smtClean="0"/>
              <a:t>and control </a:t>
            </a:r>
            <a:r>
              <a:rPr lang="en-US" sz="2400" dirty="0"/>
              <a:t>outputs.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21999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SCADA</a:t>
            </a:r>
            <a:r>
              <a:rPr lang="en-US" sz="3600" dirty="0"/>
              <a:t>: </a:t>
            </a:r>
            <a:r>
              <a:rPr lang="en-US" sz="3600" dirty="0" smtClean="0"/>
              <a:t>Supervisory </a:t>
            </a:r>
            <a:r>
              <a:rPr lang="en-US" sz="3600" dirty="0"/>
              <a:t>Control and Data Acquisition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60198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b="1" dirty="0"/>
              <a:t>SCADA systems are widely used for control in the following </a:t>
            </a:r>
            <a:r>
              <a:rPr lang="en-US" b="1" dirty="0" smtClean="0"/>
              <a:t>domains: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1. </a:t>
            </a:r>
            <a:r>
              <a:rPr lang="en-US" b="1" dirty="0"/>
              <a:t>Electric power generation, transmission and distribution: </a:t>
            </a:r>
            <a:r>
              <a:rPr lang="en-US" dirty="0"/>
              <a:t>Electric utilities use </a:t>
            </a:r>
            <a:r>
              <a:rPr lang="en-US" dirty="0" smtClean="0"/>
              <a:t>SCADA systems </a:t>
            </a:r>
            <a:r>
              <a:rPr lang="en-US" dirty="0"/>
              <a:t>to detect current flow and line voltage, to monitor the operation of circuit breakers, </a:t>
            </a:r>
            <a:r>
              <a:rPr lang="en-US" dirty="0" smtClean="0"/>
              <a:t>and to</a:t>
            </a:r>
            <a:r>
              <a:rPr lang="en-US" dirty="0"/>
              <a:t> </a:t>
            </a:r>
            <a:r>
              <a:rPr lang="en-US" dirty="0" smtClean="0"/>
              <a:t>take </a:t>
            </a:r>
            <a:r>
              <a:rPr lang="en-US" dirty="0"/>
              <a:t>sections of the power grid online or offline</a:t>
            </a:r>
            <a:r>
              <a:rPr lang="en-US" dirty="0" smtClean="0"/>
              <a:t>.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2. </a:t>
            </a:r>
            <a:r>
              <a:rPr lang="en-US" b="1" dirty="0"/>
              <a:t>Water and sewage: </a:t>
            </a:r>
            <a:r>
              <a:rPr lang="en-US" dirty="0"/>
              <a:t>State and municipal water utilities use SCADA to monitor and regulate </a:t>
            </a:r>
            <a:r>
              <a:rPr lang="en-US" dirty="0" smtClean="0"/>
              <a:t>water flow</a:t>
            </a:r>
            <a:r>
              <a:rPr lang="en-US" dirty="0"/>
              <a:t>, reservoir levels, pipe pressure and other factors</a:t>
            </a:r>
            <a:r>
              <a:rPr lang="en-US" dirty="0" smtClean="0"/>
              <a:t>.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3. </a:t>
            </a:r>
            <a:r>
              <a:rPr lang="en-US" b="1" dirty="0"/>
              <a:t>Buildings, facilities and environments: </a:t>
            </a:r>
            <a:r>
              <a:rPr lang="en-US" dirty="0"/>
              <a:t>Facility managers use SCADA to control </a:t>
            </a:r>
            <a:r>
              <a:rPr lang="en-US" dirty="0" smtClean="0"/>
              <a:t>HVAC, refrigeration </a:t>
            </a:r>
            <a:r>
              <a:rPr lang="en-US" dirty="0"/>
              <a:t>units, lighting and entry systems</a:t>
            </a:r>
            <a:r>
              <a:rPr lang="en-US" dirty="0" smtClean="0"/>
              <a:t>.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54340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SCADA</a:t>
            </a:r>
            <a:r>
              <a:rPr lang="en-US" sz="3600" dirty="0"/>
              <a:t>: </a:t>
            </a:r>
            <a:r>
              <a:rPr lang="en-US" sz="3600" dirty="0" smtClean="0"/>
              <a:t>Supervisory </a:t>
            </a:r>
            <a:r>
              <a:rPr lang="en-US" sz="3600" dirty="0"/>
              <a:t>Control and Data Acquisition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60198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b="1" dirty="0"/>
              <a:t>SCADA systems are widely used for control in the following </a:t>
            </a:r>
            <a:r>
              <a:rPr lang="en-US" b="1" dirty="0" smtClean="0"/>
              <a:t>domains: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4. </a:t>
            </a:r>
            <a:r>
              <a:rPr lang="en-US" b="1" dirty="0"/>
              <a:t>Manufacturing: </a:t>
            </a:r>
            <a:r>
              <a:rPr lang="en-US" dirty="0"/>
              <a:t>SCADA systems manage parts inventories for just-in-time </a:t>
            </a:r>
            <a:r>
              <a:rPr lang="en-US" dirty="0" smtClean="0"/>
              <a:t>manufacturing, regulate </a:t>
            </a:r>
            <a:r>
              <a:rPr lang="en-US" dirty="0"/>
              <a:t>industrial automation and robots, and monitor </a:t>
            </a:r>
            <a:r>
              <a:rPr lang="en-US" dirty="0" smtClean="0"/>
              <a:t>process and </a:t>
            </a:r>
            <a:r>
              <a:rPr lang="en-US" dirty="0"/>
              <a:t>quality control</a:t>
            </a:r>
            <a:r>
              <a:rPr lang="en-US" dirty="0" smtClean="0"/>
              <a:t>.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5. </a:t>
            </a:r>
            <a:r>
              <a:rPr lang="en-US" b="1" dirty="0"/>
              <a:t>Mass transit: </a:t>
            </a:r>
            <a:r>
              <a:rPr lang="en-US" dirty="0"/>
              <a:t>Transit authorities use SCADA to regulate electricity to subways, trams and </a:t>
            </a:r>
            <a:r>
              <a:rPr lang="en-US" dirty="0" smtClean="0"/>
              <a:t>trolley buses</a:t>
            </a:r>
            <a:r>
              <a:rPr lang="en-US" dirty="0"/>
              <a:t>; to automate traffic signals for rail systems; to track and locate trains </a:t>
            </a:r>
            <a:r>
              <a:rPr lang="en-US" dirty="0" smtClean="0"/>
              <a:t>and buses</a:t>
            </a:r>
            <a:r>
              <a:rPr lang="en-US" dirty="0"/>
              <a:t>; and </a:t>
            </a:r>
            <a:r>
              <a:rPr lang="en-US" dirty="0" smtClean="0"/>
              <a:t>to control </a:t>
            </a:r>
            <a:r>
              <a:rPr lang="en-US" dirty="0"/>
              <a:t>railroad crossing gates</a:t>
            </a:r>
            <a:r>
              <a:rPr lang="en-US" dirty="0" smtClean="0"/>
              <a:t>.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6. </a:t>
            </a:r>
            <a:r>
              <a:rPr lang="en-US" b="1" dirty="0"/>
              <a:t>Traffic signals: </a:t>
            </a:r>
            <a:r>
              <a:rPr lang="en-US" dirty="0"/>
              <a:t>SCADA regulates traffic lights, controls traffic flow and detects </a:t>
            </a:r>
            <a:r>
              <a:rPr lang="en-US" dirty="0" smtClean="0"/>
              <a:t>out-of-order signals.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57913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SCADA</a:t>
            </a:r>
            <a:r>
              <a:rPr lang="en-US" sz="3600" dirty="0"/>
              <a:t>: </a:t>
            </a:r>
            <a:r>
              <a:rPr lang="en-US" sz="3600" dirty="0" smtClean="0"/>
              <a:t>Supervisory </a:t>
            </a:r>
            <a:r>
              <a:rPr lang="en-US" sz="3600" dirty="0"/>
              <a:t>Control and Data Acquisition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60198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b="1" dirty="0"/>
              <a:t>Real-Time Monitoring and Control using SCADA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The following are the important features of a SCADA from an control point of view. SCADA is </a:t>
            </a:r>
            <a:r>
              <a:rPr lang="en-US" dirty="0" smtClean="0"/>
              <a:t>capable of </a:t>
            </a:r>
            <a:r>
              <a:rPr lang="en-US" dirty="0"/>
              <a:t>the </a:t>
            </a:r>
            <a:r>
              <a:rPr lang="en-US" dirty="0" smtClean="0"/>
              <a:t>following:</a:t>
            </a:r>
            <a:endParaRPr lang="en-US" dirty="0"/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1. Acquire quantitative measurements immediately and over time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2. Detect, Diagnose and correct problems as soon as they arise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3. Measure trends over time and prepare reports and charts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4. Discover and eliminate bottlenecks over time and improve efficiency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5. Ability to Control large and complex processes with a few specialized </a:t>
            </a:r>
            <a:r>
              <a:rPr lang="en-US" dirty="0" smtClean="0"/>
              <a:t>staff.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5610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SCADA</a:t>
            </a:r>
            <a:r>
              <a:rPr lang="en-US" sz="3600" dirty="0"/>
              <a:t>: </a:t>
            </a:r>
            <a:r>
              <a:rPr lang="en-US" sz="3600" dirty="0" smtClean="0"/>
              <a:t>Supervisory </a:t>
            </a:r>
            <a:r>
              <a:rPr lang="en-US" sz="3600" dirty="0"/>
              <a:t>Control and Data Acquisition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60198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/>
              <a:t>Introduction: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SCADA is an acronym that stands for Supervisory Control and Data Acquisition.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SCADA </a:t>
            </a:r>
            <a:r>
              <a:rPr lang="en-US" sz="2400" dirty="0"/>
              <a:t>refers to </a:t>
            </a:r>
            <a:r>
              <a:rPr lang="en-US" sz="2400" dirty="0" smtClean="0"/>
              <a:t>a system </a:t>
            </a:r>
            <a:r>
              <a:rPr lang="en-US" sz="2400" dirty="0"/>
              <a:t>that collects data from various sensors at a factory, plant or in other remote locations and </a:t>
            </a:r>
            <a:r>
              <a:rPr lang="en-US" sz="2400" dirty="0" smtClean="0"/>
              <a:t>then sends </a:t>
            </a:r>
            <a:r>
              <a:rPr lang="en-US" sz="2400" dirty="0"/>
              <a:t>this data to a central computer which then manages and controls the data.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SCADA </a:t>
            </a:r>
            <a:r>
              <a:rPr lang="en-US" sz="2400" dirty="0"/>
              <a:t>systems </a:t>
            </a:r>
            <a:r>
              <a:rPr lang="en-US" sz="2400" dirty="0" smtClean="0"/>
              <a:t>are used </a:t>
            </a:r>
            <a:r>
              <a:rPr lang="en-US" sz="2400" dirty="0"/>
              <a:t>not only in industrial processes: e.g. steel making, power generation (conventional and </a:t>
            </a:r>
            <a:r>
              <a:rPr lang="en-US" sz="2400" dirty="0" smtClean="0"/>
              <a:t>nuclear) and </a:t>
            </a:r>
            <a:r>
              <a:rPr lang="en-US" sz="2400" dirty="0"/>
              <a:t>distribution, chemistry, but also in some experimental facilities such as nuclear fusion.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2041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SCADA</a:t>
            </a:r>
            <a:r>
              <a:rPr lang="en-US" sz="3600" dirty="0"/>
              <a:t>: </a:t>
            </a:r>
            <a:r>
              <a:rPr lang="en-US" sz="3600" dirty="0" smtClean="0"/>
              <a:t>Supervisory </a:t>
            </a:r>
            <a:r>
              <a:rPr lang="en-US" sz="3600" dirty="0"/>
              <a:t>Control and Data Acquisition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6388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/>
              <a:t>SCADA </a:t>
            </a:r>
            <a:r>
              <a:rPr lang="en-US" sz="2400" b="1" dirty="0" smtClean="0"/>
              <a:t>Functions:</a:t>
            </a:r>
            <a:endParaRPr lang="en-US" sz="2400" b="1" dirty="0"/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A SCADA system performs four </a:t>
            </a:r>
            <a:r>
              <a:rPr lang="en-US" sz="2400" dirty="0" smtClean="0"/>
              <a:t>functions:</a:t>
            </a:r>
            <a:endParaRPr lang="en-US" sz="2400" dirty="0"/>
          </a:p>
          <a:p>
            <a:pPr marL="739775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1. Data acquisition</a:t>
            </a:r>
          </a:p>
          <a:p>
            <a:pPr marL="739775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2. Networked data communication</a:t>
            </a:r>
          </a:p>
          <a:p>
            <a:pPr marL="739775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3. Data presentation</a:t>
            </a:r>
          </a:p>
          <a:p>
            <a:pPr marL="739775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4. Control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69859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SCADA</a:t>
            </a:r>
            <a:r>
              <a:rPr lang="en-US" sz="3600" dirty="0"/>
              <a:t>: </a:t>
            </a:r>
            <a:r>
              <a:rPr lang="en-US" sz="3600" dirty="0" smtClean="0"/>
              <a:t>Supervisory </a:t>
            </a:r>
            <a:r>
              <a:rPr lang="en-US" sz="3600" dirty="0"/>
              <a:t>Control and Data Acquisition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6019800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/>
              <a:t>These functions are performed by four kinds of SCADA components: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1. </a:t>
            </a:r>
            <a:r>
              <a:rPr lang="en-US" sz="2400" b="1" dirty="0"/>
              <a:t>Sensors</a:t>
            </a:r>
            <a:r>
              <a:rPr lang="en-US" sz="2400" dirty="0"/>
              <a:t> (either digital or analog) and control relays that directly interface with the </a:t>
            </a:r>
            <a:r>
              <a:rPr lang="en-US" sz="2400" dirty="0" smtClean="0"/>
              <a:t>managed system</a:t>
            </a:r>
            <a:r>
              <a:rPr lang="en-US" sz="2400" dirty="0"/>
              <a:t>.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2. </a:t>
            </a:r>
            <a:r>
              <a:rPr lang="en-US" sz="2400" b="1" dirty="0"/>
              <a:t>Remote telemetry units</a:t>
            </a:r>
            <a:r>
              <a:rPr lang="en-US" sz="2400" dirty="0"/>
              <a:t> (RTUs). These are small computerized units deployed in the field </a:t>
            </a:r>
            <a:r>
              <a:rPr lang="en-US" sz="2400" dirty="0" smtClean="0"/>
              <a:t>at specific </a:t>
            </a:r>
            <a:r>
              <a:rPr lang="en-US" sz="2400" dirty="0"/>
              <a:t>sites and locations. RTUs serve as local collection points for gathering reports </a:t>
            </a:r>
            <a:r>
              <a:rPr lang="en-US" sz="2400" dirty="0" smtClean="0"/>
              <a:t>from sensors </a:t>
            </a:r>
            <a:r>
              <a:rPr lang="en-US" sz="2400" dirty="0"/>
              <a:t>and delivering commands to control relays.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3. </a:t>
            </a:r>
            <a:r>
              <a:rPr lang="en-US" sz="2400" b="1" dirty="0"/>
              <a:t>SCADA master units</a:t>
            </a:r>
            <a:r>
              <a:rPr lang="en-US" sz="2400" dirty="0"/>
              <a:t>. These are larger computer consoles that serve as the central </a:t>
            </a:r>
            <a:r>
              <a:rPr lang="en-US" sz="2400" dirty="0" smtClean="0"/>
              <a:t>processor for </a:t>
            </a:r>
            <a:r>
              <a:rPr lang="en-US" sz="2400" dirty="0"/>
              <a:t>the SCADA system. Master units provide a human interface to the system and </a:t>
            </a:r>
            <a:r>
              <a:rPr lang="en-US" sz="2400" dirty="0" smtClean="0"/>
              <a:t>automatically regulate </a:t>
            </a:r>
            <a:r>
              <a:rPr lang="en-US" sz="2400" dirty="0"/>
              <a:t>the managed system in response to sensor inputs.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4. </a:t>
            </a:r>
            <a:r>
              <a:rPr lang="en-US" sz="2400" b="1" dirty="0"/>
              <a:t>Communications network </a:t>
            </a:r>
            <a:r>
              <a:rPr lang="en-US" sz="2400" dirty="0"/>
              <a:t>that connects the SCADA master unit to the RTUs in the field.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87197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SCADA</a:t>
            </a:r>
            <a:r>
              <a:rPr lang="en-US" sz="3600" dirty="0"/>
              <a:t>: </a:t>
            </a:r>
            <a:r>
              <a:rPr lang="en-US" sz="3600" dirty="0" smtClean="0"/>
              <a:t>Applications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60198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 smtClean="0"/>
              <a:t>1. Electric </a:t>
            </a:r>
            <a:r>
              <a:rPr lang="en-US" sz="2400" dirty="0"/>
              <a:t>power generation, transmission and distribution: Electric utilities use </a:t>
            </a:r>
            <a:r>
              <a:rPr lang="en-US" sz="2400" dirty="0" smtClean="0"/>
              <a:t>SCADA systems </a:t>
            </a:r>
            <a:r>
              <a:rPr lang="en-US" sz="2400" dirty="0"/>
              <a:t>to detect current flow and line voltage, to monitor the operation of circuit breakers, </a:t>
            </a:r>
            <a:r>
              <a:rPr lang="en-US" sz="2400" dirty="0" smtClean="0"/>
              <a:t>and to </a:t>
            </a:r>
            <a:r>
              <a:rPr lang="en-US" sz="2400" dirty="0"/>
              <a:t>take sections of the power grid online or offline.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2. Water, Waste Water Utilities and Sewage: State and municipal water utilities use SCADA </a:t>
            </a:r>
            <a:r>
              <a:rPr lang="en-US" sz="2400" dirty="0" smtClean="0"/>
              <a:t>to monitor </a:t>
            </a:r>
            <a:r>
              <a:rPr lang="en-US" sz="2400" dirty="0"/>
              <a:t>and regulate water flow, reservoir levels, pipe pressure and other factors.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3. Buildings, facilities and environments: Facility managers use SCADA to control </a:t>
            </a:r>
            <a:r>
              <a:rPr lang="en-US" sz="2400" dirty="0" smtClean="0"/>
              <a:t>HVAC, refrigeration </a:t>
            </a:r>
            <a:r>
              <a:rPr lang="en-US" sz="2400" dirty="0"/>
              <a:t>units, lighting and entry systems.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4. Oil and Gas Trans &amp; </a:t>
            </a:r>
            <a:r>
              <a:rPr lang="en-US" sz="2400" dirty="0" smtClean="0"/>
              <a:t>Distributions</a:t>
            </a:r>
            <a:endParaRPr lang="en-US" sz="2400" dirty="0"/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5. Wind Power Generation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32725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SCADA</a:t>
            </a:r>
            <a:r>
              <a:rPr lang="en-US" sz="3600" dirty="0"/>
              <a:t>: </a:t>
            </a:r>
            <a:r>
              <a:rPr lang="en-US" sz="3600" dirty="0" smtClean="0"/>
              <a:t>Applications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8674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 smtClean="0"/>
              <a:t>6. Communication Networks</a:t>
            </a:r>
            <a:endParaRPr lang="en-US" sz="2400" dirty="0"/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7. Industrial Plans and Process </a:t>
            </a:r>
            <a:r>
              <a:rPr lang="en-US" sz="2400" dirty="0" smtClean="0"/>
              <a:t>Control</a:t>
            </a:r>
            <a:endParaRPr lang="en-US" sz="2400" dirty="0"/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8. Manufacturing: SCADA systems manage parts inventories for just-in-time </a:t>
            </a:r>
            <a:r>
              <a:rPr lang="en-US" sz="2400" dirty="0" smtClean="0"/>
              <a:t>manufacturing, regulate </a:t>
            </a:r>
            <a:r>
              <a:rPr lang="en-US" sz="2400" dirty="0"/>
              <a:t>industrial automation and robots, and monitor process and quality control.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9. Mass transit and Railway Traction: Transit authorities use SCADA to regulate electricity </a:t>
            </a:r>
            <a:r>
              <a:rPr lang="en-US" sz="2400" dirty="0" smtClean="0"/>
              <a:t>to subways</a:t>
            </a:r>
            <a:r>
              <a:rPr lang="en-US" sz="2400" dirty="0"/>
              <a:t>, trams and trolley buses; to automate traffic signals for rail systems; to track </a:t>
            </a:r>
            <a:r>
              <a:rPr lang="en-US" sz="2400" dirty="0" smtClean="0"/>
              <a:t>and locate </a:t>
            </a:r>
            <a:r>
              <a:rPr lang="en-US" sz="2400" dirty="0"/>
              <a:t>trains and buses; and to control railroad crossing gates.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10. Traffic signals: SCADA regulates traffic lights, controls traffic flow and detects </a:t>
            </a:r>
            <a:r>
              <a:rPr lang="en-US" sz="2400" dirty="0" smtClean="0"/>
              <a:t>out-of-order signals.</a:t>
            </a:r>
          </a:p>
        </p:txBody>
      </p:sp>
    </p:spTree>
    <p:extLst>
      <p:ext uri="{BB962C8B-B14F-4D97-AF65-F5344CB8AC3E}">
        <p14:creationId xmlns:p14="http://schemas.microsoft.com/office/powerpoint/2010/main" val="1192058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SCADA</a:t>
            </a:r>
            <a:r>
              <a:rPr lang="en-US" sz="3600" dirty="0"/>
              <a:t>: SCADA in Power Systems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8674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SCADA is widely used in power systems. The applications for SCADA keep increasing day after </a:t>
            </a:r>
            <a:r>
              <a:rPr lang="en-US" sz="2400" dirty="0" smtClean="0"/>
              <a:t>day. Some </a:t>
            </a:r>
            <a:r>
              <a:rPr lang="en-US" sz="2400" dirty="0"/>
              <a:t>of the applications </a:t>
            </a:r>
            <a:r>
              <a:rPr lang="en-US" sz="2400" dirty="0" smtClean="0"/>
              <a:t>are:</a:t>
            </a:r>
            <a:endParaRPr lang="en-US" sz="2400" dirty="0"/>
          </a:p>
          <a:p>
            <a:pPr marL="1141413"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Comprehensive operational planning and control</a:t>
            </a:r>
          </a:p>
          <a:p>
            <a:pPr marL="1141413"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Fuel resource scheduling</a:t>
            </a:r>
          </a:p>
          <a:p>
            <a:pPr marL="1141413"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Optimum power flow</a:t>
            </a:r>
          </a:p>
          <a:p>
            <a:pPr marL="1141413"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Network security</a:t>
            </a:r>
          </a:p>
          <a:p>
            <a:pPr marL="1141413"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Economic dispatch</a:t>
            </a:r>
          </a:p>
          <a:p>
            <a:pPr marL="1141413"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Generation dispatch control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12714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SCADA</a:t>
            </a:r>
            <a:r>
              <a:rPr lang="en-US" sz="3600" dirty="0"/>
              <a:t>: SCADA in Power Systems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8674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/>
              <a:t>Expected Benefits of SCADA for Power </a:t>
            </a:r>
            <a:r>
              <a:rPr lang="en-US" sz="2400" b="1" dirty="0" smtClean="0"/>
              <a:t>Systems:</a:t>
            </a:r>
            <a:endParaRPr lang="en-US" sz="2400" b="1" dirty="0"/>
          </a:p>
          <a:p>
            <a:pPr marL="914400"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Improved quality of service</a:t>
            </a:r>
          </a:p>
          <a:p>
            <a:pPr marL="914400"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Improved reliability</a:t>
            </a:r>
          </a:p>
          <a:p>
            <a:pPr marL="914400"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Reduced operating costs</a:t>
            </a:r>
          </a:p>
          <a:p>
            <a:pPr marL="914400"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Maintenance /Expansion of customer base</a:t>
            </a:r>
          </a:p>
          <a:p>
            <a:pPr marL="914400"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Ability to defer capacity addition projects</a:t>
            </a:r>
          </a:p>
          <a:p>
            <a:pPr marL="914400"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High value service </a:t>
            </a:r>
            <a:r>
              <a:rPr lang="en-US" sz="2400" dirty="0" smtClean="0"/>
              <a:t>providers</a:t>
            </a:r>
          </a:p>
          <a:p>
            <a:pPr marL="914400"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Improved information for engineering decision</a:t>
            </a:r>
          </a:p>
        </p:txBody>
      </p:sp>
    </p:spTree>
    <p:extLst>
      <p:ext uri="{BB962C8B-B14F-4D97-AF65-F5344CB8AC3E}">
        <p14:creationId xmlns:p14="http://schemas.microsoft.com/office/powerpoint/2010/main" val="1527340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SCADA</a:t>
            </a:r>
            <a:r>
              <a:rPr lang="en-US" sz="3600" dirty="0"/>
              <a:t>: SCADA in Power Systems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8674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/>
              <a:t>Expected Benefits of SCADA for Power </a:t>
            </a:r>
            <a:r>
              <a:rPr lang="en-US" sz="2400" b="1" dirty="0" smtClean="0"/>
              <a:t>Systems:</a:t>
            </a:r>
            <a:endParaRPr lang="en-US" sz="2400" b="1" dirty="0"/>
          </a:p>
          <a:p>
            <a:pPr marL="914400"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value added services</a:t>
            </a:r>
          </a:p>
          <a:p>
            <a:pPr marL="914400"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Flexible billing option</a:t>
            </a:r>
          </a:p>
          <a:p>
            <a:pPr marL="914400"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Improved customer information access</a:t>
            </a:r>
          </a:p>
          <a:p>
            <a:pPr marL="914400"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Reduced system implementation costs</a:t>
            </a:r>
          </a:p>
          <a:p>
            <a:pPr marL="914400"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Reduced manpower requirements</a:t>
            </a:r>
          </a:p>
        </p:txBody>
      </p:sp>
    </p:spTree>
    <p:extLst>
      <p:ext uri="{BB962C8B-B14F-4D97-AF65-F5344CB8AC3E}">
        <p14:creationId xmlns:p14="http://schemas.microsoft.com/office/powerpoint/2010/main" val="3998139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SCADA</a:t>
            </a:r>
            <a:r>
              <a:rPr lang="en-US" sz="3600" dirty="0"/>
              <a:t>: Adapting SCADA for IP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8674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In the 1990s, the rapid adoption of Ethernet networks in the industrial world </a:t>
            </a:r>
            <a:r>
              <a:rPr lang="en-US" sz="2400" dirty="0" smtClean="0"/>
              <a:t>drove the </a:t>
            </a:r>
            <a:r>
              <a:rPr lang="en-US" sz="2400" dirty="0"/>
              <a:t>evolution of SCADA application layer protocols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Benefits </a:t>
            </a:r>
            <a:r>
              <a:rPr lang="en-US" sz="2400" dirty="0" smtClean="0"/>
              <a:t>of this </a:t>
            </a:r>
            <a:r>
              <a:rPr lang="en-US" sz="2400" dirty="0"/>
              <a:t>move to Ethernet and IP include the ability to leverage existing equipment </a:t>
            </a:r>
            <a:r>
              <a:rPr lang="en-US" sz="2400" dirty="0" smtClean="0"/>
              <a:t>and standards </a:t>
            </a:r>
            <a:r>
              <a:rPr lang="en-US" sz="2400" dirty="0"/>
              <a:t>while integrating seamlessly the SCADA sub networks to the corporate </a:t>
            </a:r>
            <a:r>
              <a:rPr lang="en-US" sz="2400" dirty="0" smtClean="0"/>
              <a:t>WAN infrastructures.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To further facilitate the support of legacy industrial protocols over IP </a:t>
            </a:r>
            <a:r>
              <a:rPr lang="en-US" sz="2400" dirty="0" smtClean="0"/>
              <a:t>networks, protocol </a:t>
            </a:r>
            <a:r>
              <a:rPr lang="en-US" sz="2400" dirty="0"/>
              <a:t>specifications were updated and published, documenting the use of IP for </a:t>
            </a:r>
            <a:r>
              <a:rPr lang="en-US" sz="2400" dirty="0" smtClean="0"/>
              <a:t>each protocol</a:t>
            </a:r>
            <a:r>
              <a:rPr lang="en-US" sz="2400" dirty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17981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SCADA</a:t>
            </a:r>
            <a:r>
              <a:rPr lang="en-US" sz="3600" dirty="0"/>
              <a:t>: Adapting SCADA for IP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8674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Like many of the other SCADA protocols, DNP3 </a:t>
            </a:r>
            <a:r>
              <a:rPr lang="en-US" sz="2400" dirty="0" smtClean="0"/>
              <a:t>(Distributed Network Protocol 3) is </a:t>
            </a:r>
            <a:r>
              <a:rPr lang="en-US" sz="2400" dirty="0"/>
              <a:t>based on a </a:t>
            </a:r>
            <a:r>
              <a:rPr lang="en-US" sz="2400" dirty="0" smtClean="0"/>
              <a:t>master/slave relationship</a:t>
            </a:r>
            <a:r>
              <a:rPr lang="en-US" sz="2400" dirty="0"/>
              <a:t>. The term master in this case refers to what is typically a powerful </a:t>
            </a:r>
            <a:r>
              <a:rPr lang="en-US" sz="2400" dirty="0" smtClean="0"/>
              <a:t>computer located </a:t>
            </a:r>
            <a:r>
              <a:rPr lang="en-US" sz="2400" dirty="0"/>
              <a:t>in the control center of a utility, and a slave is a remote device with </a:t>
            </a:r>
            <a:r>
              <a:rPr lang="en-US" sz="2400" dirty="0" smtClean="0"/>
              <a:t>computing resources </a:t>
            </a:r>
            <a:r>
              <a:rPr lang="en-US" sz="2400" dirty="0"/>
              <a:t>found in a location such as a substation.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DNP3 </a:t>
            </a:r>
            <a:r>
              <a:rPr lang="en-US" sz="2400" dirty="0"/>
              <a:t>refers to slaves specifically </a:t>
            </a:r>
            <a:r>
              <a:rPr lang="en-US" sz="2400" dirty="0" smtClean="0"/>
              <a:t>as outstations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Outstations </a:t>
            </a:r>
            <a:r>
              <a:rPr lang="en-US" sz="2400" dirty="0"/>
              <a:t>monitor and collect data from devices that indicate their state, </a:t>
            </a:r>
            <a:r>
              <a:rPr lang="en-US" sz="2400" dirty="0" smtClean="0"/>
              <a:t>such as </a:t>
            </a:r>
            <a:r>
              <a:rPr lang="en-US" sz="2400" dirty="0"/>
              <a:t>whether a circuit breaker is on or off, and take measurements, including voltage, </a:t>
            </a:r>
            <a:r>
              <a:rPr lang="en-US" sz="2400" dirty="0" smtClean="0"/>
              <a:t>current, temperature</a:t>
            </a:r>
            <a:r>
              <a:rPr lang="en-US" sz="2400" dirty="0"/>
              <a:t>, and so on.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86074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SCADA</a:t>
            </a:r>
            <a:r>
              <a:rPr lang="en-US" sz="3600" dirty="0"/>
              <a:t>: Adapting SCADA for IP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8674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The IEEE 1815-2012 specification describes how the DNP3 protocol </a:t>
            </a:r>
            <a:r>
              <a:rPr lang="en-US" sz="2400" dirty="0" smtClean="0"/>
              <a:t>implementation must </a:t>
            </a:r>
            <a:r>
              <a:rPr lang="en-US" sz="2400" dirty="0"/>
              <a:t>be adapted to run either over TCP (recommended) or UDP.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This </a:t>
            </a:r>
            <a:r>
              <a:rPr lang="en-US" sz="2400" dirty="0"/>
              <a:t>specification </a:t>
            </a:r>
            <a:r>
              <a:rPr lang="en-US" sz="2400" dirty="0" smtClean="0"/>
              <a:t>defines connection </a:t>
            </a:r>
            <a:r>
              <a:rPr lang="en-US" sz="2400" dirty="0"/>
              <a:t>management between the DNP3 protocol and the IP layers, as shown in </a:t>
            </a:r>
            <a:r>
              <a:rPr lang="en-US" sz="2400" dirty="0" smtClean="0"/>
              <a:t>next figure.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Connection management links the DNP3 layers with the IP layers in addition to </a:t>
            </a:r>
            <a:r>
              <a:rPr lang="en-US" sz="2400" dirty="0" smtClean="0"/>
              <a:t>the configuration </a:t>
            </a:r>
            <a:r>
              <a:rPr lang="en-US" sz="2400" dirty="0"/>
              <a:t>parameters and methods necessary for implementing the </a:t>
            </a:r>
            <a:r>
              <a:rPr lang="en-US" sz="2400" dirty="0" smtClean="0"/>
              <a:t>network connection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The </a:t>
            </a:r>
            <a:r>
              <a:rPr lang="en-US" sz="2400" dirty="0"/>
              <a:t>IP layers appear transparent to the DNP3 layers as each piece of </a:t>
            </a:r>
            <a:r>
              <a:rPr lang="en-US" sz="2400" dirty="0" smtClean="0"/>
              <a:t>the protocol </a:t>
            </a:r>
            <a:r>
              <a:rPr lang="en-US" sz="2400" dirty="0"/>
              <a:t>stack in one station logically communicates with the respective part in the other.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8988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SCADA</a:t>
            </a:r>
            <a:r>
              <a:rPr lang="en-US" sz="3600" dirty="0"/>
              <a:t>: </a:t>
            </a:r>
            <a:r>
              <a:rPr lang="en-US" sz="3600" dirty="0" smtClean="0"/>
              <a:t>Supervisory </a:t>
            </a:r>
            <a:r>
              <a:rPr lang="en-US" sz="3600" dirty="0"/>
              <a:t>Control and Data Acquisition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60198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/>
              <a:t>Introduction: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The size </a:t>
            </a:r>
            <a:r>
              <a:rPr lang="en-US" sz="2400" dirty="0" smtClean="0"/>
              <a:t>of such </a:t>
            </a:r>
            <a:r>
              <a:rPr lang="en-US" sz="2400" dirty="0"/>
              <a:t>plants range from a few 1000 to several 10 thousands input/output (I/O) channels.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However, SCADA </a:t>
            </a:r>
            <a:r>
              <a:rPr lang="en-US" sz="2400" dirty="0"/>
              <a:t>systems evolve rapidly and are now penetrating the market of plants with a number of </a:t>
            </a:r>
            <a:r>
              <a:rPr lang="en-US" sz="2400" dirty="0" smtClean="0"/>
              <a:t>I/O channels.</a:t>
            </a:r>
          </a:p>
          <a:p>
            <a:pPr marL="0" indent="0" algn="just">
              <a:spcBef>
                <a:spcPts val="1000"/>
              </a:spcBef>
              <a:spcAft>
                <a:spcPts val="300"/>
              </a:spcAft>
              <a:buNone/>
            </a:pPr>
            <a:r>
              <a:rPr lang="en-US" sz="2400" b="1" dirty="0" smtClean="0"/>
              <a:t>Definition </a:t>
            </a:r>
            <a:r>
              <a:rPr lang="en-US" sz="2400" b="1" dirty="0"/>
              <a:t>of SCADA: </a:t>
            </a:r>
            <a:endParaRPr lang="en-US" sz="2400" b="1" dirty="0" smtClean="0"/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 smtClean="0"/>
              <a:t>A </a:t>
            </a:r>
            <a:r>
              <a:rPr lang="en-US" sz="2400" dirty="0"/>
              <a:t>collection of equipment that will provide an operator at remote location </a:t>
            </a:r>
            <a:r>
              <a:rPr lang="en-US" sz="2400" dirty="0" smtClean="0"/>
              <a:t>with enough </a:t>
            </a:r>
            <a:r>
              <a:rPr lang="en-US" sz="2400" dirty="0"/>
              <a:t>information to determine the status of a particular piece of a equipment or entire </a:t>
            </a:r>
            <a:r>
              <a:rPr lang="en-US" sz="2400" dirty="0" smtClean="0"/>
              <a:t>substation and </a:t>
            </a:r>
            <a:r>
              <a:rPr lang="en-US" sz="2400" dirty="0"/>
              <a:t>cause actions to take place regarding the equipment or network.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1983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SCADA</a:t>
            </a:r>
            <a:r>
              <a:rPr lang="en-US" sz="3600" dirty="0"/>
              <a:t>: Adapting SCADA for IP</a:t>
            </a:r>
            <a:endParaRPr lang="en-US" sz="36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962" y="914400"/>
            <a:ext cx="869463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42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SCADA</a:t>
            </a:r>
            <a:r>
              <a:rPr lang="en-US" sz="3600" dirty="0"/>
              <a:t>: Adapting SCADA for IP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7912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IN the previous figure, the </a:t>
            </a:r>
            <a:r>
              <a:rPr lang="en-US" sz="2400" dirty="0"/>
              <a:t>master side initiates connections by performing a TCP </a:t>
            </a:r>
            <a:r>
              <a:rPr lang="en-US" sz="2400" dirty="0" smtClean="0"/>
              <a:t>active open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The </a:t>
            </a:r>
            <a:r>
              <a:rPr lang="en-US" sz="2400" dirty="0"/>
              <a:t>outstation listens for a connection request by performing a TCP passive open.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Dual endpoint is defined as a process that can both listen for connection requests </a:t>
            </a:r>
            <a:r>
              <a:rPr lang="en-US" sz="2400" dirty="0" smtClean="0"/>
              <a:t>and perform </a:t>
            </a:r>
            <a:r>
              <a:rPr lang="en-US" sz="2400" dirty="0"/>
              <a:t>an active open on the channel if required.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Master </a:t>
            </a:r>
            <a:r>
              <a:rPr lang="en-US" sz="2400" dirty="0"/>
              <a:t>stations may parse </a:t>
            </a:r>
            <a:r>
              <a:rPr lang="en-US" sz="2400" dirty="0" smtClean="0"/>
              <a:t>multiple DNP3 </a:t>
            </a:r>
            <a:r>
              <a:rPr lang="en-US" sz="2400" dirty="0"/>
              <a:t>data link layer frames from a single UDP datagram, while DNP3 data link layer </a:t>
            </a:r>
            <a:r>
              <a:rPr lang="en-US" sz="2400" dirty="0" smtClean="0"/>
              <a:t>frames cannot </a:t>
            </a:r>
            <a:r>
              <a:rPr lang="en-US" sz="2400" dirty="0"/>
              <a:t>span multiple UDP data grams.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16805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SCADA</a:t>
            </a:r>
            <a:r>
              <a:rPr lang="en-US" sz="3600" dirty="0"/>
              <a:t>: Adapting SCADA for IP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54864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Single or multiple connections to the master may </a:t>
            </a:r>
            <a:r>
              <a:rPr lang="en-US" sz="2400" dirty="0" smtClean="0"/>
              <a:t>get established </a:t>
            </a:r>
            <a:r>
              <a:rPr lang="en-US" sz="2400" dirty="0"/>
              <a:t>while a TCP </a:t>
            </a:r>
            <a:r>
              <a:rPr lang="en-US" sz="2400" dirty="0" err="1"/>
              <a:t>keepalive</a:t>
            </a:r>
            <a:r>
              <a:rPr lang="en-US" sz="2400" dirty="0"/>
              <a:t> timer monitors the status of the connection.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err="1" smtClean="0"/>
              <a:t>Keepalive</a:t>
            </a:r>
            <a:r>
              <a:rPr lang="en-US" sz="2400" dirty="0" smtClean="0"/>
              <a:t> messages </a:t>
            </a:r>
            <a:r>
              <a:rPr lang="en-US" sz="2400" dirty="0"/>
              <a:t>are implemented as DNP3 data link layer status requests.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If </a:t>
            </a:r>
            <a:r>
              <a:rPr lang="en-US" sz="2400" dirty="0"/>
              <a:t>a response is </a:t>
            </a:r>
            <a:r>
              <a:rPr lang="en-US" sz="2400" dirty="0" smtClean="0"/>
              <a:t>not received </a:t>
            </a:r>
            <a:r>
              <a:rPr lang="en-US" sz="2400" dirty="0"/>
              <a:t>to a </a:t>
            </a:r>
            <a:r>
              <a:rPr lang="en-US" sz="2400" dirty="0" err="1"/>
              <a:t>keepalive</a:t>
            </a:r>
            <a:r>
              <a:rPr lang="en-US" sz="2400" dirty="0"/>
              <a:t> message, the connection is deemed broken, and the </a:t>
            </a:r>
            <a:r>
              <a:rPr lang="en-US" sz="2400" dirty="0" smtClean="0"/>
              <a:t>appropriate action </a:t>
            </a:r>
            <a:r>
              <a:rPr lang="en-US" sz="2400" dirty="0"/>
              <a:t>is taken.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0558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SCADA</a:t>
            </a:r>
            <a:r>
              <a:rPr lang="en-US" sz="3600" dirty="0"/>
              <a:t>: </a:t>
            </a:r>
            <a:r>
              <a:rPr lang="en-US" sz="3600" dirty="0" smtClean="0"/>
              <a:t>Supervisory </a:t>
            </a:r>
            <a:r>
              <a:rPr lang="en-US" sz="3600" dirty="0"/>
              <a:t>Control and Data Acquisition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60198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/>
              <a:t>Introduction: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SCADA systems are used to monitor or to control chemical or transport processes in municipal </a:t>
            </a:r>
            <a:r>
              <a:rPr lang="en-US" sz="2400" dirty="0" smtClean="0"/>
              <a:t>water supply </a:t>
            </a:r>
            <a:r>
              <a:rPr lang="en-US" sz="2400" dirty="0"/>
              <a:t>systems, to control electric power generation, transmission and distribution, gas and </a:t>
            </a:r>
            <a:r>
              <a:rPr lang="en-US" sz="2400" dirty="0" smtClean="0"/>
              <a:t>oil pipelines</a:t>
            </a:r>
            <a:r>
              <a:rPr lang="en-US" sz="2400" dirty="0"/>
              <a:t>, and other distributed processes.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SCADA achieves </a:t>
            </a:r>
            <a:r>
              <a:rPr lang="en-US" sz="2400" dirty="0"/>
              <a:t>this requirement collecting reliable field data through remote terminal units (RTUs) </a:t>
            </a:r>
            <a:r>
              <a:rPr lang="en-US" sz="2400" dirty="0" smtClean="0"/>
              <a:t>Intelligent Electric </a:t>
            </a:r>
            <a:r>
              <a:rPr lang="en-US" sz="2400" dirty="0"/>
              <a:t>Devices (IEDs) and presenting them to user requirement.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The </a:t>
            </a:r>
            <a:r>
              <a:rPr lang="en-US" sz="2400" dirty="0"/>
              <a:t>user interface or the </a:t>
            </a:r>
            <a:r>
              <a:rPr lang="en-US" sz="2400" dirty="0" smtClean="0"/>
              <a:t>man machine </a:t>
            </a:r>
            <a:r>
              <a:rPr lang="en-US" sz="2400" dirty="0"/>
              <a:t>interface (MMI) provides various options of data presentation according to </a:t>
            </a:r>
            <a:r>
              <a:rPr lang="en-US" sz="2400" dirty="0" smtClean="0"/>
              <a:t>specific application </a:t>
            </a:r>
            <a:r>
              <a:rPr lang="en-US" sz="2400" dirty="0"/>
              <a:t>and user needs.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361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SCADA</a:t>
            </a:r>
            <a:r>
              <a:rPr lang="en-US" sz="3600" dirty="0"/>
              <a:t>: </a:t>
            </a:r>
            <a:r>
              <a:rPr lang="en-US" sz="3600" dirty="0" smtClean="0"/>
              <a:t>Supervisory </a:t>
            </a:r>
            <a:r>
              <a:rPr lang="en-US" sz="3600" dirty="0"/>
              <a:t>Control and Data Acquisition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60198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/>
              <a:t>Introduction: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There are many parts of a working SCADA system.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A </a:t>
            </a:r>
            <a:r>
              <a:rPr lang="en-US" sz="2400" dirty="0"/>
              <a:t>SCADA </a:t>
            </a:r>
            <a:r>
              <a:rPr lang="en-US" sz="2400" dirty="0" smtClean="0"/>
              <a:t>system usually </a:t>
            </a:r>
            <a:r>
              <a:rPr lang="en-US" sz="2400" dirty="0"/>
              <a:t>includes signal hardware (input and output), controllers, networks, user interface (HMI</a:t>
            </a:r>
            <a:r>
              <a:rPr lang="en-US" sz="2400" dirty="0" smtClean="0"/>
              <a:t>), communications </a:t>
            </a:r>
            <a:r>
              <a:rPr lang="en-US" sz="2400" dirty="0"/>
              <a:t>equipment and software.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All </a:t>
            </a:r>
            <a:r>
              <a:rPr lang="en-US" sz="2400" dirty="0"/>
              <a:t>together, the term SCADA refers to the entire </a:t>
            </a:r>
            <a:r>
              <a:rPr lang="en-US" sz="2400" dirty="0" smtClean="0"/>
              <a:t>central system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The </a:t>
            </a:r>
            <a:r>
              <a:rPr lang="en-US" sz="2400" dirty="0"/>
              <a:t>central system usually monitors data from various sensors that are either in </a:t>
            </a:r>
            <a:r>
              <a:rPr lang="en-US" sz="2400" dirty="0" smtClean="0"/>
              <a:t>close proximity </a:t>
            </a:r>
            <a:r>
              <a:rPr lang="en-US" sz="2400" dirty="0"/>
              <a:t>or off site.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An industrial measurement and control system consisting of a central host or master (usually called </a:t>
            </a:r>
            <a:r>
              <a:rPr lang="en-US" sz="2400" dirty="0" smtClean="0"/>
              <a:t>a master </a:t>
            </a:r>
            <a:r>
              <a:rPr lang="en-US" sz="2400" dirty="0"/>
              <a:t>station, master terminal unit or MTU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730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SCADA</a:t>
            </a:r>
            <a:r>
              <a:rPr lang="en-US" sz="3600" dirty="0"/>
              <a:t>: </a:t>
            </a:r>
            <a:r>
              <a:rPr lang="en-US" sz="3600" dirty="0" smtClean="0"/>
              <a:t>Supervisory </a:t>
            </a:r>
            <a:r>
              <a:rPr lang="en-US" sz="3600" dirty="0"/>
              <a:t>Control and Data Acquisition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60198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 smtClean="0"/>
              <a:t>SCADA Systems:</a:t>
            </a:r>
            <a:endParaRPr lang="en-US" sz="2400" b="1" dirty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A SCADA system refer to a system consisting of a number of remote terminal units (or </a:t>
            </a:r>
            <a:r>
              <a:rPr lang="en-US" sz="2400" dirty="0" smtClean="0"/>
              <a:t>RTUs) collecting </a:t>
            </a:r>
            <a:r>
              <a:rPr lang="en-US" sz="2400" dirty="0"/>
              <a:t>field data connected back to a master station via a communications system.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The master station </a:t>
            </a:r>
            <a:r>
              <a:rPr lang="en-US" sz="2400" dirty="0"/>
              <a:t>displays the acquired data and also allows the operator to perform remote control tasks.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The accurate </a:t>
            </a:r>
            <a:r>
              <a:rPr lang="en-US" sz="2400" dirty="0"/>
              <a:t>and timely data (normally real-time) allows for optimization of the operation of the plant </a:t>
            </a:r>
            <a:r>
              <a:rPr lang="en-US" sz="2400" dirty="0" smtClean="0"/>
              <a:t>and process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A </a:t>
            </a:r>
            <a:r>
              <a:rPr lang="en-US" sz="2400" dirty="0"/>
              <a:t>further benefit is more efficient, reliable and most importantly, safer operations.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This all results </a:t>
            </a:r>
            <a:r>
              <a:rPr lang="en-US" sz="2400" dirty="0"/>
              <a:t>in a lower cost of operation compared to earlier non-automated systems.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84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SCADA</a:t>
            </a:r>
            <a:r>
              <a:rPr lang="en-US" sz="3600" dirty="0"/>
              <a:t>: </a:t>
            </a:r>
            <a:r>
              <a:rPr lang="en-US" sz="3600" dirty="0" smtClean="0"/>
              <a:t>Supervisory </a:t>
            </a:r>
            <a:r>
              <a:rPr lang="en-US" sz="3600" dirty="0"/>
              <a:t>Control and Data Acquisition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60198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 smtClean="0"/>
              <a:t>SCADA Systems:</a:t>
            </a:r>
            <a:endParaRPr lang="en-US" sz="2400" b="1" dirty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A successful SCADA installation depends on utilizing proven and reliable technology, with </a:t>
            </a:r>
            <a:r>
              <a:rPr lang="en-US" sz="2400" dirty="0" smtClean="0"/>
              <a:t>adequate and </a:t>
            </a:r>
            <a:r>
              <a:rPr lang="en-US" sz="2400" dirty="0"/>
              <a:t>comprehensive training of all personnel in the operation of the system.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There </a:t>
            </a:r>
            <a:r>
              <a:rPr lang="en-US" sz="2400" dirty="0"/>
              <a:t>is a history </a:t>
            </a:r>
            <a:r>
              <a:rPr lang="en-US" sz="2400" dirty="0" smtClean="0"/>
              <a:t>of unsuccessful </a:t>
            </a:r>
            <a:r>
              <a:rPr lang="en-US" sz="2400" dirty="0"/>
              <a:t>SCADA systems – contributing factors to these systems includes inadequate </a:t>
            </a:r>
            <a:r>
              <a:rPr lang="en-US" sz="2400" dirty="0" smtClean="0"/>
              <a:t>integration of </a:t>
            </a:r>
            <a:r>
              <a:rPr lang="en-US" sz="2400" dirty="0"/>
              <a:t>the various components of the system, unnecessary complexity in the system, unreliable </a:t>
            </a:r>
            <a:r>
              <a:rPr lang="en-US" sz="2400" dirty="0" smtClean="0"/>
              <a:t>hardware and </a:t>
            </a:r>
            <a:r>
              <a:rPr lang="en-US" sz="2400" dirty="0"/>
              <a:t>unproven software.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Today </a:t>
            </a:r>
            <a:r>
              <a:rPr lang="en-US" sz="2400" dirty="0"/>
              <a:t>hardware reliability is less of a problem, but the increasing </a:t>
            </a:r>
            <a:r>
              <a:rPr lang="en-US" sz="2400" dirty="0" smtClean="0"/>
              <a:t>software complexity </a:t>
            </a:r>
            <a:r>
              <a:rPr lang="en-US" sz="2400" dirty="0"/>
              <a:t>is producing new challenges.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49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SCADA</a:t>
            </a:r>
            <a:r>
              <a:rPr lang="en-US" sz="3600" dirty="0"/>
              <a:t>: </a:t>
            </a:r>
            <a:r>
              <a:rPr lang="en-US" sz="3600" dirty="0" smtClean="0"/>
              <a:t>Supervisory </a:t>
            </a:r>
            <a:r>
              <a:rPr lang="en-US" sz="3600" dirty="0"/>
              <a:t>Control and Data Acquisition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60198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 smtClean="0"/>
              <a:t>SCADA Systems:</a:t>
            </a:r>
            <a:endParaRPr lang="en-US" sz="2400" b="1" dirty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It should be noted in passing that many operators judge </a:t>
            </a:r>
            <a:r>
              <a:rPr lang="en-US" sz="2400" dirty="0" smtClean="0"/>
              <a:t>a SCADA </a:t>
            </a:r>
            <a:r>
              <a:rPr lang="en-US" sz="2400" dirty="0"/>
              <a:t>system not only by the smooth performance of the RTUs, communication links and </a:t>
            </a:r>
            <a:r>
              <a:rPr lang="en-US" sz="2400" dirty="0" smtClean="0"/>
              <a:t>the master </a:t>
            </a:r>
            <a:r>
              <a:rPr lang="en-US" sz="2400" dirty="0"/>
              <a:t>station (all falling under the umbrella of SCADA system) but also the field devices (</a:t>
            </a:r>
            <a:r>
              <a:rPr lang="en-US" sz="2400" dirty="0" smtClean="0"/>
              <a:t>both transducers </a:t>
            </a:r>
            <a:r>
              <a:rPr lang="en-US" sz="2400" dirty="0"/>
              <a:t>and control devices).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The RTU provides an interface to the field analog and digital signals situated at each remote site.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The communications </a:t>
            </a:r>
            <a:r>
              <a:rPr lang="en-US" sz="2400" dirty="0"/>
              <a:t>system provides the pathway for communications between the master station </a:t>
            </a:r>
            <a:r>
              <a:rPr lang="en-US" sz="2400" dirty="0" smtClean="0"/>
              <a:t>and the </a:t>
            </a:r>
            <a:r>
              <a:rPr lang="en-US" sz="2400" dirty="0"/>
              <a:t>remote sites.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This </a:t>
            </a:r>
            <a:r>
              <a:rPr lang="en-US" sz="2400" dirty="0"/>
              <a:t>communication system can be radio, telephone line, microwave and </a:t>
            </a:r>
            <a:r>
              <a:rPr lang="en-US" sz="2400" dirty="0" smtClean="0"/>
              <a:t>possibly even </a:t>
            </a:r>
            <a:r>
              <a:rPr lang="en-US" sz="2400" dirty="0"/>
              <a:t>satellite.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8510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SCADA</a:t>
            </a:r>
            <a:r>
              <a:rPr lang="en-US" sz="3600" dirty="0"/>
              <a:t>: </a:t>
            </a:r>
            <a:r>
              <a:rPr lang="en-US" sz="3600" dirty="0" smtClean="0"/>
              <a:t>Supervisory </a:t>
            </a:r>
            <a:r>
              <a:rPr lang="en-US" sz="3600" dirty="0"/>
              <a:t>Control and Data Acquisition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60198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 smtClean="0"/>
              <a:t>SCADA Systems:</a:t>
            </a:r>
            <a:endParaRPr lang="en-US" sz="2400" b="1" dirty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The master station (and sub-masters) gather data from the various RTUs </a:t>
            </a:r>
            <a:r>
              <a:rPr lang="en-US" sz="2400" dirty="0" smtClean="0"/>
              <a:t>and generally </a:t>
            </a:r>
            <a:r>
              <a:rPr lang="en-US" sz="2400" dirty="0"/>
              <a:t>provide an operator interface for display of information and control of the remote sites.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In large </a:t>
            </a:r>
            <a:r>
              <a:rPr lang="en-US" sz="2400" dirty="0"/>
              <a:t>telemetry systems, sub-master sites gather information from remote sites and act as a </a:t>
            </a:r>
            <a:r>
              <a:rPr lang="en-US" sz="2400" dirty="0" smtClean="0"/>
              <a:t>relay back </a:t>
            </a:r>
            <a:r>
              <a:rPr lang="en-US" sz="2400" dirty="0"/>
              <a:t>to the control master station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SCADA technology has existed since the early sixties and there are now two other </a:t>
            </a:r>
            <a:r>
              <a:rPr lang="en-US" sz="2400" dirty="0" smtClean="0"/>
              <a:t>competing approaches </a:t>
            </a:r>
            <a:r>
              <a:rPr lang="en-US" sz="2400" dirty="0"/>
              <a:t>possible – distributed control system (DCS) and programmable logic controller (PLC).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In addition </a:t>
            </a:r>
            <a:r>
              <a:rPr lang="en-US" sz="2400" dirty="0"/>
              <a:t>there has been a growing trend to use smart instruments as a key component in all </a:t>
            </a:r>
            <a:r>
              <a:rPr lang="en-US" sz="2400" dirty="0" smtClean="0"/>
              <a:t>these systems</a:t>
            </a:r>
            <a:r>
              <a:rPr lang="en-US" sz="2400" dirty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2966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2550</Words>
  <Application>Microsoft Office PowerPoint</Application>
  <PresentationFormat>On-screen Show (4:3)</PresentationFormat>
  <Paragraphs>199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  Internet of Things  VII Sem  Dept of CSE, NIT Raipur  Unit II  IoT Protocols IoT Access Technologies  Topic Application transport methods: SCADA</vt:lpstr>
      <vt:lpstr>SCADA: Supervisory Control and Data Acquisition</vt:lpstr>
      <vt:lpstr>SCADA: Supervisory Control and Data Acquisition</vt:lpstr>
      <vt:lpstr>SCADA: Supervisory Control and Data Acquisition</vt:lpstr>
      <vt:lpstr>SCADA: Supervisory Control and Data Acquisition</vt:lpstr>
      <vt:lpstr>SCADA: Supervisory Control and Data Acquisition</vt:lpstr>
      <vt:lpstr>SCADA: Supervisory Control and Data Acquisition</vt:lpstr>
      <vt:lpstr>SCADA: Supervisory Control and Data Acquisition</vt:lpstr>
      <vt:lpstr>SCADA: Supervisory Control and Data Acquisition</vt:lpstr>
      <vt:lpstr>SCADA: Supervisory Control and Data Acquisition</vt:lpstr>
      <vt:lpstr>SCADA: Supervisory Control and Data Acquisition</vt:lpstr>
      <vt:lpstr>SCADA: Supervisory Control and Data Acquisition</vt:lpstr>
      <vt:lpstr>SCADA: Supervisory Control and Data Acquisition</vt:lpstr>
      <vt:lpstr>SCADA: Supervisory Control and Data Acquisition</vt:lpstr>
      <vt:lpstr>SCADA: Supervisory Control and Data Acquisition</vt:lpstr>
      <vt:lpstr>SCADA: Supervisory Control and Data Acquisition</vt:lpstr>
      <vt:lpstr>SCADA: Supervisory Control and Data Acquisition</vt:lpstr>
      <vt:lpstr>SCADA: Supervisory Control and Data Acquisition</vt:lpstr>
      <vt:lpstr>SCADA: Supervisory Control and Data Acquisition</vt:lpstr>
      <vt:lpstr>SCADA: Supervisory Control and Data Acquisition</vt:lpstr>
      <vt:lpstr>SCADA: Supervisory Control and Data Acquisition</vt:lpstr>
      <vt:lpstr>SCADA: Applications</vt:lpstr>
      <vt:lpstr>SCADA: Applications</vt:lpstr>
      <vt:lpstr>SCADA: SCADA in Power Systems</vt:lpstr>
      <vt:lpstr>SCADA: SCADA in Power Systems</vt:lpstr>
      <vt:lpstr>SCADA: SCADA in Power Systems</vt:lpstr>
      <vt:lpstr>SCADA: Adapting SCADA for IP</vt:lpstr>
      <vt:lpstr>SCADA: Adapting SCADA for IP</vt:lpstr>
      <vt:lpstr>SCADA: Adapting SCADA for IP</vt:lpstr>
      <vt:lpstr>SCADA: Adapting SCADA for IP</vt:lpstr>
      <vt:lpstr>SCADA: Adapting SCADA for IP</vt:lpstr>
      <vt:lpstr>SCADA: Adapting SCADA for 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siri</dc:creator>
  <cp:lastModifiedBy>siri</cp:lastModifiedBy>
  <cp:revision>87</cp:revision>
  <dcterms:created xsi:type="dcterms:W3CDTF">2006-08-16T00:00:00Z</dcterms:created>
  <dcterms:modified xsi:type="dcterms:W3CDTF">2022-08-21T10:00:24Z</dcterms:modified>
</cp:coreProperties>
</file>