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153400" cy="297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/>
              <a:t>Internet of Things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VII </a:t>
            </a:r>
            <a:r>
              <a:rPr lang="en-US" sz="2700" dirty="0" err="1" smtClean="0">
                <a:solidFill>
                  <a:schemeClr val="accent4">
                    <a:lumMod val="75000"/>
                  </a:schemeClr>
                </a:solidFill>
              </a:rPr>
              <a:t>Sem</a:t>
            </a: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700" dirty="0" err="1" smtClean="0">
                <a:solidFill>
                  <a:schemeClr val="accent4">
                    <a:lumMod val="75000"/>
                  </a:schemeClr>
                </a:solidFill>
              </a:rPr>
              <a:t>Dept</a:t>
            </a: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 of CSE, NIT Raipur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Unit II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</a:rPr>
              <a:t>IoT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Protocols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IoT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 Access Technologies</a:t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Topic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The Network Layer, IP Versions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6096000"/>
            <a:ext cx="64008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Dr. </a:t>
            </a:r>
            <a:r>
              <a:rPr lang="en-US" sz="2800" dirty="0" err="1" smtClean="0">
                <a:solidFill>
                  <a:srgbClr val="00B0F0"/>
                </a:solidFill>
              </a:rPr>
              <a:t>Veena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Anand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5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Networks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6388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Constrained networks have unique characteristics and requirements.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In </a:t>
            </a:r>
            <a:r>
              <a:rPr lang="en-US" sz="2400" dirty="0"/>
              <a:t>contrast with typical IP networks, where highly stable and fast links are available, constrained networks are limited by low-power, low bandwidth links (wireless and wired).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They </a:t>
            </a:r>
            <a:r>
              <a:rPr lang="en-US" sz="2400" dirty="0"/>
              <a:t>operate between a few kbps and a few hundred kbps and may utilize a star, mesh, or combined network topologies, ensuring proper operations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With a constrained network, in addition to limited bandwidth, it is not unusual for the packet delivery rate (PDR) to oscillate between low and high percentages.</a:t>
            </a:r>
          </a:p>
        </p:txBody>
      </p:sp>
    </p:spTree>
    <p:extLst>
      <p:ext uri="{BB962C8B-B14F-4D97-AF65-F5344CB8AC3E}">
        <p14:creationId xmlns:p14="http://schemas.microsoft.com/office/powerpoint/2010/main" val="234795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Networks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6388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Large bursts of unpredictable errors and even loss of connectivity at times may occur.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These </a:t>
            </a:r>
            <a:r>
              <a:rPr lang="en-US" sz="2400" dirty="0" err="1"/>
              <a:t>behaviours</a:t>
            </a:r>
            <a:r>
              <a:rPr lang="en-US" sz="2400" dirty="0"/>
              <a:t> can be observed on both wireless and narrowband power-line communication links, where packet delivery variation may fluctuate greatly during the course of a day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Unstable link layer environments create other challenges in terms of latency and control plane reactivity.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One </a:t>
            </a:r>
            <a:r>
              <a:rPr lang="en-US" sz="2400" dirty="0"/>
              <a:t>of the golden rules in a constrained network is to “underreact to failure.”</a:t>
            </a:r>
          </a:p>
        </p:txBody>
      </p:sp>
    </p:spTree>
    <p:extLst>
      <p:ext uri="{BB962C8B-B14F-4D97-AF65-F5344CB8AC3E}">
        <p14:creationId xmlns:p14="http://schemas.microsoft.com/office/powerpoint/2010/main" val="326306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Networks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6388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Due to the low bandwidth, a constrained network that overreacts can lead to a network collapse—which makes the existing problem worse.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Control plane traffic must also be kept at a minimum; otherwise, it consumes the bandwidth that is needed by the data traffic.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Finally</a:t>
            </a:r>
            <a:r>
              <a:rPr lang="en-US" sz="2400" dirty="0"/>
              <a:t>, one has to consider the power consumption in battery-powered nodes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Any </a:t>
            </a:r>
            <a:r>
              <a:rPr lang="en-US" sz="2400" dirty="0"/>
              <a:t>failure or verbose control plane protocol may reduce the lifetime of the batteries.</a:t>
            </a:r>
          </a:p>
        </p:txBody>
      </p:sp>
    </p:spTree>
    <p:extLst>
      <p:ext uri="{BB962C8B-B14F-4D97-AF65-F5344CB8AC3E}">
        <p14:creationId xmlns:p14="http://schemas.microsoft.com/office/powerpoint/2010/main" val="13541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Networks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057400"/>
            <a:ext cx="8305800" cy="4648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To summarize, constrained nodes and networks pose major challenges for </a:t>
            </a:r>
            <a:r>
              <a:rPr lang="en-US" sz="2400" dirty="0" err="1"/>
              <a:t>IoT</a:t>
            </a:r>
            <a:r>
              <a:rPr lang="en-US" sz="2400" dirty="0"/>
              <a:t> connectivity in the last mile.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This </a:t>
            </a:r>
            <a:r>
              <a:rPr lang="en-US" sz="2400" dirty="0"/>
              <a:t>in turn has led various standards organizations to work on optimizing protocols for </a:t>
            </a:r>
            <a:r>
              <a:rPr lang="en-US" sz="2400" dirty="0" err="1"/>
              <a:t>IoT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86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6388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For 20+ years, the IETF has been working on transitioning the Internet from </a:t>
            </a:r>
            <a:r>
              <a:rPr lang="en-US" sz="2400" dirty="0" smtClean="0"/>
              <a:t>IP version </a:t>
            </a:r>
            <a:r>
              <a:rPr lang="en-US" sz="2400" dirty="0"/>
              <a:t>4 to IP version 6.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main driving force has been the lack of address space in IPv4 </a:t>
            </a:r>
            <a:r>
              <a:rPr lang="en-US" sz="2400" dirty="0" smtClean="0"/>
              <a:t>as the </a:t>
            </a:r>
            <a:r>
              <a:rPr lang="en-US" sz="2400" dirty="0"/>
              <a:t>Internet has grown.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IPv6 </a:t>
            </a:r>
            <a:r>
              <a:rPr lang="en-US" sz="2400" dirty="0"/>
              <a:t>has a much larger range of addresses that should not </a:t>
            </a:r>
            <a:r>
              <a:rPr lang="en-US" sz="2400" dirty="0" smtClean="0"/>
              <a:t>be exhausted </a:t>
            </a:r>
            <a:r>
              <a:rPr lang="en-US" sz="2400" dirty="0"/>
              <a:t>for the foreseeable future.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Today</a:t>
            </a:r>
            <a:r>
              <a:rPr lang="en-US" sz="2400" dirty="0"/>
              <a:t>, both versions of IP run over the Internet, </a:t>
            </a:r>
            <a:r>
              <a:rPr lang="en-US" sz="2400" dirty="0" smtClean="0"/>
              <a:t>but most </a:t>
            </a:r>
            <a:r>
              <a:rPr lang="en-US" sz="2400" dirty="0"/>
              <a:t>traffic is still IPv4 based.</a:t>
            </a:r>
          </a:p>
        </p:txBody>
      </p:sp>
    </p:spTree>
    <p:extLst>
      <p:ext uri="{BB962C8B-B14F-4D97-AF65-F5344CB8AC3E}">
        <p14:creationId xmlns:p14="http://schemas.microsoft.com/office/powerpoint/2010/main" val="162979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2578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While </a:t>
            </a:r>
            <a:r>
              <a:rPr lang="en-US" sz="2400" dirty="0"/>
              <a:t>it may seem natural to base all </a:t>
            </a:r>
            <a:r>
              <a:rPr lang="en-US" sz="2400" dirty="0" err="1"/>
              <a:t>IoT</a:t>
            </a:r>
            <a:r>
              <a:rPr lang="en-US" sz="2400" dirty="0"/>
              <a:t> deployments on IPv6, you must take </a:t>
            </a:r>
            <a:r>
              <a:rPr lang="en-US" sz="2400" dirty="0" smtClean="0"/>
              <a:t>into account </a:t>
            </a:r>
            <a:r>
              <a:rPr lang="en-US" sz="2400" dirty="0"/>
              <a:t>current infrastructures and their associated lifecycle of solutions, protocols, </a:t>
            </a:r>
            <a:r>
              <a:rPr lang="en-US" sz="2400" dirty="0" smtClean="0"/>
              <a:t>and products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IPv4 </a:t>
            </a:r>
            <a:r>
              <a:rPr lang="en-US" sz="2400" dirty="0"/>
              <a:t>is entrenched in these current infrastructures, and so support for it </a:t>
            </a:r>
            <a:r>
              <a:rPr lang="en-US" sz="2400" dirty="0" smtClean="0"/>
              <a:t>is required </a:t>
            </a:r>
            <a:r>
              <a:rPr lang="en-US" sz="2400" dirty="0"/>
              <a:t>in most cases.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Therefore</a:t>
            </a:r>
            <a:r>
              <a:rPr lang="en-US" sz="2400" dirty="0"/>
              <a:t>, the Internet of Things has to follow a similar path as </a:t>
            </a:r>
            <a:r>
              <a:rPr lang="en-US" sz="2400" dirty="0" smtClean="0"/>
              <a:t>the Internet </a:t>
            </a:r>
            <a:r>
              <a:rPr lang="en-US" sz="2400" dirty="0"/>
              <a:t>itself and support both IPv4 and IPv6 versions concurrently.</a:t>
            </a:r>
          </a:p>
        </p:txBody>
      </p:sp>
    </p:spTree>
    <p:extLst>
      <p:ext uri="{BB962C8B-B14F-4D97-AF65-F5344CB8AC3E}">
        <p14:creationId xmlns:p14="http://schemas.microsoft.com/office/powerpoint/2010/main" val="418048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86740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Techniques such as </a:t>
            </a:r>
            <a:r>
              <a:rPr lang="en-US" sz="2400" dirty="0" err="1"/>
              <a:t>tunnelling</a:t>
            </a:r>
            <a:r>
              <a:rPr lang="en-US" sz="2400" dirty="0"/>
              <a:t> and translation need to be employed in </a:t>
            </a:r>
            <a:r>
              <a:rPr lang="en-US" sz="2400" dirty="0" err="1"/>
              <a:t>IoT</a:t>
            </a:r>
            <a:r>
              <a:rPr lang="en-US" sz="2400" dirty="0"/>
              <a:t> </a:t>
            </a:r>
            <a:r>
              <a:rPr lang="en-US" sz="2400" dirty="0" smtClean="0"/>
              <a:t>solutions to </a:t>
            </a:r>
            <a:r>
              <a:rPr lang="en-US" sz="2400" dirty="0"/>
              <a:t>ensure interoperability between IPv4 and IPv6.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variety of factors dictate whether </a:t>
            </a:r>
            <a:r>
              <a:rPr lang="en-US" sz="2400" dirty="0" smtClean="0"/>
              <a:t>IPv4, IPv6</a:t>
            </a:r>
            <a:r>
              <a:rPr lang="en-US" sz="2400" dirty="0"/>
              <a:t>, or both can be used in an </a:t>
            </a:r>
            <a:r>
              <a:rPr lang="en-US" sz="2400" dirty="0" err="1"/>
              <a:t>IoT</a:t>
            </a:r>
            <a:r>
              <a:rPr lang="en-US" sz="2400" dirty="0"/>
              <a:t> solution.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Most </a:t>
            </a:r>
            <a:r>
              <a:rPr lang="en-US" sz="2400" dirty="0"/>
              <a:t>often these factors include a </a:t>
            </a:r>
            <a:r>
              <a:rPr lang="en-US" sz="2400" dirty="0" smtClean="0"/>
              <a:t>legacy protocol </a:t>
            </a:r>
            <a:r>
              <a:rPr lang="en-US" sz="2400" dirty="0"/>
              <a:t>or technology that supports only IPv4.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Newer </a:t>
            </a:r>
            <a:r>
              <a:rPr lang="en-US" sz="2400" dirty="0"/>
              <a:t>technologies and protocols </a:t>
            </a:r>
            <a:r>
              <a:rPr lang="en-US" sz="2400" dirty="0" smtClean="0"/>
              <a:t>almost always </a:t>
            </a:r>
            <a:r>
              <a:rPr lang="en-US" sz="2400" dirty="0"/>
              <a:t>support both IP versions.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following are some of the main factors applicable </a:t>
            </a:r>
            <a:r>
              <a:rPr lang="en-US" sz="2400" dirty="0" smtClean="0"/>
              <a:t>to IPv4 </a:t>
            </a:r>
            <a:r>
              <a:rPr lang="en-US" sz="2400" dirty="0"/>
              <a:t>and IPv6 support in an </a:t>
            </a:r>
            <a:r>
              <a:rPr lang="en-US" sz="2400" dirty="0" err="1"/>
              <a:t>IoT</a:t>
            </a:r>
            <a:r>
              <a:rPr lang="en-US" sz="2400" dirty="0"/>
              <a:t> solution:</a:t>
            </a:r>
          </a:p>
        </p:txBody>
      </p:sp>
    </p:spTree>
    <p:extLst>
      <p:ext uri="{BB962C8B-B14F-4D97-AF65-F5344CB8AC3E}">
        <p14:creationId xmlns:p14="http://schemas.microsoft.com/office/powerpoint/2010/main" val="63185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2500"/>
              </a:spcAft>
              <a:buNone/>
            </a:pPr>
            <a:r>
              <a:rPr lang="en-US" sz="2400" b="1" dirty="0"/>
              <a:t>Application Protocol:</a:t>
            </a:r>
            <a:endParaRPr lang="en-US" sz="2400" b="1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err="1" smtClean="0"/>
              <a:t>IoT</a:t>
            </a:r>
            <a:r>
              <a:rPr lang="en-US" sz="2400" dirty="0" smtClean="0"/>
              <a:t> </a:t>
            </a:r>
            <a:r>
              <a:rPr lang="en-US" sz="2400" dirty="0"/>
              <a:t>devices implementing Ethernet or Wi-Fi interfaces </a:t>
            </a:r>
            <a:r>
              <a:rPr lang="en-US" sz="2400" dirty="0" smtClean="0"/>
              <a:t>can communicate </a:t>
            </a:r>
            <a:r>
              <a:rPr lang="en-US" sz="2400" dirty="0"/>
              <a:t>over both IPv4 and </a:t>
            </a:r>
            <a:r>
              <a:rPr lang="en-US" sz="2400" dirty="0" smtClean="0"/>
              <a:t>IPv6.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But </a:t>
            </a:r>
            <a:r>
              <a:rPr lang="en-US" sz="2400" dirty="0"/>
              <a:t>the application protocol may dictate </a:t>
            </a:r>
            <a:r>
              <a:rPr lang="en-US" sz="2400" dirty="0" smtClean="0"/>
              <a:t>the choice </a:t>
            </a:r>
            <a:r>
              <a:rPr lang="en-US" sz="2400" dirty="0"/>
              <a:t>of the IP version.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For </a:t>
            </a:r>
            <a:r>
              <a:rPr lang="en-US" sz="2400" dirty="0"/>
              <a:t>example, SCADA protocols such as DNP3/IP (IEEE 1815</a:t>
            </a:r>
            <a:r>
              <a:rPr lang="en-US" sz="2400" dirty="0" smtClean="0"/>
              <a:t>),Modbus </a:t>
            </a:r>
            <a:r>
              <a:rPr lang="en-US" sz="2400" dirty="0"/>
              <a:t>TCP, or the IEC 60870-5-104 standards are specified only for IPv4.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So, </a:t>
            </a:r>
            <a:r>
              <a:rPr lang="en-US" sz="2400" dirty="0" smtClean="0"/>
              <a:t>there are </a:t>
            </a:r>
            <a:r>
              <a:rPr lang="en-US" sz="2400" dirty="0"/>
              <a:t>no known production implementations by vendors of these protocols over </a:t>
            </a:r>
            <a:r>
              <a:rPr lang="en-US" sz="2400" dirty="0" smtClean="0"/>
              <a:t>IPv6 today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00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2500"/>
              </a:spcAft>
              <a:buNone/>
            </a:pPr>
            <a:r>
              <a:rPr lang="en-US" sz="2400" b="1" dirty="0"/>
              <a:t>Application Protocol:</a:t>
            </a:r>
            <a:endParaRPr lang="en-US" sz="2400" b="1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For </a:t>
            </a:r>
            <a:r>
              <a:rPr lang="en-US" sz="2400" dirty="0" err="1"/>
              <a:t>IoT</a:t>
            </a:r>
            <a:r>
              <a:rPr lang="en-US" sz="2400" dirty="0"/>
              <a:t> devices with application protocols defined by the IETF, such </a:t>
            </a:r>
            <a:r>
              <a:rPr lang="en-US" sz="2400" dirty="0" smtClean="0"/>
              <a:t>as HTTP/HTTPS</a:t>
            </a:r>
            <a:r>
              <a:rPr lang="en-US" sz="2400" dirty="0"/>
              <a:t>, </a:t>
            </a:r>
            <a:r>
              <a:rPr lang="en-US" sz="2400" dirty="0" err="1"/>
              <a:t>CoAP</a:t>
            </a:r>
            <a:r>
              <a:rPr lang="en-US" sz="2400" dirty="0"/>
              <a:t>, MQTT, and XMPP, both IP versions are supported.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The selection of </a:t>
            </a:r>
            <a:r>
              <a:rPr lang="en-US" sz="2400" dirty="0"/>
              <a:t>the IP version is only dependent on the implementation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133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2500"/>
              </a:spcAft>
              <a:buNone/>
            </a:pPr>
            <a:r>
              <a:rPr lang="en-US" sz="2400" b="1" dirty="0"/>
              <a:t>Cellular Provider and Technology</a:t>
            </a:r>
            <a:r>
              <a:rPr lang="en-US" sz="2400" b="1" dirty="0" smtClean="0"/>
              <a:t>: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err="1" smtClean="0"/>
              <a:t>IoT</a:t>
            </a:r>
            <a:r>
              <a:rPr lang="en-US" sz="2400" dirty="0" smtClean="0"/>
              <a:t> </a:t>
            </a:r>
            <a:r>
              <a:rPr lang="en-US" sz="2400" dirty="0"/>
              <a:t>devices with cellular modems are </a:t>
            </a:r>
            <a:r>
              <a:rPr lang="en-US" sz="2400" dirty="0" smtClean="0"/>
              <a:t>dependent on </a:t>
            </a:r>
            <a:r>
              <a:rPr lang="en-US" sz="2400" dirty="0"/>
              <a:t>the generation of the cellular technology as well as the data services offered </a:t>
            </a:r>
            <a:r>
              <a:rPr lang="en-US" sz="2400" dirty="0" smtClean="0"/>
              <a:t>by the </a:t>
            </a:r>
            <a:r>
              <a:rPr lang="en-US" sz="2400" dirty="0"/>
              <a:t>provider.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For </a:t>
            </a:r>
            <a:r>
              <a:rPr lang="en-US" sz="2400" dirty="0"/>
              <a:t>the first three generations of data services—GPRS, Edge, and </a:t>
            </a:r>
            <a:r>
              <a:rPr lang="en-US" sz="2400" dirty="0" smtClean="0"/>
              <a:t>3G— IPv4 </a:t>
            </a:r>
            <a:r>
              <a:rPr lang="en-US" sz="2400" dirty="0"/>
              <a:t>is the base protocol version.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Consequently</a:t>
            </a:r>
            <a:r>
              <a:rPr lang="en-US" sz="2400" dirty="0"/>
              <a:t>, if IPv6 is used with </a:t>
            </a:r>
            <a:r>
              <a:rPr lang="en-US" sz="2400" dirty="0" smtClean="0"/>
              <a:t>these generations</a:t>
            </a:r>
            <a:r>
              <a:rPr lang="en-US" sz="2400" dirty="0"/>
              <a:t>, it must be tunneled over IPv4.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On </a:t>
            </a:r>
            <a:r>
              <a:rPr lang="en-US" sz="2400" dirty="0"/>
              <a:t>4G/LTE networks, data services </a:t>
            </a:r>
            <a:r>
              <a:rPr lang="en-US" sz="2400" dirty="0" smtClean="0"/>
              <a:t>can use </a:t>
            </a:r>
            <a:r>
              <a:rPr lang="en-US" sz="2400" dirty="0"/>
              <a:t>IPv4 or IPv6 as a base protocol, depending on the provider.</a:t>
            </a:r>
          </a:p>
        </p:txBody>
      </p:sp>
    </p:spTree>
    <p:extLst>
      <p:ext uri="{BB962C8B-B14F-4D97-AF65-F5344CB8AC3E}">
        <p14:creationId xmlns:p14="http://schemas.microsoft.com/office/powerpoint/2010/main" val="38373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Nodes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In </a:t>
            </a:r>
            <a:r>
              <a:rPr lang="en-US" sz="2400" dirty="0" err="1"/>
              <a:t>IoT</a:t>
            </a:r>
            <a:r>
              <a:rPr lang="en-US" sz="2400" dirty="0"/>
              <a:t> solutions, different classes of devices coexist. Depending on its functions in a network, “thing” architecture may or may not offer similar characteristics compared to a generic PC or server in an IT environment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Another limit is that this network protocol stack on an </a:t>
            </a:r>
            <a:r>
              <a:rPr lang="en-US" sz="2400" dirty="0" err="1"/>
              <a:t>IoT</a:t>
            </a:r>
            <a:r>
              <a:rPr lang="en-US" sz="2400" dirty="0"/>
              <a:t> node may be required to communicate through an unreliable path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Even if a full IP stack is available on the node, this causes problems such as limited or unpredictable throughput and low convergence when a topology change occurs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Finally, power consumption is a key characteristic of constrained nodes.</a:t>
            </a:r>
          </a:p>
        </p:txBody>
      </p:sp>
    </p:spTree>
    <p:extLst>
      <p:ext uri="{BB962C8B-B14F-4D97-AF65-F5344CB8AC3E}">
        <p14:creationId xmlns:p14="http://schemas.microsoft.com/office/powerpoint/2010/main" val="3422041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2500"/>
              </a:spcAft>
              <a:buNone/>
            </a:pPr>
            <a:r>
              <a:rPr lang="en-US" sz="2400" b="1" dirty="0"/>
              <a:t>Serial Communications: </a:t>
            </a:r>
            <a:endParaRPr lang="en-US" sz="2400" b="1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Many </a:t>
            </a:r>
            <a:r>
              <a:rPr lang="en-US" sz="2400" dirty="0"/>
              <a:t>legacy devices in certain industries, such </a:t>
            </a:r>
            <a:r>
              <a:rPr lang="en-US" sz="2400" dirty="0" smtClean="0"/>
              <a:t>as manufacturing </a:t>
            </a:r>
            <a:r>
              <a:rPr lang="en-US" sz="2400" dirty="0"/>
              <a:t>and utilities, communicate through serial lines.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Data </a:t>
            </a:r>
            <a:r>
              <a:rPr lang="en-US" sz="2400" dirty="0"/>
              <a:t>is </a:t>
            </a:r>
            <a:r>
              <a:rPr lang="en-US" sz="2400" dirty="0" smtClean="0"/>
              <a:t>transferred using </a:t>
            </a:r>
            <a:r>
              <a:rPr lang="en-US" sz="2400" dirty="0"/>
              <a:t>either proprietary or standards based protocols, such as DNP3, Modbus, or </a:t>
            </a:r>
            <a:r>
              <a:rPr lang="en-US" sz="2400" dirty="0" smtClean="0"/>
              <a:t>IEC 60870-5-101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In </a:t>
            </a:r>
            <a:r>
              <a:rPr lang="en-US" sz="2400" dirty="0"/>
              <a:t>the past, communicating this serial data over any sort of </a:t>
            </a:r>
            <a:r>
              <a:rPr lang="en-US" sz="2400" dirty="0" smtClean="0"/>
              <a:t>distance could </a:t>
            </a:r>
            <a:r>
              <a:rPr lang="en-US" sz="2400" dirty="0"/>
              <a:t>be handled by an analog modem connection.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However</a:t>
            </a:r>
            <a:r>
              <a:rPr lang="en-US" sz="2400" dirty="0"/>
              <a:t>, as service </a:t>
            </a:r>
            <a:r>
              <a:rPr lang="en-US" sz="2400" dirty="0" smtClean="0"/>
              <a:t>provider support </a:t>
            </a:r>
            <a:r>
              <a:rPr lang="en-US" sz="2400" dirty="0"/>
              <a:t>for analog line services has declined, the solution for communicating </a:t>
            </a:r>
            <a:r>
              <a:rPr lang="en-US" sz="2400" dirty="0" smtClean="0"/>
              <a:t>with these </a:t>
            </a:r>
            <a:r>
              <a:rPr lang="en-US" sz="2400" dirty="0"/>
              <a:t>legacy devices has been to use local </a:t>
            </a:r>
            <a:r>
              <a:rPr lang="en-US" sz="2400" dirty="0" smtClean="0"/>
              <a:t>connections.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706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2500"/>
              </a:spcAft>
              <a:buNone/>
            </a:pPr>
            <a:r>
              <a:rPr lang="en-US" sz="2400" b="1" dirty="0"/>
              <a:t>Serial Communications: </a:t>
            </a:r>
            <a:endParaRPr lang="en-US" sz="2400" b="1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To make this work, </a:t>
            </a:r>
            <a:r>
              <a:rPr lang="en-US" sz="2400" dirty="0" smtClean="0"/>
              <a:t>you connect </a:t>
            </a:r>
            <a:r>
              <a:rPr lang="en-US" sz="2400" dirty="0"/>
              <a:t>the serial port of the legacy device to a nearby serial port on a piece </a:t>
            </a:r>
            <a:r>
              <a:rPr lang="en-US" sz="2400" dirty="0" smtClean="0"/>
              <a:t>of communications </a:t>
            </a:r>
            <a:r>
              <a:rPr lang="en-US" sz="2400" dirty="0"/>
              <a:t>equipment, typically a router.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This </a:t>
            </a:r>
            <a:r>
              <a:rPr lang="en-US" sz="2400" dirty="0"/>
              <a:t>local router then forwards </a:t>
            </a:r>
            <a:r>
              <a:rPr lang="en-US" sz="2400" dirty="0" smtClean="0"/>
              <a:t>the serial </a:t>
            </a:r>
            <a:r>
              <a:rPr lang="en-US" sz="2400" dirty="0"/>
              <a:t>traffic over IP to the central server for processing.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Encapsulation </a:t>
            </a:r>
            <a:r>
              <a:rPr lang="en-US" sz="2400" dirty="0"/>
              <a:t>of </a:t>
            </a:r>
            <a:r>
              <a:rPr lang="en-US" sz="2400" dirty="0" smtClean="0"/>
              <a:t>serial protocols </a:t>
            </a:r>
            <a:r>
              <a:rPr lang="en-US" sz="2400" dirty="0"/>
              <a:t>over IP leverages mechanisms such as raw socket TCP or UDP.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While raw socket </a:t>
            </a:r>
            <a:r>
              <a:rPr lang="en-US" sz="2400" dirty="0"/>
              <a:t>sessions can run over both IPv4 and IPv6, current implementations are </a:t>
            </a:r>
            <a:r>
              <a:rPr lang="en-US" sz="2400" dirty="0" smtClean="0"/>
              <a:t>mostly available </a:t>
            </a:r>
            <a:r>
              <a:rPr lang="en-US" sz="2400" dirty="0"/>
              <a:t>for IPv4 only.</a:t>
            </a:r>
          </a:p>
        </p:txBody>
      </p:sp>
    </p:spTree>
    <p:extLst>
      <p:ext uri="{BB962C8B-B14F-4D97-AF65-F5344CB8AC3E}">
        <p14:creationId xmlns:p14="http://schemas.microsoft.com/office/powerpoint/2010/main" val="138969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2500"/>
              </a:spcAft>
              <a:buNone/>
            </a:pPr>
            <a:r>
              <a:rPr lang="en-US" sz="2400" b="1" dirty="0"/>
              <a:t>IPv6 Adaptation Layer: </a:t>
            </a:r>
            <a:endParaRPr lang="en-US" sz="2400" b="1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IPv6-only </a:t>
            </a:r>
            <a:r>
              <a:rPr lang="en-US" sz="2400" dirty="0"/>
              <a:t>adaptation layers for some physical and data </a:t>
            </a:r>
            <a:r>
              <a:rPr lang="en-US" sz="2400" dirty="0" smtClean="0"/>
              <a:t>link layers </a:t>
            </a:r>
            <a:r>
              <a:rPr lang="en-US" sz="2400" dirty="0"/>
              <a:t>for recently standardized </a:t>
            </a:r>
            <a:r>
              <a:rPr lang="en-US" sz="2400" dirty="0" err="1"/>
              <a:t>IoT</a:t>
            </a:r>
            <a:r>
              <a:rPr lang="en-US" sz="2400" dirty="0"/>
              <a:t> protocols support only IPv6.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While </a:t>
            </a:r>
            <a:r>
              <a:rPr lang="en-US" sz="2400" dirty="0"/>
              <a:t>the </a:t>
            </a:r>
            <a:r>
              <a:rPr lang="en-US" sz="2400" dirty="0" smtClean="0"/>
              <a:t>most common </a:t>
            </a:r>
            <a:r>
              <a:rPr lang="en-US" sz="2400" dirty="0"/>
              <a:t>physical and data link layers (Ethernet, Wi-Fi, and so on) </a:t>
            </a:r>
            <a:r>
              <a:rPr lang="en-US" sz="2400" dirty="0" smtClean="0"/>
              <a:t>stipulate adaptation </a:t>
            </a:r>
            <a:r>
              <a:rPr lang="en-US" sz="2400" dirty="0"/>
              <a:t>layers for both versions, newer technologies, such as IEEE </a:t>
            </a:r>
            <a:r>
              <a:rPr lang="en-US" sz="2400" dirty="0" smtClean="0"/>
              <a:t>802.15.4 (Wireless </a:t>
            </a:r>
            <a:r>
              <a:rPr lang="en-US" sz="2400" dirty="0"/>
              <a:t>Personal Area Network), IEEE 1901.2, and ITU G.9903 (Narrowband </a:t>
            </a:r>
            <a:r>
              <a:rPr lang="en-US" sz="2400" dirty="0" smtClean="0"/>
              <a:t>Power Line </a:t>
            </a:r>
            <a:r>
              <a:rPr lang="en-US" sz="2400" dirty="0"/>
              <a:t>Communications) only have an IPv6 adaptation layer specified.</a:t>
            </a:r>
          </a:p>
        </p:txBody>
      </p:sp>
    </p:spTree>
    <p:extLst>
      <p:ext uri="{BB962C8B-B14F-4D97-AF65-F5344CB8AC3E}">
        <p14:creationId xmlns:p14="http://schemas.microsoft.com/office/powerpoint/2010/main" val="4227146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2500"/>
              </a:spcAft>
              <a:buNone/>
            </a:pPr>
            <a:r>
              <a:rPr lang="en-US" sz="2400" b="1" dirty="0"/>
              <a:t>IPv6 Adaptation Layer: </a:t>
            </a:r>
            <a:endParaRPr lang="en-US" sz="2400" b="1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This means </a:t>
            </a:r>
            <a:r>
              <a:rPr lang="en-US" sz="2400" dirty="0" smtClean="0"/>
              <a:t>that any </a:t>
            </a:r>
            <a:r>
              <a:rPr lang="en-US" sz="2400" dirty="0"/>
              <a:t>device implementing a technology that requires an IPv6 adaptation layer </a:t>
            </a:r>
            <a:r>
              <a:rPr lang="en-US" sz="2400" dirty="0" smtClean="0"/>
              <a:t>must communicate </a:t>
            </a:r>
            <a:r>
              <a:rPr lang="en-US" sz="2400" dirty="0"/>
              <a:t>over an IPv6-only sub network.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This </a:t>
            </a:r>
            <a:r>
              <a:rPr lang="en-US" sz="2400" dirty="0"/>
              <a:t>is reinforced by the IETF </a:t>
            </a:r>
            <a:r>
              <a:rPr lang="en-US" sz="2400" dirty="0" smtClean="0"/>
              <a:t>routing protocol </a:t>
            </a:r>
            <a:r>
              <a:rPr lang="en-US" sz="2400" dirty="0"/>
              <a:t>for LLNs, RPL, which is IPv6 only.</a:t>
            </a:r>
          </a:p>
        </p:txBody>
      </p:sp>
    </p:spTree>
    <p:extLst>
      <p:ext uri="{BB962C8B-B14F-4D97-AF65-F5344CB8AC3E}">
        <p14:creationId xmlns:p14="http://schemas.microsoft.com/office/powerpoint/2010/main" val="2925356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2500"/>
              </a:spcAft>
              <a:buNone/>
            </a:pPr>
            <a:r>
              <a:rPr lang="en-US" sz="2400" dirty="0" smtClean="0"/>
              <a:t>			</a:t>
            </a:r>
            <a:r>
              <a:rPr lang="en-US" sz="2200" b="1" dirty="0" smtClean="0"/>
              <a:t>IPV4				IPV6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9" y="1295399"/>
            <a:ext cx="9147629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30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791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2500"/>
              </a:spcAft>
              <a:buNone/>
            </a:pPr>
            <a:r>
              <a:rPr lang="en-US" sz="2400" dirty="0" smtClean="0"/>
              <a:t>			</a:t>
            </a:r>
            <a:r>
              <a:rPr lang="en-US" sz="2200" b="1" dirty="0" smtClean="0"/>
              <a:t>IPV4				IPV6</a:t>
            </a:r>
            <a:endParaRPr lang="en-US" sz="2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0712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2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791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2500"/>
              </a:spcAft>
              <a:buNone/>
            </a:pPr>
            <a:r>
              <a:rPr lang="en-US" sz="2400" dirty="0" smtClean="0"/>
              <a:t>			</a:t>
            </a:r>
            <a:r>
              <a:rPr lang="en-US" sz="2200" b="1" dirty="0" smtClean="0"/>
              <a:t>IPV4				IPV6</a:t>
            </a: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" y="1295400"/>
            <a:ext cx="909908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8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 Versions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791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2500"/>
              </a:spcAft>
              <a:buNone/>
            </a:pPr>
            <a:r>
              <a:rPr lang="en-US" sz="2400" dirty="0" smtClean="0"/>
              <a:t>			</a:t>
            </a:r>
            <a:r>
              <a:rPr lang="en-US" sz="2200" b="1" dirty="0" smtClean="0"/>
              <a:t>IPV4				IPV6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" y="1295400"/>
            <a:ext cx="898294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0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Nodes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2578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Many </a:t>
            </a:r>
            <a:r>
              <a:rPr lang="en-US" sz="2400" dirty="0" err="1"/>
              <a:t>IoT</a:t>
            </a:r>
            <a:r>
              <a:rPr lang="en-US" sz="2400" dirty="0"/>
              <a:t> devices are battery powered, with lifetime battery requirements varying from a few months to 10+ years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This drives the selection of networking technologies since high-speed ones, such as Ethernet, Wi-Fi, and cellular, are not (yet) capable of multi-year battery life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Current capabilities practically allow less than a year for these technologies on battery-powered nodes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Of course, power consumption is much less of a concern on nodes that do not require batteries as an energy source.</a:t>
            </a:r>
          </a:p>
        </p:txBody>
      </p:sp>
    </p:spTree>
    <p:extLst>
      <p:ext uri="{BB962C8B-B14F-4D97-AF65-F5344CB8AC3E}">
        <p14:creationId xmlns:p14="http://schemas.microsoft.com/office/powerpoint/2010/main" val="202249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Nodes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2578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The power consumption requirements on battery-powered nodes impact communication intervals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To help extend battery life, one could enable a “low-power” mode instead of one that is “always on</a:t>
            </a:r>
            <a:r>
              <a:rPr lang="en-US" sz="2400" dirty="0" smtClean="0"/>
              <a:t>.”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Another option is “always off,” which means communications are enabled only when needed to send data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While it has been largely demonstrated that production IP stacks perform well in constrained nodes. </a:t>
            </a:r>
            <a:r>
              <a:rPr lang="en-US" sz="2400" dirty="0" err="1"/>
              <a:t>IoT</a:t>
            </a:r>
            <a:r>
              <a:rPr lang="en-US" sz="2400" dirty="0"/>
              <a:t> constrained nodes can be classified as follows:</a:t>
            </a:r>
          </a:p>
        </p:txBody>
      </p:sp>
    </p:spTree>
    <p:extLst>
      <p:ext uri="{BB962C8B-B14F-4D97-AF65-F5344CB8AC3E}">
        <p14:creationId xmlns:p14="http://schemas.microsoft.com/office/powerpoint/2010/main" val="321961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Nodes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486400"/>
          </a:xfrm>
        </p:spPr>
        <p:txBody>
          <a:bodyPr>
            <a:normAutofit lnSpcReduction="10000"/>
          </a:bodyPr>
          <a:lstStyle/>
          <a:p>
            <a:pPr marL="457200" indent="-457200" algn="just"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smtClean="0"/>
              <a:t>Devices </a:t>
            </a:r>
            <a:r>
              <a:rPr lang="en-US" sz="2400" dirty="0"/>
              <a:t>that are very constrained in resources, may communicate infrequently to transmit a few bytes, and may have limited security and management capabilities: </a:t>
            </a:r>
            <a:endParaRPr lang="en-US" sz="2400" dirty="0" smtClean="0"/>
          </a:p>
          <a:p>
            <a:pPr marL="798513" lvl="1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This </a:t>
            </a:r>
            <a:r>
              <a:rPr lang="en-US" sz="2400" dirty="0"/>
              <a:t>drives the need for the IP adaptation model, where nodes communicate through gateways and proxies</a:t>
            </a:r>
            <a:r>
              <a:rPr lang="en-US" sz="2400" dirty="0" smtClean="0"/>
              <a:t>.</a:t>
            </a:r>
          </a:p>
          <a:p>
            <a:pPr marL="798513" lvl="1" indent="0" algn="just">
              <a:spcBef>
                <a:spcPts val="100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465138" lvl="1" indent="-457200" algn="just">
              <a:spcBef>
                <a:spcPts val="1000"/>
              </a:spcBef>
              <a:spcAft>
                <a:spcPts val="1000"/>
              </a:spcAft>
              <a:buFont typeface="+mj-lt"/>
              <a:buAutoNum type="arabicPeriod" startAt="2"/>
            </a:pPr>
            <a:r>
              <a:rPr lang="en-US" sz="2400" dirty="0"/>
              <a:t>Devices with enough power and capacities to implement a stripped-down IP stack or non- IP stack: </a:t>
            </a:r>
            <a:endParaRPr lang="en-US" sz="2400" dirty="0" smtClean="0"/>
          </a:p>
          <a:p>
            <a:pPr marL="855663" lvl="2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In </a:t>
            </a:r>
            <a:r>
              <a:rPr lang="en-US" dirty="0"/>
              <a:t>this case, you may implement either an optimized IP stack and directly communicate with application servers (adoption model) or go for an IP or non-IP stack and communicate through gateways and proxies (adaptation model).</a:t>
            </a:r>
          </a:p>
        </p:txBody>
      </p:sp>
    </p:spTree>
    <p:extLst>
      <p:ext uri="{BB962C8B-B14F-4D97-AF65-F5344CB8AC3E}">
        <p14:creationId xmlns:p14="http://schemas.microsoft.com/office/powerpoint/2010/main" val="306715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Nodes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981200"/>
            <a:ext cx="8305800" cy="4495800"/>
          </a:xfrm>
        </p:spPr>
        <p:txBody>
          <a:bodyPr>
            <a:normAutofit/>
          </a:bodyPr>
          <a:lstStyle/>
          <a:p>
            <a:pPr marL="457200" indent="-457200" algn="just">
              <a:spcBef>
                <a:spcPts val="100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en-US" sz="2400" dirty="0"/>
              <a:t>Devices that are similar to generic PCs in terms of computing and power resources but have constrained networking capacities, such as bandwidth: </a:t>
            </a:r>
            <a:endParaRPr lang="en-US" sz="2400" dirty="0" smtClean="0"/>
          </a:p>
          <a:p>
            <a:pPr marL="914400" lvl="1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These </a:t>
            </a:r>
            <a:r>
              <a:rPr lang="en-US" sz="2400" dirty="0"/>
              <a:t>nodes usually implement a full IP stack (adoption model), but network design and application behaviors must cope with the bandwidth constraints.</a:t>
            </a:r>
          </a:p>
        </p:txBody>
      </p:sp>
    </p:spTree>
    <p:extLst>
      <p:ext uri="{BB962C8B-B14F-4D97-AF65-F5344CB8AC3E}">
        <p14:creationId xmlns:p14="http://schemas.microsoft.com/office/powerpoint/2010/main" val="162428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Nodes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2578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The definition of constrained nodes is evolving. The costs of computing power, memory, storage resources, and power consumption are generally decreasing.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At </a:t>
            </a:r>
            <a:r>
              <a:rPr lang="en-US" sz="2400" dirty="0"/>
              <a:t>the same </a:t>
            </a:r>
            <a:r>
              <a:rPr lang="en-US" sz="2400" dirty="0" smtClean="0"/>
              <a:t>time, networking </a:t>
            </a:r>
            <a:r>
              <a:rPr lang="en-US" sz="2400" dirty="0"/>
              <a:t>technologies continue to improve and offer more bandwidth and reliability.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In </a:t>
            </a:r>
            <a:r>
              <a:rPr lang="en-US" sz="2400" dirty="0"/>
              <a:t>the future, the push to optimize IP for constrained nodes will lessen as technology improvements and cost decreases address many of these challenges.</a:t>
            </a:r>
          </a:p>
        </p:txBody>
      </p:sp>
    </p:spTree>
    <p:extLst>
      <p:ext uri="{BB962C8B-B14F-4D97-AF65-F5344CB8AC3E}">
        <p14:creationId xmlns:p14="http://schemas.microsoft.com/office/powerpoint/2010/main" val="39609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Networks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2578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In the early years of the Internet, network bandwidth capacity was restrained due to technical limitations.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Connections </a:t>
            </a:r>
            <a:r>
              <a:rPr lang="en-US" sz="2400" dirty="0"/>
              <a:t>often depended on low-speed modems for transferring data.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However</a:t>
            </a:r>
            <a:r>
              <a:rPr lang="en-US" sz="2400" dirty="0"/>
              <a:t>, these low-speed connections demonstrated that IP could run over low-bandwidth networks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But today, the evolution of networking has seen the emergence of high-speed infrastructures.</a:t>
            </a:r>
          </a:p>
        </p:txBody>
      </p:sp>
    </p:spTree>
    <p:extLst>
      <p:ext uri="{BB962C8B-B14F-4D97-AF65-F5344CB8AC3E}">
        <p14:creationId xmlns:p14="http://schemas.microsoft.com/office/powerpoint/2010/main" val="401289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network layer: Constrained Networks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2578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However, high-speed connections are not usable by some </a:t>
            </a:r>
            <a:r>
              <a:rPr lang="en-US" sz="2400" dirty="0" err="1"/>
              <a:t>IoT</a:t>
            </a:r>
            <a:r>
              <a:rPr lang="en-US" sz="2400" dirty="0"/>
              <a:t> devices in the last mile.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reasons include the implementation of technologies with low bandwidth, limited distance and bandwidth due to regulated transmit power, and lack of or limited network services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/>
              <a:t>When link layer characteristics that we take for granted are not present, the network is constrained.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25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constrained network can have high latency and a high potential for packet loss.</a:t>
            </a:r>
          </a:p>
        </p:txBody>
      </p:sp>
    </p:spTree>
    <p:extLst>
      <p:ext uri="{BB962C8B-B14F-4D97-AF65-F5344CB8AC3E}">
        <p14:creationId xmlns:p14="http://schemas.microsoft.com/office/powerpoint/2010/main" val="397669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1766</Words>
  <Application>Microsoft Office PowerPoint</Application>
  <PresentationFormat>On-screen Show (4:3)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  Internet of Things  VII Sem  Dept of CSE, NIT Raipur  Unit II  IoT Protocols IoT Access Technologies  Topic The Network Layer, IP Versions</vt:lpstr>
      <vt:lpstr>The network layer: Constrained Nodes</vt:lpstr>
      <vt:lpstr>The network layer: Constrained Nodes</vt:lpstr>
      <vt:lpstr>The network layer: Constrained Nodes</vt:lpstr>
      <vt:lpstr>The network layer: Constrained Nodes</vt:lpstr>
      <vt:lpstr>The network layer: Constrained Nodes</vt:lpstr>
      <vt:lpstr>The network layer: Constrained Nodes</vt:lpstr>
      <vt:lpstr>The network layer: Constrained Networks</vt:lpstr>
      <vt:lpstr>The network layer: Constrained Networks</vt:lpstr>
      <vt:lpstr>The network layer: Constrained Networks</vt:lpstr>
      <vt:lpstr>The network layer: Constrained Networks</vt:lpstr>
      <vt:lpstr>The network layer: Constrained Networks</vt:lpstr>
      <vt:lpstr>The network layer: Constrained Networks</vt:lpstr>
      <vt:lpstr>IP Versions</vt:lpstr>
      <vt:lpstr>IP Versions</vt:lpstr>
      <vt:lpstr>IP Versions</vt:lpstr>
      <vt:lpstr>IP Versions</vt:lpstr>
      <vt:lpstr>IP Versions</vt:lpstr>
      <vt:lpstr>IP Versions</vt:lpstr>
      <vt:lpstr>IP Versions</vt:lpstr>
      <vt:lpstr>IP Versions</vt:lpstr>
      <vt:lpstr>IP Versions</vt:lpstr>
      <vt:lpstr>IP Versions</vt:lpstr>
      <vt:lpstr>IP Versions</vt:lpstr>
      <vt:lpstr>IP Versions</vt:lpstr>
      <vt:lpstr>IP Versions</vt:lpstr>
      <vt:lpstr>IP Versions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</dc:creator>
  <cp:lastModifiedBy>siri</cp:lastModifiedBy>
  <cp:revision>56</cp:revision>
  <dcterms:created xsi:type="dcterms:W3CDTF">2006-08-16T00:00:00Z</dcterms:created>
  <dcterms:modified xsi:type="dcterms:W3CDTF">2022-08-07T14:55:33Z</dcterms:modified>
</cp:coreProperties>
</file>