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153400" cy="2971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>Internet of Things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VII </a:t>
            </a:r>
            <a:r>
              <a:rPr lang="en-US" sz="2700" dirty="0" err="1" smtClean="0">
                <a:solidFill>
                  <a:schemeClr val="accent4">
                    <a:lumMod val="75000"/>
                  </a:schemeClr>
                </a:solidFill>
              </a:rPr>
              <a:t>Sem</a:t>
            </a: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700" dirty="0" err="1" smtClean="0">
                <a:solidFill>
                  <a:schemeClr val="accent4">
                    <a:lumMod val="75000"/>
                  </a:schemeClr>
                </a:solidFill>
              </a:rPr>
              <a:t>Dept</a:t>
            </a:r>
            <a:r>
              <a:rPr lang="en-US" sz="2700" dirty="0" smtClean="0">
                <a:solidFill>
                  <a:schemeClr val="accent4">
                    <a:lumMod val="75000"/>
                  </a:schemeClr>
                </a:solidFill>
              </a:rPr>
              <a:t> of CSE, NIT Raipur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Unit II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</a:rPr>
              <a:t>IoT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Protocols 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IoT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 Access Technologies</a:t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Topic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Routing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over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Low Power and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Lossy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6096000"/>
            <a:ext cx="64008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Dr. </a:t>
            </a:r>
            <a:r>
              <a:rPr lang="en-US" sz="2800" dirty="0" err="1" smtClean="0">
                <a:solidFill>
                  <a:srgbClr val="00B0F0"/>
                </a:solidFill>
              </a:rPr>
              <a:t>Veena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Anand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5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65799"/>
            <a:ext cx="6629400" cy="5794763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52400" y="1600200"/>
            <a:ext cx="3200400" cy="5160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 err="1"/>
              <a:t>RPLInstanceID</a:t>
            </a:r>
            <a:r>
              <a:rPr lang="en-US" sz="2400" dirty="0"/>
              <a:t> is a unique identifier within a network. DODAGs </a:t>
            </a:r>
            <a:r>
              <a:rPr lang="en-US" sz="2400" dirty="0" smtClean="0"/>
              <a:t>with the </a:t>
            </a:r>
            <a:r>
              <a:rPr lang="en-US" sz="2400" dirty="0"/>
              <a:t>same </a:t>
            </a:r>
            <a:r>
              <a:rPr lang="en-US" sz="2400" dirty="0" err="1"/>
              <a:t>RPLInstanceID</a:t>
            </a:r>
            <a:r>
              <a:rPr lang="en-US" sz="2400" dirty="0"/>
              <a:t> share the same Function (OF) used </a:t>
            </a:r>
            <a:r>
              <a:rPr lang="en-US" sz="2400" dirty="0" smtClean="0"/>
              <a:t>to compute </a:t>
            </a:r>
            <a:r>
              <a:rPr lang="en-US" sz="2400" dirty="0"/>
              <a:t>the position of node in the </a:t>
            </a:r>
            <a:r>
              <a:rPr lang="en-US" sz="2400" dirty="0" smtClean="0"/>
              <a:t>DODAG. 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30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9"/>
            <a:ext cx="914400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4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7467600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Grounded and Floating DODAG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grounded DODAG offers connectivity to hosts that </a:t>
            </a:r>
            <a:r>
              <a:rPr lang="en-US" sz="2400" dirty="0" smtClean="0"/>
              <a:t>are required </a:t>
            </a:r>
            <a:r>
              <a:rPr lang="en-US" sz="2400" dirty="0"/>
              <a:t>for satisfying the application goal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floating DODAG is not expected to satisfy the goal, </a:t>
            </a:r>
            <a:r>
              <a:rPr lang="en-US" sz="2400" dirty="0" smtClean="0"/>
              <a:t>it only </a:t>
            </a:r>
            <a:r>
              <a:rPr lang="en-US" sz="2400" dirty="0"/>
              <a:t>provides routes to nodes within the DODAG. </a:t>
            </a:r>
            <a:r>
              <a:rPr lang="en-US" sz="2400" dirty="0" err="1" smtClean="0"/>
              <a:t>e.g</a:t>
            </a:r>
            <a:r>
              <a:rPr lang="en-US" sz="2400" dirty="0" smtClean="0"/>
              <a:t>, provide </a:t>
            </a:r>
            <a:r>
              <a:rPr lang="en-US" sz="2400" dirty="0"/>
              <a:t>interconnectivity during repair</a:t>
            </a:r>
          </a:p>
        </p:txBody>
      </p:sp>
    </p:spTree>
    <p:extLst>
      <p:ext uri="{BB962C8B-B14F-4D97-AF65-F5344CB8AC3E}">
        <p14:creationId xmlns:p14="http://schemas.microsoft.com/office/powerpoint/2010/main" val="28780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Storing </a:t>
            </a:r>
            <a:r>
              <a:rPr lang="en-US" sz="2400" b="1" dirty="0" smtClean="0"/>
              <a:t>Mode-of Operation</a:t>
            </a:r>
            <a:endParaRPr lang="en-US" sz="2400" b="1" dirty="0" smtClean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A storing LLN keeps a downward routing table at each node.</a:t>
            </a:r>
          </a:p>
          <a:p>
            <a:pPr marL="973138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traffic </a:t>
            </a:r>
            <a:r>
              <a:rPr lang="en-US" sz="2400" dirty="0"/>
              <a:t>travels only as far as common parent.</a:t>
            </a:r>
          </a:p>
          <a:p>
            <a:pPr marL="973138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storing </a:t>
            </a:r>
            <a:r>
              <a:rPr lang="en-US" sz="2400" dirty="0"/>
              <a:t>mode limited by size of routing table</a:t>
            </a:r>
          </a:p>
          <a:p>
            <a:pPr marL="1944688" algn="just"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nodes </a:t>
            </a:r>
            <a:r>
              <a:rPr lang="en-US" sz="2400" dirty="0"/>
              <a:t>with lower rank, have bigger tables!</a:t>
            </a:r>
          </a:p>
          <a:p>
            <a:pPr marL="1944688" algn="just"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protocol </a:t>
            </a:r>
            <a:r>
              <a:rPr lang="en-US" sz="2400" dirty="0"/>
              <a:t>fails when any table is full.</a:t>
            </a:r>
          </a:p>
        </p:txBody>
      </p:sp>
    </p:spTree>
    <p:extLst>
      <p:ext uri="{BB962C8B-B14F-4D97-AF65-F5344CB8AC3E}">
        <p14:creationId xmlns:p14="http://schemas.microsoft.com/office/powerpoint/2010/main" val="394576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Non Storing </a:t>
            </a:r>
            <a:r>
              <a:rPr lang="en-US" sz="2400" b="1" dirty="0" smtClean="0"/>
              <a:t>Mode-of Operation</a:t>
            </a:r>
            <a:endParaRPr lang="en-US" sz="2400" b="1" dirty="0" smtClean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A non-storing LLN sends all traffic to root. Root uses source routes </a:t>
            </a:r>
            <a:r>
              <a:rPr lang="en-US" sz="2400" dirty="0" smtClean="0"/>
              <a:t>to send </a:t>
            </a:r>
            <a:r>
              <a:rPr lang="en-US" sz="2400" dirty="0"/>
              <a:t>traffic to leafs.</a:t>
            </a:r>
          </a:p>
          <a:p>
            <a:pPr marL="966788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limited </a:t>
            </a:r>
            <a:r>
              <a:rPr lang="en-US" sz="2400" dirty="0"/>
              <a:t>by ram of DODAG root/6LBR, but usually </a:t>
            </a:r>
            <a:r>
              <a:rPr lang="en-US" sz="2400" dirty="0" smtClean="0"/>
              <a:t>non-constrained device</a:t>
            </a:r>
            <a:endParaRPr lang="en-US" sz="2400" dirty="0"/>
          </a:p>
          <a:p>
            <a:pPr marL="966788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requires </a:t>
            </a:r>
            <a:r>
              <a:rPr lang="en-US" sz="2400" dirty="0"/>
              <a:t>more bits on wire, which often is more expensive (</a:t>
            </a:r>
            <a:r>
              <a:rPr lang="en-US" sz="2400" dirty="0" err="1"/>
              <a:t>energywise</a:t>
            </a:r>
            <a:r>
              <a:rPr lang="en-US" sz="2400" dirty="0"/>
              <a:t>) than more ram, or compute cycles.</a:t>
            </a:r>
          </a:p>
        </p:txBody>
      </p:sp>
    </p:spTree>
    <p:extLst>
      <p:ext uri="{BB962C8B-B14F-4D97-AF65-F5344CB8AC3E}">
        <p14:creationId xmlns:p14="http://schemas.microsoft.com/office/powerpoint/2010/main" val="169954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28640"/>
            <a:ext cx="8686800" cy="54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RPL Instance</a:t>
            </a:r>
          </a:p>
          <a:p>
            <a:pPr marL="290513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A </a:t>
            </a:r>
            <a:r>
              <a:rPr lang="en-US" sz="2400" dirty="0"/>
              <a:t>RPL Node may belong to multiple RPL Instances, and </a:t>
            </a:r>
            <a:r>
              <a:rPr lang="en-US" sz="2400" dirty="0" smtClean="0"/>
              <a:t>it may </a:t>
            </a:r>
            <a:r>
              <a:rPr lang="en-US" sz="2400" dirty="0"/>
              <a:t>act as router in some and as a leaf in others.</a:t>
            </a:r>
          </a:p>
          <a:p>
            <a:pPr marL="290513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Type</a:t>
            </a:r>
            <a:r>
              <a:rPr lang="en-US" sz="2400" dirty="0"/>
              <a:t>: Local and Global</a:t>
            </a:r>
          </a:p>
          <a:p>
            <a:pPr marL="290513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Control </a:t>
            </a:r>
            <a:r>
              <a:rPr lang="en-US" sz="2400" dirty="0"/>
              <a:t>and Data packets has a </a:t>
            </a:r>
            <a:r>
              <a:rPr lang="en-US" sz="2400" dirty="0" err="1"/>
              <a:t>RPLInstance</a:t>
            </a:r>
            <a:r>
              <a:rPr lang="en-US" sz="2400" dirty="0"/>
              <a:t> field.</a:t>
            </a:r>
          </a:p>
        </p:txBody>
      </p:sp>
    </p:spTree>
    <p:extLst>
      <p:ext uri="{BB962C8B-B14F-4D97-AF65-F5344CB8AC3E}">
        <p14:creationId xmlns:p14="http://schemas.microsoft.com/office/powerpoint/2010/main" val="88604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Global RPL </a:t>
            </a:r>
            <a:r>
              <a:rPr lang="en-US" sz="2400" b="1" dirty="0"/>
              <a:t>Instance</a:t>
            </a:r>
          </a:p>
          <a:p>
            <a:pPr marL="633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Are coordinated, have one or more DODAGs, </a:t>
            </a:r>
            <a:r>
              <a:rPr lang="en-US" sz="2400" dirty="0" smtClean="0"/>
              <a:t>and are </a:t>
            </a:r>
            <a:r>
              <a:rPr lang="en-US" sz="2400" dirty="0"/>
              <a:t>typically </a:t>
            </a:r>
            <a:r>
              <a:rPr lang="en-US" sz="2400" dirty="0" smtClean="0"/>
              <a:t>long-lived.</a:t>
            </a:r>
          </a:p>
          <a:p>
            <a:pPr marL="633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global </a:t>
            </a:r>
            <a:r>
              <a:rPr lang="en-US" sz="2400" dirty="0" err="1"/>
              <a:t>RPLInstanceID</a:t>
            </a:r>
            <a:r>
              <a:rPr lang="en-US" sz="2400" dirty="0"/>
              <a:t> must be unique to </a:t>
            </a:r>
            <a:r>
              <a:rPr lang="en-US" sz="2400" dirty="0" smtClean="0"/>
              <a:t>the whole </a:t>
            </a:r>
            <a:r>
              <a:rPr lang="en-US" sz="2400" dirty="0"/>
              <a:t>LLN.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33" y="4000500"/>
            <a:ext cx="7235934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1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Local RPL </a:t>
            </a:r>
            <a:r>
              <a:rPr lang="en-US" sz="2400" b="1" dirty="0"/>
              <a:t>Instance</a:t>
            </a:r>
          </a:p>
          <a:p>
            <a:pPr marL="633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Are always a single DODAG whose singular root owns </a:t>
            </a:r>
            <a:r>
              <a:rPr lang="en-US" sz="2400" dirty="0" smtClean="0"/>
              <a:t>the corresponding </a:t>
            </a:r>
            <a:r>
              <a:rPr lang="en-US" sz="2400" dirty="0"/>
              <a:t>DODAGID and allocates the local </a:t>
            </a:r>
            <a:r>
              <a:rPr lang="en-US" sz="2400" dirty="0" err="1" smtClean="0"/>
              <a:t>RPLInstanceID</a:t>
            </a:r>
            <a:endParaRPr lang="en-US" sz="2400" dirty="0" smtClean="0"/>
          </a:p>
          <a:p>
            <a:pPr marL="633413" algn="just">
              <a:spcBef>
                <a:spcPts val="1000"/>
              </a:spcBef>
              <a:spcAft>
                <a:spcPts val="1000"/>
              </a:spcAft>
            </a:pPr>
            <a:endParaRPr lang="en-US" sz="2400" dirty="0"/>
          </a:p>
          <a:p>
            <a:pPr marL="633413" algn="just">
              <a:spcBef>
                <a:spcPts val="1000"/>
              </a:spcBef>
              <a:spcAft>
                <a:spcPts val="1000"/>
              </a:spcAft>
            </a:pPr>
            <a:endParaRPr lang="en-US" sz="2400" dirty="0" smtClean="0"/>
          </a:p>
          <a:p>
            <a:pPr marL="633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D=0 in control messages</a:t>
            </a:r>
          </a:p>
          <a:p>
            <a:pPr marL="633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D is used in data packets to indicate whether the DODAGID is the source </a:t>
            </a:r>
            <a:r>
              <a:rPr lang="en-US" sz="2400" dirty="0" smtClean="0"/>
              <a:t>or Destination </a:t>
            </a:r>
            <a:r>
              <a:rPr lang="en-US" sz="2400" dirty="0"/>
              <a:t>of the packet. </a:t>
            </a:r>
            <a:endParaRPr lang="en-US" sz="2400" dirty="0" smtClean="0"/>
          </a:p>
          <a:p>
            <a:pPr marL="633413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D=1 </a:t>
            </a:r>
            <a:r>
              <a:rPr lang="en-US" sz="2400" dirty="0"/>
              <a:t>the </a:t>
            </a:r>
            <a:r>
              <a:rPr lang="en-US" sz="2400" dirty="0" err="1"/>
              <a:t>dest</a:t>
            </a:r>
            <a:r>
              <a:rPr lang="en-US" sz="2400" dirty="0"/>
              <a:t>. Address of the packet must be </a:t>
            </a:r>
            <a:r>
              <a:rPr lang="en-US" sz="2400" dirty="0" smtClean="0"/>
              <a:t>the DODAGID</a:t>
            </a:r>
            <a:r>
              <a:rPr lang="en-US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724301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6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LLN: Low-Power and </a:t>
            </a:r>
            <a:r>
              <a:rPr lang="en-US" sz="3600" dirty="0" err="1"/>
              <a:t>Lossy</a:t>
            </a:r>
            <a:r>
              <a:rPr lang="en-US" sz="3600" dirty="0"/>
              <a:t>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4864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LLN: Low-Power and </a:t>
            </a:r>
            <a:r>
              <a:rPr lang="en-US" sz="2400" dirty="0" err="1"/>
              <a:t>Lossy</a:t>
            </a:r>
            <a:r>
              <a:rPr lang="en-US" sz="2400" dirty="0"/>
              <a:t> Network. Typically composed of many embedded devices </a:t>
            </a:r>
            <a:r>
              <a:rPr lang="en-US" sz="2400" dirty="0" smtClean="0"/>
              <a:t>with limited </a:t>
            </a:r>
            <a:r>
              <a:rPr lang="en-US" sz="2400" dirty="0"/>
              <a:t>power, memory, and processing resources interconnected by a variety of links, such </a:t>
            </a:r>
            <a:r>
              <a:rPr lang="en-US" sz="2400" dirty="0" smtClean="0"/>
              <a:t>as IEEE </a:t>
            </a:r>
            <a:r>
              <a:rPr lang="en-US" sz="2400" dirty="0"/>
              <a:t>802.15.4 or low-power Wi-Fi. </a:t>
            </a: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There </a:t>
            </a:r>
            <a:r>
              <a:rPr lang="en-US" sz="2400" dirty="0"/>
              <a:t>is a wide scope of application areas for LLNs, </a:t>
            </a:r>
            <a:r>
              <a:rPr lang="en-US" sz="2400" dirty="0" smtClean="0"/>
              <a:t>including industrial </a:t>
            </a:r>
            <a:r>
              <a:rPr lang="en-US" sz="2400" dirty="0"/>
              <a:t>monitoring, building automation (heating, ventilation, and air conditioning (HVAC</a:t>
            </a:r>
            <a:r>
              <a:rPr lang="en-US" sz="2400" dirty="0" smtClean="0"/>
              <a:t>), </a:t>
            </a:r>
            <a:r>
              <a:rPr lang="en-US" sz="2400" dirty="0" err="1" smtClean="0"/>
              <a:t>llighting</a:t>
            </a:r>
            <a:r>
              <a:rPr lang="en-US" sz="2400" dirty="0"/>
              <a:t>, access control, fire), connected home, health care, environmental monitoring, </a:t>
            </a:r>
            <a:r>
              <a:rPr lang="en-US" sz="2400" dirty="0" smtClean="0"/>
              <a:t>urban sensor </a:t>
            </a:r>
            <a:r>
              <a:rPr lang="en-US" sz="2400" dirty="0"/>
              <a:t>networks, energy management, assets tracking, and refrigeration.” </a:t>
            </a:r>
          </a:p>
        </p:txBody>
      </p:sp>
    </p:spTree>
    <p:extLst>
      <p:ext uri="{BB962C8B-B14F-4D97-AF65-F5344CB8AC3E}">
        <p14:creationId xmlns:p14="http://schemas.microsoft.com/office/powerpoint/2010/main" val="342204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RPL Control messages are </a:t>
            </a:r>
            <a:r>
              <a:rPr lang="en-US" sz="2400" b="1" dirty="0" smtClean="0"/>
              <a:t>ICMPv6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Code: Identify the type of control message</a:t>
            </a:r>
            <a:br>
              <a:rPr lang="en-US" sz="2400" dirty="0"/>
            </a:br>
            <a:r>
              <a:rPr lang="en-US" sz="2400" dirty="0"/>
              <a:t>0x00 → DODAG Information Solicitation (DIS)</a:t>
            </a:r>
            <a:br>
              <a:rPr lang="en-US" sz="2400" dirty="0"/>
            </a:br>
            <a:r>
              <a:rPr lang="en-US" sz="2400" dirty="0"/>
              <a:t>0x01 → DODAG Information Object (DIO)</a:t>
            </a:r>
            <a:br>
              <a:rPr lang="en-US" sz="2400" dirty="0"/>
            </a:br>
            <a:r>
              <a:rPr lang="en-US" sz="2400" dirty="0"/>
              <a:t>0x02 → Destination Advertisement Object (DAO)</a:t>
            </a:r>
            <a:br>
              <a:rPr lang="en-US" sz="2400" dirty="0"/>
            </a:br>
            <a:r>
              <a:rPr lang="en-US" sz="2400" dirty="0"/>
              <a:t>0x03 → DAO-ACK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96891"/>
            <a:ext cx="7709637" cy="25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2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DODAG Information Solicitation (DIS)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342"/>
            <a:ext cx="9144000" cy="50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DODAG Information </a:t>
            </a:r>
            <a:r>
              <a:rPr lang="en-US" sz="2400" b="1" dirty="0" smtClean="0"/>
              <a:t>Object </a:t>
            </a:r>
            <a:r>
              <a:rPr lang="en-US" sz="2400" b="1" dirty="0"/>
              <a:t>(</a:t>
            </a:r>
            <a:r>
              <a:rPr lang="en-US" sz="2400" b="1" dirty="0" smtClean="0"/>
              <a:t>DIO)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" y="1691594"/>
            <a:ext cx="8962830" cy="37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1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DODAG Information </a:t>
            </a:r>
            <a:r>
              <a:rPr lang="en-US" sz="2400" b="1" dirty="0" smtClean="0"/>
              <a:t>Object </a:t>
            </a:r>
            <a:r>
              <a:rPr lang="en-US" sz="2400" b="1" dirty="0"/>
              <a:t>(</a:t>
            </a:r>
            <a:r>
              <a:rPr lang="en-US" sz="2400" b="1" dirty="0" smtClean="0"/>
              <a:t>DIO)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" y="1600200"/>
            <a:ext cx="9089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0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Destination Advertisement Object (DAO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229"/>
            <a:ext cx="9004180" cy="37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9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6019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Destination Advertisement Object Acknowledgement (DAOACK)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6" y="1828800"/>
            <a:ext cx="8955314" cy="329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81200"/>
            <a:ext cx="4648200" cy="4876799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Suppose link between nodes B and D is broken: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Node </a:t>
            </a:r>
            <a:r>
              <a:rPr lang="en-US" sz="2400" dirty="0"/>
              <a:t>D type node B in its </a:t>
            </a:r>
            <a:r>
              <a:rPr lang="en-US" sz="2400" dirty="0" smtClean="0"/>
              <a:t>list.</a:t>
            </a:r>
            <a:endParaRPr lang="en-US" sz="2400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Parent </a:t>
            </a:r>
            <a:r>
              <a:rPr lang="en-US" sz="2400" dirty="0"/>
              <a:t>Node D is no longer any time </a:t>
            </a:r>
            <a:r>
              <a:rPr lang="en-US" sz="2400" dirty="0" smtClean="0"/>
              <a:t>in grounded </a:t>
            </a:r>
            <a:r>
              <a:rPr lang="en-US" sz="2400" dirty="0"/>
              <a:t>DODAG Parent, so it will be the root </a:t>
            </a:r>
            <a:r>
              <a:rPr lang="en-US" sz="2400" dirty="0" smtClean="0"/>
              <a:t>of floating </a:t>
            </a:r>
            <a:r>
              <a:rPr lang="en-US" sz="2400" dirty="0"/>
              <a:t>DAG </a:t>
            </a:r>
            <a:r>
              <a:rPr lang="en-US" sz="2400" dirty="0" smtClean="0"/>
              <a:t>itself.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990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smtClean="0"/>
              <a:t>Mechanism for loop detection and DODAG Repair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85900"/>
            <a:ext cx="4419600" cy="48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16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81200"/>
            <a:ext cx="4648200" cy="4876799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Node D play DIO to notify change of </a:t>
            </a:r>
            <a:r>
              <a:rPr lang="en-US" sz="2400" dirty="0" smtClean="0"/>
              <a:t>sub-DAG</a:t>
            </a:r>
            <a:endParaRPr lang="en-US" sz="2400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 Node I has alternate parent E, so it </a:t>
            </a:r>
            <a:r>
              <a:rPr lang="en-US" sz="2400" dirty="0" smtClean="0"/>
              <a:t>does not </a:t>
            </a:r>
            <a:r>
              <a:rPr lang="en-US" sz="2400" dirty="0"/>
              <a:t>leave the DAG of </a:t>
            </a:r>
            <a:r>
              <a:rPr lang="en-US" sz="2400" dirty="0" smtClean="0"/>
              <a:t>LBR-1.</a:t>
            </a:r>
            <a:endParaRPr lang="en-US" sz="2400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 </a:t>
            </a:r>
            <a:r>
              <a:rPr lang="en-US" sz="2400" dirty="0" smtClean="0"/>
              <a:t>Node I </a:t>
            </a:r>
            <a:r>
              <a:rPr lang="en-US" sz="2400" dirty="0"/>
              <a:t>eliminates Node D Node from </a:t>
            </a:r>
            <a:r>
              <a:rPr lang="en-US" sz="2400" dirty="0" smtClean="0"/>
              <a:t>possible Parents list.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990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smtClean="0"/>
              <a:t>Mechanism for loop detection and DODAG Repair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113" y="1676400"/>
            <a:ext cx="430188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81200"/>
            <a:ext cx="4648200" cy="48767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Node F follows D node, as D leaves </a:t>
            </a:r>
            <a:r>
              <a:rPr lang="en-US" sz="2400" dirty="0" smtClean="0"/>
              <a:t>LBR-1 </a:t>
            </a:r>
            <a:r>
              <a:rPr lang="en-US" sz="2400" dirty="0"/>
              <a:t>DAG: it has no choice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Node </a:t>
            </a:r>
            <a:r>
              <a:rPr lang="en-US" sz="2400" dirty="0"/>
              <a:t>F hears DIO from D.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Node </a:t>
            </a:r>
            <a:r>
              <a:rPr lang="en-US" sz="2400" dirty="0"/>
              <a:t>G and H also follow floating node </a:t>
            </a:r>
            <a:r>
              <a:rPr lang="en-US" sz="2400" dirty="0" smtClean="0"/>
              <a:t>F DAG.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990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smtClean="0"/>
              <a:t>Mechanism for loop detection and DODAG Repair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60" y="1524000"/>
            <a:ext cx="43819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438400"/>
            <a:ext cx="4648200" cy="44195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Node I found </a:t>
            </a:r>
            <a:r>
              <a:rPr lang="en-US" sz="2400" dirty="0" smtClean="0"/>
              <a:t>DIO.</a:t>
            </a:r>
            <a:endParaRPr lang="en-US" sz="2400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Node </a:t>
            </a:r>
            <a:r>
              <a:rPr lang="en-US" sz="2400" dirty="0"/>
              <a:t>D listens to DIOs for </a:t>
            </a:r>
            <a:r>
              <a:rPr lang="en-US" sz="2400" dirty="0" smtClean="0"/>
              <a:t>opportunities to </a:t>
            </a:r>
            <a:r>
              <a:rPr lang="en-US" sz="2400" dirty="0"/>
              <a:t>re-enter the last Grounded with depth </a:t>
            </a:r>
            <a:r>
              <a:rPr lang="en-US" sz="2400" dirty="0" smtClean="0"/>
              <a:t>5 Node I.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990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smtClean="0"/>
              <a:t>Mechanism for loop detection and DODAG Repair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676400"/>
            <a:ext cx="4495800" cy="47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4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LLN: Low-Power and </a:t>
            </a:r>
            <a:r>
              <a:rPr lang="en-US" sz="3600" dirty="0" err="1"/>
              <a:t>Lossy</a:t>
            </a:r>
            <a:r>
              <a:rPr lang="en-US" sz="3600" dirty="0"/>
              <a:t> Network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993900"/>
            <a:ext cx="8839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28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81200"/>
            <a:ext cx="4648200" cy="487679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Suppose link between A and F is </a:t>
            </a:r>
            <a:r>
              <a:rPr lang="en-US" dirty="0" smtClean="0"/>
              <a:t>set.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Node </a:t>
            </a:r>
            <a:r>
              <a:rPr lang="en-US" dirty="0"/>
              <a:t>A send </a:t>
            </a:r>
            <a:r>
              <a:rPr lang="en-US" dirty="0" smtClean="0"/>
              <a:t>DIO.</a:t>
            </a:r>
            <a:endParaRPr lang="en-US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Node </a:t>
            </a:r>
            <a:r>
              <a:rPr lang="en-US" dirty="0"/>
              <a:t>F release notice Grounded DAG re-entry</a:t>
            </a:r>
            <a:br>
              <a:rPr lang="en-US" dirty="0"/>
            </a:br>
            <a:r>
              <a:rPr lang="en-US" dirty="0"/>
              <a:t>opportunities with depth 2 through node A </a:t>
            </a:r>
            <a:r>
              <a:rPr lang="en-US" dirty="0" smtClean="0"/>
              <a:t>DAG.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 smtClean="0"/>
              <a:t>Hop </a:t>
            </a:r>
            <a:r>
              <a:rPr lang="en-US" dirty="0"/>
              <a:t>Node F started with 1 cycle </a:t>
            </a:r>
            <a:r>
              <a:rPr lang="en-US" dirty="0" smtClean="0"/>
              <a:t>timer associated </a:t>
            </a:r>
            <a:r>
              <a:rPr lang="en-US" dirty="0"/>
              <a:t>with the node </a:t>
            </a:r>
            <a:r>
              <a:rPr lang="en-US" dirty="0" smtClean="0"/>
              <a:t>A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990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smtClean="0"/>
              <a:t>Mechanism for loop detection and DODAG Repair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39" y="1934029"/>
            <a:ext cx="4144161" cy="43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7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76400"/>
            <a:ext cx="4648200" cy="5181599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/>
              <a:t>DAG node F Timer goes off, </a:t>
            </a:r>
            <a:r>
              <a:rPr lang="en-US" sz="2600" dirty="0" smtClean="0"/>
              <a:t>issues DIS</a:t>
            </a:r>
            <a:r>
              <a:rPr lang="en-US" sz="2600" dirty="0"/>
              <a:t>, receives DIO from A</a:t>
            </a:r>
            <a:r>
              <a:rPr lang="en-US" sz="2600" dirty="0" smtClean="0"/>
              <a:t>!</a:t>
            </a:r>
            <a:endParaRPr lang="en-US" sz="2600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 smtClean="0"/>
              <a:t>Node </a:t>
            </a:r>
            <a:r>
              <a:rPr lang="en-US" sz="2600" dirty="0"/>
              <a:t>F Grounded DAG with depth </a:t>
            </a:r>
            <a:r>
              <a:rPr lang="en-US" sz="2600" dirty="0" smtClean="0"/>
              <a:t>2 by </a:t>
            </a:r>
            <a:r>
              <a:rPr lang="en-US" sz="2600" dirty="0"/>
              <a:t>adding the Parent </a:t>
            </a:r>
            <a:r>
              <a:rPr lang="en-US" sz="2600" dirty="0" smtClean="0"/>
              <a:t>A.</a:t>
            </a:r>
            <a:endParaRPr lang="en-US" sz="2600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 smtClean="0"/>
              <a:t>Node </a:t>
            </a:r>
            <a:r>
              <a:rPr lang="en-US" sz="2600" dirty="0"/>
              <a:t>F send DIO with new rank/etc.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 smtClean="0"/>
              <a:t>Node </a:t>
            </a:r>
            <a:r>
              <a:rPr lang="en-US" sz="2600" dirty="0"/>
              <a:t>G and H join to the </a:t>
            </a:r>
            <a:r>
              <a:rPr lang="en-US" sz="2600" dirty="0" smtClean="0"/>
              <a:t>Grounded DODAG </a:t>
            </a:r>
            <a:r>
              <a:rPr lang="en-US" sz="2600" dirty="0"/>
              <a:t>through </a:t>
            </a:r>
            <a:r>
              <a:rPr lang="en-US" sz="2600" dirty="0" smtClean="0"/>
              <a:t>F.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990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smtClean="0"/>
              <a:t>Mechanism for loop detection and DODAG Repair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99" y="1905000"/>
            <a:ext cx="4525301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41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133600"/>
            <a:ext cx="4648200" cy="47243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/>
              <a:t>Node D hears new DIO from F.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/>
              <a:t>Node D start DAG Hop cycle timer with </a:t>
            </a:r>
            <a:r>
              <a:rPr lang="en-US" sz="2600" dirty="0" smtClean="0"/>
              <a:t>2 attached </a:t>
            </a:r>
            <a:r>
              <a:rPr lang="en-US" sz="2600" dirty="0"/>
              <a:t>to node F, while other timer is </a:t>
            </a:r>
            <a:r>
              <a:rPr lang="en-US" sz="2600" dirty="0" smtClean="0"/>
              <a:t>running DAG </a:t>
            </a:r>
            <a:r>
              <a:rPr lang="en-US" sz="2600" dirty="0"/>
              <a:t>Hop with 4 cycles associated with the </a:t>
            </a:r>
            <a:r>
              <a:rPr lang="en-US" sz="2600" dirty="0" smtClean="0"/>
              <a:t>first node.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990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smtClean="0"/>
              <a:t>Mechanism for loop detection and DODAG Repair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054" y="1676400"/>
            <a:ext cx="4469946" cy="45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7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133600"/>
            <a:ext cx="4648200" cy="47243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/>
              <a:t>DAG node D Hop timer with 2 cycles </a:t>
            </a:r>
            <a:r>
              <a:rPr lang="en-US" sz="2600" dirty="0" smtClean="0"/>
              <a:t>tend to </a:t>
            </a:r>
            <a:r>
              <a:rPr lang="en-US" sz="2600" dirty="0"/>
              <a:t>end first.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 smtClean="0"/>
              <a:t>Node </a:t>
            </a:r>
            <a:r>
              <a:rPr lang="en-US" sz="2600" dirty="0"/>
              <a:t>D engaged with depth 3 </a:t>
            </a:r>
            <a:r>
              <a:rPr lang="en-US" sz="2600" dirty="0" smtClean="0"/>
              <a:t>Grounded.</a:t>
            </a:r>
            <a:endParaRPr lang="en-US" sz="2600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/>
              <a:t>DAG by adding Node </a:t>
            </a:r>
            <a:r>
              <a:rPr lang="en-US" sz="2600" dirty="0" smtClean="0"/>
              <a:t>F‘ parent</a:t>
            </a:r>
            <a:r>
              <a:rPr lang="en-US" sz="2600" dirty="0"/>
              <a:t>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600" dirty="0" smtClean="0"/>
              <a:t>End.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990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sz="2400" b="1" smtClean="0"/>
              <a:t>Mechanism for loop detection and DODAG Repair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00200"/>
            <a:ext cx="4724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06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/>
              <a:t>RPL adapted to </a:t>
            </a:r>
            <a:r>
              <a:rPr lang="en-US" sz="2400" b="1" dirty="0" smtClean="0"/>
              <a:t>Mobility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RPL was designed for static sensor networks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But</a:t>
            </a:r>
            <a:r>
              <a:rPr lang="en-US" sz="2400" dirty="0"/>
              <a:t>, there are implementations that modify RPL and </a:t>
            </a:r>
            <a:r>
              <a:rPr lang="en-US" sz="2400" dirty="0" err="1" smtClean="0"/>
              <a:t>adap</a:t>
            </a:r>
            <a:r>
              <a:rPr lang="en-US" sz="2400" dirty="0" smtClean="0"/>
              <a:t> it </a:t>
            </a:r>
            <a:r>
              <a:rPr lang="en-US" sz="2400" dirty="0"/>
              <a:t>to mobility environments, such as:</a:t>
            </a:r>
          </a:p>
          <a:p>
            <a:pPr marL="1030288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- </a:t>
            </a:r>
            <a:r>
              <a:rPr lang="en-US" sz="2400" dirty="0" err="1"/>
              <a:t>mRPL</a:t>
            </a:r>
            <a:r>
              <a:rPr lang="en-US" sz="2400" dirty="0"/>
              <a:t> - smart-HOP RPL, a hand-off </a:t>
            </a:r>
            <a:r>
              <a:rPr lang="en-US" sz="2400" dirty="0" smtClean="0"/>
              <a:t>mechanism within </a:t>
            </a:r>
            <a:r>
              <a:rPr lang="en-US" sz="2400" dirty="0"/>
              <a:t>RPL</a:t>
            </a:r>
          </a:p>
          <a:p>
            <a:pPr marL="1030288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- MT-RPL - Mobility-Triggered RPL, a </a:t>
            </a:r>
            <a:r>
              <a:rPr lang="en-US" sz="2400" dirty="0" smtClean="0"/>
              <a:t>cross-layer protocol </a:t>
            </a:r>
            <a:r>
              <a:rPr lang="en-US" sz="2400" dirty="0"/>
              <a:t>operating at layers 2 and 3.</a:t>
            </a:r>
          </a:p>
          <a:p>
            <a:pPr marL="1030288"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- RPL-</a:t>
            </a:r>
            <a:r>
              <a:rPr lang="en-US" sz="2400" dirty="0" err="1"/>
              <a:t>Vanet</a:t>
            </a:r>
            <a:r>
              <a:rPr lang="en-US" sz="2400" dirty="0"/>
              <a:t> - RPL for vehicular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025833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4864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b="1" dirty="0" smtClean="0"/>
              <a:t>Conclusion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RPL is the routing protocol for Low Power and </a:t>
            </a:r>
            <a:r>
              <a:rPr lang="en-US" sz="2400" dirty="0" err="1" smtClean="0"/>
              <a:t>Lossy</a:t>
            </a:r>
            <a:r>
              <a:rPr lang="en-US" sz="2400" dirty="0" smtClean="0"/>
              <a:t> Networks </a:t>
            </a:r>
            <a:r>
              <a:rPr lang="en-US" sz="2400" dirty="0"/>
              <a:t>developed in ROLL IETF Working </a:t>
            </a:r>
            <a:r>
              <a:rPr lang="en-US" sz="2400" dirty="0" smtClean="0"/>
              <a:t>Group.</a:t>
            </a:r>
            <a:endParaRPr lang="en-US" sz="2400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RPL </a:t>
            </a:r>
            <a:r>
              <a:rPr lang="en-US" sz="2400" dirty="0"/>
              <a:t>Control Messages are used to build a </a:t>
            </a:r>
            <a:r>
              <a:rPr lang="en-US" sz="2400" dirty="0" smtClean="0"/>
              <a:t>topology.</a:t>
            </a:r>
            <a:endParaRPr lang="en-US" sz="2400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Implementations </a:t>
            </a:r>
            <a:r>
              <a:rPr lang="en-US" sz="2400" dirty="0"/>
              <a:t>were developed and help to </a:t>
            </a:r>
            <a:r>
              <a:rPr lang="en-US" sz="2400" dirty="0" smtClean="0"/>
              <a:t>identify features </a:t>
            </a:r>
            <a:r>
              <a:rPr lang="en-US" sz="2400" dirty="0"/>
              <a:t>to improve the </a:t>
            </a:r>
            <a:r>
              <a:rPr lang="en-US" sz="2400" dirty="0" smtClean="0"/>
              <a:t>protocol.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10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RPL (Routing Protocol for Low-Power and </a:t>
            </a:r>
            <a:r>
              <a:rPr lang="en-US" sz="2400" dirty="0" err="1"/>
              <a:t>Lossy</a:t>
            </a:r>
            <a:r>
              <a:rPr lang="en-US" sz="2400" dirty="0"/>
              <a:t> Networks) is a routing protocol for wireless networks with low power consumption and generally susceptible to packet loss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RPL </a:t>
            </a:r>
            <a:r>
              <a:rPr lang="en-US" sz="2400" dirty="0"/>
              <a:t>is a ...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	</a:t>
            </a:r>
            <a:r>
              <a:rPr lang="en-US" sz="2400" dirty="0" smtClean="0"/>
              <a:t>Distance </a:t>
            </a:r>
            <a:r>
              <a:rPr lang="en-US" sz="2400" dirty="0"/>
              <a:t>Vector (DV) </a:t>
            </a:r>
            <a:r>
              <a:rPr lang="en-US" sz="2400" dirty="0" smtClean="0"/>
              <a:t>protocol</a:t>
            </a:r>
            <a:endParaRPr lang="en-US" sz="2400" dirty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	</a:t>
            </a:r>
            <a:r>
              <a:rPr lang="en-US" sz="2400" dirty="0" smtClean="0"/>
              <a:t>Source </a:t>
            </a:r>
            <a:r>
              <a:rPr lang="en-US" sz="2400" dirty="0"/>
              <a:t>Routing </a:t>
            </a:r>
            <a:r>
              <a:rPr lang="en-US" sz="2400" dirty="0" smtClean="0"/>
              <a:t>Protocol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What </a:t>
            </a:r>
            <a:r>
              <a:rPr lang="en-US" sz="2400" dirty="0"/>
              <a:t>is a Distance Vector (DV) protocol?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	The </a:t>
            </a:r>
            <a:r>
              <a:rPr lang="en-US" sz="2400" dirty="0"/>
              <a:t>term distance vector refers to the fact that </a:t>
            </a:r>
            <a:r>
              <a:rPr lang="en-US" sz="2400" dirty="0" smtClean="0"/>
              <a:t>the 	protocol </a:t>
            </a:r>
            <a:r>
              <a:rPr lang="en-US" sz="2400" dirty="0"/>
              <a:t>manipulates vectors (arrays) of distances </a:t>
            </a:r>
            <a:r>
              <a:rPr lang="en-US" sz="2400" dirty="0" smtClean="0"/>
              <a:t>to	other 	nodes </a:t>
            </a:r>
            <a:r>
              <a:rPr lang="en-US" sz="2400" dirty="0"/>
              <a:t>in the </a:t>
            </a:r>
            <a:r>
              <a:rPr lang="en-US" sz="2400" dirty="0" smtClean="0"/>
              <a:t>network.</a:t>
            </a:r>
            <a:endParaRPr lang="en-US" sz="2400" dirty="0"/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9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Distance Vector (DV)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It is an Intra-domain </a:t>
            </a:r>
            <a:r>
              <a:rPr lang="en-US" sz="2400" dirty="0"/>
              <a:t>routing </a:t>
            </a:r>
            <a:r>
              <a:rPr lang="en-US" sz="2400" dirty="0" smtClean="0"/>
              <a:t>protocol.</a:t>
            </a:r>
            <a:endParaRPr lang="en-US" sz="2400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Requires </a:t>
            </a:r>
            <a:r>
              <a:rPr lang="en-US" sz="2400" dirty="0"/>
              <a:t>that a router inform its neighbors of </a:t>
            </a:r>
            <a:r>
              <a:rPr lang="en-US" sz="2400" dirty="0" smtClean="0"/>
              <a:t>topology changes periodically.</a:t>
            </a:r>
            <a:endParaRPr lang="en-US" sz="2400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Have </a:t>
            </a:r>
            <a:r>
              <a:rPr lang="en-US" sz="2400" dirty="0"/>
              <a:t>less computational complexity and </a:t>
            </a:r>
            <a:r>
              <a:rPr lang="en-US" sz="2400" dirty="0" smtClean="0"/>
              <a:t>message overhead.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Distance-vector protocols are based on calculating the Direction and Distance to </a:t>
            </a:r>
            <a:r>
              <a:rPr lang="en-US" sz="2400" dirty="0" smtClean="0"/>
              <a:t>any link </a:t>
            </a:r>
            <a:r>
              <a:rPr lang="en-US" sz="2400" dirty="0"/>
              <a:t>in a network.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 smtClean="0"/>
              <a:t>	− </a:t>
            </a:r>
            <a:r>
              <a:rPr lang="en-US" sz="2400" dirty="0"/>
              <a:t>"Direction" usually means the next hop address and the </a:t>
            </a:r>
            <a:r>
              <a:rPr lang="en-US" sz="2400" dirty="0" smtClean="0"/>
              <a:t>	exit </a:t>
            </a:r>
            <a:r>
              <a:rPr lang="en-US" sz="2400" dirty="0"/>
              <a:t>interface</a:t>
            </a:r>
            <a:r>
              <a:rPr lang="en-US" sz="2400" dirty="0" smtClean="0"/>
              <a:t>.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dirty="0"/>
              <a:t>	</a:t>
            </a:r>
            <a:r>
              <a:rPr lang="en-US" sz="2400" dirty="0" smtClean="0"/>
              <a:t>− </a:t>
            </a:r>
            <a:r>
              <a:rPr lang="en-US" sz="2400" dirty="0"/>
              <a:t>"Distance" is a measure of the cost to reach a certain </a:t>
            </a:r>
            <a:r>
              <a:rPr lang="en-US" sz="2400" dirty="0" smtClean="0"/>
              <a:t>	node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75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Distance Vector (DV)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least cost route between any two nodes is the route with minimum distance.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Each </a:t>
            </a:r>
            <a:r>
              <a:rPr lang="en-US" sz="2400" dirty="0"/>
              <a:t>node maintains a vector (table) of minimum distance to every node.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 smtClean="0"/>
              <a:t>The </a:t>
            </a:r>
            <a:r>
              <a:rPr lang="en-US" sz="2400" dirty="0"/>
              <a:t>cost of reaching a destination is calculated using various route </a:t>
            </a:r>
            <a:r>
              <a:rPr lang="en-US" sz="2400" dirty="0" smtClean="0"/>
              <a:t>metrics.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702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Source </a:t>
            </a:r>
            <a:r>
              <a:rPr lang="en-US" sz="3600" dirty="0" smtClean="0"/>
              <a:t>Routing </a:t>
            </a:r>
            <a:r>
              <a:rPr lang="en-US" sz="3600" dirty="0"/>
              <a:t>protocol?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715000"/>
          </a:xfrm>
        </p:spPr>
        <p:txBody>
          <a:bodyPr>
            <a:norm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endParaRPr lang="en-US" sz="2400" dirty="0" smtClean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Allows a sender of a packet to partially or </a:t>
            </a:r>
            <a:r>
              <a:rPr lang="en-US" sz="2400" dirty="0" smtClean="0"/>
              <a:t>completely specify </a:t>
            </a:r>
            <a:r>
              <a:rPr lang="en-US" sz="2400" dirty="0"/>
              <a:t>the route the packet takes through the network.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Enables a node to discover all the possible routes to a </a:t>
            </a:r>
            <a:r>
              <a:rPr lang="en-US" sz="2400" dirty="0" smtClean="0"/>
              <a:t>host.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84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47800"/>
            <a:ext cx="7139347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3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RPL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9" y="838200"/>
            <a:ext cx="8234568" cy="56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5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1104</Words>
  <Application>Microsoft Office PowerPoint</Application>
  <PresentationFormat>On-screen Show (4:3)</PresentationFormat>
  <Paragraphs>155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Office Theme</vt:lpstr>
      <vt:lpstr>  Internet of Things  VII Sem  Dept of CSE, NIT Raipur  Unit II  IoT Protocols IoT Access Technologies  Topic Routing over Low Power and Lossy Networks</vt:lpstr>
      <vt:lpstr>LLN: Low-Power and Lossy Network</vt:lpstr>
      <vt:lpstr>LLN: Low-Power and Lossy Network</vt:lpstr>
      <vt:lpstr>RPL</vt:lpstr>
      <vt:lpstr>Distance Vector (DV) protocol</vt:lpstr>
      <vt:lpstr>Distance Vector (DV) protocol</vt:lpstr>
      <vt:lpstr>Source Routing protocol?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  <vt:lpstr>RPL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</dc:creator>
  <cp:lastModifiedBy>siri</cp:lastModifiedBy>
  <cp:revision>68</cp:revision>
  <dcterms:created xsi:type="dcterms:W3CDTF">2006-08-16T00:00:00Z</dcterms:created>
  <dcterms:modified xsi:type="dcterms:W3CDTF">2022-08-20T10:08:30Z</dcterms:modified>
</cp:coreProperties>
</file>