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2" r:id="rId3"/>
    <p:sldId id="295" r:id="rId4"/>
    <p:sldId id="331" r:id="rId5"/>
    <p:sldId id="296" r:id="rId6"/>
    <p:sldId id="297" r:id="rId7"/>
    <p:sldId id="340" r:id="rId8"/>
    <p:sldId id="355" r:id="rId9"/>
    <p:sldId id="327" r:id="rId10"/>
    <p:sldId id="266" r:id="rId11"/>
    <p:sldId id="287" r:id="rId12"/>
    <p:sldId id="267" r:id="rId13"/>
    <p:sldId id="298" r:id="rId14"/>
    <p:sldId id="300" r:id="rId15"/>
    <p:sldId id="301" r:id="rId16"/>
    <p:sldId id="299" r:id="rId17"/>
    <p:sldId id="305" r:id="rId18"/>
    <p:sldId id="306" r:id="rId19"/>
    <p:sldId id="309" r:id="rId20"/>
    <p:sldId id="310" r:id="rId21"/>
    <p:sldId id="302" r:id="rId22"/>
    <p:sldId id="313" r:id="rId23"/>
    <p:sldId id="344" r:id="rId24"/>
    <p:sldId id="280" r:id="rId25"/>
    <p:sldId id="316" r:id="rId26"/>
    <p:sldId id="317" r:id="rId27"/>
    <p:sldId id="326" r:id="rId28"/>
    <p:sldId id="349" r:id="rId29"/>
    <p:sldId id="352" r:id="rId30"/>
  </p:sldIdLst>
  <p:sldSz cx="9144000" cy="6858000" type="screen4x3"/>
  <p:notesSz cx="6718300" cy="9853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58" autoAdjust="0"/>
    <p:restoredTop sz="94737" autoAdjust="0"/>
  </p:normalViewPr>
  <p:slideViewPr>
    <p:cSldViewPr>
      <p:cViewPr varScale="1">
        <p:scale>
          <a:sx n="65" d="100"/>
          <a:sy n="65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236" y="-102"/>
      </p:cViewPr>
      <p:guideLst>
        <p:guide orient="horz" pos="3103"/>
        <p:guide pos="21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9" tIns="46545" rIns="93089" bIns="46545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9" tIns="46545" rIns="93089" bIns="46545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9" tIns="46545" rIns="93089" bIns="46545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61488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9" tIns="46545" rIns="93089" bIns="46545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fld id="{E172605D-0F7A-441B-9528-4F558FB253D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1538"/>
            <a:ext cx="5375275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06825" y="9358313"/>
            <a:ext cx="29114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358313"/>
            <a:ext cx="29114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7ED5FBC7-D112-4276-9D91-8BA393F66E6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E922-674E-4BF1-ABF1-B3077CE0B8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9147A-DF6C-4297-A464-B001AA76093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E0DA0-1FEF-4A5B-8426-944847B28B9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BC9D0-DB0A-4931-8BEE-DE284296AD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6565-F15E-42A1-B5D5-80858BEC236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3772-BE9B-459E-879C-A4D5FB27121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A29A8-6262-408C-A179-21CF23BE06E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44C12-9F4A-4806-8D7C-F9E216D114E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AA308-E67C-43E7-8EF5-130BC029CF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4AC87-AE90-410A-8381-5AEC0581DD8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25C1-DDFF-4203-9460-A2964153CFF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2E78CCF9-898F-4D87-8FEF-20705BF9BF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Distributed Object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62000" y="2911475"/>
            <a:ext cx="2667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724400" y="3368675"/>
            <a:ext cx="40386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5730875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chemeClr val="tx2"/>
                </a:solidFill>
              </a:rPr>
              <a:t>Local Machine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578475" y="6356350"/>
            <a:ext cx="257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chemeClr val="tx2"/>
                </a:solidFill>
              </a:rPr>
              <a:t>Remote Machine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38200" y="3140075"/>
            <a:ext cx="2514600" cy="22098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res = obj.meth(arg</a:t>
            </a:r>
            <a:r>
              <a:rPr lang="en-US" sz="2000" b="1">
                <a:solidFill>
                  <a:schemeClr val="bg2"/>
                </a:solidFill>
              </a:rPr>
              <a:t>) ;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4800600" y="3521075"/>
            <a:ext cx="3886200" cy="25146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0" rIns="0" anchor="ctr"/>
          <a:lstStyle/>
          <a:p>
            <a:pPr eaLnBrk="0" hangingPunct="0"/>
            <a:r>
              <a:rPr lang="en-US" sz="1800" b="1"/>
              <a:t>ResType  meth(ArgType arg) {</a:t>
            </a:r>
          </a:p>
          <a:p>
            <a:pPr eaLnBrk="0" hangingPunct="0"/>
            <a:r>
              <a:rPr lang="en-US" sz="1800" b="1"/>
              <a:t>       . . . Any code …</a:t>
            </a:r>
          </a:p>
          <a:p>
            <a:pPr eaLnBrk="0" hangingPunct="0"/>
            <a:r>
              <a:rPr lang="en-US" sz="1800" b="1"/>
              <a:t>       return new ResImpl(. . .) 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b="1"/>
              <a:t>}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724025"/>
            <a:ext cx="8382000" cy="1057275"/>
          </a:xfrm>
        </p:spPr>
        <p:txBody>
          <a:bodyPr/>
          <a:lstStyle/>
          <a:p>
            <a:pPr eaLnBrk="1" hangingPunct="1"/>
            <a:r>
              <a:rPr lang="en-US" smtClean="0"/>
              <a:t>Local code in the local machine holds a </a:t>
            </a:r>
            <a:r>
              <a:rPr lang="en-US" i="1" smtClean="0">
                <a:solidFill>
                  <a:schemeClr val="tx2"/>
                </a:solidFill>
              </a:rPr>
              <a:t>remote reference</a:t>
            </a:r>
            <a:r>
              <a:rPr lang="en-US" smtClean="0"/>
              <a:t> to an object on a remote machine: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800600" y="3444875"/>
            <a:ext cx="608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obj</a:t>
            </a:r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2971800" y="3019425"/>
            <a:ext cx="5029200" cy="1219200"/>
          </a:xfrm>
          <a:custGeom>
            <a:avLst/>
            <a:gdLst>
              <a:gd name="T0" fmla="*/ 0 w 3168"/>
              <a:gd name="T1" fmla="*/ 1036320 h 640"/>
              <a:gd name="T2" fmla="*/ 2438400 w 3168"/>
              <a:gd name="T3" fmla="*/ 30480 h 640"/>
              <a:gd name="T4" fmla="*/ 5029200 w 3168"/>
              <a:gd name="T5" fmla="*/ 1219200 h 640"/>
              <a:gd name="T6" fmla="*/ 0 60000 65536"/>
              <a:gd name="T7" fmla="*/ 0 60000 65536"/>
              <a:gd name="T8" fmla="*/ 0 60000 65536"/>
              <a:gd name="T9" fmla="*/ 0 w 3168"/>
              <a:gd name="T10" fmla="*/ 0 h 640"/>
              <a:gd name="T11" fmla="*/ 3168 w 3168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68" h="640">
                <a:moveTo>
                  <a:pt x="0" y="544"/>
                </a:moveTo>
                <a:cubicBezTo>
                  <a:pt x="504" y="272"/>
                  <a:pt x="1008" y="0"/>
                  <a:pt x="1536" y="16"/>
                </a:cubicBezTo>
                <a:cubicBezTo>
                  <a:pt x="2064" y="32"/>
                  <a:pt x="2616" y="336"/>
                  <a:pt x="3168" y="64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 rot="-10474935">
            <a:off x="1219200" y="4695825"/>
            <a:ext cx="5946775" cy="1016000"/>
          </a:xfrm>
          <a:custGeom>
            <a:avLst/>
            <a:gdLst>
              <a:gd name="T0" fmla="*/ 0 w 3168"/>
              <a:gd name="T1" fmla="*/ 863600 h 640"/>
              <a:gd name="T2" fmla="*/ 2883285 w 3168"/>
              <a:gd name="T3" fmla="*/ 25400 h 640"/>
              <a:gd name="T4" fmla="*/ 5946775 w 3168"/>
              <a:gd name="T5" fmla="*/ 1016000 h 640"/>
              <a:gd name="T6" fmla="*/ 0 60000 65536"/>
              <a:gd name="T7" fmla="*/ 0 60000 65536"/>
              <a:gd name="T8" fmla="*/ 0 60000 65536"/>
              <a:gd name="T9" fmla="*/ 0 w 3168"/>
              <a:gd name="T10" fmla="*/ 0 h 640"/>
              <a:gd name="T11" fmla="*/ 3168 w 3168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68" h="640">
                <a:moveTo>
                  <a:pt x="0" y="544"/>
                </a:moveTo>
                <a:cubicBezTo>
                  <a:pt x="504" y="272"/>
                  <a:pt x="1008" y="0"/>
                  <a:pt x="1536" y="16"/>
                </a:cubicBezTo>
                <a:cubicBezTo>
                  <a:pt x="2064" y="32"/>
                  <a:pt x="2616" y="336"/>
                  <a:pt x="3168" y="64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RMI Package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smtClean="0"/>
              <a:t>java.rmi</a:t>
            </a:r>
          </a:p>
          <a:p>
            <a:pPr lvl="1" eaLnBrk="1" hangingPunct="1"/>
            <a:r>
              <a:rPr lang="en-US" smtClean="0"/>
              <a:t>used by client side</a:t>
            </a:r>
          </a:p>
          <a:p>
            <a:pPr marL="228600" indent="-228600" eaLnBrk="1" hangingPunct="1"/>
            <a:r>
              <a:rPr lang="en-US" smtClean="0"/>
              <a:t>java.rmi.server</a:t>
            </a:r>
          </a:p>
          <a:p>
            <a:pPr lvl="1" eaLnBrk="1" hangingPunct="1"/>
            <a:r>
              <a:rPr lang="en-US" smtClean="0"/>
              <a:t>used by server side</a:t>
            </a:r>
          </a:p>
          <a:p>
            <a:pPr marL="228600" indent="-228600" eaLnBrk="1" hangingPunct="1"/>
            <a:r>
              <a:rPr lang="en-US" smtClean="0"/>
              <a:t>java.rmi.registry</a:t>
            </a:r>
          </a:p>
          <a:p>
            <a:pPr lvl="1" eaLnBrk="1" hangingPunct="1"/>
            <a:r>
              <a:rPr lang="en-US" smtClean="0"/>
              <a:t>Used to locate, register and name remote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Steps for Developing an RMI System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3000" smtClean="0"/>
              <a:t>Define the remote interface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3000" smtClean="0"/>
              <a:t>Develop the remote object by implementing the remote interface.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3000" smtClean="0"/>
              <a:t>Develop the client program.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3000" smtClean="0"/>
              <a:t>Compile the Java source files.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3000" smtClean="0"/>
              <a:t>Generate the client stubs and server skeletons.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3000" smtClean="0"/>
              <a:t>Start the RMI registry.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3000" smtClean="0"/>
              <a:t>Start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1. Remote Interface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87888"/>
          </a:xfrm>
        </p:spPr>
        <p:txBody>
          <a:bodyPr/>
          <a:lstStyle/>
          <a:p>
            <a:pPr marL="228600" indent="-228600" eaLnBrk="1" hangingPunct="1"/>
            <a:r>
              <a:rPr lang="en-US" sz="2800" dirty="0" smtClean="0"/>
              <a:t>We first define the interfaces for the remote objects</a:t>
            </a:r>
          </a:p>
          <a:p>
            <a:pPr lvl="1" eaLnBrk="1" hangingPunct="1"/>
            <a:r>
              <a:rPr lang="en-US" sz="2400" dirty="0" smtClean="0"/>
              <a:t>In CORBA and DCOM, the interfaces are defined using an IDL (Interface Definition Language)</a:t>
            </a:r>
          </a:p>
          <a:p>
            <a:pPr lvl="1" eaLnBrk="1" hangingPunct="1"/>
            <a:r>
              <a:rPr lang="en-US" sz="2400" dirty="0" smtClean="0"/>
              <a:t>In RMI, regular Java interfaces are used</a:t>
            </a:r>
          </a:p>
          <a:p>
            <a:pPr marL="228600" indent="-228600" eaLnBrk="1" hangingPunct="1"/>
            <a:r>
              <a:rPr lang="en-US" sz="2800" dirty="0" smtClean="0"/>
              <a:t>In order to declare that the interface is of a remote object for RMI, the interface extends the interface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java.rmi.Remote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 eaLnBrk="1" hangingPunct="1"/>
            <a:r>
              <a:rPr lang="en-US" sz="2800" dirty="0" smtClean="0"/>
              <a:t>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java.rmi.Remote</a:t>
            </a:r>
            <a:r>
              <a:rPr lang="en-US" sz="2800" dirty="0" smtClean="0"/>
              <a:t> interface does not contain any methods 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1. Remote Interface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Remote interface serves as an agreement between the client and server.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/* SampleServer.java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import java.rmi.*;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interface SampleServer </a:t>
            </a:r>
            <a:r>
              <a:rPr lang="en-US" sz="2000" b="1" smtClean="0">
                <a:latin typeface="Courier New" pitchFamily="49" charset="0"/>
              </a:rPr>
              <a:t>extends Remote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public int sum(int a,int b) throws RemoteException;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Remote Object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implementing a remote object,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extends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UnicastRemoteObject</a:t>
            </a:r>
            <a:r>
              <a:rPr lang="en-US" smtClean="0"/>
              <a:t>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implements the above Remote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methods are implemented in a regular way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Contains a main method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creates an instance of the remote object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registers it at the rmiregistry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Remote Object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5300"/>
            <a:ext cx="7772400" cy="4687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/* SampleServerImpl.java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java.rmi.*;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java.rmi.server.*;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java.rmi.registry.*;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SampleServerImpl </a:t>
            </a:r>
            <a:r>
              <a:rPr lang="en-US" sz="1800" b="1" smtClean="0">
                <a:latin typeface="Courier New" pitchFamily="49" charset="0"/>
              </a:rPr>
              <a:t>extends UnicastRemoteObject </a:t>
            </a:r>
            <a:r>
              <a:rPr lang="en-US" sz="1800" smtClean="0">
                <a:latin typeface="Courier New" pitchFamily="49" charset="0"/>
              </a:rPr>
              <a:t>implements SampleServer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SampleServerImpl() throws RemoteException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super();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public int sum( int a, int b) throws RemoteException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return a +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}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Remote Object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20850"/>
            <a:ext cx="8064500" cy="4803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</a:t>
            </a:r>
            <a:r>
              <a:rPr lang="en-US" sz="1800" smtClean="0">
                <a:latin typeface="Courier New" pitchFamily="49" charset="0"/>
              </a:rPr>
              <a:t>public static void main(String args[])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//create a local instance of the 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SampleServerImpl server = new SampleServerImpl();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//put the local instance in the registry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</a:t>
            </a:r>
            <a:r>
              <a:rPr lang="en-US" sz="1800" b="1" smtClean="0">
                <a:latin typeface="Courier New" pitchFamily="49" charset="0"/>
              </a:rPr>
              <a:t>Naming.rebind("SAMPLE-SERVER" , server);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System.out.println("Server waiting.....");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catch (java.net.MalformedURLException me)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 {re.printStackTrace();}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catch (RemoteException re)  {re.printStackTrace();}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2. Remote Object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remote object is named </a:t>
            </a:r>
            <a:r>
              <a:rPr lang="en-US" sz="2800" dirty="0" smtClean="0">
                <a:latin typeface="Courier New" pitchFamily="49" charset="0"/>
              </a:rPr>
              <a:t>SAMPLE-SERVER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is bound to </a:t>
            </a:r>
            <a:r>
              <a:rPr lang="en-US" sz="2800" dirty="0" err="1" smtClean="0"/>
              <a:t>rmiregistry</a:t>
            </a:r>
            <a:r>
              <a:rPr lang="en-US" sz="2800" dirty="0" smtClean="0"/>
              <a:t> using </a:t>
            </a:r>
            <a:r>
              <a:rPr lang="en-US" sz="2800" dirty="0" err="1" smtClean="0"/>
              <a:t>Naming.bind</a:t>
            </a:r>
            <a:r>
              <a:rPr lang="en-US" sz="2800" dirty="0" smtClean="0"/>
              <a:t>() or </a:t>
            </a:r>
            <a:r>
              <a:rPr lang="en-US" sz="2800" dirty="0" err="1" smtClean="0"/>
              <a:t>Naming.rebind</a:t>
            </a:r>
            <a:r>
              <a:rPr lang="en-US" sz="2800" dirty="0" smtClean="0"/>
              <a:t>() methods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Naming class is used to communicate with the local registry.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Clients now can lookup object by their name, or can get a list of available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Client Side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00550"/>
          </a:xfrm>
        </p:spPr>
        <p:txBody>
          <a:bodyPr/>
          <a:lstStyle/>
          <a:p>
            <a:pPr eaLnBrk="1" hangingPunct="1"/>
            <a:r>
              <a:rPr lang="en-US" sz="2800" smtClean="0"/>
              <a:t>In order to interact with a remote object, a client need to find a remote reference in the registry</a:t>
            </a:r>
          </a:p>
          <a:p>
            <a:pPr lvl="1" eaLnBrk="1" hangingPunct="1"/>
            <a:r>
              <a:rPr lang="en-US" sz="2400" smtClean="0"/>
              <a:t>Naming.lookup() is used</a:t>
            </a:r>
          </a:p>
          <a:p>
            <a:pPr lvl="1" eaLnBrk="1" hangingPunct="1"/>
            <a:r>
              <a:rPr lang="en-US" sz="2400" smtClean="0"/>
              <a:t>The name of the remote object must be known</a:t>
            </a:r>
          </a:p>
          <a:p>
            <a:pPr eaLnBrk="1" hangingPunct="1"/>
            <a:r>
              <a:rPr lang="en-US" sz="2800" smtClean="0"/>
              <a:t>The server name is specified as URL in the from rmi://host:port/name</a:t>
            </a:r>
          </a:p>
          <a:p>
            <a:pPr lvl="1" eaLnBrk="1" hangingPunct="1"/>
            <a:r>
              <a:rPr lang="en-US" sz="2400" smtClean="0"/>
              <a:t>Default RMI port is 1099</a:t>
            </a:r>
          </a:p>
          <a:p>
            <a:pPr eaLnBrk="1" hangingPunct="1"/>
            <a:r>
              <a:rPr lang="en-US" sz="2800" smtClean="0"/>
              <a:t>The name specified in the URL must match the name that the server was bound to the rmiregistry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Client Side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java.rmi.*;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java.rmi.server.*;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SampleClient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public static void main(String[] 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//get the remote object from the registry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   String url = "//localhost/SAMPLE-SERVER";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   SampleServer remoteObject = 		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		</a:t>
            </a:r>
            <a:r>
              <a:rPr lang="en-US" sz="1800" b="1" smtClean="0">
                <a:latin typeface="Courier New" pitchFamily="49" charset="0"/>
              </a:rPr>
              <a:t>(SampleServer)Naming.lookup(url)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System.out.println("Got remote object");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72400" cy="864096"/>
          </a:xfrm>
        </p:spPr>
        <p:txBody>
          <a:bodyPr/>
          <a:lstStyle/>
          <a:p>
            <a:pPr eaLnBrk="1" hangingPunct="1"/>
            <a:r>
              <a:rPr lang="en-US" b="1" dirty="0" smtClean="0"/>
              <a:t>RMI Terminology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7989888" cy="5097463"/>
          </a:xfrm>
        </p:spPr>
        <p:txBody>
          <a:bodyPr/>
          <a:lstStyle/>
          <a:p>
            <a:pPr algn="just" eaLnBrk="1" hangingPunct="1"/>
            <a:r>
              <a:rPr lang="en-US" sz="3000" dirty="0" smtClean="0"/>
              <a:t>A </a:t>
            </a:r>
            <a:r>
              <a:rPr lang="en-US" sz="3000" b="1" i="1" dirty="0" smtClean="0">
                <a:solidFill>
                  <a:schemeClr val="tx2"/>
                </a:solidFill>
              </a:rPr>
              <a:t>remote</a:t>
            </a:r>
            <a:r>
              <a:rPr lang="en-US" sz="3000" b="1" dirty="0" smtClean="0">
                <a:solidFill>
                  <a:schemeClr val="tx2"/>
                </a:solidFill>
              </a:rPr>
              <a:t> object</a:t>
            </a:r>
            <a:r>
              <a:rPr lang="en-US" sz="3000" b="1" dirty="0" smtClean="0"/>
              <a:t> </a:t>
            </a:r>
            <a:r>
              <a:rPr lang="en-US" sz="3000" dirty="0" smtClean="0"/>
              <a:t>is an object on another computer</a:t>
            </a:r>
          </a:p>
          <a:p>
            <a:pPr algn="just" eaLnBrk="1" hangingPunct="1"/>
            <a:r>
              <a:rPr lang="en-US" sz="3000" dirty="0" smtClean="0"/>
              <a:t>The </a:t>
            </a:r>
            <a:r>
              <a:rPr lang="en-US" sz="3000" b="1" i="1" dirty="0" smtClean="0">
                <a:solidFill>
                  <a:schemeClr val="tx2"/>
                </a:solidFill>
              </a:rPr>
              <a:t>client</a:t>
            </a:r>
            <a:r>
              <a:rPr lang="en-US" sz="3000" b="1" dirty="0" smtClean="0">
                <a:solidFill>
                  <a:schemeClr val="tx2"/>
                </a:solidFill>
              </a:rPr>
              <a:t> object</a:t>
            </a:r>
            <a:r>
              <a:rPr lang="en-US" sz="3000" b="1" dirty="0" smtClean="0"/>
              <a:t> </a:t>
            </a:r>
            <a:r>
              <a:rPr lang="en-US" sz="3000" dirty="0" smtClean="0"/>
              <a:t>is the object making the request</a:t>
            </a:r>
          </a:p>
          <a:p>
            <a:pPr algn="just" eaLnBrk="1" hangingPunct="1"/>
            <a:r>
              <a:rPr lang="en-US" sz="3000" dirty="0" smtClean="0"/>
              <a:t>The </a:t>
            </a:r>
            <a:r>
              <a:rPr lang="en-US" sz="3000" b="1" i="1" dirty="0" smtClean="0"/>
              <a:t>server</a:t>
            </a:r>
            <a:r>
              <a:rPr lang="en-US" sz="3000" b="1" dirty="0" smtClean="0"/>
              <a:t> object </a:t>
            </a:r>
            <a:r>
              <a:rPr lang="en-US" sz="3000" dirty="0" smtClean="0"/>
              <a:t>is the object receiving the request</a:t>
            </a:r>
          </a:p>
          <a:p>
            <a:pPr algn="just" eaLnBrk="1" hangingPunct="1"/>
            <a:r>
              <a:rPr lang="en-US" sz="3000" dirty="0" smtClean="0"/>
              <a:t>The </a:t>
            </a:r>
            <a:r>
              <a:rPr lang="en-US" sz="3000" b="1" i="1" dirty="0" err="1" smtClean="0">
                <a:solidFill>
                  <a:schemeClr val="tx2"/>
                </a:solidFill>
                <a:cs typeface="Times New Roman" pitchFamily="18" charset="0"/>
              </a:rPr>
              <a:t>rmiregistry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dirty="0" smtClean="0"/>
              <a:t>is a special server that looks up objects by name</a:t>
            </a:r>
          </a:p>
          <a:p>
            <a:pPr algn="just" eaLnBrk="1" hangingPunct="1"/>
            <a:r>
              <a:rPr lang="en-US" sz="3000" b="1" i="1" dirty="0" err="1" smtClean="0">
                <a:solidFill>
                  <a:schemeClr val="tx2"/>
                </a:solidFill>
                <a:cs typeface="Times New Roman" pitchFamily="18" charset="0"/>
              </a:rPr>
              <a:t>rmic</a:t>
            </a:r>
            <a:r>
              <a:rPr lang="en-US" sz="3000" b="1" dirty="0" smtClean="0"/>
              <a:t> </a:t>
            </a:r>
            <a:r>
              <a:rPr lang="en-US" sz="3000" dirty="0" smtClean="0"/>
              <a:t>is a special compiler for creating </a:t>
            </a:r>
            <a:r>
              <a:rPr lang="en-US" sz="3000" i="1" dirty="0" smtClean="0">
                <a:solidFill>
                  <a:schemeClr val="tx2"/>
                </a:solidFill>
              </a:rPr>
              <a:t>stub</a:t>
            </a:r>
            <a:r>
              <a:rPr lang="en-US" sz="3000" dirty="0" smtClean="0"/>
              <a:t> (client) and </a:t>
            </a:r>
            <a:r>
              <a:rPr lang="en-US" sz="3000" i="1" dirty="0" smtClean="0">
                <a:solidFill>
                  <a:schemeClr val="tx2"/>
                </a:solidFill>
              </a:rPr>
              <a:t>skeleton</a:t>
            </a:r>
            <a:r>
              <a:rPr lang="en-US" sz="3000" dirty="0" smtClean="0"/>
              <a:t> (server)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Client Side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		 System.out.println(" 1+2= " + 					</a:t>
            </a:r>
            <a:r>
              <a:rPr lang="en-US" sz="1800" b="1" smtClean="0">
                <a:latin typeface="Courier New" pitchFamily="49" charset="0"/>
              </a:rPr>
              <a:t>remoteObject.sum(1,2)</a:t>
            </a:r>
            <a:r>
              <a:rPr lang="en-US" sz="1800" smtClean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catch (RemoteException exc)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System.out.println("Error in lookup: " + 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		exc.toString());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catch (java.net.MalformedURLException exc)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System.out.println("Malformed URL: " + 			exc.toString());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catch (java.rmi.NotBoundException exc)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System.out.println("NotBound: " + 				exc.toString());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Compilation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java source files are compiled as usual using the </a:t>
            </a:r>
            <a:r>
              <a:rPr lang="en-US" sz="2800" smtClean="0">
                <a:latin typeface="Courier New" pitchFamily="49" charset="0"/>
              </a:rPr>
              <a:t>javac</a:t>
            </a:r>
            <a:r>
              <a:rPr lang="en-US" smtClean="0"/>
              <a:t> tool. </a:t>
            </a:r>
          </a:p>
          <a:p>
            <a:pPr lvl="1" eaLnBrk="1" hangingPunct="1"/>
            <a:r>
              <a:rPr lang="en-US" sz="2400" smtClean="0">
                <a:latin typeface="Courier New" pitchFamily="49" charset="0"/>
              </a:rPr>
              <a:t>javac SampleServer.java	</a:t>
            </a:r>
          </a:p>
          <a:p>
            <a:pPr lvl="1" eaLnBrk="1" hangingPunct="1"/>
            <a:r>
              <a:rPr lang="en-US" sz="2400" smtClean="0">
                <a:latin typeface="Courier New" pitchFamily="49" charset="0"/>
              </a:rPr>
              <a:t>javac SampleServerImpl.java</a:t>
            </a:r>
          </a:p>
          <a:p>
            <a:pPr lvl="1" eaLnBrk="1" hangingPunct="1"/>
            <a:r>
              <a:rPr lang="en-US" sz="2400" smtClean="0">
                <a:latin typeface="Courier New" pitchFamily="49" charset="0"/>
              </a:rPr>
              <a:t>javac SampleClient.java</a:t>
            </a:r>
          </a:p>
          <a:p>
            <a:pPr eaLnBrk="1" hangingPunct="1"/>
            <a:r>
              <a:rPr lang="en-US" smtClean="0"/>
              <a:t>As a result, class files are generated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Stub and Skeleton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Distributed computing architecture is used to avoid the implementation of the low-level communication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code for implementing the low-level communication is generated automatically by </a:t>
            </a:r>
            <a:r>
              <a:rPr lang="en-US" sz="2400" smtClean="0">
                <a:latin typeface="Courier New" pitchFamily="49" charset="0"/>
              </a:rPr>
              <a:t>rmic</a:t>
            </a:r>
            <a:r>
              <a:rPr lang="en-US" sz="2800" smtClean="0"/>
              <a:t> (RMI Compiler) which is part of the JDK.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rmic generates a </a:t>
            </a:r>
            <a:r>
              <a:rPr lang="en-US" sz="2800" i="1" smtClean="0"/>
              <a:t>stub</a:t>
            </a:r>
            <a:r>
              <a:rPr lang="en-US" sz="2800" smtClean="0"/>
              <a:t> and a </a:t>
            </a:r>
            <a:r>
              <a:rPr lang="en-US" sz="2800" i="1" smtClean="0"/>
              <a:t>skeleton</a:t>
            </a:r>
            <a:r>
              <a:rPr lang="en-US" sz="2800" smtClean="0"/>
              <a:t> class for each remote object class.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 </a:t>
            </a:r>
            <a:r>
              <a:rPr lang="en-US" sz="2400" smtClean="0">
                <a:latin typeface="Courier New" pitchFamily="49" charset="0"/>
              </a:rPr>
              <a:t>rmic SampleServerImpl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These classes do the actual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5. Stub and Skeleton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81013" y="2749550"/>
            <a:ext cx="12192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cs typeface="Arial" charset="0"/>
              </a:rPr>
              <a:t>Adder.java</a:t>
            </a:r>
          </a:p>
          <a:p>
            <a:pPr eaLnBrk="0" hangingPunct="0"/>
            <a:r>
              <a:rPr lang="en-US" sz="1800">
                <a:cs typeface="Arial" charset="0"/>
              </a:rPr>
              <a:t>(interface)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148013" y="2782888"/>
            <a:ext cx="1966912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cs typeface="Arial" charset="0"/>
              </a:rPr>
              <a:t>Adder.class</a:t>
            </a:r>
          </a:p>
          <a:p>
            <a:pPr eaLnBrk="0" hangingPunct="0"/>
            <a:r>
              <a:rPr lang="en-US" sz="1800">
                <a:cs typeface="Arial" charset="0"/>
              </a:rPr>
              <a:t>(interface classfile)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728788" y="3124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789113" y="26511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  <a:cs typeface="Arial" charset="0"/>
              </a:rPr>
              <a:t>javac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04813" y="4154488"/>
            <a:ext cx="16510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cs typeface="Arial" charset="0"/>
              </a:rPr>
              <a:t>AdderImpl.java</a:t>
            </a:r>
          </a:p>
          <a:p>
            <a:pPr eaLnBrk="0" hangingPunct="0"/>
            <a:r>
              <a:rPr lang="en-US" sz="1800">
                <a:cs typeface="Arial" charset="0"/>
              </a:rPr>
              <a:t>(remote class)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529013" y="4154488"/>
            <a:ext cx="17145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cs typeface="Arial" charset="0"/>
              </a:rPr>
              <a:t>AdderImpl.class</a:t>
            </a:r>
          </a:p>
          <a:p>
            <a:pPr eaLnBrk="0" hangingPunct="0"/>
            <a:r>
              <a:rPr lang="en-US" sz="1800">
                <a:cs typeface="Arial" charset="0"/>
              </a:rPr>
              <a:t>(classfile)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109788" y="4495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2170113" y="40227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  <a:cs typeface="Arial" charset="0"/>
              </a:rPr>
              <a:t>javac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5310188" y="3581400"/>
            <a:ext cx="1447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751513" y="4251325"/>
            <a:ext cx="91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  <a:cs typeface="Arial" charset="0"/>
              </a:rPr>
              <a:t>rmic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500813" y="2844800"/>
            <a:ext cx="22352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cs typeface="Arial" charset="0"/>
              </a:rPr>
              <a:t>AdderImpl_Skel.class</a:t>
            </a:r>
          </a:p>
          <a:p>
            <a:pPr eaLnBrk="0" hangingPunct="0"/>
            <a:r>
              <a:rPr lang="en-US" sz="1800">
                <a:cs typeface="Arial" charset="0"/>
              </a:rPr>
              <a:t>(skeleton classfile)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6500813" y="5435600"/>
            <a:ext cx="22479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cs typeface="Arial" charset="0"/>
              </a:rPr>
              <a:t>AdderImpl_Stub.class</a:t>
            </a:r>
          </a:p>
          <a:p>
            <a:pPr eaLnBrk="0" hangingPunct="0"/>
            <a:r>
              <a:rPr lang="en-US" sz="1800">
                <a:cs typeface="Arial" charset="0"/>
              </a:rPr>
              <a:t>(stub classfile)</a:t>
            </a: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310188" y="44958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Stub and Skeleton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687888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800" smtClean="0"/>
              <a:t>The rmic produces 2 classes for implementing the low-level communication with the remote object: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stub (</a:t>
            </a:r>
            <a:r>
              <a:rPr lang="en-US" sz="2400" b="1" smtClean="0">
                <a:latin typeface="Courier New" pitchFamily="49" charset="0"/>
              </a:rPr>
              <a:t>SampleServerImpl_stub</a:t>
            </a:r>
            <a:r>
              <a:rPr lang="en-US" sz="2400" smtClean="0"/>
              <a:t>) which handles the client side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skeleton (</a:t>
            </a:r>
            <a:r>
              <a:rPr lang="en-US" sz="2400" b="1" smtClean="0">
                <a:latin typeface="Courier New" pitchFamily="49" charset="0"/>
              </a:rPr>
              <a:t>SampleServerImpl_skel</a:t>
            </a:r>
            <a:r>
              <a:rPr lang="en-US" sz="2400" smtClean="0"/>
              <a:t>) which handles the server side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SampleServerImpl_skel.class </a:t>
            </a:r>
            <a:r>
              <a:rPr lang="en-US" sz="2400" smtClean="0"/>
              <a:t>should be put in the same directory of the server files at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SampleServerImpl_stub.class </a:t>
            </a:r>
            <a:r>
              <a:rPr lang="en-US" sz="2400" smtClean="0"/>
              <a:t>should be put in the same directory of the client files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800" smtClean="0"/>
              <a:t>Both classes implements the interface defined for the remote object (</a:t>
            </a:r>
            <a:r>
              <a:rPr lang="en-US" sz="2400" b="1" smtClean="0">
                <a:latin typeface="Courier New" pitchFamily="49" charset="0"/>
              </a:rPr>
              <a:t>SampleServer</a:t>
            </a:r>
            <a:r>
              <a:rPr 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6. Starting the Registry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RMI applications need to be bound to the rmiregistry. </a:t>
            </a:r>
          </a:p>
          <a:p>
            <a:pPr eaLnBrk="1" hangingPunct="1"/>
            <a:r>
              <a:rPr lang="en-US" sz="2800" smtClean="0"/>
              <a:t>It should be launched manually by calling </a:t>
            </a:r>
            <a:r>
              <a:rPr lang="en-US" sz="2400" smtClean="0">
                <a:latin typeface="Courier New" pitchFamily="49" charset="0"/>
              </a:rPr>
              <a:t>rmiregisty</a:t>
            </a:r>
            <a:r>
              <a:rPr lang="en-US" sz="2800" smtClean="0"/>
              <a:t>. </a:t>
            </a:r>
          </a:p>
          <a:p>
            <a:pPr eaLnBrk="1" hangingPunct="1"/>
            <a:r>
              <a:rPr lang="en-US" sz="2800" smtClean="0"/>
              <a:t>The rmiregistry uses port 1099 by default. </a:t>
            </a:r>
          </a:p>
          <a:p>
            <a:pPr lvl="1" eaLnBrk="1" hangingPunct="1"/>
            <a:r>
              <a:rPr lang="en-US" sz="2400" smtClean="0"/>
              <a:t>It can also be bound to a different port by indicating the new port number: </a:t>
            </a:r>
            <a:r>
              <a:rPr lang="en-US" sz="2000" smtClean="0">
                <a:latin typeface="Courier New" pitchFamily="49" charset="0"/>
              </a:rPr>
              <a:t>rmiregistry &lt;new port&gt;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 Starting the Application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the rmiregistry is running, the server can be launched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		java SampleServerImpl</a:t>
            </a:r>
          </a:p>
          <a:p>
            <a:pPr eaLnBrk="1" hangingPunct="1"/>
            <a:r>
              <a:rPr lang="en-US" smtClean="0"/>
              <a:t>The server will bind the provided service to the rmiregistry.</a:t>
            </a:r>
          </a:p>
          <a:p>
            <a:pPr eaLnBrk="1" hangingPunct="1"/>
            <a:r>
              <a:rPr lang="en-US" smtClean="0"/>
              <a:t>Now, the client can also be launched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java SampleCleint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Launching RMI – Summary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87888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Start the registry server, rmiregistry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Start the server</a:t>
            </a:r>
          </a:p>
          <a:p>
            <a:pPr marL="990600" lvl="1" indent="-533400" eaLnBrk="1" hangingPunct="1">
              <a:buFont typeface="Wingdings" pitchFamily="2" charset="2"/>
              <a:buAutoNum type="alphaLcPeriod"/>
            </a:pPr>
            <a:r>
              <a:rPr lang="en-US" sz="2400" smtClean="0"/>
              <a:t>The object server registers an object with a given  to the registry server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Start the client</a:t>
            </a:r>
          </a:p>
          <a:p>
            <a:pPr marL="990600" lvl="1" indent="-533400" eaLnBrk="1" hangingPunct="1">
              <a:buFont typeface="Wingdings" pitchFamily="2" charset="2"/>
              <a:buAutoNum type="alphaLcPeriod"/>
            </a:pPr>
            <a:r>
              <a:rPr lang="en-US" sz="2400" smtClean="0"/>
              <a:t>The client looks up the object in the registry server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The client makes a request</a:t>
            </a:r>
          </a:p>
          <a:p>
            <a:pPr marL="990600" lvl="1" indent="-533400" eaLnBrk="1" hangingPunct="1">
              <a:buFont typeface="Wingdings" pitchFamily="2" charset="2"/>
              <a:buAutoNum type="alphaLcPeriod"/>
            </a:pPr>
            <a:r>
              <a:rPr lang="en-US" sz="2400" smtClean="0"/>
              <a:t>The request actually goes to the Stub class</a:t>
            </a:r>
          </a:p>
          <a:p>
            <a:pPr marL="990600" lvl="1" indent="-533400" eaLnBrk="1" hangingPunct="1">
              <a:buFont typeface="Wingdings" pitchFamily="2" charset="2"/>
              <a:buAutoNum type="alphaLcPeriod"/>
            </a:pPr>
            <a:r>
              <a:rPr lang="en-US" sz="2400" smtClean="0"/>
              <a:t>The Stub and Skeleton classes talk to each other</a:t>
            </a:r>
          </a:p>
          <a:p>
            <a:pPr marL="990600" lvl="1" indent="-533400" eaLnBrk="1" hangingPunct="1">
              <a:buFont typeface="Wingdings" pitchFamily="2" charset="2"/>
              <a:buAutoNum type="alphaLcPeriod"/>
            </a:pPr>
            <a:r>
              <a:rPr lang="en-US" sz="2400" smtClean="0"/>
              <a:t>The client’s Stub class returns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Listing Registry Objects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/>
            <a:r>
              <a:rPr lang="en-US" smtClean="0"/>
              <a:t>Sometimes, the name of the service may be unknown</a:t>
            </a:r>
          </a:p>
          <a:p>
            <a:pPr eaLnBrk="1" hangingPunct="1"/>
            <a:r>
              <a:rPr lang="en-US" smtClean="0"/>
              <a:t>Naming class has a method </a:t>
            </a:r>
            <a:r>
              <a:rPr lang="en-US" i="1" smtClean="0"/>
              <a:t>list() </a:t>
            </a:r>
            <a:r>
              <a:rPr lang="en-US" smtClean="0"/>
              <a:t>which returns at the run-time a listing of all remote objects bound to the registry.</a:t>
            </a:r>
          </a:p>
          <a:p>
            <a:pPr lvl="1"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String[] bindings = Naming.list(“&lt;rmi url&gt;”);</a:t>
            </a:r>
          </a:p>
          <a:p>
            <a:pPr eaLnBrk="1" hangingPunct="1"/>
            <a:r>
              <a:rPr lang="en-US" sz="2800" smtClean="0"/>
              <a:t>Allows to determine the service name at the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Distributed Garbage Collection in RMI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Server keeps track of clients that requested the remote object.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client disconnects, they are removed from</a:t>
            </a:r>
            <a:br>
              <a:rPr lang="en-US" sz="2800" dirty="0" smtClean="0"/>
            </a:br>
            <a:r>
              <a:rPr lang="en-US" sz="2800" dirty="0" smtClean="0"/>
              <a:t>the list.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Other mechanisms can be used: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timeout mechanism controlled by </a:t>
            </a:r>
            <a:r>
              <a:rPr lang="en-US" sz="2400" dirty="0" err="1" smtClean="0"/>
              <a:t>java.rmi.dgc.leaveValue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implement </a:t>
            </a:r>
            <a:r>
              <a:rPr lang="en-US" sz="2400" dirty="0" err="1" smtClean="0"/>
              <a:t>java.rmi.server.Unfererenced</a:t>
            </a:r>
            <a:r>
              <a:rPr lang="en-US" sz="2400" dirty="0" smtClean="0"/>
              <a:t> interface to get notification when clients no longer hold live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RMI Processes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48050"/>
          </a:xfrm>
        </p:spPr>
        <p:txBody>
          <a:bodyPr/>
          <a:lstStyle/>
          <a:p>
            <a:pPr eaLnBrk="1" hangingPunct="1"/>
            <a:r>
              <a:rPr lang="en-US" dirty="0" smtClean="0"/>
              <a:t>For RMI, 3 processes should be running </a:t>
            </a:r>
          </a:p>
          <a:p>
            <a:pPr lvl="1" eaLnBrk="1" hangingPunct="1"/>
            <a:r>
              <a:rPr lang="en-US" dirty="0" smtClean="0"/>
              <a:t>The Client</a:t>
            </a:r>
          </a:p>
          <a:p>
            <a:pPr lvl="1" eaLnBrk="1" hangingPunct="1"/>
            <a:r>
              <a:rPr lang="en-US" dirty="0" smtClean="0"/>
              <a:t>The Server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Object Registry (</a:t>
            </a:r>
            <a:r>
              <a:rPr lang="en-US" dirty="0" err="1" smtClean="0">
                <a:solidFill>
                  <a:schemeClr val="tx2"/>
                </a:solidFill>
              </a:rPr>
              <a:t>rmiregistry</a:t>
            </a:r>
            <a:r>
              <a:rPr lang="en-US" dirty="0" smtClean="0">
                <a:solidFill>
                  <a:schemeClr val="tx2"/>
                </a:solidFill>
              </a:rPr>
              <a:t>),</a:t>
            </a:r>
            <a:r>
              <a:rPr lang="en-US" dirty="0" smtClean="0"/>
              <a:t> which functions like a DNS service for objects</a:t>
            </a:r>
          </a:p>
          <a:p>
            <a:pPr eaLnBrk="1" hangingPunct="1"/>
            <a:r>
              <a:rPr lang="en-US" dirty="0" smtClean="0"/>
              <a:t>TCP/IP protocol active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008112"/>
          </a:xfrm>
        </p:spPr>
        <p:txBody>
          <a:bodyPr/>
          <a:lstStyle/>
          <a:p>
            <a:pPr eaLnBrk="1" hangingPunct="1"/>
            <a:r>
              <a:rPr lang="en-US" b="1" dirty="0" smtClean="0"/>
              <a:t>RMI Registry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772400" cy="4682083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sz="2800" dirty="0" smtClean="0"/>
          </a:p>
          <a:p>
            <a:pPr algn="just" eaLnBrk="1" hangingPunct="1"/>
            <a:r>
              <a:rPr lang="en-US" sz="3000" dirty="0" smtClean="0"/>
              <a:t>Once the server is started it advertises the provided services using a </a:t>
            </a:r>
            <a:r>
              <a:rPr lang="en-US" sz="3000" i="1" dirty="0" smtClean="0"/>
              <a:t>service label</a:t>
            </a:r>
            <a:endParaRPr lang="en-US" sz="3000" dirty="0" smtClean="0"/>
          </a:p>
          <a:p>
            <a:pPr algn="just" eaLnBrk="1" hangingPunct="1"/>
            <a:r>
              <a:rPr lang="en-US" sz="3000" dirty="0" smtClean="0"/>
              <a:t>The label is registered with a object registry (</a:t>
            </a:r>
            <a:r>
              <a:rPr lang="en-US" sz="3000" dirty="0" err="1" smtClean="0"/>
              <a:t>rmiregistry</a:t>
            </a:r>
            <a:r>
              <a:rPr lang="en-US" sz="3000" dirty="0" smtClean="0"/>
              <a:t>) which runs as a daemon</a:t>
            </a:r>
          </a:p>
          <a:p>
            <a:pPr algn="just" eaLnBrk="1" hangingPunct="1"/>
            <a:r>
              <a:rPr lang="en-US" sz="3000" dirty="0" smtClean="0"/>
              <a:t>Clients connect to the object registry and ask for the </a:t>
            </a:r>
            <a:r>
              <a:rPr lang="en-US" sz="3000" i="1" dirty="0" smtClean="0"/>
              <a:t>service label</a:t>
            </a:r>
            <a:r>
              <a:rPr lang="en-US" sz="3000" dirty="0" smtClean="0"/>
              <a:t> they require</a:t>
            </a:r>
          </a:p>
          <a:p>
            <a:pPr algn="just" eaLnBrk="1" hangingPunct="1"/>
            <a:r>
              <a:rPr lang="en-US" sz="3000" dirty="0" smtClean="0"/>
              <a:t>Clients obtain a reference to their chosen interface and can then call its methods</a:t>
            </a:r>
          </a:p>
          <a:p>
            <a:pPr algn="just"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RMI Registry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3063"/>
            <a:ext cx="7772400" cy="1214437"/>
          </a:xfrm>
        </p:spPr>
        <p:txBody>
          <a:bodyPr/>
          <a:lstStyle/>
          <a:p>
            <a:pPr eaLnBrk="1" hangingPunct="1"/>
            <a:r>
              <a:rPr lang="en-US" dirty="0" smtClean="0"/>
              <a:t>Directory that associates names to remote objects through binding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38200" y="3324225"/>
            <a:ext cx="74676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38200" y="6067425"/>
            <a:ext cx="746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35363" y="6067425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server host</a:t>
            </a:r>
            <a:endParaRPr lang="en-US" i="1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400800" y="4086225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477000" y="4086225"/>
            <a:ext cx="1130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Remote</a:t>
            </a:r>
          </a:p>
          <a:p>
            <a:pPr algn="ctr"/>
            <a:r>
              <a:rPr lang="en-US"/>
              <a:t>Object</a:t>
            </a:r>
          </a:p>
          <a:p>
            <a:pPr algn="ctr"/>
            <a:r>
              <a:rPr lang="en-US" i="1"/>
              <a:t>C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572000" y="3400425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648200" y="3324225"/>
            <a:ext cx="1130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Remote</a:t>
            </a:r>
          </a:p>
          <a:p>
            <a:pPr algn="ctr"/>
            <a:r>
              <a:rPr lang="en-US"/>
              <a:t>Object</a:t>
            </a:r>
          </a:p>
          <a:p>
            <a:pPr algn="ctr"/>
            <a:r>
              <a:rPr lang="en-US" i="1"/>
              <a:t>A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72000" y="4924425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648200" y="4848225"/>
            <a:ext cx="1130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Remote</a:t>
            </a:r>
          </a:p>
          <a:p>
            <a:pPr algn="ctr"/>
            <a:r>
              <a:rPr lang="en-US"/>
              <a:t>Object</a:t>
            </a:r>
          </a:p>
          <a:p>
            <a:pPr algn="ctr"/>
            <a:r>
              <a:rPr lang="en-US" i="1"/>
              <a:t>B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600200" y="3629025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600200" y="4086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676400" y="36290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Naming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286000" y="40862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1600200" y="4543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600200" y="5076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600200" y="408622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“X”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600200" y="461962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“Y”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600200" y="515302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“Z”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2590800" y="4086225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2590800" y="4772025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2590800" y="5305425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RMI Registry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Client use the registry to find a particular Server object (lookup)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3409950"/>
            <a:ext cx="1447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191000" y="3333750"/>
            <a:ext cx="41148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85800" y="59245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191000" y="59245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09600" y="5889625"/>
            <a:ext cx="158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client host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508625" y="5889625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server host</a:t>
            </a:r>
            <a:endParaRPr lang="en-US" i="1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62000" y="3943350"/>
            <a:ext cx="990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62000" y="3943350"/>
            <a:ext cx="995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Object</a:t>
            </a:r>
          </a:p>
          <a:p>
            <a:pPr algn="ctr"/>
            <a:r>
              <a:rPr lang="en-US" i="1"/>
              <a:t>Client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6705600" y="3943350"/>
            <a:ext cx="990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6638925" y="3943350"/>
            <a:ext cx="1130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Remote</a:t>
            </a:r>
          </a:p>
          <a:p>
            <a:pPr algn="ctr"/>
            <a:r>
              <a:rPr lang="en-US"/>
              <a:t>Object</a:t>
            </a:r>
          </a:p>
          <a:p>
            <a:pPr algn="ctr"/>
            <a:r>
              <a:rPr lang="en-US" i="1"/>
              <a:t>Server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1371600" y="4781550"/>
            <a:ext cx="3200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572000" y="356235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4572000" y="4019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648200" y="35623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Naming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5257800" y="40195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572000" y="44767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572000" y="50101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572000" y="401955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“X”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572000" y="455295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“Y”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72000" y="5086350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“Z”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362200" y="424815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lookup(“Y”)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5562600" y="47053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V="1">
            <a:off x="5562600" y="333375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5562600" y="539115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H="1" flipV="1">
            <a:off x="1295400" y="493395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286000" y="5010150"/>
            <a:ext cx="1663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Remote ref. </a:t>
            </a:r>
          </a:p>
          <a:p>
            <a:r>
              <a:rPr lang="en-US" i="1"/>
              <a:t>to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72400" cy="7920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 smtClean="0"/>
              <a:t>RMI Architecture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42910" y="1111466"/>
            <a:ext cx="2882482" cy="289875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47132" y="1071547"/>
            <a:ext cx="32274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 dirty="0">
                <a:cs typeface="Arial" charset="0"/>
              </a:rPr>
              <a:t>Client Virtual Machine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773932" y="1467669"/>
            <a:ext cx="1905774" cy="108089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76420" y="1573609"/>
            <a:ext cx="149930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cs typeface="Arial" charset="0"/>
              </a:rPr>
              <a:t>Client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16766" y="1111466"/>
            <a:ext cx="3311282" cy="289875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264411" y="1071547"/>
            <a:ext cx="3215993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cs typeface="Arial" charset="0"/>
              </a:rPr>
              <a:t>Server Virtual Machine</a:t>
            </a:r>
          </a:p>
        </p:txBody>
      </p:sp>
      <p:sp>
        <p:nvSpPr>
          <p:cNvPr id="778249" name="Oval 9"/>
          <p:cNvSpPr>
            <a:spLocks noChangeArrowheads="1"/>
          </p:cNvSpPr>
          <p:nvPr/>
        </p:nvSpPr>
        <p:spPr bwMode="auto">
          <a:xfrm>
            <a:off x="2203262" y="2978461"/>
            <a:ext cx="1119642" cy="63870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 dirty="0">
                <a:cs typeface="Arial" charset="0"/>
              </a:rPr>
              <a:t>Stub</a:t>
            </a:r>
          </a:p>
        </p:txBody>
      </p:sp>
      <p:sp>
        <p:nvSpPr>
          <p:cNvPr id="778250" name="Oval 10"/>
          <p:cNvSpPr>
            <a:spLocks noChangeArrowheads="1"/>
          </p:cNvSpPr>
          <p:nvPr/>
        </p:nvSpPr>
        <p:spPr bwMode="auto">
          <a:xfrm>
            <a:off x="6419786" y="1529084"/>
            <a:ext cx="1834307" cy="93349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78251" name="Rectangle 11"/>
          <p:cNvSpPr>
            <a:spLocks noChangeArrowheads="1"/>
          </p:cNvSpPr>
          <p:nvPr/>
        </p:nvSpPr>
        <p:spPr bwMode="auto">
          <a:xfrm>
            <a:off x="6622274" y="1573609"/>
            <a:ext cx="1499308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cs typeface="Arial" charset="0"/>
              </a:rPr>
              <a:t>Remote Object</a:t>
            </a:r>
          </a:p>
        </p:txBody>
      </p:sp>
      <p:sp>
        <p:nvSpPr>
          <p:cNvPr id="778253" name="Oval 13"/>
          <p:cNvSpPr>
            <a:spLocks noChangeArrowheads="1"/>
          </p:cNvSpPr>
          <p:nvPr/>
        </p:nvSpPr>
        <p:spPr bwMode="auto">
          <a:xfrm>
            <a:off x="5347788" y="2901693"/>
            <a:ext cx="1262575" cy="78610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>
                <a:cs typeface="Arial" charset="0"/>
              </a:rPr>
              <a:t>Skeleton</a:t>
            </a:r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>
            <a:off x="2191351" y="2470258"/>
            <a:ext cx="571732" cy="5895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 b="1"/>
          </a:p>
        </p:txBody>
      </p:sp>
      <p:sp>
        <p:nvSpPr>
          <p:cNvPr id="778256" name="Line 16"/>
          <p:cNvSpPr>
            <a:spLocks noChangeShapeType="1"/>
          </p:cNvSpPr>
          <p:nvPr/>
        </p:nvSpPr>
        <p:spPr bwMode="auto">
          <a:xfrm flipH="1">
            <a:off x="6407875" y="2474864"/>
            <a:ext cx="786132" cy="51588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n-US" b="1"/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2643972" y="4351071"/>
            <a:ext cx="3954480" cy="1721136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2748194" y="5564003"/>
            <a:ext cx="380261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cs typeface="Arial" charset="0"/>
              </a:rPr>
              <a:t>Registry Virtual Machine</a:t>
            </a:r>
          </a:p>
        </p:txBody>
      </p:sp>
      <p:sp>
        <p:nvSpPr>
          <p:cNvPr id="778259" name="Rectangle 19"/>
          <p:cNvSpPr>
            <a:spLocks noChangeArrowheads="1"/>
          </p:cNvSpPr>
          <p:nvPr/>
        </p:nvSpPr>
        <p:spPr bwMode="auto">
          <a:xfrm>
            <a:off x="2999816" y="4800931"/>
            <a:ext cx="1147930" cy="522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82800" rIns="92075" bIns="46038"/>
          <a:lstStyle/>
          <a:p>
            <a:pPr algn="ctr" eaLnBrk="0" hangingPunct="0"/>
            <a:r>
              <a:rPr lang="en-US" b="1">
                <a:cs typeface="Arial" charset="0"/>
              </a:rPr>
              <a:t>“id” </a:t>
            </a:r>
          </a:p>
        </p:txBody>
      </p:sp>
      <p:sp>
        <p:nvSpPr>
          <p:cNvPr id="20498" name="Oval 21"/>
          <p:cNvSpPr>
            <a:spLocks noChangeArrowheads="1"/>
          </p:cNvSpPr>
          <p:nvPr/>
        </p:nvSpPr>
        <p:spPr bwMode="auto">
          <a:xfrm>
            <a:off x="6634186" y="3015310"/>
            <a:ext cx="1834307" cy="93349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>
                <a:cs typeface="Arial" charset="0"/>
              </a:rPr>
              <a:t>Server</a:t>
            </a:r>
          </a:p>
        </p:txBody>
      </p:sp>
      <p:sp>
        <p:nvSpPr>
          <p:cNvPr id="778262" name="Line 22"/>
          <p:cNvSpPr>
            <a:spLocks noChangeShapeType="1"/>
          </p:cNvSpPr>
          <p:nvPr/>
        </p:nvSpPr>
        <p:spPr bwMode="auto">
          <a:xfrm>
            <a:off x="3337793" y="3270179"/>
            <a:ext cx="19980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 b="1"/>
          </a:p>
        </p:txBody>
      </p:sp>
      <p:sp>
        <p:nvSpPr>
          <p:cNvPr id="778267" name="Rectangle 27"/>
          <p:cNvSpPr>
            <a:spLocks noChangeArrowheads="1"/>
          </p:cNvSpPr>
          <p:nvPr/>
        </p:nvSpPr>
        <p:spPr bwMode="auto">
          <a:xfrm>
            <a:off x="7728517" y="2513248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1</a:t>
            </a:r>
          </a:p>
        </p:txBody>
      </p:sp>
      <p:sp>
        <p:nvSpPr>
          <p:cNvPr id="778268" name="Rectangle 28"/>
          <p:cNvSpPr>
            <a:spLocks noChangeArrowheads="1"/>
          </p:cNvSpPr>
          <p:nvPr/>
        </p:nvSpPr>
        <p:spPr bwMode="auto">
          <a:xfrm>
            <a:off x="5364167" y="4467758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2</a:t>
            </a:r>
          </a:p>
        </p:txBody>
      </p:sp>
      <p:sp>
        <p:nvSpPr>
          <p:cNvPr id="778269" name="Line 29"/>
          <p:cNvSpPr>
            <a:spLocks noChangeShapeType="1"/>
          </p:cNvSpPr>
          <p:nvPr/>
        </p:nvSpPr>
        <p:spPr bwMode="auto">
          <a:xfrm flipH="1">
            <a:off x="4216235" y="3756888"/>
            <a:ext cx="2429861" cy="132654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 b="1"/>
          </a:p>
        </p:txBody>
      </p:sp>
      <p:sp>
        <p:nvSpPr>
          <p:cNvPr id="778271" name="Line 31"/>
          <p:cNvSpPr>
            <a:spLocks noChangeShapeType="1"/>
          </p:cNvSpPr>
          <p:nvPr/>
        </p:nvSpPr>
        <p:spPr bwMode="auto">
          <a:xfrm flipH="1" flipV="1">
            <a:off x="7479873" y="2487147"/>
            <a:ext cx="214400" cy="51588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 b="1"/>
          </a:p>
        </p:txBody>
      </p:sp>
      <p:sp>
        <p:nvSpPr>
          <p:cNvPr id="778272" name="Line 32"/>
          <p:cNvSpPr>
            <a:spLocks noChangeShapeType="1"/>
          </p:cNvSpPr>
          <p:nvPr/>
        </p:nvSpPr>
        <p:spPr bwMode="auto">
          <a:xfrm flipH="1" flipV="1">
            <a:off x="2834550" y="3606423"/>
            <a:ext cx="428799" cy="110545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 b="1"/>
          </a:p>
        </p:txBody>
      </p:sp>
      <p:sp>
        <p:nvSpPr>
          <p:cNvPr id="778273" name="Rectangle 33"/>
          <p:cNvSpPr>
            <a:spLocks noChangeArrowheads="1"/>
          </p:cNvSpPr>
          <p:nvPr/>
        </p:nvSpPr>
        <p:spPr bwMode="auto">
          <a:xfrm>
            <a:off x="3078727" y="3756888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5</a:t>
            </a:r>
          </a:p>
        </p:txBody>
      </p:sp>
      <p:sp>
        <p:nvSpPr>
          <p:cNvPr id="778274" name="Line 34"/>
          <p:cNvSpPr>
            <a:spLocks noChangeShapeType="1"/>
          </p:cNvSpPr>
          <p:nvPr/>
        </p:nvSpPr>
        <p:spPr bwMode="auto">
          <a:xfrm>
            <a:off x="1047887" y="2353571"/>
            <a:ext cx="1786663" cy="250570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 b="1"/>
          </a:p>
        </p:txBody>
      </p:sp>
      <p:sp>
        <p:nvSpPr>
          <p:cNvPr id="778276" name="Rectangle 36"/>
          <p:cNvSpPr>
            <a:spLocks noChangeArrowheads="1"/>
          </p:cNvSpPr>
          <p:nvPr/>
        </p:nvSpPr>
        <p:spPr bwMode="auto">
          <a:xfrm>
            <a:off x="1524330" y="3488200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4</a:t>
            </a:r>
          </a:p>
        </p:txBody>
      </p:sp>
      <p:sp>
        <p:nvSpPr>
          <p:cNvPr id="778277" name="Rectangle 37"/>
          <p:cNvSpPr>
            <a:spLocks noChangeArrowheads="1"/>
          </p:cNvSpPr>
          <p:nvPr/>
        </p:nvSpPr>
        <p:spPr bwMode="auto">
          <a:xfrm>
            <a:off x="4082236" y="2795754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7</a:t>
            </a:r>
          </a:p>
        </p:txBody>
      </p:sp>
      <p:sp>
        <p:nvSpPr>
          <p:cNvPr id="778279" name="Rectangle 39"/>
          <p:cNvSpPr>
            <a:spLocks noChangeArrowheads="1"/>
          </p:cNvSpPr>
          <p:nvPr/>
        </p:nvSpPr>
        <p:spPr bwMode="auto">
          <a:xfrm>
            <a:off x="2509973" y="2378137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6</a:t>
            </a:r>
          </a:p>
        </p:txBody>
      </p:sp>
      <p:sp>
        <p:nvSpPr>
          <p:cNvPr id="778280" name="Rectangle 40"/>
          <p:cNvSpPr>
            <a:spLocks noChangeArrowheads="1"/>
          </p:cNvSpPr>
          <p:nvPr/>
        </p:nvSpPr>
        <p:spPr bwMode="auto">
          <a:xfrm>
            <a:off x="6297697" y="2365854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8</a:t>
            </a:r>
          </a:p>
        </p:txBody>
      </p:sp>
      <p:sp>
        <p:nvSpPr>
          <p:cNvPr id="778281" name="Rectangle 41"/>
          <p:cNvSpPr>
            <a:spLocks noChangeArrowheads="1"/>
          </p:cNvSpPr>
          <p:nvPr/>
        </p:nvSpPr>
        <p:spPr bwMode="auto">
          <a:xfrm>
            <a:off x="5297166" y="3492806"/>
            <a:ext cx="301365" cy="36997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1143000"/>
          </a:xfrm>
        </p:spPr>
        <p:txBody>
          <a:bodyPr/>
          <a:lstStyle/>
          <a:p>
            <a:r>
              <a:rPr lang="en-US" b="1" dirty="0" smtClean="0"/>
              <a:t>RMI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60432" cy="41868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Arial" charset="0"/>
                <a:cs typeface="Arial" charset="0"/>
              </a:rPr>
              <a:t>Server creates Remote Object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" charset="0"/>
                <a:cs typeface="Arial" charset="0"/>
              </a:rPr>
              <a:t>Server registers Remote Object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3. Server creates the Skeleton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4. Client requests object from Registry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5. Registry returns Remote Reference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       (and the Stub gets created)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 6. Client invokes the Stub method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7. Stub talks to the Skeleton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8. Skeleton invokes remote object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    method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 RMI Example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3211512" cy="4060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u="sng"/>
              <a:t>Local Machine (Client)</a:t>
            </a:r>
          </a:p>
          <a:p>
            <a:pPr eaLnBrk="0" hangingPunct="0"/>
            <a:endParaRPr lang="en-US" sz="1600" b="1" u="sng"/>
          </a:p>
          <a:p>
            <a:pPr eaLnBrk="0" hangingPunct="0"/>
            <a:r>
              <a:rPr lang="en-US" sz="1400">
                <a:latin typeface="Courier New" pitchFamily="49" charset="0"/>
              </a:rPr>
              <a:t>SampleServer remoteObject;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int s;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…</a:t>
            </a: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r>
              <a:rPr lang="en-US" sz="1400">
                <a:latin typeface="Courier New" pitchFamily="49" charset="0"/>
              </a:rPr>
              <a:t>s = remoteObject.sum(1,2);</a:t>
            </a: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r>
              <a:rPr lang="en-US" sz="1400">
                <a:latin typeface="Courier New" pitchFamily="49" charset="0"/>
              </a:rPr>
              <a:t>System.out.println(s);</a:t>
            </a:r>
          </a:p>
          <a:p>
            <a:pPr eaLnBrk="0" hangingPunct="0"/>
            <a:endParaRPr lang="en-US" sz="1200">
              <a:latin typeface="Courier New" pitchFamily="49" charset="0"/>
            </a:endParaRPr>
          </a:p>
          <a:p>
            <a:pPr eaLnBrk="0" hangingPunct="0"/>
            <a:endParaRPr lang="en-US" sz="1200">
              <a:latin typeface="Courier New" pitchFamily="49" charset="0"/>
            </a:endParaRPr>
          </a:p>
          <a:p>
            <a:pPr eaLnBrk="0" hangingPunct="0"/>
            <a:endParaRPr lang="en-US" sz="1200">
              <a:latin typeface="Courier New" pitchFamily="49" charset="0"/>
            </a:endParaRPr>
          </a:p>
          <a:p>
            <a:pPr eaLnBrk="0" hangingPunct="0"/>
            <a:endParaRPr lang="en-US" sz="1200">
              <a:latin typeface="Courier New" pitchFamily="49" charset="0"/>
            </a:endParaRPr>
          </a:p>
          <a:p>
            <a:pPr eaLnBrk="0" hangingPunct="0"/>
            <a:endParaRPr lang="en-US" sz="1200"/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5248275" y="1989138"/>
            <a:ext cx="3211513" cy="4030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u="sng" dirty="0"/>
              <a:t>Remote Machine (Server)</a:t>
            </a:r>
          </a:p>
          <a:p>
            <a:pPr eaLnBrk="0" hangingPunct="0"/>
            <a:endParaRPr lang="en-US" sz="1600" b="1" u="sng" dirty="0"/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sum(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a,int</a:t>
            </a:r>
            <a:r>
              <a:rPr lang="en-US" sz="1400" dirty="0">
                <a:latin typeface="Courier New" pitchFamily="49" charset="0"/>
              </a:rPr>
              <a:t> b) {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 return a + b;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14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>
              <a:latin typeface="Courier New" pitchFamily="49" charset="0"/>
            </a:endParaRPr>
          </a:p>
          <a:p>
            <a:pPr eaLnBrk="0" hangingPunct="0"/>
            <a:endParaRPr lang="en-US" sz="1200" dirty="0"/>
          </a:p>
          <a:p>
            <a:pPr eaLnBrk="0" hangingPunct="0"/>
            <a:endParaRPr lang="en-US" sz="1200" dirty="0"/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3851275" y="3500438"/>
            <a:ext cx="1397000" cy="334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 flipH="1">
            <a:off x="3822700" y="4437063"/>
            <a:ext cx="142557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178300" y="3213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1,2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4357688" y="4581525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</TotalTime>
  <Words>1266</Words>
  <Application>Microsoft Office PowerPoint</Application>
  <PresentationFormat>On-screen Show (4:3)</PresentationFormat>
  <Paragraphs>306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Distributed Object</vt:lpstr>
      <vt:lpstr>RMI Terminology</vt:lpstr>
      <vt:lpstr>RMI Processes</vt:lpstr>
      <vt:lpstr>RMI Registry</vt:lpstr>
      <vt:lpstr>RMI Registry</vt:lpstr>
      <vt:lpstr>RMI Registry</vt:lpstr>
      <vt:lpstr>RMI Architecture</vt:lpstr>
      <vt:lpstr>RMI Architecture</vt:lpstr>
      <vt:lpstr>General RMI Example</vt:lpstr>
      <vt:lpstr>Java RMI Package</vt:lpstr>
      <vt:lpstr>Steps for Developing an RMI System</vt:lpstr>
      <vt:lpstr>1. Remote Interface</vt:lpstr>
      <vt:lpstr>1. Remote Interface</vt:lpstr>
      <vt:lpstr>2. Remote Object</vt:lpstr>
      <vt:lpstr>2. Remote Object</vt:lpstr>
      <vt:lpstr>2. Remote Object</vt:lpstr>
      <vt:lpstr>2. Remote Object</vt:lpstr>
      <vt:lpstr>3. Client Side</vt:lpstr>
      <vt:lpstr>3. Client Side</vt:lpstr>
      <vt:lpstr>3. Client Side</vt:lpstr>
      <vt:lpstr>4. Compilation</vt:lpstr>
      <vt:lpstr>5. Stub and Skeleton</vt:lpstr>
      <vt:lpstr>5. Stub and Skeleton</vt:lpstr>
      <vt:lpstr>5. Stub and Skeleton</vt:lpstr>
      <vt:lpstr>6. Starting the Registry</vt:lpstr>
      <vt:lpstr>7. Starting the Application</vt:lpstr>
      <vt:lpstr>Launching RMI – Summary</vt:lpstr>
      <vt:lpstr>Listing Registry Objects</vt:lpstr>
      <vt:lpstr>Distributed Garbage Collection in RMI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KRM</cp:lastModifiedBy>
  <cp:revision>171</cp:revision>
  <dcterms:created xsi:type="dcterms:W3CDTF">2009-04-22T19:24:48Z</dcterms:created>
  <dcterms:modified xsi:type="dcterms:W3CDTF">2014-12-19T10:08:57Z</dcterms:modified>
</cp:coreProperties>
</file>