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11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11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4312" y="0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4312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/>
        </p:nvSpPr>
        <p:spPr>
          <a:xfrm>
            <a:off x="4024312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" name="Google Shape;29;p1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/>
        </p:nvSpPr>
        <p:spPr>
          <a:xfrm>
            <a:off x="4024312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cdfcb7e19_0_58:notes"/>
          <p:cNvSpPr txBox="1"/>
          <p:nvPr>
            <p:ph idx="1" type="body"/>
          </p:nvPr>
        </p:nvSpPr>
        <p:spPr>
          <a:xfrm>
            <a:off x="947737" y="4860925"/>
            <a:ext cx="5203800" cy="4606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7cdfcb7e19_0_58:notes"/>
          <p:cNvSpPr/>
          <p:nvPr>
            <p:ph idx="2" type="sldImg"/>
          </p:nvPr>
        </p:nvSpPr>
        <p:spPr>
          <a:xfrm>
            <a:off x="990600" y="766762"/>
            <a:ext cx="5119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7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7cdfcb7e19_0_24:notes"/>
          <p:cNvSpPr txBox="1"/>
          <p:nvPr>
            <p:ph idx="1" type="body"/>
          </p:nvPr>
        </p:nvSpPr>
        <p:spPr>
          <a:xfrm>
            <a:off x="947737" y="4860925"/>
            <a:ext cx="5203800" cy="4606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7cdfcb7e19_0_24:notes"/>
          <p:cNvSpPr/>
          <p:nvPr>
            <p:ph idx="2" type="sldImg"/>
          </p:nvPr>
        </p:nvSpPr>
        <p:spPr>
          <a:xfrm>
            <a:off x="990600" y="766762"/>
            <a:ext cx="5119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cdfcb7e19_0_49:notes"/>
          <p:cNvSpPr txBox="1"/>
          <p:nvPr>
            <p:ph idx="1" type="body"/>
          </p:nvPr>
        </p:nvSpPr>
        <p:spPr>
          <a:xfrm>
            <a:off x="947737" y="4860925"/>
            <a:ext cx="5203800" cy="4606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7cdfcb7e19_0_49:notes"/>
          <p:cNvSpPr/>
          <p:nvPr>
            <p:ph idx="2" type="sldImg"/>
          </p:nvPr>
        </p:nvSpPr>
        <p:spPr>
          <a:xfrm>
            <a:off x="990600" y="766762"/>
            <a:ext cx="5119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7cdfcb7e19_0_32:notes"/>
          <p:cNvSpPr txBox="1"/>
          <p:nvPr>
            <p:ph idx="1" type="body"/>
          </p:nvPr>
        </p:nvSpPr>
        <p:spPr>
          <a:xfrm>
            <a:off x="947737" y="4860925"/>
            <a:ext cx="5203800" cy="4606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7cdfcb7e19_0_32:notes"/>
          <p:cNvSpPr/>
          <p:nvPr>
            <p:ph idx="2" type="sldImg"/>
          </p:nvPr>
        </p:nvSpPr>
        <p:spPr>
          <a:xfrm>
            <a:off x="990600" y="766762"/>
            <a:ext cx="5119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cdfcb7e19_0_41:notes"/>
          <p:cNvSpPr txBox="1"/>
          <p:nvPr>
            <p:ph idx="1" type="body"/>
          </p:nvPr>
        </p:nvSpPr>
        <p:spPr>
          <a:xfrm>
            <a:off x="947737" y="4860925"/>
            <a:ext cx="5203800" cy="4606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7cdfcb7e19_0_41:notes"/>
          <p:cNvSpPr/>
          <p:nvPr>
            <p:ph idx="2" type="sldImg"/>
          </p:nvPr>
        </p:nvSpPr>
        <p:spPr>
          <a:xfrm>
            <a:off x="990600" y="766762"/>
            <a:ext cx="5119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cdfcb7e19_0_0:notes"/>
          <p:cNvSpPr txBox="1"/>
          <p:nvPr>
            <p:ph idx="1" type="body"/>
          </p:nvPr>
        </p:nvSpPr>
        <p:spPr>
          <a:xfrm>
            <a:off x="947737" y="4860925"/>
            <a:ext cx="5203800" cy="4606800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7cdfcb7e19_0_0:notes"/>
          <p:cNvSpPr/>
          <p:nvPr>
            <p:ph idx="2" type="sldImg"/>
          </p:nvPr>
        </p:nvSpPr>
        <p:spPr>
          <a:xfrm>
            <a:off x="990600" y="766762"/>
            <a:ext cx="5119800" cy="384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0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4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4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/>
        </p:nvSpPr>
        <p:spPr>
          <a:xfrm>
            <a:off x="4024312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/>
        </p:nvSpPr>
        <p:spPr>
          <a:xfrm>
            <a:off x="4024312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:notes"/>
          <p:cNvSpPr txBox="1"/>
          <p:nvPr/>
        </p:nvSpPr>
        <p:spPr>
          <a:xfrm>
            <a:off x="4024312" y="9723437"/>
            <a:ext cx="3074987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8" name="Google Shape;108;p9:notes"/>
          <p:cNvSpPr/>
          <p:nvPr>
            <p:ph idx="2" type="sldImg"/>
          </p:nvPr>
        </p:nvSpPr>
        <p:spPr>
          <a:xfrm>
            <a:off x="990600" y="766762"/>
            <a:ext cx="5119687" cy="3840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947737" y="4860925"/>
            <a:ext cx="5203825" cy="460692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500034" y="3214686"/>
            <a:ext cx="821537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25000"/>
              </a:lnSpc>
              <a:spcBef>
                <a:spcPts val="800"/>
              </a:spcBef>
              <a:spcAft>
                <a:spcPts val="0"/>
              </a:spcAft>
              <a:buSzPts val="3840"/>
              <a:buFont typeface="Arial"/>
              <a:buNone/>
              <a:defRPr b="1" i="0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2pPr>
            <a:lvl3pPr lvl="2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3pPr>
            <a:lvl4pPr lvl="3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4pPr>
            <a:lvl5pPr lvl="4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5pPr>
            <a:lvl6pPr lvl="5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6pPr>
            <a:lvl7pPr lvl="6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7pPr>
            <a:lvl8pPr lvl="7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8pPr>
            <a:lvl9pPr lvl="8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" type="body"/>
          </p:nvPr>
        </p:nvSpPr>
        <p:spPr>
          <a:xfrm>
            <a:off x="500034" y="1071546"/>
            <a:ext cx="8215370" cy="1677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65760" lvl="0" marL="457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Noto Sans Symbols"/>
              <a:buChar char="▪"/>
              <a:defRPr sz="1800"/>
            </a:lvl1pPr>
            <a:lvl2pPr indent="-365760" lvl="1" marL="914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2pPr>
            <a:lvl3pPr indent="-350519" lvl="2" marL="137160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Char char="−"/>
              <a:defRPr/>
            </a:lvl3pPr>
            <a:lvl4pPr indent="-320039" lvl="3" marL="18288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  <a:defRPr sz="1200"/>
            </a:lvl4pPr>
            <a:lvl5pPr indent="-320039" lvl="4" marL="228600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Font typeface="Arial"/>
              <a:buChar char="•"/>
              <a:defRPr sz="1200"/>
            </a:lvl5pPr>
            <a:lvl6pPr indent="-365760" lvl="5" marL="27432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6pPr>
            <a:lvl7pPr indent="-365760" lvl="6" marL="32004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7pPr>
            <a:lvl8pPr indent="-365759" lvl="7" marL="36576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8pPr>
            <a:lvl9pPr indent="-365759" lvl="8" marL="411480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2160"/>
              <a:buChar char="&lt;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ar_Pelz_only Titlepage"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900000">
            <a:off x="1116012" y="1700212"/>
            <a:ext cx="2541587" cy="39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0" y="714375"/>
            <a:ext cx="9144000" cy="1735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Understanding Cryptography</a:t>
            </a:r>
            <a:b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by Christof Paar and Jan Pelzl</a:t>
            </a:r>
            <a:b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www.crypto-textbook.com</a:t>
            </a:r>
            <a:b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00062" y="1071562"/>
            <a:ext cx="8215312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0520" lvl="0" marL="4572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0520" lvl="5" marL="27432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0520" lvl="6" marL="3200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0520" lvl="7" marL="3657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0520" lvl="8" marL="4114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8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  <a:defRPr b="1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500062" y="1071562"/>
            <a:ext cx="8215312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50520" lvl="0" marL="4572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0519" lvl="2" marL="1371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0519" lvl="3" marL="1828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0520" lvl="4" marL="22860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0520" lvl="5" marL="27432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0520" lvl="6" marL="32004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0520" lvl="7" marL="36576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0520" lvl="8" marL="4114800" marR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/>
        </p:nvSpPr>
        <p:spPr>
          <a:xfrm>
            <a:off x="412750" y="6165850"/>
            <a:ext cx="83169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slides were prepared by Tim Güneysu, Christof Paar and Jan Pelzl</a:t>
            </a:r>
            <a:endParaRPr/>
          </a:p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00062" y="2671762"/>
            <a:ext cx="8215312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3840"/>
              <a:buFont typeface="Arial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– Elliptic Curve Cryptography</a:t>
            </a:r>
            <a:endParaRPr/>
          </a:p>
          <a:p>
            <a:pPr indent="0" lvl="0" marL="0" rtl="0" algn="ctr">
              <a:lnSpc>
                <a:spcPct val="125000"/>
              </a:lnSpc>
              <a:spcBef>
                <a:spcPts val="325"/>
              </a:spcBef>
              <a:spcAft>
                <a:spcPts val="0"/>
              </a:spcAft>
              <a:buSzPts val="1560"/>
              <a:buFont typeface="Arial"/>
              <a:buNone/>
            </a:pPr>
            <a:r>
              <a:rPr b="1" i="0" lang="en-US" sz="1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ver. February 2nd, 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136" name="Google Shape;136;p14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Computations on Elliptic Curves (ctd.)</a:t>
            </a:r>
            <a:endParaRPr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00062" y="1071562"/>
            <a:ext cx="6430962" cy="37417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Generating a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of points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elliptic curves 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based on point addition operation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P+Q = R, i.e.,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(x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)+(x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 (x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Geometric Interpretation of point addition operation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Draw straight line through P and Q; if P=Q use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tangent line instead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Mirror third intersection point of drawn line with 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along the x-axis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 Curve Point Addition and Doubling Formulas</a:t>
            </a:r>
            <a:endParaRPr/>
          </a:p>
          <a:p>
            <a:pPr indent="-7334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3342" lvl="0" marL="195263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/>
        </p:nvSpPr>
        <p:spPr>
          <a:xfrm>
            <a:off x="971550" y="2060575"/>
            <a:ext cx="381635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0425" y="1052512"/>
            <a:ext cx="2128837" cy="2519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4"/>
          <p:cNvSpPr txBox="1"/>
          <p:nvPr/>
        </p:nvSpPr>
        <p:spPr>
          <a:xfrm>
            <a:off x="7658100" y="1914525"/>
            <a:ext cx="1046162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Addition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99162" y="3716337"/>
            <a:ext cx="2101850" cy="2592387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/>
        </p:nvSpPr>
        <p:spPr>
          <a:xfrm>
            <a:off x="7693025" y="4578350"/>
            <a:ext cx="1089025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Doubling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1187450" y="4365625"/>
            <a:ext cx="4370387" cy="1866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1333500" y="4459287"/>
            <a:ext cx="4344987" cy="172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</a:t>
            </a:r>
            <a:r>
              <a:rPr b="0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p 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)−y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mod 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1668462" y="5251450"/>
            <a:ext cx="96837" cy="863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612" y="150812"/>
            <a:ext cx="60960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43050" y="82550"/>
            <a:ext cx="6096000" cy="406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4"/>
          <p:cNvPicPr preferRelativeResize="0"/>
          <p:nvPr>
            <p:ph idx="1" type="body"/>
          </p:nvPr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5787" y="5160962"/>
            <a:ext cx="1065212" cy="4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16100" y="5618162"/>
            <a:ext cx="1109662" cy="5254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/>
          <p:nvPr/>
        </p:nvSpPr>
        <p:spPr>
          <a:xfrm>
            <a:off x="3006725" y="5289550"/>
            <a:ext cx="19097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if P ≠ Q (point addition)</a:t>
            </a:r>
            <a:endParaRPr/>
          </a:p>
        </p:txBody>
      </p:sp>
      <p:sp>
        <p:nvSpPr>
          <p:cNvPr id="151" name="Google Shape;151;p14"/>
          <p:cNvSpPr txBox="1"/>
          <p:nvPr/>
        </p:nvSpPr>
        <p:spPr>
          <a:xfrm>
            <a:off x="2995612" y="5751512"/>
            <a:ext cx="1965325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if P = Q (point doubling)</a:t>
            </a:r>
            <a:endParaRPr/>
          </a:p>
        </p:txBody>
      </p:sp>
      <p:sp>
        <p:nvSpPr>
          <p:cNvPr id="152" name="Google Shape;152;p14"/>
          <p:cNvSpPr txBox="1"/>
          <p:nvPr/>
        </p:nvSpPr>
        <p:spPr>
          <a:xfrm>
            <a:off x="7620000" y="5665787"/>
            <a:ext cx="393700" cy="182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b="0" i="1" lang="en-US" sz="1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=P+P</a:t>
            </a:r>
            <a:endParaRPr/>
          </a:p>
        </p:txBody>
      </p:sp>
      <p:sp>
        <p:nvSpPr>
          <p:cNvPr id="153" name="Google Shape;153;p14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Computations on Elliptic Curves (ctd.)</a:t>
            </a:r>
            <a:endParaRPr/>
          </a:p>
        </p:txBody>
      </p:sp>
      <p:sp>
        <p:nvSpPr>
          <p:cNvPr id="159" name="Google Shape;159;p15"/>
          <p:cNvSpPr txBox="1"/>
          <p:nvPr>
            <p:ph idx="1" type="body"/>
          </p:nvPr>
        </p:nvSpPr>
        <p:spPr>
          <a:xfrm>
            <a:off x="500062" y="1071562"/>
            <a:ext cx="72644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Given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y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+2x+2 mod 17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point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P=(5,1)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Compute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2P = P+P = (5,1)+(5,1)= (x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58102" lvl="0" marL="195262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 =            = (2 · 1)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(3 · 5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+ 2) = 2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· 9 ≡ 9 · 9 ≡ 13 mod 17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x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x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x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13</a:t>
            </a:r>
            <a:r>
              <a:rPr b="0" baseline="30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− 5 − 5 = 159 ≡ 6 mod 17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y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s(x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−x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− y</a:t>
            </a:r>
            <a:r>
              <a:rPr b="0" baseline="-2500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13(5 − 6) − 1= −14 ≡ 3 mod 17</a:t>
            </a:r>
            <a:b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2P = (5,1) + (5,1) = (6,3)</a:t>
            </a:r>
            <a:endParaRPr/>
          </a:p>
          <a:p>
            <a:pPr indent="-58102" lvl="0" marL="195263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1" i="1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3500" y="2481262"/>
            <a:ext cx="6699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2411412" y="655637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162" name="Google Shape;162;p15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Computations on Elliptic Curves (ctd.)</a:t>
            </a:r>
            <a:endParaRPr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500062" y="1071562"/>
            <a:ext cx="8215312" cy="5707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points on an elliptic curve and the point at infinity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form cyclic subgroups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2P = (5,1)+(5,1) = (6,3) 		11P = (13,10)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3P = 2P+P = (10,6) 			12P = (0,11)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4P = (3,1) 			13P = (16,4)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5P = (9,16) 			14P = (9,1)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6P = (16,13)			15P = (3,16)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7P = (0,6) 			16P = (10,11)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8P = (13,7) 			17P = (6,14)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9P = (7,6) 			18P = (5,16)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10P = (7,11) 			19P = </a:t>
            </a: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This elliptic curve has order #E = |E| = 19 since it contains </a:t>
            </a:r>
            <a:b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 points in its cyclic group.</a:t>
            </a:r>
            <a:endParaRPr/>
          </a:p>
          <a:p>
            <a:pPr indent="-7334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02" lvl="0" marL="195262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02" lvl="0" marL="195263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" name="Google Shape;169;p16"/>
          <p:cNvGrpSpPr/>
          <p:nvPr/>
        </p:nvGrpSpPr>
        <p:grpSpPr>
          <a:xfrm>
            <a:off x="6316662" y="2873375"/>
            <a:ext cx="2930525" cy="3624262"/>
            <a:chOff x="4542" y="2432"/>
            <a:chExt cx="1218" cy="1497"/>
          </a:xfrm>
        </p:grpSpPr>
        <p:pic>
          <p:nvPicPr>
            <p:cNvPr id="170" name="Google Shape;17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42" y="2432"/>
              <a:ext cx="1218" cy="14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6"/>
            <p:cNvSpPr/>
            <p:nvPr/>
          </p:nvSpPr>
          <p:spPr>
            <a:xfrm>
              <a:off x="4723" y="3330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4720" y="3123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4714" y="3223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4927" y="2941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923" y="3501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5152" y="3076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5149" y="3358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5269" y="2902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5265" y="3529"/>
              <a:ext cx="27" cy="27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0" name="Google Shape;180;p16"/>
            <p:cNvCxnSpPr/>
            <p:nvPr/>
          </p:nvCxnSpPr>
          <p:spPr>
            <a:xfrm>
              <a:off x="4748" y="3138"/>
              <a:ext cx="528" cy="3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1" name="Google Shape;181;p16"/>
            <p:cNvSpPr txBox="1"/>
            <p:nvPr/>
          </p:nvSpPr>
          <p:spPr>
            <a:xfrm>
              <a:off x="5130" y="2969"/>
              <a:ext cx="42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1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cxnSp>
          <p:nvCxnSpPr>
            <p:cNvPr id="182" name="Google Shape;182;p16"/>
            <p:cNvCxnSpPr/>
            <p:nvPr/>
          </p:nvCxnSpPr>
          <p:spPr>
            <a:xfrm flipH="1">
              <a:off x="4744" y="3087"/>
              <a:ext cx="405" cy="4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3" name="Google Shape;183;p16"/>
            <p:cNvCxnSpPr/>
            <p:nvPr/>
          </p:nvCxnSpPr>
          <p:spPr>
            <a:xfrm rot="10800000">
              <a:off x="4744" y="3354"/>
              <a:ext cx="519" cy="18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4" name="Google Shape;184;p16"/>
            <p:cNvCxnSpPr/>
            <p:nvPr/>
          </p:nvCxnSpPr>
          <p:spPr>
            <a:xfrm flipH="1" rot="10800000">
              <a:off x="4936" y="2968"/>
              <a:ext cx="6" cy="5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5" name="Google Shape;185;p16"/>
            <p:cNvCxnSpPr/>
            <p:nvPr/>
          </p:nvCxnSpPr>
          <p:spPr>
            <a:xfrm flipH="1">
              <a:off x="5168" y="2927"/>
              <a:ext cx="113" cy="43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triangle"/>
              <a:tailEnd len="med" w="med" type="none"/>
            </a:ln>
          </p:spPr>
        </p:cxnSp>
        <p:cxnSp>
          <p:nvCxnSpPr>
            <p:cNvPr id="186" name="Google Shape;186;p16"/>
            <p:cNvCxnSpPr/>
            <p:nvPr/>
          </p:nvCxnSpPr>
          <p:spPr>
            <a:xfrm flipH="1">
              <a:off x="4734" y="2960"/>
              <a:ext cx="194" cy="2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7" name="Google Shape;187;p16"/>
            <p:cNvCxnSpPr/>
            <p:nvPr/>
          </p:nvCxnSpPr>
          <p:spPr>
            <a:xfrm>
              <a:off x="4749" y="3339"/>
              <a:ext cx="399" cy="2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88" name="Google Shape;188;p16"/>
            <p:cNvCxnSpPr/>
            <p:nvPr/>
          </p:nvCxnSpPr>
          <p:spPr>
            <a:xfrm flipH="1">
              <a:off x="4950" y="2930"/>
              <a:ext cx="330" cy="58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89" name="Google Shape;189;p16"/>
            <p:cNvSpPr txBox="1"/>
            <p:nvPr/>
          </p:nvSpPr>
          <p:spPr>
            <a:xfrm>
              <a:off x="4643" y="3168"/>
              <a:ext cx="34" cy="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b="0" i="1" lang="en-US" sz="12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θ</a:t>
              </a:r>
              <a:endParaRPr/>
            </a:p>
          </p:txBody>
        </p:sp>
      </p:grpSp>
      <p:sp>
        <p:nvSpPr>
          <p:cNvPr id="190" name="Google Shape;190;p16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191" name="Google Shape;191;p16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Number of Points on an Elliptic Curve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500062" y="1071562"/>
            <a:ext cx="8208900" cy="48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920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many points can be on an arbitrary elliptic curve?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 previous example: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y</a:t>
            </a:r>
            <a:r>
              <a:rPr b="0" baseline="30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0" baseline="3000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+2x+2 mod 17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19 points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Arial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determining the point count on elliptic curves in general is hard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Char char="•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Hasse‘s theorem bounds the number of points to a restricted interval</a:t>
            </a:r>
            <a:endParaRPr/>
          </a:p>
          <a:p>
            <a:pPr indent="-7334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None/>
            </a:pPr>
            <a:r>
              <a:t/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2" marL="95250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187325" lvl="2" marL="95250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187325" lvl="2" marL="95250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187325" lvl="2" marL="95250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/>
          </a:p>
          <a:p>
            <a:pPr indent="-187325" lvl="2" marL="95250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1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Interpretation: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points is close to the prime p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Char char="•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generate a curve with about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points, a prime with a length of about 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160 bits is required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199" name="Google Shape;199;p17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000" y="2836534"/>
            <a:ext cx="6319779" cy="1710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Elliptic Curve Discrete Logarithm Problem</a:t>
            </a:r>
            <a:endParaRPr/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849312" y="1130300"/>
            <a:ext cx="7737475" cy="46974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Cryptosystems rely on the hardness of the Elliptic Curve Discrete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Logarithm Problem (ECDLP)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Elliptic Curve Discrete Logarithm Problem (ECDLP)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Given a primitive element P and another element T on an elliptic curve E.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The ECDL problem is finding the integer d, where 1 ≤ d ≤ #E such that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P + P +…+ P = dP = T.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	       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 times</a:t>
            </a:r>
            <a:endParaRPr/>
          </a:p>
          <a:p>
            <a:pPr indent="-119062" lvl="0" marL="195262" rtl="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rgbClr val="007AC2"/>
              </a:buClr>
              <a:buSzPts val="1200"/>
              <a:buFont typeface="Noto Sans Symbols"/>
              <a:buNone/>
            </a:pPr>
            <a:r>
              <a:t/>
            </a:r>
            <a:endParaRPr b="0" i="1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Cryptosystems are based on the idea that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large and kept secret and attackers cannot compute it easily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known, an efficient method to compute the point multiplication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dP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required to create a reasonable cryptosystem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 Square-and-Multiply Method can be adapted to Elliptic Curves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method for efficient point multiplication on elliptic curves: Double-and-Add Algorithm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905950" y="2000250"/>
            <a:ext cx="6818700" cy="172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/>
          <p:nvPr/>
        </p:nvSpPr>
        <p:spPr>
          <a:xfrm rot="-5400000">
            <a:off x="3163093" y="2858293"/>
            <a:ext cx="103187" cy="103505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10" name="Google Shape;210;p18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"/>
          <p:cNvSpPr txBox="1"/>
          <p:nvPr>
            <p:ph type="title"/>
          </p:nvPr>
        </p:nvSpPr>
        <p:spPr>
          <a:xfrm>
            <a:off x="471487" y="322262"/>
            <a:ext cx="8244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Elliptic Curve Discrete Logarithm Problem</a:t>
            </a:r>
            <a:endParaRPr/>
          </a:p>
        </p:txBody>
      </p:sp>
      <p:sp>
        <p:nvSpPr>
          <p:cNvPr id="216" name="Google Shape;216;p19"/>
          <p:cNvSpPr txBox="1"/>
          <p:nvPr>
            <p:ph idx="1" type="body"/>
          </p:nvPr>
        </p:nvSpPr>
        <p:spPr>
          <a:xfrm>
            <a:off x="516300" y="1130300"/>
            <a:ext cx="8436000" cy="4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b="1" lang="en-US" sz="2200"/>
              <a:t>Why it is hard to calculate?</a:t>
            </a:r>
            <a:endParaRPr b="1" sz="2200"/>
          </a:p>
          <a:p>
            <a:pPr indent="0" lvl="0" marL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normal numbers, we </a:t>
            </a:r>
            <a:r>
              <a:rPr lang="en-US" sz="2000"/>
              <a:t>can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lang="en-US" sz="2000"/>
              <a:t>If y = g</a:t>
            </a:r>
            <a:r>
              <a:rPr baseline="30000" lang="en-US" sz="2000"/>
              <a:t>x</a:t>
            </a:r>
            <a:r>
              <a:rPr lang="en-US" sz="2000"/>
              <a:t> (mod p) we can solve for x using logarithms</a:t>
            </a:r>
            <a:endParaRPr sz="2000"/>
          </a:p>
          <a:p>
            <a:pPr indent="-195262" lvl="0" marL="195262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lang="en-US" sz="2000"/>
              <a:t>On elliptic curves, there’s no simple algorithms.</a:t>
            </a:r>
            <a:endParaRPr sz="2000"/>
          </a:p>
          <a:p>
            <a:pPr indent="-195262" lvl="0" marL="195262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lang="en-US" sz="2000"/>
              <a:t>The best known algorithms for ECDLP require about √n steps, where n is the order of G</a:t>
            </a:r>
            <a:endParaRPr sz="2000"/>
          </a:p>
          <a:p>
            <a:pPr indent="-195262" lvl="0" marL="195262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SzPts val="1920"/>
              <a:buNone/>
            </a:pPr>
            <a:r>
              <a:rPr lang="en-US" sz="2000"/>
              <a:t>If n is ~2</a:t>
            </a:r>
            <a:r>
              <a:rPr baseline="30000" lang="en-US" sz="2000"/>
              <a:t>256</a:t>
            </a:r>
            <a:r>
              <a:rPr lang="en-US" sz="2000"/>
              <a:t> then solving takes about 2</a:t>
            </a:r>
            <a:r>
              <a:rPr baseline="30000" lang="en-US" sz="2000"/>
              <a:t>128</a:t>
            </a:r>
            <a:r>
              <a:rPr lang="en-US" sz="2000"/>
              <a:t> operations which in infeasible.</a:t>
            </a:r>
            <a:endParaRPr sz="2000"/>
          </a:p>
        </p:txBody>
      </p:sp>
      <p:sp>
        <p:nvSpPr>
          <p:cNvPr id="217" name="Google Shape;217;p19"/>
          <p:cNvSpPr txBox="1"/>
          <p:nvPr/>
        </p:nvSpPr>
        <p:spPr>
          <a:xfrm>
            <a:off x="2411412" y="6524625"/>
            <a:ext cx="432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179387" y="6570662"/>
            <a:ext cx="50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idx="1" type="body"/>
          </p:nvPr>
        </p:nvSpPr>
        <p:spPr>
          <a:xfrm>
            <a:off x="500062" y="1071562"/>
            <a:ext cx="8215312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Protocol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Aspects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Software and Hardware</a:t>
            </a:r>
            <a:endParaRPr/>
          </a:p>
        </p:txBody>
      </p:sp>
      <p:sp>
        <p:nvSpPr>
          <p:cNvPr id="224" name="Google Shape;224;p20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25" name="Google Shape;225;p20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of this Chapter</a:t>
            </a:r>
            <a:endParaRPr/>
          </a:p>
        </p:txBody>
      </p:sp>
      <p:pic>
        <p:nvPicPr>
          <p:cNvPr id="226" name="Google Shape;2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0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Elliptic Curve Diffie-Hellman Key Exchange (ECDH)</a:t>
            </a:r>
            <a:endParaRPr/>
          </a:p>
        </p:txBody>
      </p:sp>
      <p:sp>
        <p:nvSpPr>
          <p:cNvPr id="233" name="Google Shape;233;p21"/>
          <p:cNvSpPr txBox="1"/>
          <p:nvPr>
            <p:ph idx="1" type="body"/>
          </p:nvPr>
        </p:nvSpPr>
        <p:spPr>
          <a:xfrm>
            <a:off x="500062" y="1071562"/>
            <a:ext cx="7640637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prime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suitable elliptic curve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a point P=(x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Key Exchange is defined by the following protocol: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Joint secret between Alice and Bob: T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(x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y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 for correctness:</a:t>
            </a:r>
            <a:endParaRPr/>
          </a:p>
          <a:p>
            <a:pPr indent="-188912" lvl="1" marL="574675" rtl="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rgbClr val="007AC2"/>
              </a:buClr>
              <a:buSzPts val="1200"/>
              <a:buFont typeface="Noto Sans Symbols"/>
              <a:buChar char="▪"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 computes aB=a(bP)=abP</a:t>
            </a:r>
            <a:endParaRPr/>
          </a:p>
          <a:p>
            <a:pPr indent="-188912" lvl="1" marL="574675" rtl="0" algn="l">
              <a:lnSpc>
                <a:spcPct val="125000"/>
              </a:lnSpc>
              <a:spcBef>
                <a:spcPts val="250"/>
              </a:spcBef>
              <a:spcAft>
                <a:spcPts val="0"/>
              </a:spcAft>
              <a:buClr>
                <a:srgbClr val="007AC2"/>
              </a:buClr>
              <a:buSzPts val="1200"/>
              <a:buFont typeface="Noto Sans Symbols"/>
              <a:buChar char="▪"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 computes bA=b(aP)=abP since group is associative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coordinates of the point T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(usually the x-coordinate) can be used as session key (often after applying a hash function)</a:t>
            </a:r>
            <a:endParaRPr/>
          </a:p>
        </p:txBody>
      </p:sp>
      <p:sp>
        <p:nvSpPr>
          <p:cNvPr id="234" name="Google Shape;234;p21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676275" y="2055812"/>
            <a:ext cx="2997200" cy="2152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5305425" y="2022475"/>
            <a:ext cx="3067050" cy="2208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858837" y="2160587"/>
            <a:ext cx="2549525" cy="212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{2, 3,…, #E-1}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PubA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aP = 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 = T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437" y="2614612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1"/>
          <p:cNvSpPr txBox="1"/>
          <p:nvPr/>
        </p:nvSpPr>
        <p:spPr>
          <a:xfrm>
            <a:off x="5603875" y="2089150"/>
            <a:ext cx="2549525" cy="212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{2, 3,…, #E-1}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bP = 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 = T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3490912" y="3232150"/>
            <a:ext cx="1971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3468687" y="3584575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42" name="Google Shape;242;p21"/>
          <p:cNvSpPr txBox="1"/>
          <p:nvPr/>
        </p:nvSpPr>
        <p:spPr>
          <a:xfrm>
            <a:off x="4416425" y="3014662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43" name="Google Shape;243;p21"/>
          <p:cNvSpPr txBox="1"/>
          <p:nvPr/>
        </p:nvSpPr>
        <p:spPr>
          <a:xfrm>
            <a:off x="4402137" y="3367087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244" name="Google Shape;2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887" y="2552700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1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Elliptic Curve Diffie-Hellman Key Exchange (ECDH) (ctd.)</a:t>
            </a:r>
            <a:endParaRPr/>
          </a:p>
        </p:txBody>
      </p:sp>
      <p:sp>
        <p:nvSpPr>
          <p:cNvPr id="251" name="Google Shape;251;p22"/>
          <p:cNvSpPr txBox="1"/>
          <p:nvPr>
            <p:ph idx="1" type="body"/>
          </p:nvPr>
        </p:nvSpPr>
        <p:spPr>
          <a:xfrm>
            <a:off x="500062" y="1071562"/>
            <a:ext cx="7640637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ECDH is often used to derive session keys for (symmetric) encryption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coordinates of the point T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(usually the x-coordinate) is taken as session key</a:t>
            </a:r>
            <a:endParaRPr/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cases, a hash function (see next chapters) is used to derive the session key</a:t>
            </a:r>
            <a:endParaRPr/>
          </a:p>
        </p:txBody>
      </p:sp>
      <p:sp>
        <p:nvSpPr>
          <p:cNvPr id="252" name="Google Shape;252;p22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53" name="Google Shape;253;p22"/>
          <p:cNvSpPr txBox="1"/>
          <p:nvPr/>
        </p:nvSpPr>
        <p:spPr>
          <a:xfrm>
            <a:off x="676275" y="2055812"/>
            <a:ext cx="2997200" cy="21526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305425" y="2025650"/>
            <a:ext cx="3060700" cy="22082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858837" y="2160587"/>
            <a:ext cx="254952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PrA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    {2, 3,…, #E-1}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PubA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aP = 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 = T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b="0" baseline="-2500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baseline="-2500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message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 = AES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kAES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3437" y="2614612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2"/>
          <p:cNvSpPr txBox="1"/>
          <p:nvPr/>
        </p:nvSpPr>
        <p:spPr>
          <a:xfrm>
            <a:off x="5603875" y="2159000"/>
            <a:ext cx="2549525" cy="375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    {2, 3,…, #E-1}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k</a:t>
            </a:r>
            <a:r>
              <a:rPr b="0" baseline="-2500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PubB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bP = 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 = T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(x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,y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key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AES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x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Received ciphertext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 = AES</a:t>
            </a:r>
            <a:r>
              <a:rPr b="0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kAES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baseline="-2500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-2500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p22"/>
          <p:cNvCxnSpPr/>
          <p:nvPr/>
        </p:nvCxnSpPr>
        <p:spPr>
          <a:xfrm>
            <a:off x="3490912" y="3232150"/>
            <a:ext cx="1971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59" name="Google Shape;259;p22"/>
          <p:cNvCxnSpPr/>
          <p:nvPr/>
        </p:nvCxnSpPr>
        <p:spPr>
          <a:xfrm>
            <a:off x="3468687" y="3584575"/>
            <a:ext cx="1993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260" name="Google Shape;260;p22"/>
          <p:cNvSpPr txBox="1"/>
          <p:nvPr/>
        </p:nvSpPr>
        <p:spPr>
          <a:xfrm>
            <a:off x="4416425" y="3014662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4402137" y="3367087"/>
            <a:ext cx="119062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pic>
        <p:nvPicPr>
          <p:cNvPr id="262" name="Google Shape;2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6887" y="2552700"/>
            <a:ext cx="152400" cy="1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2"/>
          <p:cNvSpPr txBox="1"/>
          <p:nvPr/>
        </p:nvSpPr>
        <p:spPr>
          <a:xfrm>
            <a:off x="676275" y="4205287"/>
            <a:ext cx="2997200" cy="154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5303837" y="4229100"/>
            <a:ext cx="3062287" cy="154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2"/>
          <p:cNvCxnSpPr/>
          <p:nvPr/>
        </p:nvCxnSpPr>
        <p:spPr>
          <a:xfrm>
            <a:off x="3440112" y="5187950"/>
            <a:ext cx="1971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6" name="Google Shape;266;p22"/>
          <p:cNvSpPr txBox="1"/>
          <p:nvPr/>
        </p:nvSpPr>
        <p:spPr>
          <a:xfrm>
            <a:off x="4365625" y="4970462"/>
            <a:ext cx="889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267" name="Google Shape;267;p22"/>
          <p:cNvSpPr/>
          <p:nvPr/>
        </p:nvSpPr>
        <p:spPr>
          <a:xfrm>
            <a:off x="8451850" y="2044700"/>
            <a:ext cx="88900" cy="21780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8442325" y="4286250"/>
            <a:ext cx="111125" cy="150495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2"/>
          <p:cNvSpPr txBox="1"/>
          <p:nvPr/>
        </p:nvSpPr>
        <p:spPr>
          <a:xfrm rot="-5400000">
            <a:off x="8410950" y="2944950"/>
            <a:ext cx="798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ECDH</a:t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 rot="-5400000">
            <a:off x="8009731" y="4871243"/>
            <a:ext cx="160178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Symmetric</a:t>
            </a:r>
            <a:b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encryption/decryption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"/>
          <p:cNvSpPr txBox="1"/>
          <p:nvPr>
            <p:ph idx="1" type="body"/>
          </p:nvPr>
        </p:nvSpPr>
        <p:spPr>
          <a:xfrm>
            <a:off x="500062" y="1071562"/>
            <a:ext cx="8215200" cy="26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Protocol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SzPts val="2160"/>
              <a:buChar char="▪"/>
            </a:pPr>
            <a:r>
              <a:rPr b="1" lang="en-US"/>
              <a:t>Encryption and Decryption</a:t>
            </a:r>
            <a:endParaRPr b="1"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Char char="▪"/>
            </a:pPr>
            <a:r>
              <a:rPr i="0" lang="en-US" sz="1800" u="none">
                <a:solidFill>
                  <a:schemeClr val="dk1"/>
                </a:solidFill>
              </a:rPr>
              <a:t>Security Aspects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Software and Hardware</a:t>
            </a:r>
            <a:endParaRPr/>
          </a:p>
        </p:txBody>
      </p:sp>
      <p:sp>
        <p:nvSpPr>
          <p:cNvPr id="277" name="Google Shape;277;p23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78" name="Google Shape;278;p23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of this Chapter</a:t>
            </a:r>
            <a:endParaRPr/>
          </a:p>
        </p:txBody>
      </p:sp>
      <p:pic>
        <p:nvPicPr>
          <p:cNvPr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3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00062" y="1071562"/>
            <a:ext cx="8215312" cy="3359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slides can be used free of charge. All copyrights for the slides remain with  Christof Paar and Jan Pelzl. 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title of the accompanying book “Understanding Cryptography” by Springer and the author’s names must remain on each slide.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slides are modified, appropriate credits to the book authors and the book title must remain within the slides. 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not permitted to reproduce parts or all of the slides in printed form whatsoever without written consent by the authors.</a:t>
            </a:r>
            <a:endParaRPr/>
          </a:p>
          <a:p>
            <a:pPr indent="-58102" lvl="0" marL="195263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39" name="Google Shape;39;p6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legal stuff (sorry): Terms of Use</a:t>
            </a: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" name="Google Shape;40;p6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idx="1" type="body"/>
          </p:nvPr>
        </p:nvSpPr>
        <p:spPr>
          <a:xfrm>
            <a:off x="500050" y="1071344"/>
            <a:ext cx="82152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/>
              <a:t>Public Parameters</a:t>
            </a:r>
            <a:endParaRPr b="1"/>
          </a:p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1800"/>
              <a:buFont typeface="Arial"/>
              <a:buChar char="▪"/>
            </a:pPr>
            <a:r>
              <a:rPr lang="en-US"/>
              <a:t>Large prime P</a:t>
            </a:r>
            <a:endParaRPr/>
          </a:p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1800"/>
              <a:buFont typeface="Arial"/>
              <a:buChar char="▪"/>
            </a:pPr>
            <a:r>
              <a:rPr lang="en-US"/>
              <a:t>Curve coefficients a, b</a:t>
            </a:r>
            <a:endParaRPr/>
          </a:p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1800"/>
              <a:buFont typeface="Arial"/>
              <a:buChar char="▪"/>
            </a:pPr>
            <a:r>
              <a:rPr lang="en-US"/>
              <a:t>Base Point G</a:t>
            </a:r>
            <a:endParaRPr/>
          </a:p>
          <a:p>
            <a:pPr indent="-342900" lvl="0" marL="457200" rtl="0" algn="l"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1800"/>
              <a:buFont typeface="Arial"/>
              <a:buChar char="▪"/>
            </a:pPr>
            <a:r>
              <a:rPr lang="en-US"/>
              <a:t>Order n of G</a:t>
            </a:r>
            <a:endParaRPr/>
          </a:p>
        </p:txBody>
      </p:sp>
      <p:sp>
        <p:nvSpPr>
          <p:cNvPr id="286" name="Google Shape;286;p24"/>
          <p:cNvSpPr txBox="1"/>
          <p:nvPr/>
        </p:nvSpPr>
        <p:spPr>
          <a:xfrm>
            <a:off x="2411412" y="6572250"/>
            <a:ext cx="432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87" name="Google Shape;287;p24"/>
          <p:cNvSpPr txBox="1"/>
          <p:nvPr>
            <p:ph type="title"/>
          </p:nvPr>
        </p:nvSpPr>
        <p:spPr>
          <a:xfrm>
            <a:off x="471487" y="322262"/>
            <a:ext cx="8244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lang="en-US" sz="1800"/>
              <a:t>Key Generation Process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4"/>
          <p:cNvSpPr txBox="1"/>
          <p:nvPr/>
        </p:nvSpPr>
        <p:spPr>
          <a:xfrm>
            <a:off x="179387" y="6570662"/>
            <a:ext cx="50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5"/>
          <p:cNvSpPr txBox="1"/>
          <p:nvPr>
            <p:ph idx="1" type="body"/>
          </p:nvPr>
        </p:nvSpPr>
        <p:spPr>
          <a:xfrm>
            <a:off x="500050" y="1071344"/>
            <a:ext cx="8215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/>
              <a:t>Key Generation</a:t>
            </a:r>
            <a:endParaRPr b="1"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u="sng"/>
              <a:t>Private Key:</a:t>
            </a:r>
            <a:endParaRPr u="sng"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- a random integer d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- range 1 &lt;= d &lt;= n - 1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where n is the order of base point G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u="sng"/>
              <a:t>Public Key:</a:t>
            </a:r>
            <a:endParaRPr u="sng"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- a point on curve, computed as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		Q = dG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which is the scalar multiplication of G</a:t>
            </a:r>
            <a:endParaRPr/>
          </a:p>
        </p:txBody>
      </p:sp>
      <p:sp>
        <p:nvSpPr>
          <p:cNvPr id="295" name="Google Shape;295;p25"/>
          <p:cNvSpPr txBox="1"/>
          <p:nvPr/>
        </p:nvSpPr>
        <p:spPr>
          <a:xfrm>
            <a:off x="2411412" y="6572250"/>
            <a:ext cx="432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296" name="Google Shape;296;p25"/>
          <p:cNvSpPr txBox="1"/>
          <p:nvPr>
            <p:ph type="title"/>
          </p:nvPr>
        </p:nvSpPr>
        <p:spPr>
          <a:xfrm>
            <a:off x="471487" y="322262"/>
            <a:ext cx="8244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lang="en-US" sz="1800"/>
              <a:t>Key Generation Process</a:t>
            </a:r>
            <a:endParaRPr/>
          </a:p>
        </p:txBody>
      </p:sp>
      <p:pic>
        <p:nvPicPr>
          <p:cNvPr id="297" name="Google Shape;2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5"/>
          <p:cNvSpPr txBox="1"/>
          <p:nvPr/>
        </p:nvSpPr>
        <p:spPr>
          <a:xfrm>
            <a:off x="179387" y="6570662"/>
            <a:ext cx="50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 txBox="1"/>
          <p:nvPr>
            <p:ph idx="1" type="body"/>
          </p:nvPr>
        </p:nvSpPr>
        <p:spPr>
          <a:xfrm>
            <a:off x="500034" y="1071546"/>
            <a:ext cx="8215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/>
              <a:t>Encryption</a:t>
            </a:r>
            <a:endParaRPr b="1"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Suppose Alice wants to send Bob a message M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1: Map the message to a point P</a:t>
            </a:r>
            <a:r>
              <a:rPr baseline="-25000" lang="en-US"/>
              <a:t>m </a:t>
            </a:r>
            <a:r>
              <a:rPr lang="en-US"/>
              <a:t>on the curve (various encoding schemes exist).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2: Alice chooses a random integer k (1 &lt;= k &lt;= n - 1)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3: She computes two points: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	C</a:t>
            </a:r>
            <a:r>
              <a:rPr baseline="-25000" lang="en-US"/>
              <a:t>1</a:t>
            </a:r>
            <a:r>
              <a:rPr lang="en-US"/>
              <a:t> = kG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	C</a:t>
            </a:r>
            <a:r>
              <a:rPr baseline="-25000" lang="en-US"/>
              <a:t>2</a:t>
            </a:r>
            <a:r>
              <a:rPr lang="en-US"/>
              <a:t> = P</a:t>
            </a:r>
            <a:r>
              <a:rPr baseline="-25000" lang="en-US"/>
              <a:t>m</a:t>
            </a:r>
            <a:r>
              <a:rPr lang="en-US"/>
              <a:t> + kQ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4: She sends ciphertext C = 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 to Bob</a:t>
            </a:r>
            <a:endParaRPr/>
          </a:p>
        </p:txBody>
      </p:sp>
      <p:sp>
        <p:nvSpPr>
          <p:cNvPr id="304" name="Google Shape;304;p26"/>
          <p:cNvSpPr txBox="1"/>
          <p:nvPr/>
        </p:nvSpPr>
        <p:spPr>
          <a:xfrm>
            <a:off x="2411412" y="6572250"/>
            <a:ext cx="432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305" name="Google Shape;305;p26"/>
          <p:cNvSpPr txBox="1"/>
          <p:nvPr>
            <p:ph type="title"/>
          </p:nvPr>
        </p:nvSpPr>
        <p:spPr>
          <a:xfrm>
            <a:off x="471487" y="322262"/>
            <a:ext cx="8244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lang="en-US" sz="1800"/>
              <a:t>Encryption using ECC</a:t>
            </a:r>
            <a:endParaRPr/>
          </a:p>
        </p:txBody>
      </p:sp>
      <p:sp>
        <p:nvSpPr>
          <p:cNvPr id="306" name="Google Shape;306;p26"/>
          <p:cNvSpPr txBox="1"/>
          <p:nvPr/>
        </p:nvSpPr>
        <p:spPr>
          <a:xfrm>
            <a:off x="179387" y="6570662"/>
            <a:ext cx="50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  <p:sp>
        <p:nvSpPr>
          <p:cNvPr id="307" name="Google Shape;307;p26"/>
          <p:cNvSpPr txBox="1"/>
          <p:nvPr>
            <p:ph idx="12" type="sldNum"/>
          </p:nvPr>
        </p:nvSpPr>
        <p:spPr>
          <a:xfrm>
            <a:off x="179387" y="6570662"/>
            <a:ext cx="504900" cy="21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"/>
          <p:cNvSpPr txBox="1"/>
          <p:nvPr>
            <p:ph idx="1" type="body"/>
          </p:nvPr>
        </p:nvSpPr>
        <p:spPr>
          <a:xfrm>
            <a:off x="500034" y="1071546"/>
            <a:ext cx="82155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b="1" lang="en-US"/>
              <a:t>Decryption</a:t>
            </a:r>
            <a:endParaRPr b="1"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Bob receives </a:t>
            </a:r>
            <a:r>
              <a:rPr lang="en-US"/>
              <a:t>C = (C</a:t>
            </a:r>
            <a:r>
              <a:rPr baseline="-25000" lang="en-US"/>
              <a:t>1</a:t>
            </a:r>
            <a:r>
              <a:rPr lang="en-US"/>
              <a:t>, C</a:t>
            </a:r>
            <a:r>
              <a:rPr baseline="-25000" lang="en-US"/>
              <a:t>2</a:t>
            </a:r>
            <a:r>
              <a:rPr lang="en-US"/>
              <a:t>)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He knows his private key d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1: Compute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		dC</a:t>
            </a:r>
            <a:r>
              <a:rPr baseline="-25000" lang="en-US"/>
              <a:t>1</a:t>
            </a:r>
            <a:r>
              <a:rPr lang="en-US"/>
              <a:t> = d(kG) = k(dG) = kQ 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2: Recover message point</a:t>
            </a:r>
            <a:endParaRPr/>
          </a:p>
          <a:p>
            <a:pPr indent="261937" lvl="0" marL="6524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baseline="-25000" lang="en-US"/>
              <a:t>m</a:t>
            </a:r>
            <a:r>
              <a:rPr lang="en-US"/>
              <a:t> = C</a:t>
            </a:r>
            <a:r>
              <a:rPr baseline="-25000" lang="en-US"/>
              <a:t>2 </a:t>
            </a:r>
            <a:r>
              <a:rPr lang="en-US"/>
              <a:t>- dC</a:t>
            </a:r>
            <a:r>
              <a:rPr baseline="-25000" lang="en-US"/>
              <a:t>1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/>
              <a:t>Step 3: Decode P</a:t>
            </a:r>
            <a:r>
              <a:rPr baseline="-25000" lang="en-US"/>
              <a:t>m</a:t>
            </a:r>
            <a:r>
              <a:rPr lang="en-US"/>
              <a:t> back to the original message M</a:t>
            </a:r>
            <a:endParaRPr/>
          </a:p>
          <a:p>
            <a:pPr indent="0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 txBox="1"/>
          <p:nvPr/>
        </p:nvSpPr>
        <p:spPr>
          <a:xfrm>
            <a:off x="2411412" y="6572250"/>
            <a:ext cx="432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314" name="Google Shape;314;p27"/>
          <p:cNvSpPr txBox="1"/>
          <p:nvPr>
            <p:ph type="title"/>
          </p:nvPr>
        </p:nvSpPr>
        <p:spPr>
          <a:xfrm>
            <a:off x="471487" y="322262"/>
            <a:ext cx="8244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lang="en-US" sz="1800"/>
              <a:t>Decryption</a:t>
            </a:r>
            <a:r>
              <a:rPr lang="en-US" sz="1800"/>
              <a:t> using ECC</a:t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179387" y="6570662"/>
            <a:ext cx="50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8"/>
          <p:cNvSpPr txBox="1"/>
          <p:nvPr>
            <p:ph idx="1" type="body"/>
          </p:nvPr>
        </p:nvSpPr>
        <p:spPr>
          <a:xfrm>
            <a:off x="500062" y="1071562"/>
            <a:ext cx="82152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Protocol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Aspects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Software and Hardware</a:t>
            </a:r>
            <a:endParaRPr/>
          </a:p>
        </p:txBody>
      </p:sp>
      <p:sp>
        <p:nvSpPr>
          <p:cNvPr id="321" name="Google Shape;321;p28"/>
          <p:cNvSpPr txBox="1"/>
          <p:nvPr/>
        </p:nvSpPr>
        <p:spPr>
          <a:xfrm>
            <a:off x="2411412" y="6572250"/>
            <a:ext cx="43212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322" name="Google Shape;322;p28"/>
          <p:cNvSpPr txBox="1"/>
          <p:nvPr>
            <p:ph type="title"/>
          </p:nvPr>
        </p:nvSpPr>
        <p:spPr>
          <a:xfrm>
            <a:off x="471487" y="322262"/>
            <a:ext cx="8244000" cy="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of this Chapter</a:t>
            </a:r>
            <a:endParaRPr/>
          </a:p>
        </p:txBody>
      </p:sp>
      <p:pic>
        <p:nvPicPr>
          <p:cNvPr id="323" name="Google Shape;32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8"/>
          <p:cNvSpPr txBox="1"/>
          <p:nvPr/>
        </p:nvSpPr>
        <p:spPr>
          <a:xfrm>
            <a:off x="179387" y="6570662"/>
            <a:ext cx="5049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8337" y="503237"/>
            <a:ext cx="4665662" cy="57324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9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Security Aspects</a:t>
            </a:r>
            <a:endParaRPr/>
          </a:p>
        </p:txBody>
      </p:sp>
      <p:sp>
        <p:nvSpPr>
          <p:cNvPr id="331" name="Google Shape;331;p29"/>
          <p:cNvSpPr txBox="1"/>
          <p:nvPr>
            <p:ph idx="1" type="body"/>
          </p:nvPr>
        </p:nvSpPr>
        <p:spPr>
          <a:xfrm>
            <a:off x="500062" y="1071562"/>
            <a:ext cx="8364537" cy="50911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are parameters signficantly smaller for elliptic curves (160-256 bit) than for RSA (1024-3076 bit)?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Attacks on groups of elliptic curves are weaker than available factoring algorithms or integer DL attacks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 known attacks on elliptic curves (chosen according to cryptographic criterions)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Baby-Step Giant-Step and Pollard-Rho method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Complexity of these methods: on average, roughly 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steps are required before the ECDLP can be successfully solved</a:t>
            </a:r>
            <a:endParaRPr/>
          </a:p>
          <a:p>
            <a:pPr indent="-6699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Implications to practical parameter sizes for elliptic curves: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elliptic curve using a prime p with 160 bit (and roughly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160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points) provides a security of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steps that required by an attacker (on average) 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elliptic curve using a prime p with 256 bit (roughly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256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points) provides a security of 2</a:t>
            </a:r>
            <a:r>
              <a:rPr b="0" baseline="3000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128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steps on average</a:t>
            </a:r>
            <a:endParaRPr/>
          </a:p>
          <a:p>
            <a:pPr indent="-73342" lvl="0" marL="195263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9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pic>
        <p:nvPicPr>
          <p:cNvPr id="333" name="Google Shape;333;p2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73725" y="3084512"/>
            <a:ext cx="355600" cy="338137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9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0"/>
          <p:cNvSpPr txBox="1"/>
          <p:nvPr>
            <p:ph idx="1" type="body"/>
          </p:nvPr>
        </p:nvSpPr>
        <p:spPr>
          <a:xfrm>
            <a:off x="500062" y="1071562"/>
            <a:ext cx="8215312" cy="4867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 Curve Cryptography (ECC) is based on the discrete logarithm problem. It requires, for instance, arithmetic modulo a prime.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 can be used for key exchange, for digital signatures and for encryption.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 provides the same level of security as RSA or discrete logarithm systems over Z</a:t>
            </a:r>
            <a:r>
              <a:rPr b="0" baseline="-2500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considerably shorter operands (approximately 160–256 bit vs. 1024–3072 bit), which results in shorter ciphertexts and signatures.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many cases ECC has performance advantages over other public-key algorithms.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ECC is slowly gaining popularity in applications, compared to other public-key schemes, i.e., many new applications, especially on embedded platforms, make use of elliptic curve cryptography.</a:t>
            </a:r>
            <a:endParaRPr/>
          </a:p>
          <a:p>
            <a:pPr indent="-195262" lvl="0" marL="195262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8102" lvl="0" marL="195263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341" name="Google Shape;341;p30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Lessons Learned</a:t>
            </a:r>
            <a:endParaRPr/>
          </a:p>
        </p:txBody>
      </p:sp>
      <p:sp>
        <p:nvSpPr>
          <p:cNvPr id="342" name="Google Shape;342;p30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00062" y="1071562"/>
            <a:ext cx="8215312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Protocol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Aspects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Software and Hardware</a:t>
            </a:r>
            <a:endParaRPr/>
          </a:p>
        </p:txBody>
      </p:sp>
      <p:sp>
        <p:nvSpPr>
          <p:cNvPr id="46" name="Google Shape;46;p7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  <p:sp>
        <p:nvSpPr>
          <p:cNvPr id="47" name="Google Shape;47;p7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48" name="Google Shape;48;p7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of this Chapter</a:t>
            </a:r>
            <a:endParaRPr/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" type="body"/>
          </p:nvPr>
        </p:nvSpPr>
        <p:spPr>
          <a:xfrm>
            <a:off x="500062" y="1071562"/>
            <a:ext cx="8215312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Protocol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Aspects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Software and Hardware</a:t>
            </a:r>
            <a:endParaRPr/>
          </a:p>
        </p:txBody>
      </p:sp>
      <p:sp>
        <p:nvSpPr>
          <p:cNvPr id="55" name="Google Shape;55;p8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56" name="Google Shape;56;p8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of this Chapter</a:t>
            </a:r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8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737" y="0"/>
            <a:ext cx="55816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00062" y="1071562"/>
            <a:ext cx="8215312" cy="3986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 </a:t>
            </a:r>
            <a:b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Asymmetric schemes like RSA and Elgamal require exponentiations in integer rings and fields with parameters of more than 1000 bits.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 computational effort on CPUs with 32-bit or 64-bit arithmetic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Large parameter sizes critical for storage on small and embedded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Motivation:</a:t>
            </a:r>
            <a:b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Smaller field sizes providing equivalent security are desirable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Clr>
                <a:srgbClr val="007AC2"/>
              </a:buClr>
              <a:buSzPts val="1920"/>
              <a:buFont typeface="Noto Sans Symbols"/>
              <a:buChar char="▪"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Solution:</a:t>
            </a:r>
            <a:b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 Curve Cryptography uses a group of points (instead of integers) for cryptographic schemes with coefficient sizes of 160-256 bits, reducing significantly the computational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effort.</a:t>
            </a:r>
            <a:endParaRPr/>
          </a:p>
          <a:p>
            <a:pPr indent="-73342" lvl="0" marL="195263" rtl="0" algn="l">
              <a:lnSpc>
                <a:spcPct val="125000"/>
              </a:lnSpc>
              <a:spcBef>
                <a:spcPts val="4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/>
          </a:p>
        </p:txBody>
      </p:sp>
      <p:sp>
        <p:nvSpPr>
          <p:cNvPr id="68" name="Google Shape;68;p9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500062" y="1071562"/>
            <a:ext cx="8215312" cy="1987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Diffie-Hellman Protocol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Security Aspects</a:t>
            </a:r>
            <a:endParaRPr/>
          </a:p>
          <a:p>
            <a:pPr indent="-342900" lvl="0" marL="342900" marR="0" rtl="0" algn="l">
              <a:lnSpc>
                <a:spcPct val="125000"/>
              </a:lnSpc>
              <a:spcBef>
                <a:spcPts val="45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Noto Sans Symbols"/>
              <a:buChar char="▪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in Software and Hardware</a:t>
            </a:r>
            <a:endParaRPr/>
          </a:p>
        </p:txBody>
      </p:sp>
      <p:sp>
        <p:nvSpPr>
          <p:cNvPr id="74" name="Google Shape;74;p10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75" name="Google Shape;75;p10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160"/>
              <a:buFont typeface="Arimo"/>
              <a:buChar char="&lt;"/>
            </a:pPr>
            <a:r>
              <a:rPr b="1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Content of this Chapter</a:t>
            </a:r>
            <a:endParaRPr/>
          </a:p>
        </p:txBody>
      </p:sp>
      <p:pic>
        <p:nvPicPr>
          <p:cNvPr id="76" name="Google Shape;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525" y="1150937"/>
            <a:ext cx="3378200" cy="4149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0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 cap="none" strike="noStrik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Computations on Elliptic Curves</a:t>
            </a:r>
            <a:endParaRPr/>
          </a:p>
        </p:txBody>
      </p:sp>
      <p:sp>
        <p:nvSpPr>
          <p:cNvPr id="83" name="Google Shape;83;p11"/>
          <p:cNvSpPr txBox="1"/>
          <p:nvPr>
            <p:ph idx="1" type="body"/>
          </p:nvPr>
        </p:nvSpPr>
        <p:spPr>
          <a:xfrm>
            <a:off x="500062" y="1071562"/>
            <a:ext cx="4030662" cy="448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680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 curves are polynomials that define points based on the (simplified) Weierstraß equation:</a:t>
            </a:r>
            <a:endParaRPr/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 	     y</a:t>
            </a:r>
            <a:r>
              <a:rPr b="1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1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ax + b 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for parameters a,b that specify the exact shape 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curve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Arial"/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the real numbers and with parameters 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a, b    R, an elliptic curve looks like this 🡪</a:t>
            </a:r>
            <a:endParaRPr/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Char char="•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 curves can not just be defined over the real numbers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but over many other types of finite fields.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3" lvl="0" marL="195263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6637" y="727075"/>
            <a:ext cx="4014787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1"/>
          <p:cNvSpPr txBox="1"/>
          <p:nvPr/>
        </p:nvSpPr>
        <p:spPr>
          <a:xfrm>
            <a:off x="5588000" y="5829300"/>
            <a:ext cx="210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baseline="3000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0" baseline="3000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−3x+3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over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6000" y="3881437"/>
            <a:ext cx="155575" cy="1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2411412" y="6572250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88" name="Google Shape;88;p11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00" y="1450975"/>
            <a:ext cx="34258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96" name="Google Shape;96;p12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Computations on Elliptic Curves (ctd.)</a:t>
            </a:r>
            <a:endParaRPr/>
          </a:p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500062" y="1071562"/>
            <a:ext cx="4525962" cy="437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cryptography, we are interested in elliptic curves module a prime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1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58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{0,1,…, p -1}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 of integers</a:t>
            </a:r>
            <a:b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modulo p arithmetic </a:t>
            </a:r>
            <a:endParaRPr/>
          </a:p>
          <a:p>
            <a:pPr indent="-88583" lvl="0" marL="195263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50" y="141605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2"/>
          <p:cNvSpPr txBox="1"/>
          <p:nvPr/>
        </p:nvSpPr>
        <p:spPr>
          <a:xfrm>
            <a:off x="971550" y="1917700"/>
            <a:ext cx="381635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2"/>
          <p:cNvSpPr txBox="1"/>
          <p:nvPr/>
        </p:nvSpPr>
        <p:spPr>
          <a:xfrm>
            <a:off x="884237" y="1889125"/>
            <a:ext cx="4257675" cy="2425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1123950" y="1963724"/>
            <a:ext cx="3624300" cy="26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 Elliptic Curves over prime fields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elliptic curve over Z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p&gt;3 is the set of all 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pairs (x,y)    Z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fulfill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x</a:t>
            </a:r>
            <a:r>
              <a:rPr b="1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ax + b mod p</a:t>
            </a:r>
            <a:b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together with an imaginary point of infinity θ,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a,b    Z</a:t>
            </a:r>
            <a:r>
              <a:rPr b="0" baseline="-25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condition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4a</a:t>
            </a:r>
            <a:r>
              <a:rPr b="1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+27b</a:t>
            </a:r>
            <a:r>
              <a:rPr b="1" baseline="3000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≠ 0 mod 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2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1762" y="2039937"/>
            <a:ext cx="431800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1512" y="3114242"/>
            <a:ext cx="144463" cy="144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1512" y="3901425"/>
            <a:ext cx="144463" cy="1444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2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00" y="1450975"/>
            <a:ext cx="3425825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2411412" y="6524625"/>
            <a:ext cx="4321175" cy="260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9 of </a:t>
            </a:r>
            <a:r>
              <a:rPr b="0" i="1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Cryptography</a:t>
            </a:r>
            <a:r>
              <a:rPr b="0" i="0" lang="en-US" sz="1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Christof Paar and Jan Pelzl</a:t>
            </a:r>
            <a:endParaRPr/>
          </a:p>
        </p:txBody>
      </p:sp>
      <p:sp>
        <p:nvSpPr>
          <p:cNvPr id="113" name="Google Shape;113;p13"/>
          <p:cNvSpPr txBox="1"/>
          <p:nvPr>
            <p:ph type="title"/>
          </p:nvPr>
        </p:nvSpPr>
        <p:spPr>
          <a:xfrm>
            <a:off x="471487" y="322262"/>
            <a:ext cx="8243887" cy="606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2280"/>
              <a:buFont typeface="Arimo"/>
              <a:buChar char="&lt;"/>
            </a:pPr>
            <a:r>
              <a:rPr b="1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Computations on Elliptic Curves (ctd.)</a:t>
            </a:r>
            <a:endParaRPr/>
          </a:p>
        </p:txBody>
      </p:sp>
      <p:sp>
        <p:nvSpPr>
          <p:cNvPr id="114" name="Google Shape;114;p13"/>
          <p:cNvSpPr txBox="1"/>
          <p:nvPr>
            <p:ph idx="1" type="body"/>
          </p:nvPr>
        </p:nvSpPr>
        <p:spPr>
          <a:xfrm>
            <a:off x="500062" y="1071562"/>
            <a:ext cx="4525962" cy="43862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5262" lvl="0" marL="195262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special considerations are required to convert elliptic curves into a group of points 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any group, a special element is required to allow for the identity operation, i.e.,</a:t>
            </a:r>
            <a:b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P   E: P + θ = P = θ + P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identity point (which is not on the curve) is additionally added to the group definition 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(infinite) identity point is denoted by θ </a:t>
            </a:r>
            <a:endParaRPr/>
          </a:p>
          <a:p>
            <a:pPr indent="-195262" lvl="0" marL="195262" rtl="0" algn="l">
              <a:lnSpc>
                <a:spcPct val="125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</a:pPr>
            <a:r>
              <a:rPr b="0" i="1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5262" lvl="0" marL="195262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Elliptic Curve are symmetric along the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-axis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 to two solutions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and -y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 for each quadratic residue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elliptic curve</a:t>
            </a:r>
            <a:endParaRPr/>
          </a:p>
          <a:p>
            <a:pPr indent="-188911" lvl="1" marL="574675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Clr>
                <a:srgbClr val="007AC2"/>
              </a:buClr>
              <a:buSzPts val="1680"/>
              <a:buFont typeface="Noto Sans Symbols"/>
              <a:buChar char="▪"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point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=(x,y),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inverse or negative point is defined as </a:t>
            </a: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 =(x,-y)</a:t>
            </a: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88583" lvl="0" marL="195263" rtl="0" algn="l">
              <a:lnSpc>
                <a:spcPct val="125000"/>
              </a:lnSpc>
              <a:spcBef>
                <a:spcPts val="35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35750" y="1416050"/>
            <a:ext cx="127000" cy="12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971550" y="1917700"/>
            <a:ext cx="381635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3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1762" y="2039937"/>
            <a:ext cx="431800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062" y="6102350"/>
            <a:ext cx="144462" cy="1444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/>
          <p:nvPr/>
        </p:nvSpPr>
        <p:spPr>
          <a:xfrm>
            <a:off x="6702425" y="3660775"/>
            <a:ext cx="73025" cy="79375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6557962" y="3443287"/>
            <a:ext cx="12382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6197600" y="2865437"/>
            <a:ext cx="73025" cy="793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/>
          <p:nvPr/>
        </p:nvSpPr>
        <p:spPr>
          <a:xfrm>
            <a:off x="6192837" y="4457700"/>
            <a:ext cx="73025" cy="79375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p13"/>
          <p:cNvCxnSpPr/>
          <p:nvPr/>
        </p:nvCxnSpPr>
        <p:spPr>
          <a:xfrm>
            <a:off x="6230937" y="2505075"/>
            <a:ext cx="0" cy="2482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4" name="Google Shape;124;p13"/>
          <p:cNvSpPr txBox="1"/>
          <p:nvPr/>
        </p:nvSpPr>
        <p:spPr>
          <a:xfrm>
            <a:off x="6024562" y="2676525"/>
            <a:ext cx="13493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125" name="Google Shape;125;p13"/>
          <p:cNvSpPr txBox="1"/>
          <p:nvPr/>
        </p:nvSpPr>
        <p:spPr>
          <a:xfrm>
            <a:off x="5935662" y="4484687"/>
            <a:ext cx="2032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-P</a:t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9575" y="2290762"/>
            <a:ext cx="144462" cy="1444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13"/>
          <p:cNvCxnSpPr/>
          <p:nvPr/>
        </p:nvCxnSpPr>
        <p:spPr>
          <a:xfrm flipH="1">
            <a:off x="6810375" y="3201987"/>
            <a:ext cx="1041400" cy="439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13"/>
          <p:cNvSpPr txBox="1"/>
          <p:nvPr/>
        </p:nvSpPr>
        <p:spPr>
          <a:xfrm>
            <a:off x="7915275" y="2933700"/>
            <a:ext cx="630237" cy="425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 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1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infinity</a:t>
            </a:r>
            <a:endParaRPr/>
          </a:p>
        </p:txBody>
      </p:sp>
      <p:sp>
        <p:nvSpPr>
          <p:cNvPr id="129" name="Google Shape;129;p13"/>
          <p:cNvSpPr txBox="1"/>
          <p:nvPr/>
        </p:nvSpPr>
        <p:spPr>
          <a:xfrm>
            <a:off x="179387" y="6570662"/>
            <a:ext cx="5048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4073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900" u="none">
                <a:solidFill>
                  <a:srgbClr val="394073"/>
                </a:solidFill>
                <a:latin typeface="Arial"/>
                <a:ea typeface="Arial"/>
                <a:cs typeface="Arial"/>
                <a:sym typeface="Arial"/>
              </a:rPr>
              <a:t>/24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Folienvorlage2">
  <a:themeElements>
    <a:clrScheme name="Folienvorlag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Folienvorlage2">
  <a:themeElements>
    <a:clrScheme name="Folienvorlage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