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6516" y="5801399"/>
            <a:ext cx="8510968" cy="211320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719040" y="8433643"/>
            <a:ext cx="527154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Rock &amp; Roll Ride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886432" y="1827597"/>
            <a:ext cx="333212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ideas</a:t>
            </a:r>
          </a:p>
        </p:txBody>
      </p:sp>
      <p:sp>
        <p:nvSpPr>
          <p:cNvPr id="169" name="Shape 169"/>
          <p:cNvSpPr/>
          <p:nvPr/>
        </p:nvSpPr>
        <p:spPr>
          <a:xfrm>
            <a:off x="1914138" y="4570797"/>
            <a:ext cx="1558808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Digital communication between Jaguar, Land Rover and employee</a:t>
            </a:r>
          </a:p>
        </p:txBody>
      </p:sp>
      <p:sp>
        <p:nvSpPr>
          <p:cNvPr id="170" name="Shape 170"/>
          <p:cNvSpPr/>
          <p:nvPr/>
        </p:nvSpPr>
        <p:spPr>
          <a:xfrm>
            <a:off x="1914138" y="5459797"/>
            <a:ext cx="347273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Gamification</a:t>
            </a:r>
          </a:p>
        </p:txBody>
      </p:sp>
      <p:sp>
        <p:nvSpPr>
          <p:cNvPr id="171" name="Shape 171"/>
          <p:cNvSpPr/>
          <p:nvPr/>
        </p:nvSpPr>
        <p:spPr>
          <a:xfrm>
            <a:off x="1914138" y="6348797"/>
            <a:ext cx="1089901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Open platform for other services and partners</a:t>
            </a:r>
          </a:p>
        </p:txBody>
      </p:sp>
      <p:pic>
        <p:nvPicPr>
          <p:cNvPr id="17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318" y="10928188"/>
            <a:ext cx="4121829" cy="1023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886432" y="1827597"/>
            <a:ext cx="392991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Our solution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1914138" y="4570797"/>
            <a:ext cx="1476829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Single purpose application - fast, reliable and comfort transport</a:t>
            </a:r>
          </a:p>
        </p:txBody>
      </p:sp>
      <p:sp>
        <p:nvSpPr>
          <p:cNvPr id="124" name="Shape 124"/>
          <p:cNvSpPr/>
          <p:nvPr/>
        </p:nvSpPr>
        <p:spPr>
          <a:xfrm>
            <a:off x="1914138" y="5459797"/>
            <a:ext cx="916689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have control over all transport risk</a:t>
            </a:r>
          </a:p>
        </p:txBody>
      </p:sp>
      <p:sp>
        <p:nvSpPr>
          <p:cNvPr id="125" name="Shape 125"/>
          <p:cNvSpPr/>
          <p:nvPr/>
        </p:nvSpPr>
        <p:spPr>
          <a:xfrm>
            <a:off x="1901438" y="6348797"/>
            <a:ext cx="824540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Competitive advantage on market</a:t>
            </a:r>
          </a:p>
        </p:txBody>
      </p:sp>
      <p:pic>
        <p:nvPicPr>
          <p:cNvPr id="1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318" y="10928188"/>
            <a:ext cx="4121829" cy="1023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886432" y="1827597"/>
            <a:ext cx="340251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Core value</a:t>
            </a:r>
          </a:p>
        </p:txBody>
      </p:sp>
      <p:sp>
        <p:nvSpPr>
          <p:cNvPr id="129" name="Shape 129"/>
          <p:cNvSpPr/>
          <p:nvPr/>
        </p:nvSpPr>
        <p:spPr>
          <a:xfrm>
            <a:off x="1914138" y="4570797"/>
            <a:ext cx="1064550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Connected and intelligent transform platform</a:t>
            </a:r>
          </a:p>
        </p:txBody>
      </p:sp>
      <p:sp>
        <p:nvSpPr>
          <p:cNvPr id="130" name="Shape 130"/>
          <p:cNvSpPr/>
          <p:nvPr/>
        </p:nvSpPr>
        <p:spPr>
          <a:xfrm>
            <a:off x="1914138" y="5459797"/>
            <a:ext cx="660779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Collecting all relevant data</a:t>
            </a:r>
          </a:p>
        </p:txBody>
      </p:sp>
      <p:sp>
        <p:nvSpPr>
          <p:cNvPr id="131" name="Shape 131"/>
          <p:cNvSpPr/>
          <p:nvPr/>
        </p:nvSpPr>
        <p:spPr>
          <a:xfrm>
            <a:off x="1901438" y="6348797"/>
            <a:ext cx="646616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Creation of optimal routes</a:t>
            </a:r>
          </a:p>
        </p:txBody>
      </p:sp>
      <p:pic>
        <p:nvPicPr>
          <p:cNvPr id="13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318" y="10928188"/>
            <a:ext cx="4121829" cy="1023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886432" y="1827597"/>
            <a:ext cx="102101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Traffic informations input of Nitra</a:t>
            </a:r>
          </a:p>
        </p:txBody>
      </p:sp>
      <p:sp>
        <p:nvSpPr>
          <p:cNvPr id="135" name="Shape 135"/>
          <p:cNvSpPr/>
          <p:nvPr/>
        </p:nvSpPr>
        <p:spPr>
          <a:xfrm>
            <a:off x="1914138" y="4570797"/>
            <a:ext cx="530877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Public transport data</a:t>
            </a:r>
          </a:p>
        </p:txBody>
      </p:sp>
      <p:sp>
        <p:nvSpPr>
          <p:cNvPr id="136" name="Shape 136"/>
          <p:cNvSpPr/>
          <p:nvPr/>
        </p:nvSpPr>
        <p:spPr>
          <a:xfrm>
            <a:off x="1914138" y="5459797"/>
            <a:ext cx="392492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Real time data</a:t>
            </a:r>
          </a:p>
        </p:txBody>
      </p:sp>
      <p:sp>
        <p:nvSpPr>
          <p:cNvPr id="137" name="Shape 137"/>
          <p:cNvSpPr/>
          <p:nvPr/>
        </p:nvSpPr>
        <p:spPr>
          <a:xfrm>
            <a:off x="1901438" y="6348797"/>
            <a:ext cx="1382621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93888" indent="-493888" algn="l">
              <a:buSzPct val="75000"/>
              <a:buChar char="•"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can visualise capacity and limitations of traffic situation</a:t>
            </a:r>
          </a:p>
        </p:txBody>
      </p:sp>
      <p:pic>
        <p:nvPicPr>
          <p:cNvPr id="13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318" y="10928188"/>
            <a:ext cx="4121829" cy="1023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886432" y="1827597"/>
            <a:ext cx="931811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Visualisation of traffic in Nitra </a:t>
            </a:r>
          </a:p>
        </p:txBody>
      </p:sp>
      <p:pic>
        <p:nvPicPr>
          <p:cNvPr id="141" name="bus_stop_anima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992" y="3495320"/>
            <a:ext cx="20216817" cy="939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886432" y="1827597"/>
            <a:ext cx="791634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Route optimization model</a:t>
            </a:r>
          </a:p>
        </p:txBody>
      </p:sp>
      <p:pic>
        <p:nvPicPr>
          <p:cNvPr id="144" name="Webp.net-gifmak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537" y="3188894"/>
            <a:ext cx="21262952" cy="967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dom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8489" y="1754406"/>
            <a:ext cx="5454022" cy="970088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6208278" y="11931284"/>
            <a:ext cx="193444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passenger</a:t>
            </a:r>
          </a:p>
        </p:txBody>
      </p:sp>
      <p:pic>
        <p:nvPicPr>
          <p:cNvPr id="148" name="dom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1489" y="1754406"/>
            <a:ext cx="5454022" cy="970088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6636553" y="11931284"/>
            <a:ext cx="114389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driver</a:t>
            </a:r>
          </a:p>
        </p:txBody>
      </p:sp>
      <p:pic>
        <p:nvPicPr>
          <p:cNvPr id="150" name="rozcestni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489" y="1754406"/>
            <a:ext cx="5454022" cy="970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rozcestni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81489" y="1754406"/>
            <a:ext cx="5454022" cy="970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azier 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8489" y="1754407"/>
            <a:ext cx="5454022" cy="9700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reate rid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81489" y="1754407"/>
            <a:ext cx="5454022" cy="9700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queue succes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48489" y="1703607"/>
            <a:ext cx="5454022" cy="970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22546385" y="507159"/>
            <a:ext cx="1270001" cy="1270001"/>
          </a:xfrm>
          <a:prstGeom prst="rect">
            <a:avLst/>
          </a:prstGeom>
          <a:solidFill>
            <a:srgbClr val="2C673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6" name="ride created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456089" y="1709228"/>
            <a:ext cx="5504822" cy="979124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55153" y="500020"/>
            <a:ext cx="61890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Demo - applications</a:t>
            </a:r>
          </a:p>
        </p:txBody>
      </p:sp>
      <p:pic>
        <p:nvPicPr>
          <p:cNvPr id="158" name="warni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456089" y="1709228"/>
            <a:ext cx="5504822" cy="979124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635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0" advTm="0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8" presetID="2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9"/>
      <p:bldP build="whole" bldLvl="1" animBg="1" rev="0" advAuto="0" spid="155" grpId="12"/>
      <p:bldP build="whole" bldLvl="1" animBg="1" rev="0" advAuto="0" spid="150" grpId="5"/>
      <p:bldP build="whole" bldLvl="1" animBg="1" rev="0" advAuto="0" spid="149" grpId="2"/>
      <p:bldP build="whole" bldLvl="1" animBg="1" rev="0" advAuto="0" spid="147" grpId="1"/>
      <p:bldP build="whole" bldLvl="1" animBg="1" rev="0" advAuto="0" spid="156" grpId="10"/>
      <p:bldP build="whole" bldLvl="1" animBg="1" rev="0" advAuto="0" spid="146" grpId="3"/>
      <p:bldP build="whole" bldLvl="1" animBg="1" rev="0" advAuto="0" spid="148" grpId="4"/>
      <p:bldP build="whole" bldLvl="1" animBg="1" rev="0" advAuto="0" spid="158" grpId="11"/>
      <p:bldP build="whole" bldLvl="1" animBg="1" rev="0" advAuto="0" spid="152" grpId="7"/>
      <p:bldP build="whole" bldLvl="1" animBg="1" rev="0" advAuto="0" spid="151" grpId="6"/>
      <p:bldP build="whole" bldLvl="1" animBg="1" rev="0" advAuto="0" spid="153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55153" y="500020"/>
            <a:ext cx="721313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 administrator</a:t>
            </a:r>
          </a:p>
        </p:txBody>
      </p:sp>
      <p:sp>
        <p:nvSpPr>
          <p:cNvPr id="161" name="Shape 161"/>
          <p:cNvSpPr/>
          <p:nvPr/>
        </p:nvSpPr>
        <p:spPr>
          <a:xfrm>
            <a:off x="22546385" y="507159"/>
            <a:ext cx="1270001" cy="1270001"/>
          </a:xfrm>
          <a:prstGeom prst="rect">
            <a:avLst/>
          </a:prstGeom>
          <a:solidFill>
            <a:srgbClr val="2C673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62" name="Desktop H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6517" y="2538580"/>
            <a:ext cx="16290966" cy="9695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Desktop HD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6518" y="2538580"/>
            <a:ext cx="16290964" cy="969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0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3" grpId="2"/>
      <p:bldP build="whole" bldLvl="1" animBg="1" rev="0" advAuto="0" spid="161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67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26432" y="6272597"/>
            <a:ext cx="43897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Shift manager</a:t>
            </a:r>
          </a:p>
        </p:txBody>
      </p:sp>
      <p:pic>
        <p:nvPicPr>
          <p:cNvPr id="166" name="Webp.net-gifmaker-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5079" y="-1"/>
            <a:ext cx="9127375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