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9" r:id="rId3"/>
    <p:sldId id="276" r:id="rId4"/>
    <p:sldId id="277" r:id="rId5"/>
    <p:sldId id="260" r:id="rId6"/>
    <p:sldId id="274" r:id="rId7"/>
    <p:sldId id="275" r:id="rId8"/>
    <p:sldId id="278" r:id="rId9"/>
    <p:sldId id="262" r:id="rId10"/>
    <p:sldId id="279" r:id="rId11"/>
    <p:sldId id="281" r:id="rId12"/>
    <p:sldId id="280" r:id="rId13"/>
    <p:sldId id="282" r:id="rId14"/>
    <p:sldId id="285" r:id="rId15"/>
    <p:sldId id="283" r:id="rId16"/>
    <p:sldId id="284" r:id="rId17"/>
    <p:sldId id="286" r:id="rId18"/>
    <p:sldId id="288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626282-83BE-4B14-AA1D-E9A716F8FEB8}" type="datetime1">
              <a:rPr lang="it-IT" smtClean="0"/>
              <a:t>27/09/2021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3FCBA3-AE69-44D9-84A9-153F3F9E2987}" type="datetime1">
              <a:rPr lang="it-IT" smtClean="0"/>
              <a:t>27/09/2021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7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2AEA12-A884-495F-8D96-E2791E451670}" type="datetime1">
              <a:rPr lang="it-IT" smtClean="0"/>
              <a:t>27/09/2021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574AD5-D417-4FAA-8969-2C3D2D990862}" type="datetime1">
              <a:rPr lang="it-IT" smtClean="0"/>
              <a:t>27/09/2021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234F22-96F1-43C5-9A84-5011A5FFAE38}" type="datetime1">
              <a:rPr lang="it-IT" smtClean="0"/>
              <a:t>27/09/2021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5069C4-336E-40F0-85A2-25D6F0A25D32}" type="datetime1">
              <a:rPr lang="it-IT" smtClean="0"/>
              <a:t>27/09/2021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7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1B965-D21F-4083-9FDC-4C0868AFCE6A}" type="datetime1">
              <a:rPr lang="it-IT" smtClean="0"/>
              <a:t>27/09/2021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F263AC-6BFA-4530-A45D-98F6CD76B995}" type="datetime1">
              <a:rPr lang="it-IT" smtClean="0"/>
              <a:t>27/09/2021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EEB9B-9A76-4838-83B5-EFB83BC3FC95}" type="datetime1">
              <a:rPr lang="it-IT" smtClean="0"/>
              <a:t>27/09/2021</a:t>
            </a:fld>
            <a:endParaRPr lang="en-US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" dirty="0"/>
              <a:t>Fare clic per modificare lo stile del titolo</a:t>
            </a:r>
            <a:endParaRPr lang="en-US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788151-CB43-4FD7-A3FA-96D82E7273D6}" type="datetime1">
              <a:rPr lang="it-IT" smtClean="0"/>
              <a:t>27/09/2021</a:t>
            </a:fld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4158B-E18A-4760-AF0B-F8E1F54F95E6}" type="datetime1">
              <a:rPr lang="it-IT" smtClean="0"/>
              <a:t>27/09/2021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" dirty="0"/>
              <a:t>Fare clic per modificare gli stili del 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F4D0FD0-762A-4E00-B40D-E1022DE9149C}" type="datetime1">
              <a:rPr lang="it-IT" smtClean="0"/>
              <a:t>27/09/2021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14666673-06EC-44D2-AEC3-E4C57BDDC5B7}" type="datetime1">
              <a:rPr lang="it-IT" smtClean="0"/>
              <a:t>27/09/2021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 dirty="0"/>
              <a:t>Fare clic per modificare lo stile del 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117DD88-DA0B-42BB-B7E2-325641850C3A}" type="datetime1">
              <a:rPr lang="it-IT" smtClean="0"/>
              <a:t>27/09/2021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tango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Autofit/>
          </a:bodyPr>
          <a:lstStyle/>
          <a:p>
            <a:pPr rtl="0"/>
            <a:r>
              <a:rPr lang="it" sz="5400" dirty="0"/>
              <a:t>Pictet Case Study –</a:t>
            </a:r>
            <a:br>
              <a:rPr lang="it" sz="6000" dirty="0"/>
            </a:br>
            <a:r>
              <a:rPr lang="it" sz="4800" dirty="0"/>
              <a:t>Which country will you invest in?</a:t>
            </a:r>
            <a:endParaRPr lang="it" sz="6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Marco Pistis</a:t>
            </a:r>
          </a:p>
        </p:txBody>
      </p:sp>
      <p:pic>
        <p:nvPicPr>
          <p:cNvPr id="5" name="Immagine 4" descr="Immagine con edificio, sedia, panca, lato&#10;&#10;Descrizione generata automa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365DCA-DC9E-47B4-A050-D1FE5D3C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Top 10 by ESG factors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6DE5098-AF58-4907-9158-0CF567ECC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09" y="2115127"/>
            <a:ext cx="11136400" cy="3758533"/>
          </a:xfrm>
          <a:prstGeom prst="rect">
            <a:avLst/>
          </a:prstGeom>
          <a:noFill/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E9D8BB-9F4C-41A2-9573-62C26F2F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925069C4-336E-40F0-85A2-25D6F0A25D32}" type="datetime1">
              <a:rPr lang="it-IT" smtClean="0"/>
              <a:pPr rtl="0">
                <a:spcAft>
                  <a:spcPts val="600"/>
                </a:spcAft>
              </a:pPr>
              <a:t>27/09/2021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365DCA-DC9E-47B4-A050-D1FE5D3C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ESG score vs GNI vs spread (1)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1959817-DD1F-42BC-85F0-D2857EDE9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743" y="1931972"/>
            <a:ext cx="5458514" cy="4339519"/>
          </a:xfrm>
          <a:prstGeom prst="rect">
            <a:avLst/>
          </a:prstGeom>
          <a:noFill/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E9D8BB-9F4C-41A2-9573-62C26F2F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925069C4-336E-40F0-85A2-25D6F0A25D32}" type="datetime1">
              <a:rPr lang="it-IT" smtClean="0"/>
              <a:pPr rtl="0">
                <a:spcAft>
                  <a:spcPts val="600"/>
                </a:spcAft>
              </a:pPr>
              <a:t>27/09/2021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365DCA-DC9E-47B4-A050-D1FE5D3C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ESG score vs GNI vs spread (2)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598F65F-DA1D-4DA2-A1C3-F64B33CB9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97365"/>
            <a:ext cx="7822451" cy="4126344"/>
          </a:xfrm>
          <a:prstGeom prst="rect">
            <a:avLst/>
          </a:prstGeom>
          <a:noFill/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E9D8BB-9F4C-41A2-9573-62C26F2F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925069C4-336E-40F0-85A2-25D6F0A25D32}" type="datetime1">
              <a:rPr lang="it-IT" smtClean="0"/>
              <a:pPr rtl="0">
                <a:spcAft>
                  <a:spcPts val="600"/>
                </a:spcAft>
              </a:pPr>
              <a:t>27/09/2021</a:t>
            </a:fld>
            <a:endParaRPr lang="en-US"/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76FA2CF-27E8-41FE-8147-3FB11D8A8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851" y="2358307"/>
            <a:ext cx="1009791" cy="346758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7F089C-2613-476E-B9AA-97B91498E9C3}"/>
              </a:ext>
            </a:extLst>
          </p:cNvPr>
          <p:cNvSpPr txBox="1"/>
          <p:nvPr/>
        </p:nvSpPr>
        <p:spPr>
          <a:xfrm>
            <a:off x="8919734" y="2074416"/>
            <a:ext cx="223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Average spread in 2020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E4B8BE2-6877-42F9-A28B-C2FB503B1ACA}"/>
              </a:ext>
            </a:extLst>
          </p:cNvPr>
          <p:cNvSpPr/>
          <p:nvPr/>
        </p:nvSpPr>
        <p:spPr>
          <a:xfrm>
            <a:off x="9460940" y="3191286"/>
            <a:ext cx="1109611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695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42949B-D2C1-49F4-849C-BBC98FFC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for forecasting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A70D26-96B3-4FAE-A7D3-EAEA494C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5069C4-336E-40F0-85A2-25D6F0A25D32}" type="datetime1">
              <a:rPr lang="it-IT" smtClean="0"/>
              <a:t>27/09/2021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3E91FE-BDB8-41DA-838F-6CF73B0BD387}"/>
              </a:ext>
            </a:extLst>
          </p:cNvPr>
          <p:cNvSpPr txBox="1"/>
          <p:nvPr/>
        </p:nvSpPr>
        <p:spPr>
          <a:xfrm>
            <a:off x="1175857" y="1996580"/>
            <a:ext cx="984028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forecasting exercise consists in using  the ESG data constructed so far to predict the value of the sovereign bond spread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Frequency of sovereign bond data is monthly, so the ESG data has been transformed from yearly to monthly base imputing new missing values via polynomial interpolation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Time series used for the models are very short (just above 100 observations) so the resulting performances of the estimated models are significantly (negatively) affected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simplicity, the models have been estimated only for the country chosen for the investment (Singapore)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6539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42949B-D2C1-49F4-849C-BBC98FFC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– VAR model (1)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A70D26-96B3-4FAE-A7D3-EAEA494C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5069C4-336E-40F0-85A2-25D6F0A25D32}" type="datetime1">
              <a:rPr lang="it-IT" smtClean="0"/>
              <a:t>27/09/2021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3E91FE-BDB8-41DA-838F-6CF73B0BD387}"/>
              </a:ext>
            </a:extLst>
          </p:cNvPr>
          <p:cNvSpPr txBox="1"/>
          <p:nvPr/>
        </p:nvSpPr>
        <p:spPr>
          <a:xfrm>
            <a:off x="1175857" y="1996580"/>
            <a:ext cx="984028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Vector Autoregression (VAR) is a standard econometric model used to analyze the relationships and forecast multiple time series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idea is to use lags (t-h) of the 3 ESG pillars + lags (t-h) of the spread variable to predict the value of the spread at time 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key requirement when working with this model is the stationarity of the time series. For this reason, both target and features have been log-diff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A1E57C7-CA9C-4AA1-AB29-B9A6B2A58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431" y="2816322"/>
            <a:ext cx="3324689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0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42949B-D2C1-49F4-849C-BBC98FFC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– VAR model (2)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A70D26-96B3-4FAE-A7D3-EAEA494C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5069C4-336E-40F0-85A2-25D6F0A25D32}" type="datetime1">
              <a:rPr lang="it-IT" smtClean="0"/>
              <a:t>27/09/2021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3E91FE-BDB8-41DA-838F-6CF73B0BD387}"/>
              </a:ext>
            </a:extLst>
          </p:cNvPr>
          <p:cNvSpPr txBox="1"/>
          <p:nvPr/>
        </p:nvSpPr>
        <p:spPr>
          <a:xfrm>
            <a:off x="1175857" y="1996580"/>
            <a:ext cx="98402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VAR(3) with 3 autoregressive lags has been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VAR model can be used to calculate the optimal h-step ahead forecast in terms of mean-squared error. The forecasting horizon chosen here is 3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performance of the model can be assessed using RMSE: 0.039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54A7AA4-7D33-4F6B-9AF9-7CC411BCD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20" y="3953525"/>
            <a:ext cx="8649907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63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42949B-D2C1-49F4-849C-BBC98FFC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– RNN model (1)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A70D26-96B3-4FAE-A7D3-EAEA494C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5069C4-336E-40F0-85A2-25D6F0A25D32}" type="datetime1">
              <a:rPr lang="it-IT" smtClean="0"/>
              <a:t>27/09/2021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3E91FE-BDB8-41DA-838F-6CF73B0BD387}"/>
              </a:ext>
            </a:extLst>
          </p:cNvPr>
          <p:cNvSpPr txBox="1"/>
          <p:nvPr/>
        </p:nvSpPr>
        <p:spPr>
          <a:xfrm>
            <a:off x="1175857" y="1996580"/>
            <a:ext cx="984028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RNN models are a common deep learning model used for prediction tasks thanks to its sequential “memory”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this case, the model is univariate (only the target variable is used) and the data has been normalized (not log-differenced)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Instead of running a one-time forecast, the model has been estimated on a training set made of data from the period 2010-2017 and </a:t>
            </a:r>
            <a:r>
              <a:rPr lang="en-US" sz="2000" dirty="0" err="1"/>
              <a:t>backtested</a:t>
            </a:r>
            <a:r>
              <a:rPr lang="en-US" sz="2000" dirty="0"/>
              <a:t> on a test set constituted by 2018-2020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RNN model uses 6-months sequences to predict the next element in the sequence and has a forecasting horizon of 3 months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822637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42949B-D2C1-49F4-849C-BBC98FFC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Forecasting – RNN model (2)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3E91FE-BDB8-41DA-838F-6CF73B0BD387}"/>
              </a:ext>
            </a:extLst>
          </p:cNvPr>
          <p:cNvSpPr txBox="1"/>
          <p:nvPr/>
        </p:nvSpPr>
        <p:spPr>
          <a:xfrm>
            <a:off x="1097280" y="2120900"/>
            <a:ext cx="4639736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performance of the model can be assessed with the mean absolute percentage error (MAPE): 6.62%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endParaRPr lang="en-US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Despite the comforting values of the MAPE, the model is probably overfitting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411ECFE-6A2F-4268-B768-0B7E0F7E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644" y="2000826"/>
            <a:ext cx="4944632" cy="4202937"/>
          </a:xfrm>
          <a:prstGeom prst="rect">
            <a:avLst/>
          </a:prstGeom>
          <a:noFill/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A70D26-96B3-4FAE-A7D3-EAEA494C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25069C4-336E-40F0-85A2-25D6F0A25D32}" type="datetime1">
              <a:rPr lang="it-IT" smtClean="0"/>
              <a:pPr>
                <a:spcAft>
                  <a:spcPts val="600"/>
                </a:spcAft>
              </a:pPr>
              <a:t>27/09/2021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94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42949B-D2C1-49F4-849C-BBC98FFC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on the cloud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A70D26-96B3-4FAE-A7D3-EAEA494C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5069C4-336E-40F0-85A2-25D6F0A25D32}" type="datetime1">
              <a:rPr lang="it-IT" smtClean="0"/>
              <a:t>27/09/2021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3E91FE-BDB8-41DA-838F-6CF73B0BD387}"/>
              </a:ext>
            </a:extLst>
          </p:cNvPr>
          <p:cNvSpPr txBox="1"/>
          <p:nvPr/>
        </p:nvSpPr>
        <p:spPr>
          <a:xfrm>
            <a:off x="1175857" y="1996580"/>
            <a:ext cx="98402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ML pipeline can be deployed on a cloud service like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World Bank API can be connected to the Glue workflow so that the entire extraction, transformation and loading (ETL) data process can be moved to AWS Glue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Amazon </a:t>
            </a:r>
            <a:r>
              <a:rPr lang="en-US" sz="2000" dirty="0" err="1"/>
              <a:t>SageMaker</a:t>
            </a:r>
            <a:r>
              <a:rPr lang="en-US" sz="2000" dirty="0"/>
              <a:t> can then be used to host, build, retrain, and deploy ML models at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56396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D85E4A-130B-430A-A17F-4D7970091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4109"/>
            <a:ext cx="10058400" cy="404113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Tasks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Data preparation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ESG framework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ESG methodology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ESG results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Sovereign bond spread forecasting - VAR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Sovereign bond spread forecasting – RNN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Deployment on the cloud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116B15-7969-46D6-BA90-1F0AB171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5069C4-336E-40F0-85A2-25D6F0A25D32}" type="datetime1">
              <a:rPr lang="it-IT" smtClean="0"/>
              <a:t>27/09/2021</a:t>
            </a:fld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FE6F40-970A-4C9A-BBC1-403364D7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2745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D85E4A-130B-430A-A17F-4D7970091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4109"/>
            <a:ext cx="10058400" cy="384498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Imaging you have CHF 10 million and you want to invest in sovereign bonds: which country would you invest in?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Task 1: Construct a country-level ESG rating using World Bank data.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 Task 2: Build a model to predict the sovereign bond spreads with the data collected in the previous step.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116B15-7969-46D6-BA90-1F0AB171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5069C4-336E-40F0-85A2-25D6F0A25D32}" type="datetime1">
              <a:rPr lang="it-IT" smtClean="0"/>
              <a:t>27/09/2021</a:t>
            </a:fld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FE6F40-970A-4C9A-BBC1-403364D7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49284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42949B-D2C1-49F4-849C-BBC98FFC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A70D26-96B3-4FAE-A7D3-EAEA494C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5069C4-336E-40F0-85A2-25D6F0A25D32}" type="datetime1">
              <a:rPr lang="it-IT" smtClean="0"/>
              <a:t>27/09/2021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3E91FE-BDB8-41DA-838F-6CF73B0BD387}"/>
              </a:ext>
            </a:extLst>
          </p:cNvPr>
          <p:cNvSpPr txBox="1"/>
          <p:nvPr/>
        </p:nvSpPr>
        <p:spPr>
          <a:xfrm>
            <a:off x="1175857" y="1996580"/>
            <a:ext cx="98402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27 selected indicators downloaded through the World Bank API from the ESG and the Millennium Development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Selection based on relevance and country coverage (52 emerging economies, yearly data for the period 2010-2020)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Missing values between observations have been imputed using linear interpolation for 5 period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After imputation, countries with more than 33% of missing values across indicators have been removed from sample (e.g., Taiwan)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044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42949B-D2C1-49F4-849C-BBC98FFC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ESG framework (1)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A70D26-96B3-4FAE-A7D3-EAEA494C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5069C4-336E-40F0-85A2-25D6F0A25D32}" type="datetime1">
              <a:rPr lang="it-IT" smtClean="0"/>
              <a:t>27/09/2021</a:t>
            </a:fld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0D0AA34-2228-4BF4-974D-C3CFEBFB7A09}"/>
              </a:ext>
            </a:extLst>
          </p:cNvPr>
          <p:cNvSpPr/>
          <p:nvPr/>
        </p:nvSpPr>
        <p:spPr>
          <a:xfrm>
            <a:off x="1191237" y="2041248"/>
            <a:ext cx="3120704" cy="9060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Environment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24B526B-1740-4B0A-813D-A32F2C293954}"/>
              </a:ext>
            </a:extLst>
          </p:cNvPr>
          <p:cNvSpPr/>
          <p:nvPr/>
        </p:nvSpPr>
        <p:spPr>
          <a:xfrm>
            <a:off x="4570868" y="2041248"/>
            <a:ext cx="3120704" cy="9060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Social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73B995B-0A52-4332-B7E0-FE9159CA5C47}"/>
              </a:ext>
            </a:extLst>
          </p:cNvPr>
          <p:cNvSpPr/>
          <p:nvPr/>
        </p:nvSpPr>
        <p:spPr>
          <a:xfrm>
            <a:off x="7950499" y="2041248"/>
            <a:ext cx="3120704" cy="9060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Governance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BAFF63C-78AF-4A8B-9559-8B556DAEB6C0}"/>
              </a:ext>
            </a:extLst>
          </p:cNvPr>
          <p:cNvSpPr/>
          <p:nvPr/>
        </p:nvSpPr>
        <p:spPr>
          <a:xfrm>
            <a:off x="1191237" y="3251147"/>
            <a:ext cx="3120704" cy="661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Carbon emissions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1433B62-463A-418C-9115-C14B2E617F95}"/>
              </a:ext>
            </a:extLst>
          </p:cNvPr>
          <p:cNvSpPr/>
          <p:nvPr/>
        </p:nvSpPr>
        <p:spPr>
          <a:xfrm>
            <a:off x="4570868" y="3251147"/>
            <a:ext cx="3120704" cy="661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Health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A693A4C-A57E-49EB-A164-6E089218C6E8}"/>
              </a:ext>
            </a:extLst>
          </p:cNvPr>
          <p:cNvSpPr/>
          <p:nvPr/>
        </p:nvSpPr>
        <p:spPr>
          <a:xfrm>
            <a:off x="7950499" y="3251147"/>
            <a:ext cx="3120704" cy="661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Quality of institutions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7BA56FD-19C3-426D-8BFC-389B42320CDF}"/>
              </a:ext>
            </a:extLst>
          </p:cNvPr>
          <p:cNvSpPr/>
          <p:nvPr/>
        </p:nvSpPr>
        <p:spPr>
          <a:xfrm>
            <a:off x="1191237" y="4064916"/>
            <a:ext cx="3120704" cy="661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Climate vulnerability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F0C03C07-E182-4358-BA0E-C68985EF8E85}"/>
              </a:ext>
            </a:extLst>
          </p:cNvPr>
          <p:cNvSpPr/>
          <p:nvPr/>
        </p:nvSpPr>
        <p:spPr>
          <a:xfrm>
            <a:off x="4570868" y="4064916"/>
            <a:ext cx="3120704" cy="661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Education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2B5C28F7-423A-4210-81ED-0428FFBCE83B}"/>
              </a:ext>
            </a:extLst>
          </p:cNvPr>
          <p:cNvSpPr/>
          <p:nvPr/>
        </p:nvSpPr>
        <p:spPr>
          <a:xfrm>
            <a:off x="7950499" y="4064916"/>
            <a:ext cx="3120704" cy="661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Political stability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FEF71C5C-C042-4A6B-84FE-7C6A2F1C8975}"/>
              </a:ext>
            </a:extLst>
          </p:cNvPr>
          <p:cNvSpPr/>
          <p:nvPr/>
        </p:nvSpPr>
        <p:spPr>
          <a:xfrm>
            <a:off x="1191237" y="4878685"/>
            <a:ext cx="3120704" cy="661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Nature conservation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B0FB0305-A4D1-4B9D-8C07-53255279F877}"/>
              </a:ext>
            </a:extLst>
          </p:cNvPr>
          <p:cNvSpPr/>
          <p:nvPr/>
        </p:nvSpPr>
        <p:spPr>
          <a:xfrm>
            <a:off x="4570868" y="4878685"/>
            <a:ext cx="3120704" cy="661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Living standards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94E89C07-DF8F-48FE-BA73-F0758CE7ECED}"/>
              </a:ext>
            </a:extLst>
          </p:cNvPr>
          <p:cNvSpPr/>
          <p:nvPr/>
        </p:nvSpPr>
        <p:spPr>
          <a:xfrm>
            <a:off x="7950499" y="4878685"/>
            <a:ext cx="3120704" cy="661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Freedom of speech</a:t>
            </a:r>
          </a:p>
        </p:txBody>
      </p:sp>
    </p:spTree>
    <p:extLst>
      <p:ext uri="{BB962C8B-B14F-4D97-AF65-F5344CB8AC3E}">
        <p14:creationId xmlns:p14="http://schemas.microsoft.com/office/powerpoint/2010/main" val="402783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42949B-D2C1-49F4-849C-BBC98FFC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ESG framework (2)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A70D26-96B3-4FAE-A7D3-EAEA494C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5069C4-336E-40F0-85A2-25D6F0A25D32}" type="datetime1">
              <a:rPr lang="it-IT" smtClean="0"/>
              <a:t>27/09/2021</a:t>
            </a:fld>
            <a:endParaRPr lang="en-US" dirty="0"/>
          </a:p>
        </p:txBody>
      </p:sp>
      <p:graphicFrame>
        <p:nvGraphicFramePr>
          <p:cNvPr id="5" name="Tabella 7">
            <a:extLst>
              <a:ext uri="{FF2B5EF4-FFF2-40B4-BE49-F238E27FC236}">
                <a16:creationId xmlns:a16="http://schemas.microsoft.com/office/drawing/2014/main" id="{C3B5EC68-6F82-421F-ACC1-92B3BDF9B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319881"/>
              </p:ext>
            </p:extLst>
          </p:nvPr>
        </p:nvGraphicFramePr>
        <p:xfrm>
          <a:off x="1191237" y="2031408"/>
          <a:ext cx="9964443" cy="4054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481">
                  <a:extLst>
                    <a:ext uri="{9D8B030D-6E8A-4147-A177-3AD203B41FA5}">
                      <a16:colId xmlns:a16="http://schemas.microsoft.com/office/drawing/2014/main" val="2679507838"/>
                    </a:ext>
                  </a:extLst>
                </a:gridCol>
                <a:gridCol w="3321481">
                  <a:extLst>
                    <a:ext uri="{9D8B030D-6E8A-4147-A177-3AD203B41FA5}">
                      <a16:colId xmlns:a16="http://schemas.microsoft.com/office/drawing/2014/main" val="2468301296"/>
                    </a:ext>
                  </a:extLst>
                </a:gridCol>
                <a:gridCol w="3321481">
                  <a:extLst>
                    <a:ext uri="{9D8B030D-6E8A-4147-A177-3AD203B41FA5}">
                      <a16:colId xmlns:a16="http://schemas.microsoft.com/office/drawing/2014/main" val="2269490586"/>
                    </a:ext>
                  </a:extLst>
                </a:gridCol>
              </a:tblGrid>
              <a:tr h="457525">
                <a:tc>
                  <a:txBody>
                    <a:bodyPr/>
                    <a:lstStyle/>
                    <a:p>
                      <a:r>
                        <a:rPr lang="en-US" sz="1600" noProof="0"/>
                        <a:t>Environmental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Social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Governance 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47737"/>
                  </a:ext>
                </a:extLst>
              </a:tr>
              <a:tr h="45752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noProof="0" dirty="0"/>
                        <a:t>CO2 emissions 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noProof="0" dirty="0"/>
                        <a:t>Infant mortality, life expectancy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noProof="0"/>
                        <a:t>Corruption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32953"/>
                  </a:ext>
                </a:extLst>
              </a:tr>
              <a:tr h="45752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noProof="0" dirty="0"/>
                        <a:t>Depletion of natural resources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noProof="0" dirty="0"/>
                        <a:t>Children undernourishment rate, people under poverty 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noProof="0" dirty="0"/>
                        <a:t>Rule of law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768083"/>
                  </a:ext>
                </a:extLst>
              </a:tr>
              <a:tr h="45752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noProof="0" dirty="0"/>
                        <a:t>Exposure to pm 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noProof="0" dirty="0"/>
                        <a:t>Access to electricity, access to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noProof="0" dirty="0"/>
                        <a:t>Regulatory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749580"/>
                  </a:ext>
                </a:extLst>
              </a:tr>
              <a:tr h="45752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noProof="0" dirty="0"/>
                        <a:t>Renewable energy consumption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noProof="0" dirty="0"/>
                        <a:t>Vulnerable employment, unemployment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noProof="0" dirty="0"/>
                        <a:t>Government 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368097"/>
                  </a:ext>
                </a:extLst>
              </a:tr>
              <a:tr h="45752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600" noProof="0" dirty="0"/>
                        <a:t>Terrestrial protected areas, Marine protected areas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noProof="0" dirty="0"/>
                        <a:t>Average school years, school enrollment rates corrected for gender parity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noProof="0" dirty="0"/>
                        <a:t>Voice and accountability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429176"/>
                  </a:ext>
                </a:extLst>
              </a:tr>
              <a:tr h="45752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noProof="0" dirty="0"/>
                        <a:t>Forest area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noProof="0" dirty="0"/>
                        <a:t>Gender equality, women in parliament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noProof="0" dirty="0"/>
                        <a:t>Political stability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607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99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42949B-D2C1-49F4-849C-BBC98FFC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ESG methodology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A70D26-96B3-4FAE-A7D3-EAEA494C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5069C4-336E-40F0-85A2-25D6F0A25D32}" type="datetime1">
              <a:rPr lang="it-IT" smtClean="0"/>
              <a:t>27/09/2021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3E91FE-BDB8-41DA-838F-6CF73B0BD387}"/>
              </a:ext>
            </a:extLst>
          </p:cNvPr>
          <p:cNvSpPr txBox="1"/>
          <p:nvPr/>
        </p:nvSpPr>
        <p:spPr>
          <a:xfrm>
            <a:off x="1175857" y="1996580"/>
            <a:ext cx="98402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indicators have been normalized to a 0-1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ESG factor's score is the average of the indicators scores belonging to that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overall ESG score is the average of the 3 factors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N.B. The reference period considered to pick the min-max values used in the normalization process is the entire time series sample (i.e., 2010-2020). This ensures that scores are comparable overtime.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47005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42949B-D2C1-49F4-849C-BBC98FFC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A70D26-96B3-4FAE-A7D3-EAEA494C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25069C4-336E-40F0-85A2-25D6F0A25D32}" type="datetime1">
              <a:rPr lang="it-IT" smtClean="0"/>
              <a:t>27/09/2021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3E91FE-BDB8-41DA-838F-6CF73B0BD387}"/>
              </a:ext>
            </a:extLst>
          </p:cNvPr>
          <p:cNvSpPr txBox="1"/>
          <p:nvPr/>
        </p:nvSpPr>
        <p:spPr>
          <a:xfrm>
            <a:off x="1175857" y="1996580"/>
            <a:ext cx="98402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the sake of simplicity, only few representative indicators have been selected for each ESG area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Macroeconomic time series for emerging economies can be inaccurate and often present many missing values, therefore impacting also the quality of imputed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4190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365DCA-DC9E-47B4-A050-D1FE5D3C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Top 10 countries by ESG scores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B267A85-E307-49E5-A712-8B723C665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40" y="2007533"/>
            <a:ext cx="8900719" cy="4250094"/>
          </a:xfrm>
          <a:prstGeom prst="rect">
            <a:avLst/>
          </a:prstGeom>
          <a:noFill/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E9D8BB-9F4C-41A2-9573-62C26F2F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925069C4-336E-40F0-85A2-25D6F0A25D32}" type="datetime1">
              <a:rPr lang="it-IT" smtClean="0"/>
              <a:pPr rtl="0">
                <a:spcAft>
                  <a:spcPts val="600"/>
                </a:spcAft>
              </a:pPr>
              <a:t>27/09/2021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5232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0_TF56160789" id="{FC8F2F77-34E6-4881-95B5-684C0DB1B352}" vid="{E8CAFA2A-74B5-4F8A-862E-91B15D2EA6B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{D5509BB2-44D0-4294-BDFC-D593628CC089}tf56160789_win32</Template>
  <TotalTime>777</TotalTime>
  <Words>935</Words>
  <Application>Microsoft Office PowerPoint</Application>
  <PresentationFormat>Widescreen</PresentationFormat>
  <Paragraphs>169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Courier New</vt:lpstr>
      <vt:lpstr>Franklin Gothic Book</vt:lpstr>
      <vt:lpstr>1_RetrospectVTI</vt:lpstr>
      <vt:lpstr>Pictet Case Study – Which country will you invest in?</vt:lpstr>
      <vt:lpstr>Summary</vt:lpstr>
      <vt:lpstr>Tasks</vt:lpstr>
      <vt:lpstr>Data preparation</vt:lpstr>
      <vt:lpstr>ESG framework (1)</vt:lpstr>
      <vt:lpstr>ESG framework (2)</vt:lpstr>
      <vt:lpstr>ESG methodology</vt:lpstr>
      <vt:lpstr>Limitations</vt:lpstr>
      <vt:lpstr>Top 10 countries by ESG scores </vt:lpstr>
      <vt:lpstr>Top 10 by ESG factors </vt:lpstr>
      <vt:lpstr>ESG score vs GNI vs spread (1)</vt:lpstr>
      <vt:lpstr>ESG score vs GNI vs spread (2)</vt:lpstr>
      <vt:lpstr>Data preparation for forecasting</vt:lpstr>
      <vt:lpstr>Forecasting – VAR model (1)</vt:lpstr>
      <vt:lpstr>Forecasting – VAR model (2)</vt:lpstr>
      <vt:lpstr>Forecasting – RNN model (1)</vt:lpstr>
      <vt:lpstr>Forecasting – RNN model (2)</vt:lpstr>
      <vt:lpstr>Deployment on the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Expedia – Pricing Case Study</dc:title>
  <dc:creator>Pistis, Marco</dc:creator>
  <cp:lastModifiedBy>Pistis, Marco</cp:lastModifiedBy>
  <cp:revision>86</cp:revision>
  <dcterms:created xsi:type="dcterms:W3CDTF">2021-07-27T15:25:37Z</dcterms:created>
  <dcterms:modified xsi:type="dcterms:W3CDTF">2021-09-27T04:05:25Z</dcterms:modified>
</cp:coreProperties>
</file>