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1439" autoAdjust="0"/>
  </p:normalViewPr>
  <p:slideViewPr>
    <p:cSldViewPr snapToGrid="0">
      <p:cViewPr varScale="1">
        <p:scale>
          <a:sx n="27" d="100"/>
          <a:sy n="27" d="100"/>
        </p:scale>
        <p:origin x="8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C5CA9-5DFC-4E3C-A74B-8ECA6A185533}" type="datetimeFigureOut">
              <a:rPr lang="es-MX" smtClean="0"/>
              <a:t>22/03/2018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654FC-57ED-4871-9ECB-5293527BB6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503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html5doctor.com/html5-forms-input-types/#input-range" TargetMode="External"/><Relationship Id="rId13" Type="http://schemas.openxmlformats.org/officeDocument/2006/relationships/hyperlink" Target="http://html5doctor.com/html5-forms-input-types/#input-datetime" TargetMode="External"/><Relationship Id="rId3" Type="http://schemas.openxmlformats.org/officeDocument/2006/relationships/hyperlink" Target="http://html5doctor.com/html5-forms-input-types/#input-search" TargetMode="External"/><Relationship Id="rId7" Type="http://schemas.openxmlformats.org/officeDocument/2006/relationships/hyperlink" Target="http://html5doctor.com/html5-forms-input-types/#input-number" TargetMode="External"/><Relationship Id="rId12" Type="http://schemas.openxmlformats.org/officeDocument/2006/relationships/hyperlink" Target="http://html5doctor.com/html5-forms-input-types/#input-tim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html5doctor.com/html5-forms-input-types/#input-tel" TargetMode="External"/><Relationship Id="rId11" Type="http://schemas.openxmlformats.org/officeDocument/2006/relationships/hyperlink" Target="http://html5doctor.com/html5-forms-input-types/#input-week" TargetMode="External"/><Relationship Id="rId5" Type="http://schemas.openxmlformats.org/officeDocument/2006/relationships/hyperlink" Target="http://html5doctor.com/html5-forms-input-types/#input-url" TargetMode="External"/><Relationship Id="rId15" Type="http://schemas.openxmlformats.org/officeDocument/2006/relationships/hyperlink" Target="http://html5doctor.com/html5-forms-input-types/#input-color" TargetMode="External"/><Relationship Id="rId10" Type="http://schemas.openxmlformats.org/officeDocument/2006/relationships/hyperlink" Target="http://html5doctor.com/html5-forms-input-types/#input-month" TargetMode="External"/><Relationship Id="rId4" Type="http://schemas.openxmlformats.org/officeDocument/2006/relationships/hyperlink" Target="http://html5doctor.com/html5-forms-input-types/#input-email" TargetMode="External"/><Relationship Id="rId9" Type="http://schemas.openxmlformats.org/officeDocument/2006/relationships/hyperlink" Target="http://html5doctor.com/html5-forms-input-types/#input-date" TargetMode="External"/><Relationship Id="rId14" Type="http://schemas.openxmlformats.org/officeDocument/2006/relationships/hyperlink" Target="http://html5doctor.com/html5-forms-input-types/#input-datetime-loca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SECTION, ARTICLE, ASIDE, HEADER, FOOTER, NAV, DIALOG...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Input: html4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checkbox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radio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submit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hidden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</a:t>
            </a:r>
          </a:p>
          <a:p>
            <a:endParaRPr lang="es-MX" dirty="0"/>
          </a:p>
          <a:p>
            <a:r>
              <a:rPr lang="es-MX" dirty="0"/>
              <a:t>Input: html5</a:t>
            </a:r>
          </a:p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search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email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url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tel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number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range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date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month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week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time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datetime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datetime-local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color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654FC-57ED-4871-9ECB-5293527BB6F8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7633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BD6F0-651C-4B11-A01B-CE6C1C0E4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5FAD51-1C1A-497D-ADCE-BA32BF9C6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558CBF-3435-4AF9-B8A7-B3ACDA092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CEBF-D21E-47F1-A009-D52A57FBCB64}" type="datetimeFigureOut">
              <a:rPr lang="es-MX" smtClean="0"/>
              <a:t>22/03/2018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EFA04D-2C6D-4625-A04A-8F48FA454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859A1E-6173-47D1-8DA4-02493A30B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1F6-9920-40C7-91FA-F6238BA3A1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824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DE877-59FD-4CE0-B598-DC8FF90A3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0C31291-A753-4E28-9E03-53EF6999B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61228F-E940-4728-B8F7-46A3221EF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CEBF-D21E-47F1-A009-D52A57FBCB64}" type="datetimeFigureOut">
              <a:rPr lang="es-MX" smtClean="0"/>
              <a:t>22/03/2018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1C3B67-4728-432C-A59C-0FDB3CAA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BAB30E-BF59-459E-9788-B1EDCB88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1F6-9920-40C7-91FA-F6238BA3A1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116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F9F6CD-9563-4942-A8A2-1E6A65616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1559A1-4F62-4A13-A426-424494F0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F2BB17-9175-488F-A15D-43EC7129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CEBF-D21E-47F1-A009-D52A57FBCB64}" type="datetimeFigureOut">
              <a:rPr lang="es-MX" smtClean="0"/>
              <a:t>22/03/2018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C2B72B-FAF5-4730-A6F2-622F142E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BA18CA-FC19-449C-BCAD-E7504A19D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1F6-9920-40C7-91FA-F6238BA3A1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304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CCB58-1983-4A98-87B2-A16C6FA5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366E64-1877-45D6-B408-7164345AA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F8ED60-082C-4CDC-8414-D69EF9E9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CEBF-D21E-47F1-A009-D52A57FBCB64}" type="datetimeFigureOut">
              <a:rPr lang="es-MX" smtClean="0"/>
              <a:t>22/03/2018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2B077-0FE7-4C86-8E1F-D1072BE8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527DA2-8FEA-4B33-A4AC-A6105C701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1F6-9920-40C7-91FA-F6238BA3A1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292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B81F8-4B02-4537-A2DF-4B66C0504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4B6FA3-E316-42DA-B6F4-1B3570D79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52450D-1FB6-4103-8D81-0FB6E9942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CEBF-D21E-47F1-A009-D52A57FBCB64}" type="datetimeFigureOut">
              <a:rPr lang="es-MX" smtClean="0"/>
              <a:t>22/03/2018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44B7B1-E393-4B02-8960-7906B70E8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59F118-210C-4E8D-BCB5-11571C9C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1F6-9920-40C7-91FA-F6238BA3A1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852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CD4C0-96A2-4CF6-8737-07F9CE2DE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C87BF6-7F9D-44C3-9D0E-220A9AB08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59C1AB-6685-4AF3-8DCA-32666AFFA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F10630-0B73-412E-A35E-E253A997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CEBF-D21E-47F1-A009-D52A57FBCB64}" type="datetimeFigureOut">
              <a:rPr lang="es-MX" smtClean="0"/>
              <a:t>22/03/2018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E0B33A-8080-421A-861E-516ECE48E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1EF0A4-C1F8-41EC-A242-01A1FE16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1F6-9920-40C7-91FA-F6238BA3A1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620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D44BC-06BB-49E0-B993-6F23EE5EF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6CB28D-F493-4F12-AD54-F1D3894A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9E6B6F-8E8D-41AB-AE6D-14EC282DF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E7D1D0-55A3-4832-BB63-C7E40962D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E63F039-BA77-440D-AFAC-470DE85FE0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AD08A1B-A713-4D33-A4EA-C5C501AF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CEBF-D21E-47F1-A009-D52A57FBCB64}" type="datetimeFigureOut">
              <a:rPr lang="es-MX" smtClean="0"/>
              <a:t>22/03/2018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55627CD-0B61-4D38-99AC-1D090834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342F284-88FB-4494-A9D6-77995569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1F6-9920-40C7-91FA-F6238BA3A1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301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337F8-8AE7-436F-A064-9989690D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887C3C-FE0C-4BBD-A035-5B3470880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CEBF-D21E-47F1-A009-D52A57FBCB64}" type="datetimeFigureOut">
              <a:rPr lang="es-MX" smtClean="0"/>
              <a:t>22/03/2018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2E9847-C405-4D4D-A446-DB6F701C3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D8371DD-91D3-4E1A-9A5B-DB90BC937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1F6-9920-40C7-91FA-F6238BA3A1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014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26D787D-F160-4AAC-B3AF-13DE664D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CEBF-D21E-47F1-A009-D52A57FBCB64}" type="datetimeFigureOut">
              <a:rPr lang="es-MX" smtClean="0"/>
              <a:t>22/03/2018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E88E089-D936-44EC-80FF-CACA3628D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B4B8EB8-C051-4663-9974-CE75FE5E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1F6-9920-40C7-91FA-F6238BA3A1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806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5855B-A121-4018-9A19-CFE1F117C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92919C-63D9-4D4C-BA87-B6EAB1CDC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FB497A-5135-480B-9467-8CC7075A5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63C045-08DD-4FE1-8E9B-3CF6F95E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CEBF-D21E-47F1-A009-D52A57FBCB64}" type="datetimeFigureOut">
              <a:rPr lang="es-MX" smtClean="0"/>
              <a:t>22/03/2018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C2A4E0-C2F2-4F03-AE58-D1AF4E89A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AD2578-1261-47D1-ABDC-6B4080EB1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1F6-9920-40C7-91FA-F6238BA3A1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621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194D4-8AE7-4FCD-8CD3-486E718F5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E98737-AFC2-47EE-A73E-F187CF3A4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AAA4AE-CCDD-4F08-887D-578B5CA3A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6EB047-C0EF-4D82-9716-26257A5C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CEBF-D21E-47F1-A009-D52A57FBCB64}" type="datetimeFigureOut">
              <a:rPr lang="es-MX" smtClean="0"/>
              <a:t>22/03/2018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3794AB-0C92-45C1-BE86-E4F5C30BF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1A40C5-6721-4F46-9976-CFFC540D3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1F6-9920-40C7-91FA-F6238BA3A1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523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816D509-EB50-4531-AC2F-84AC86E05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AB0EFB-6A7F-46B1-9B64-8AED92BB6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45640C-3F8A-40A8-A0E0-96A5FB0B1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ACEBF-D21E-47F1-A009-D52A57FBCB64}" type="datetimeFigureOut">
              <a:rPr lang="es-MX" smtClean="0"/>
              <a:t>22/03/2018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DCB898-AE96-4CA3-B8C5-EA65FB9B7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D771D3-B7A4-4E26-898E-449AADAC6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E61F6-9920-40C7-91FA-F6238BA3A1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79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7371A-4366-4D66-AA31-DCE378C744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8000" b="1" u="sng" dirty="0">
                <a:solidFill>
                  <a:srgbClr val="FFFF00"/>
                </a:solidFill>
                <a:latin typeface="Consolas" panose="020B0609020204030204" pitchFamily="49" charset="0"/>
              </a:rPr>
              <a:t>HTML4 VS HTML5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FBFFCA-5781-4CE5-A13F-0CCA91E284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sz="3200" b="1" dirty="0">
                <a:solidFill>
                  <a:srgbClr val="FFFF00"/>
                </a:solidFill>
              </a:rPr>
              <a:t>LUIS GUILLERMO RINCON DE ALVA</a:t>
            </a:r>
          </a:p>
        </p:txBody>
      </p:sp>
    </p:spTree>
    <p:extLst>
      <p:ext uri="{BB962C8B-B14F-4D97-AF65-F5344CB8AC3E}">
        <p14:creationId xmlns:p14="http://schemas.microsoft.com/office/powerpoint/2010/main" val="304915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92D00-D752-4CF3-9670-701F8191C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6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¿Qué ES HTML4?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EEFFDC-EFB7-4867-8B0A-CB2F3FF4C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8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200" b="1" dirty="0">
                <a:ln w="6350">
                  <a:solidFill>
                    <a:schemeClr val="tx1"/>
                  </a:solidFill>
                </a:ln>
                <a:solidFill>
                  <a:srgbClr val="FFFF00"/>
                </a:solidFill>
                <a:highlight>
                  <a:srgbClr val="000000"/>
                </a:highlight>
              </a:rPr>
              <a:t>El lenguaje HTML 4.0 es una especificación del lenguaje </a:t>
            </a:r>
            <a:r>
              <a:rPr lang="es-MX" sz="3200" b="1" dirty="0" err="1">
                <a:ln w="6350">
                  <a:solidFill>
                    <a:schemeClr val="tx1"/>
                  </a:solidFill>
                </a:ln>
                <a:solidFill>
                  <a:srgbClr val="FFFF00"/>
                </a:solidFill>
                <a:highlight>
                  <a:srgbClr val="000000"/>
                </a:highlight>
              </a:rPr>
              <a:t>html</a:t>
            </a:r>
            <a:r>
              <a:rPr lang="es-MX" sz="3200" b="1" dirty="0">
                <a:ln w="6350">
                  <a:solidFill>
                    <a:schemeClr val="tx1"/>
                  </a:solidFill>
                </a:ln>
                <a:solidFill>
                  <a:srgbClr val="FFFF00"/>
                </a:solidFill>
                <a:highlight>
                  <a:srgbClr val="000000"/>
                </a:highlight>
              </a:rPr>
              <a:t> aprobada por el </a:t>
            </a:r>
            <a:r>
              <a:rPr lang="es-MX" sz="3200" b="1" dirty="0" err="1">
                <a:ln w="6350">
                  <a:solidFill>
                    <a:schemeClr val="tx1"/>
                  </a:solidFill>
                </a:ln>
                <a:solidFill>
                  <a:srgbClr val="FFFF00"/>
                </a:solidFill>
                <a:highlight>
                  <a:srgbClr val="000000"/>
                </a:highlight>
              </a:rPr>
              <a:t>World</a:t>
            </a:r>
            <a:r>
              <a:rPr lang="es-MX" sz="3200" b="1" dirty="0">
                <a:ln w="6350">
                  <a:solidFill>
                    <a:schemeClr val="tx1"/>
                  </a:solidFill>
                </a:ln>
                <a:solidFill>
                  <a:srgbClr val="FFFF00"/>
                </a:solidFill>
                <a:highlight>
                  <a:srgbClr val="000000"/>
                </a:highlight>
              </a:rPr>
              <a:t> Wide Web </a:t>
            </a:r>
            <a:r>
              <a:rPr lang="es-MX" sz="3200" b="1" dirty="0" err="1">
                <a:ln w="6350">
                  <a:solidFill>
                    <a:schemeClr val="tx1"/>
                  </a:solidFill>
                </a:ln>
                <a:solidFill>
                  <a:srgbClr val="FFFF00"/>
                </a:solidFill>
                <a:highlight>
                  <a:srgbClr val="000000"/>
                </a:highlight>
              </a:rPr>
              <a:t>Consortium</a:t>
            </a:r>
            <a:r>
              <a:rPr lang="es-MX" sz="3200" b="1" dirty="0">
                <a:ln w="6350">
                  <a:solidFill>
                    <a:schemeClr val="tx1"/>
                  </a:solidFill>
                </a:ln>
                <a:solidFill>
                  <a:srgbClr val="FFFF00"/>
                </a:solidFill>
                <a:highlight>
                  <a:srgbClr val="000000"/>
                </a:highlight>
              </a:rPr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9E5475C-EA24-4406-8557-DA46F79C927E}"/>
              </a:ext>
            </a:extLst>
          </p:cNvPr>
          <p:cNvSpPr txBox="1">
            <a:spLocks/>
          </p:cNvSpPr>
          <p:nvPr/>
        </p:nvSpPr>
        <p:spPr>
          <a:xfrm>
            <a:off x="838200" y="2766219"/>
            <a:ext cx="4943168" cy="817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CARACTERISTICAS: 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86D78EA-46AE-4EC9-BB02-41A8FDEF4481}"/>
              </a:ext>
            </a:extLst>
          </p:cNvPr>
          <p:cNvSpPr txBox="1">
            <a:spLocks/>
          </p:cNvSpPr>
          <p:nvPr/>
        </p:nvSpPr>
        <p:spPr>
          <a:xfrm>
            <a:off x="838200" y="3592538"/>
            <a:ext cx="10515600" cy="27492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>
                <a:solidFill>
                  <a:schemeClr val="bg1"/>
                </a:solidFill>
                <a:highlight>
                  <a:srgbClr val="000000"/>
                </a:highlight>
              </a:rPr>
              <a:t>Desarrolla el lenguaje HTML con mecanismos para hojas de estilo.</a:t>
            </a:r>
          </a:p>
          <a:p>
            <a:r>
              <a:rPr lang="es-MX" dirty="0">
                <a:solidFill>
                  <a:schemeClr val="bg1"/>
                </a:solidFill>
                <a:highlight>
                  <a:srgbClr val="000000"/>
                </a:highlight>
              </a:rPr>
              <a:t>Ejecución de scripts.</a:t>
            </a:r>
          </a:p>
          <a:p>
            <a:r>
              <a:rPr lang="es-MX" dirty="0">
                <a:solidFill>
                  <a:schemeClr val="bg1"/>
                </a:solidFill>
                <a:highlight>
                  <a:srgbClr val="000000"/>
                </a:highlight>
              </a:rPr>
              <a:t>Marcos.</a:t>
            </a:r>
          </a:p>
          <a:p>
            <a:r>
              <a:rPr lang="es-MX" dirty="0">
                <a:solidFill>
                  <a:schemeClr val="bg1"/>
                </a:solidFill>
                <a:highlight>
                  <a:srgbClr val="000000"/>
                </a:highlight>
              </a:rPr>
              <a:t>Objetos incluidos.</a:t>
            </a:r>
          </a:p>
          <a:p>
            <a:r>
              <a:rPr lang="es-MX" dirty="0">
                <a:solidFill>
                  <a:schemeClr val="bg1"/>
                </a:solidFill>
                <a:highlight>
                  <a:srgbClr val="000000"/>
                </a:highlight>
              </a:rPr>
              <a:t>Soporte mejorado para texto de derecha a izquierda y direcciones mezcladas.</a:t>
            </a:r>
          </a:p>
          <a:p>
            <a:r>
              <a:rPr lang="es-MX" dirty="0">
                <a:solidFill>
                  <a:schemeClr val="bg1"/>
                </a:solidFill>
                <a:highlight>
                  <a:srgbClr val="000000"/>
                </a:highlight>
              </a:rPr>
              <a:t>Tablas mejoras en formularios</a:t>
            </a:r>
            <a:endParaRPr lang="es-MX" sz="3200" b="1" dirty="0">
              <a:ln w="6350">
                <a:solidFill>
                  <a:schemeClr val="tx1"/>
                </a:solidFill>
              </a:ln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8787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92D00-D752-4CF3-9670-701F8191C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6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¿Qué ES HTML5?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EEFFDC-EFB7-4867-8B0A-CB2F3FF4C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88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sz="3200" b="1" dirty="0">
                <a:ln w="6350">
                  <a:solidFill>
                    <a:schemeClr val="tx1"/>
                  </a:solidFill>
                </a:ln>
                <a:solidFill>
                  <a:srgbClr val="FFFF00"/>
                </a:solidFill>
                <a:highlight>
                  <a:srgbClr val="000000"/>
                </a:highlight>
              </a:rPr>
              <a:t>HTML5 (</a:t>
            </a:r>
            <a:r>
              <a:rPr lang="es-MX" sz="3200" b="1" dirty="0" err="1">
                <a:ln w="6350">
                  <a:solidFill>
                    <a:schemeClr val="tx1"/>
                  </a:solidFill>
                </a:ln>
                <a:solidFill>
                  <a:srgbClr val="FFFF00"/>
                </a:solidFill>
                <a:highlight>
                  <a:srgbClr val="000000"/>
                </a:highlight>
              </a:rPr>
              <a:t>HyperText</a:t>
            </a:r>
            <a:r>
              <a:rPr lang="es-MX" sz="3200" b="1" dirty="0">
                <a:ln w="6350">
                  <a:solidFill>
                    <a:schemeClr val="tx1"/>
                  </a:solidFill>
                </a:ln>
                <a:solidFill>
                  <a:srgbClr val="FFFF00"/>
                </a:solidFill>
                <a:highlight>
                  <a:srgbClr val="000000"/>
                </a:highlight>
              </a:rPr>
              <a:t> </a:t>
            </a:r>
            <a:r>
              <a:rPr lang="es-MX" sz="3200" b="1" dirty="0" err="1">
                <a:ln w="6350">
                  <a:solidFill>
                    <a:schemeClr val="tx1"/>
                  </a:solidFill>
                </a:ln>
                <a:solidFill>
                  <a:srgbClr val="FFFF00"/>
                </a:solidFill>
                <a:highlight>
                  <a:srgbClr val="000000"/>
                </a:highlight>
              </a:rPr>
              <a:t>Markup</a:t>
            </a:r>
            <a:r>
              <a:rPr lang="es-MX" sz="3200" b="1" dirty="0">
                <a:ln w="6350">
                  <a:solidFill>
                    <a:schemeClr val="tx1"/>
                  </a:solidFill>
                </a:ln>
                <a:solidFill>
                  <a:srgbClr val="FFFF00"/>
                </a:solidFill>
                <a:highlight>
                  <a:srgbClr val="000000"/>
                </a:highlight>
              </a:rPr>
              <a:t> </a:t>
            </a:r>
            <a:r>
              <a:rPr lang="es-MX" sz="3200" b="1" dirty="0" err="1">
                <a:ln w="6350">
                  <a:solidFill>
                    <a:schemeClr val="tx1"/>
                  </a:solidFill>
                </a:ln>
                <a:solidFill>
                  <a:srgbClr val="FFFF00"/>
                </a:solidFill>
                <a:highlight>
                  <a:srgbClr val="000000"/>
                </a:highlight>
              </a:rPr>
              <a:t>Language</a:t>
            </a:r>
            <a:r>
              <a:rPr lang="es-MX" sz="3200" b="1" dirty="0">
                <a:ln w="6350">
                  <a:solidFill>
                    <a:schemeClr val="tx1"/>
                  </a:solidFill>
                </a:ln>
                <a:solidFill>
                  <a:srgbClr val="FFFF00"/>
                </a:solidFill>
                <a:highlight>
                  <a:srgbClr val="000000"/>
                </a:highlight>
              </a:rPr>
              <a:t>, versión 5) es la quinta revisión importante del lenguaje básico de la </a:t>
            </a:r>
            <a:r>
              <a:rPr lang="es-MX" sz="3200" b="1" dirty="0" err="1">
                <a:ln w="6350">
                  <a:solidFill>
                    <a:schemeClr val="tx1"/>
                  </a:solidFill>
                </a:ln>
                <a:solidFill>
                  <a:srgbClr val="FFFF00"/>
                </a:solidFill>
                <a:highlight>
                  <a:srgbClr val="000000"/>
                </a:highlight>
              </a:rPr>
              <a:t>World</a:t>
            </a:r>
            <a:r>
              <a:rPr lang="es-MX" sz="3200" b="1" dirty="0">
                <a:ln w="6350">
                  <a:solidFill>
                    <a:schemeClr val="tx1"/>
                  </a:solidFill>
                </a:ln>
                <a:solidFill>
                  <a:srgbClr val="FFFF00"/>
                </a:solidFill>
                <a:highlight>
                  <a:srgbClr val="000000"/>
                </a:highlight>
              </a:rPr>
              <a:t> Wide Web, HTML.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9E5475C-EA24-4406-8557-DA46F79C927E}"/>
              </a:ext>
            </a:extLst>
          </p:cNvPr>
          <p:cNvSpPr txBox="1">
            <a:spLocks/>
          </p:cNvSpPr>
          <p:nvPr/>
        </p:nvSpPr>
        <p:spPr>
          <a:xfrm>
            <a:off x="838200" y="2766219"/>
            <a:ext cx="4943168" cy="817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CARACTERISTICAS: 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86D78EA-46AE-4EC9-BB02-41A8FDEF4481}"/>
              </a:ext>
            </a:extLst>
          </p:cNvPr>
          <p:cNvSpPr txBox="1">
            <a:spLocks/>
          </p:cNvSpPr>
          <p:nvPr/>
        </p:nvSpPr>
        <p:spPr>
          <a:xfrm>
            <a:off x="838200" y="3592538"/>
            <a:ext cx="10515600" cy="2749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800" dirty="0">
                <a:solidFill>
                  <a:schemeClr val="bg1"/>
                </a:solidFill>
                <a:highlight>
                  <a:srgbClr val="000000"/>
                </a:highlight>
              </a:rPr>
              <a:t>Nuevas etiquetas semánticas para estructurar los documentos HTML, destinadas a remplazar la necesidad de tener una etiqueta &lt;div&gt; que identifique cada bloque de la página.</a:t>
            </a:r>
          </a:p>
          <a:p>
            <a:r>
              <a:rPr lang="es-MX" sz="1800" dirty="0">
                <a:solidFill>
                  <a:schemeClr val="bg1"/>
                </a:solidFill>
                <a:highlight>
                  <a:srgbClr val="000000"/>
                </a:highlight>
              </a:rPr>
              <a:t>Los nuevos elementos multimedia como &lt;audio&gt; y &lt;video&gt;.</a:t>
            </a:r>
          </a:p>
          <a:p>
            <a:r>
              <a:rPr lang="es-MX" sz="1800" dirty="0">
                <a:solidFill>
                  <a:schemeClr val="bg1"/>
                </a:solidFill>
                <a:highlight>
                  <a:srgbClr val="000000"/>
                </a:highlight>
              </a:rPr>
              <a:t>La integración de gráficos vectoriales escalables (SVG) en sustitución de los genéricos &lt;</a:t>
            </a:r>
            <a:r>
              <a:rPr lang="es-MX" sz="1800" dirty="0" err="1">
                <a:solidFill>
                  <a:schemeClr val="bg1"/>
                </a:solidFill>
                <a:highlight>
                  <a:srgbClr val="000000"/>
                </a:highlight>
              </a:rPr>
              <a:t>object</a:t>
            </a:r>
            <a:r>
              <a:rPr lang="es-MX" sz="1800" dirty="0">
                <a:solidFill>
                  <a:schemeClr val="bg1"/>
                </a:solidFill>
                <a:highlight>
                  <a:srgbClr val="000000"/>
                </a:highlight>
              </a:rPr>
              <a:t>&gt;, y un nuevo elemento &lt;</a:t>
            </a:r>
            <a:r>
              <a:rPr lang="es-MX" sz="1800" dirty="0" err="1">
                <a:solidFill>
                  <a:schemeClr val="bg1"/>
                </a:solidFill>
                <a:highlight>
                  <a:srgbClr val="000000"/>
                </a:highlight>
              </a:rPr>
              <a:t>canvas</a:t>
            </a:r>
            <a:r>
              <a:rPr lang="es-MX" sz="1800" dirty="0">
                <a:solidFill>
                  <a:schemeClr val="bg1"/>
                </a:solidFill>
                <a:highlight>
                  <a:srgbClr val="000000"/>
                </a:highlight>
              </a:rPr>
              <a:t>&gt; que nos permite dibujar en él.</a:t>
            </a:r>
          </a:p>
          <a:p>
            <a:r>
              <a:rPr lang="es-MX" sz="1800" dirty="0">
                <a:solidFill>
                  <a:schemeClr val="bg1"/>
                </a:solidFill>
                <a:highlight>
                  <a:srgbClr val="000000"/>
                </a:highlight>
              </a:rPr>
              <a:t>El cambio, redefinición o estandarización de algunos elementos, como &lt;a&gt;, &lt;cite&gt; o &lt;</a:t>
            </a:r>
            <a:r>
              <a:rPr lang="es-MX" sz="1800" dirty="0" err="1">
                <a:solidFill>
                  <a:schemeClr val="bg1"/>
                </a:solidFill>
                <a:highlight>
                  <a:srgbClr val="000000"/>
                </a:highlight>
              </a:rPr>
              <a:t>menu</a:t>
            </a:r>
            <a:r>
              <a:rPr lang="es-MX" sz="1800" dirty="0">
                <a:solidFill>
                  <a:schemeClr val="bg1"/>
                </a:solidFill>
                <a:highlight>
                  <a:srgbClr val="000000"/>
                </a:highlight>
              </a:rPr>
              <a:t>&gt;.</a:t>
            </a:r>
          </a:p>
          <a:p>
            <a:r>
              <a:rPr lang="es-MX" sz="1800" dirty="0">
                <a:solidFill>
                  <a:schemeClr val="bg1"/>
                </a:solidFill>
                <a:highlight>
                  <a:srgbClr val="000000"/>
                </a:highlight>
              </a:rPr>
              <a:t>MathML para fórmulas matemáticas.</a:t>
            </a:r>
          </a:p>
          <a:p>
            <a:r>
              <a:rPr lang="es-MX" sz="1800" dirty="0">
                <a:solidFill>
                  <a:schemeClr val="bg1"/>
                </a:solidFill>
                <a:highlight>
                  <a:srgbClr val="000000"/>
                </a:highlight>
              </a:rPr>
              <a:t>Almacenamiento local en el lado del cliente.</a:t>
            </a:r>
            <a:endParaRPr lang="es-MX" sz="1800" b="1" dirty="0">
              <a:ln w="6350">
                <a:solidFill>
                  <a:schemeClr val="tx1"/>
                </a:solidFill>
              </a:ln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55351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37539-2665-4A07-A605-18216886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5400" b="1" dirty="0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DIFERENCIAS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BAAE94-3544-4721-8658-19066B497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fontAlgn="base"/>
            <a:r>
              <a:rPr lang="es-MX" dirty="0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HTML5 define una sintaxis que es compatible con HTML4 y XHTML 1.0. Por tanto, un salto de línea se puede escribir como &lt;</a:t>
            </a:r>
            <a:r>
              <a:rPr lang="es-MX" dirty="0" err="1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br</a:t>
            </a:r>
            <a:r>
              <a:rPr lang="es-MX" dirty="0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&gt; (HTML4) o &lt;</a:t>
            </a:r>
            <a:r>
              <a:rPr lang="es-MX" dirty="0" err="1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br</a:t>
            </a:r>
            <a:r>
              <a:rPr lang="es-MX" dirty="0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/&gt; (XHTML 1.0).</a:t>
            </a:r>
          </a:p>
          <a:p>
            <a:pPr fontAlgn="base"/>
            <a:r>
              <a:rPr lang="es-MX" dirty="0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Para definir el juego de caracteres se introduce un nuevo atributo para la etiqueta &lt;meta&gt;:</a:t>
            </a:r>
            <a:br>
              <a:rPr lang="es-MX" dirty="0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s-MX" dirty="0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&lt;meta </a:t>
            </a:r>
            <a:r>
              <a:rPr lang="es-MX" dirty="0" err="1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charset</a:t>
            </a:r>
            <a:r>
              <a:rPr lang="es-MX" dirty="0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=”UTF-8″&gt;</a:t>
            </a:r>
            <a:br>
              <a:rPr lang="es-MX" dirty="0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s-MX" dirty="0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aunque todavía es posible utilizar el método tradicional:</a:t>
            </a:r>
            <a:br>
              <a:rPr lang="es-MX" dirty="0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s-MX" dirty="0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&lt;meta http-</a:t>
            </a:r>
            <a:r>
              <a:rPr lang="es-MX" dirty="0" err="1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equiv</a:t>
            </a:r>
            <a:r>
              <a:rPr lang="es-MX" dirty="0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=”Content-</a:t>
            </a:r>
            <a:r>
              <a:rPr lang="es-MX" dirty="0" err="1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Type</a:t>
            </a:r>
            <a:r>
              <a:rPr lang="es-MX" dirty="0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” </a:t>
            </a:r>
            <a:r>
              <a:rPr lang="es-MX" dirty="0" err="1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content</a:t>
            </a:r>
            <a:r>
              <a:rPr lang="es-MX" dirty="0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=”</a:t>
            </a:r>
            <a:r>
              <a:rPr lang="es-MX" dirty="0" err="1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text</a:t>
            </a:r>
            <a:r>
              <a:rPr lang="es-MX" dirty="0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/</a:t>
            </a:r>
            <a:r>
              <a:rPr lang="es-MX" dirty="0" err="1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html</a:t>
            </a:r>
            <a:r>
              <a:rPr lang="es-MX" dirty="0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; </a:t>
            </a:r>
            <a:r>
              <a:rPr lang="es-MX" dirty="0" err="1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charset</a:t>
            </a:r>
            <a:r>
              <a:rPr lang="es-MX" dirty="0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=UTF-8″&gt;</a:t>
            </a:r>
          </a:p>
          <a:p>
            <a:pPr fontAlgn="base"/>
            <a:r>
              <a:rPr lang="es-MX" dirty="0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Se </a:t>
            </a:r>
            <a:r>
              <a:rPr lang="es-MX" dirty="0" err="1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simplica</a:t>
            </a:r>
            <a:r>
              <a:rPr lang="es-MX" dirty="0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el DOCTYPE:</a:t>
            </a:r>
            <a:br>
              <a:rPr lang="es-MX" dirty="0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s-MX" dirty="0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&lt;!DOCTYPE </a:t>
            </a:r>
            <a:r>
              <a:rPr lang="es-MX" dirty="0" err="1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html</a:t>
            </a:r>
            <a:r>
              <a:rPr lang="es-MX" dirty="0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</a:p>
          <a:p>
            <a:pPr fontAlgn="base"/>
            <a:r>
              <a:rPr lang="es-MX" dirty="0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HTML5 permite incluir elementos de SVG y MathML.</a:t>
            </a:r>
          </a:p>
          <a:p>
            <a:pPr fontAlgn="base"/>
            <a:r>
              <a:rPr lang="es-MX" dirty="0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Se introducen nuevos elementos, como: </a:t>
            </a:r>
            <a:r>
              <a:rPr lang="es-MX" dirty="0" err="1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section</a:t>
            </a:r>
            <a:r>
              <a:rPr lang="es-MX" dirty="0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s-MX" dirty="0" err="1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article</a:t>
            </a:r>
            <a:r>
              <a:rPr lang="es-MX" dirty="0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s-MX" dirty="0" err="1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aside</a:t>
            </a:r>
            <a:r>
              <a:rPr lang="es-MX" dirty="0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s-MX" dirty="0" err="1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header</a:t>
            </a:r>
            <a:r>
              <a:rPr lang="es-MX" dirty="0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s-MX" dirty="0" err="1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footer</a:t>
            </a:r>
            <a:r>
              <a:rPr lang="es-MX" dirty="0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, etc.</a:t>
            </a:r>
          </a:p>
          <a:p>
            <a:pPr fontAlgn="base"/>
            <a:r>
              <a:rPr lang="es-MX" dirty="0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Se introducen nuevos atributos, como: media, </a:t>
            </a:r>
            <a:r>
              <a:rPr lang="es-MX" dirty="0" err="1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charset</a:t>
            </a:r>
            <a:r>
              <a:rPr lang="es-MX" dirty="0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, autofocus, </a:t>
            </a:r>
            <a:r>
              <a:rPr lang="es-MX" dirty="0" err="1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placeholder</a:t>
            </a:r>
            <a:r>
              <a:rPr lang="es-MX" dirty="0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, etc.</a:t>
            </a:r>
          </a:p>
          <a:p>
            <a:pPr fontAlgn="base"/>
            <a:r>
              <a:rPr lang="es-MX" dirty="0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Algunos elementos cambian, como: a, b, i, </a:t>
            </a:r>
            <a:r>
              <a:rPr lang="es-MX" dirty="0" err="1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menu</a:t>
            </a:r>
            <a:r>
              <a:rPr lang="es-MX" dirty="0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, etc.</a:t>
            </a:r>
          </a:p>
          <a:p>
            <a:pPr fontAlgn="base"/>
            <a:r>
              <a:rPr lang="es-MX" dirty="0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Algunos atributos cambian, como: </a:t>
            </a:r>
            <a:r>
              <a:rPr lang="es-MX" dirty="0" err="1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type</a:t>
            </a:r>
            <a:r>
              <a:rPr lang="es-MX" dirty="0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s-MX" dirty="0" err="1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name</a:t>
            </a:r>
            <a:r>
              <a:rPr lang="es-MX" dirty="0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s-MX" dirty="0" err="1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summary</a:t>
            </a:r>
            <a:r>
              <a:rPr lang="es-MX" dirty="0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, etc.</a:t>
            </a:r>
          </a:p>
          <a:p>
            <a:pPr fontAlgn="base"/>
            <a:r>
              <a:rPr lang="es-MX" dirty="0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Algunos elementos desaparecen, como: </a:t>
            </a:r>
            <a:r>
              <a:rPr lang="es-MX" dirty="0" err="1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basefont</a:t>
            </a:r>
            <a:r>
              <a:rPr lang="es-MX" dirty="0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s-MX" dirty="0" err="1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big</a:t>
            </a:r>
            <a:r>
              <a:rPr lang="es-MX" dirty="0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, center, etc.</a:t>
            </a:r>
          </a:p>
          <a:p>
            <a:pPr fontAlgn="base"/>
            <a:r>
              <a:rPr lang="es-MX" dirty="0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Algunos atributos desaparecen, como: </a:t>
            </a:r>
            <a:r>
              <a:rPr lang="es-MX" dirty="0" err="1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align</a:t>
            </a:r>
            <a:r>
              <a:rPr lang="es-MX" dirty="0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s-MX" dirty="0" err="1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background</a:t>
            </a:r>
            <a:r>
              <a:rPr lang="es-MX" dirty="0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s-MX" dirty="0" err="1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bgcolor</a:t>
            </a:r>
            <a:r>
              <a:rPr lang="es-MX" dirty="0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, etc.</a:t>
            </a:r>
          </a:p>
          <a:p>
            <a:pPr fontAlgn="base"/>
            <a:r>
              <a:rPr lang="es-MX" dirty="0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Mejora de las API, como: </a:t>
            </a:r>
            <a:r>
              <a:rPr lang="es-MX" dirty="0" err="1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getElementsByClassName</a:t>
            </a:r>
            <a:r>
              <a:rPr lang="es-MX" dirty="0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() y </a:t>
            </a:r>
            <a:r>
              <a:rPr lang="es-MX" dirty="0" err="1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innerHTML</a:t>
            </a:r>
            <a:r>
              <a:rPr lang="es-MX" dirty="0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s-MX" dirty="0"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245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CA230C-BBB2-401D-A760-A58ED7AA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A2CFDD-77FD-4332-9A88-20CB642F6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1FABBCE-D18D-4E75-85ED-9891D5DE2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531" y="681037"/>
            <a:ext cx="8266938" cy="488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621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307</Words>
  <Application>Microsoft Office PowerPoint</Application>
  <PresentationFormat>Panorámica</PresentationFormat>
  <Paragraphs>61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Tema de Office</vt:lpstr>
      <vt:lpstr>HTML4 VS HTML5</vt:lpstr>
      <vt:lpstr>¿Qué ES HTML4?</vt:lpstr>
      <vt:lpstr>¿Qué ES HTML5?</vt:lpstr>
      <vt:lpstr>DIFERENCIAS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HTML4 VS HTML5</dc:title>
  <dc:creator>Luis Guillermo Rincon De Alva</dc:creator>
  <cp:lastModifiedBy>Luis Guillermo Rincon De Alva</cp:lastModifiedBy>
  <cp:revision>6</cp:revision>
  <dcterms:created xsi:type="dcterms:W3CDTF">2018-03-08T00:28:10Z</dcterms:created>
  <dcterms:modified xsi:type="dcterms:W3CDTF">2018-03-23T00:08:19Z</dcterms:modified>
</cp:coreProperties>
</file>