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Average"/>
      <p:regular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5CF531-C0B9-4F99-A36A-8124351E0307}">
  <a:tblStyle styleId="{055CF531-C0B9-4F99-A36A-8124351E03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Oswald-regular.fntdata"/><Relationship Id="rId10" Type="http://schemas.openxmlformats.org/officeDocument/2006/relationships/slide" Target="slides/slide4.xml"/><Relationship Id="rId54"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a2218d7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a2218d7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a2218d7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a2218d7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a2218d7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a2218d7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34beffa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34beffa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a2218d76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a2218d76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a25ba46b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a25ba46b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cc0d27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ecc0d2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a25ba46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a25ba46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6391c6ea7_0_2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6391c6ea7_0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36ea1d8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36ea1d8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36ea1c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36ea1c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a7b7bf1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a7b7bf1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ecc0d27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ecc0d27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a536368a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a536368a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a536368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a536368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a6c6dbc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a6c6dbc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9fd5372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9fd5372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df4080fe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df4080fe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9fd5372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9fd5372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6391c6ea7_0_2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6391c6ea7_0_2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ef43b15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ef43b15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b184fc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b184fc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9fd5372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9fd5372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9fd53728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9fd5372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ef43b15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ef43b15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a30702b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a30702b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a30702b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a30702b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9fd5372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9fd5372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9fd53728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9fd5372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ef43b15f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ef43b15f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ecc0d27a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ecc0d27a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6391c6ea7_0_2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6391c6ea7_0_2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a30702b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a30702b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ecc0d27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ecc0d27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ecc0d27a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ecc0d27a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ecc0d27a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ecc0d27a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cef43b15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cef43b15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ecc0d27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ecc0d27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36ea1ca3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b36ea1ca3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9fd537f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9fd537f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ba37e9d6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ba37e9d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ef43b15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ef43b15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a2218d7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a2218d7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2218d76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2218d76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fd53728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fd53728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a5b16c5f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a5b16c5f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s://drive.google.com/file/d/1r-26bDlSAacLFTArvH68NkVkGDEGq8v-/view"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EEG Biometrics</a:t>
            </a:r>
            <a:r>
              <a:rPr lang="en" sz="3600"/>
              <a:t>: </a:t>
            </a:r>
            <a:endParaRPr sz="3600"/>
          </a:p>
          <a:p>
            <a:pPr indent="0" lvl="0" marL="0" rtl="0" algn="ctr">
              <a:spcBef>
                <a:spcPts val="0"/>
              </a:spcBef>
              <a:spcAft>
                <a:spcPts val="0"/>
              </a:spcAft>
              <a:buNone/>
            </a:pPr>
            <a:r>
              <a:rPr lang="en" sz="3600"/>
              <a:t>Rapid Identification across Varied Electrode Configurations and Limited Recording Times</a:t>
            </a:r>
            <a:endParaRPr sz="3600"/>
          </a:p>
        </p:txBody>
      </p:sp>
      <p:sp>
        <p:nvSpPr>
          <p:cNvPr id="60" name="Google Shape;60;p13"/>
          <p:cNvSpPr txBox="1"/>
          <p:nvPr>
            <p:ph idx="1" type="subTitle"/>
          </p:nvPr>
        </p:nvSpPr>
        <p:spPr>
          <a:xfrm>
            <a:off x="671250" y="3174875"/>
            <a:ext cx="7801500" cy="1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Supervisor: Prof. Anupam 							</a:t>
            </a:r>
            <a:endParaRPr sz="1500"/>
          </a:p>
          <a:p>
            <a:pPr indent="0" lvl="0" marL="0" rtl="0" algn="r">
              <a:spcBef>
                <a:spcPts val="0"/>
              </a:spcBef>
              <a:spcAft>
                <a:spcPts val="0"/>
              </a:spcAft>
              <a:buNone/>
            </a:pPr>
            <a:r>
              <a:rPr lang="en" sz="1500"/>
              <a:t>Members:</a:t>
            </a:r>
            <a:endParaRPr sz="1500"/>
          </a:p>
          <a:p>
            <a:pPr indent="0" lvl="0" marL="0" rtl="0" algn="r">
              <a:spcBef>
                <a:spcPts val="0"/>
              </a:spcBef>
              <a:spcAft>
                <a:spcPts val="0"/>
              </a:spcAft>
              <a:buNone/>
            </a:pPr>
            <a:r>
              <a:rPr lang="en" sz="1500"/>
              <a:t>Akash Biswas (IIT2020001)</a:t>
            </a:r>
            <a:br>
              <a:rPr lang="en" sz="1500"/>
            </a:br>
            <a:r>
              <a:rPr lang="en" sz="1500"/>
              <a:t>Ritej Dhamala (IIT2020006)</a:t>
            </a:r>
            <a:br>
              <a:rPr lang="en" sz="1500"/>
            </a:br>
            <a:r>
              <a:rPr lang="en" sz="1500"/>
              <a:t>Aashish Agarwal (IIT2020009)</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BED Dataset</a:t>
            </a:r>
            <a:endParaRPr/>
          </a:p>
        </p:txBody>
      </p:sp>
      <p:sp>
        <p:nvSpPr>
          <p:cNvPr id="124" name="Google Shape;124;p22"/>
          <p:cNvSpPr txBox="1"/>
          <p:nvPr>
            <p:ph idx="1" type="body"/>
          </p:nvPr>
        </p:nvSpPr>
        <p:spPr>
          <a:xfrm>
            <a:off x="311700" y="1152475"/>
            <a:ext cx="8520600" cy="378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91"/>
              <a:t>D</a:t>
            </a:r>
            <a:r>
              <a:rPr lang="en" sz="1991"/>
              <a:t>ataset includes EEG responses from 21 subjects to 12 different stimuli, across 3 different chronologically disjointed sessions[6].</a:t>
            </a:r>
            <a:endParaRPr sz="1991"/>
          </a:p>
          <a:p>
            <a:pPr indent="0" lvl="0" marL="0" rtl="0" algn="l">
              <a:spcBef>
                <a:spcPts val="1200"/>
              </a:spcBef>
              <a:spcAft>
                <a:spcPts val="0"/>
              </a:spcAft>
              <a:buNone/>
            </a:pPr>
            <a:r>
              <a:t/>
            </a:r>
            <a:endParaRPr sz="1991"/>
          </a:p>
          <a:p>
            <a:pPr indent="0" lvl="0" marL="0" rtl="0" algn="l">
              <a:spcBef>
                <a:spcPts val="1200"/>
              </a:spcBef>
              <a:spcAft>
                <a:spcPts val="0"/>
              </a:spcAft>
              <a:buNone/>
            </a:pPr>
            <a:r>
              <a:rPr b="1" lang="en" sz="1991">
                <a:solidFill>
                  <a:schemeClr val="dk1"/>
                </a:solidFill>
              </a:rPr>
              <a:t>The stimuli include:</a:t>
            </a:r>
            <a:endParaRPr b="1" sz="1991">
              <a:solidFill>
                <a:schemeClr val="dk1"/>
              </a:solidFill>
            </a:endParaRPr>
          </a:p>
          <a:p>
            <a:pPr indent="0" lvl="0" marL="0" rtl="0" algn="l">
              <a:spcBef>
                <a:spcPts val="0"/>
              </a:spcBef>
              <a:spcAft>
                <a:spcPts val="0"/>
              </a:spcAft>
              <a:buNone/>
            </a:pPr>
            <a:r>
              <a:t/>
            </a:r>
            <a:endParaRPr b="1" sz="1991"/>
          </a:p>
          <a:p>
            <a:pPr indent="0" lvl="0" marL="0" rtl="0" algn="l">
              <a:spcBef>
                <a:spcPts val="0"/>
              </a:spcBef>
              <a:spcAft>
                <a:spcPts val="0"/>
              </a:spcAft>
              <a:buNone/>
            </a:pPr>
            <a:r>
              <a:rPr lang="en" sz="1991"/>
              <a:t>- Images selected to elicit specific emotions</a:t>
            </a:r>
            <a:endParaRPr sz="1991"/>
          </a:p>
          <a:p>
            <a:pPr indent="0" lvl="0" marL="0" rtl="0" algn="l">
              <a:spcBef>
                <a:spcPts val="0"/>
              </a:spcBef>
              <a:spcAft>
                <a:spcPts val="0"/>
              </a:spcAft>
              <a:buNone/>
            </a:pPr>
            <a:r>
              <a:rPr lang="en" sz="1991"/>
              <a:t>- Mathematical computations (2-digit additions)</a:t>
            </a:r>
            <a:endParaRPr sz="1991"/>
          </a:p>
          <a:p>
            <a:pPr indent="0" lvl="0" marL="0" rtl="0" algn="l">
              <a:spcBef>
                <a:spcPts val="0"/>
              </a:spcBef>
              <a:spcAft>
                <a:spcPts val="0"/>
              </a:spcAft>
              <a:buNone/>
            </a:pPr>
            <a:r>
              <a:rPr lang="en" sz="1991"/>
              <a:t>- Resting-state with eyes closed</a:t>
            </a:r>
            <a:endParaRPr sz="1991"/>
          </a:p>
          <a:p>
            <a:pPr indent="0" lvl="0" marL="0" rtl="0" algn="l">
              <a:spcBef>
                <a:spcPts val="0"/>
              </a:spcBef>
              <a:spcAft>
                <a:spcPts val="0"/>
              </a:spcAft>
              <a:buNone/>
            </a:pPr>
            <a:r>
              <a:rPr lang="en" sz="1991"/>
              <a:t>- Visual Evoked Potentials at 2, 5, 7, 10 Hz - Standard </a:t>
            </a:r>
            <a:r>
              <a:rPr lang="en" sz="1991"/>
              <a:t>checkerboard</a:t>
            </a:r>
            <a:r>
              <a:rPr lang="en" sz="1991"/>
              <a:t> pattern with pattern reversal</a:t>
            </a:r>
            <a:endParaRPr sz="1991"/>
          </a:p>
          <a:p>
            <a:pPr indent="0" lvl="0" marL="0" rtl="0" algn="l">
              <a:spcBef>
                <a:spcPts val="0"/>
              </a:spcBef>
              <a:spcAft>
                <a:spcPts val="0"/>
              </a:spcAft>
              <a:buNone/>
            </a:pPr>
            <a:r>
              <a:rPr lang="en" sz="1991"/>
              <a:t>- Visual Evoked Potentials at 2, 5, 7, 10 Hz - Flashing with a plain colour, set as black</a:t>
            </a:r>
            <a:endParaRPr sz="1991"/>
          </a:p>
          <a:p>
            <a:pPr indent="0" lvl="0" marL="0" rtl="0" algn="l">
              <a:spcBef>
                <a:spcPts val="0"/>
              </a:spcBef>
              <a:spcAft>
                <a:spcPts val="1200"/>
              </a:spcAft>
              <a:buNone/>
            </a:pPr>
            <a:r>
              <a:t/>
            </a:r>
            <a:endParaRPr/>
          </a:p>
        </p:txBody>
      </p:sp>
      <p:sp>
        <p:nvSpPr>
          <p:cNvPr id="125" name="Google Shape;125;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11700" y="635000"/>
            <a:ext cx="8520600" cy="39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The BED dataset includes:</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a:t>- The raw EEG recordings with no pre-processing and the log files of the experimental procedure, in text format</a:t>
            </a:r>
            <a:endParaRPr/>
          </a:p>
          <a:p>
            <a:pPr indent="0" lvl="0" marL="0" rtl="0" algn="l">
              <a:spcBef>
                <a:spcPts val="0"/>
              </a:spcBef>
              <a:spcAft>
                <a:spcPts val="0"/>
              </a:spcAft>
              <a:buNone/>
            </a:pPr>
            <a:r>
              <a:rPr lang="en"/>
              <a:t>- The EEG recordings with no pre-processing, segmented, structured and annotated according to the presented stimuli, in Matlab format</a:t>
            </a:r>
            <a:endParaRPr/>
          </a:p>
          <a:p>
            <a:pPr indent="0" lvl="0" marL="0" rtl="0" algn="l">
              <a:spcBef>
                <a:spcPts val="0"/>
              </a:spcBef>
              <a:spcAft>
                <a:spcPts val="0"/>
              </a:spcAft>
              <a:buNone/>
            </a:pPr>
            <a:r>
              <a:rPr lang="en"/>
              <a:t>- The features extracted from each EEG segment, as described in the associated publication</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
        <p:nvSpPr>
          <p:cNvPr id="131" name="Google Shape;131;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70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Difference in Dataset</a:t>
            </a:r>
            <a:endParaRPr/>
          </a:p>
        </p:txBody>
      </p:sp>
      <p:graphicFrame>
        <p:nvGraphicFramePr>
          <p:cNvPr id="137" name="Google Shape;137;p24"/>
          <p:cNvGraphicFramePr/>
          <p:nvPr/>
        </p:nvGraphicFramePr>
        <p:xfrm>
          <a:off x="311700" y="1224438"/>
          <a:ext cx="3000000" cy="3000000"/>
        </p:xfrm>
        <a:graphic>
          <a:graphicData uri="http://schemas.openxmlformats.org/drawingml/2006/table">
            <a:tbl>
              <a:tblPr>
                <a:noFill/>
                <a:tableStyleId>{055CF531-C0B9-4F99-A36A-8124351E0307}</a:tableStyleId>
              </a:tblPr>
              <a:tblGrid>
                <a:gridCol w="1464400"/>
                <a:gridCol w="3506900"/>
                <a:gridCol w="3549300"/>
              </a:tblGrid>
              <a:tr h="538750">
                <a:tc>
                  <a:txBody>
                    <a:bodyPr/>
                    <a:lstStyle/>
                    <a:p>
                      <a:pPr indent="0" lvl="0" marL="0" rtl="0" algn="ctr">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BED Dataset</a:t>
                      </a:r>
                      <a:endParaRPr b="1"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Auditory evoked potential</a:t>
                      </a:r>
                      <a:r>
                        <a:rPr b="1" lang="en" sz="1800">
                          <a:solidFill>
                            <a:schemeClr val="accent3"/>
                          </a:solidFill>
                          <a:latin typeface="Average"/>
                          <a:ea typeface="Average"/>
                          <a:cs typeface="Average"/>
                          <a:sym typeface="Average"/>
                        </a:rPr>
                        <a:t> Dataset</a:t>
                      </a:r>
                      <a:endParaRPr b="1" sz="1800">
                        <a:solidFill>
                          <a:schemeClr val="accent3"/>
                        </a:solidFill>
                        <a:latin typeface="Average"/>
                        <a:ea typeface="Average"/>
                        <a:cs typeface="Average"/>
                        <a:sym typeface="Average"/>
                      </a:endParaRPr>
                    </a:p>
                  </a:txBody>
                  <a:tcPr marT="91425" marB="91425" marR="91425" marL="91425"/>
                </a:tc>
              </a:tr>
              <a:tr h="538750">
                <a:tc>
                  <a:txBody>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Channel</a:t>
                      </a:r>
                      <a:endParaRPr b="1"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14-Channel</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4-channel </a:t>
                      </a:r>
                      <a:endParaRPr sz="1800">
                        <a:solidFill>
                          <a:schemeClr val="accent3"/>
                        </a:solidFill>
                        <a:latin typeface="Average"/>
                        <a:ea typeface="Average"/>
                        <a:cs typeface="Average"/>
                        <a:sym typeface="Average"/>
                      </a:endParaRPr>
                    </a:p>
                  </a:txBody>
                  <a:tcPr marT="91425" marB="91425" marR="91425" marL="91425"/>
                </a:tc>
              </a:tr>
              <a:tr h="538750">
                <a:tc>
                  <a:txBody>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Subjects</a:t>
                      </a:r>
                      <a:endParaRPr b="1"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21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20</a:t>
                      </a:r>
                      <a:endParaRPr sz="1800">
                        <a:solidFill>
                          <a:schemeClr val="accent3"/>
                        </a:solidFill>
                        <a:latin typeface="Average"/>
                        <a:ea typeface="Average"/>
                        <a:cs typeface="Average"/>
                        <a:sym typeface="Average"/>
                      </a:endParaRPr>
                    </a:p>
                  </a:txBody>
                  <a:tcPr marT="91425" marB="91425" marR="91425" marL="91425"/>
                </a:tc>
              </a:tr>
              <a:tr h="538750">
                <a:tc>
                  <a:txBody>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Experiment</a:t>
                      </a:r>
                      <a:endParaRPr b="1"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12 Experiment</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6 Experiment</a:t>
                      </a:r>
                      <a:endParaRPr sz="1800">
                        <a:solidFill>
                          <a:schemeClr val="accent3"/>
                        </a:solidFill>
                        <a:latin typeface="Average"/>
                        <a:ea typeface="Average"/>
                        <a:cs typeface="Average"/>
                        <a:sym typeface="Average"/>
                      </a:endParaRPr>
                    </a:p>
                  </a:txBody>
                  <a:tcPr marT="91425" marB="91425" marR="91425" marL="91425"/>
                </a:tc>
              </a:tr>
              <a:tr h="538750">
                <a:tc>
                  <a:txBody>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University</a:t>
                      </a:r>
                      <a:endParaRPr b="1"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The University of the West of Scotland, Durham University, and Universitat de València</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Marche Polytechnic University (UNIVPM)</a:t>
                      </a:r>
                      <a:endParaRPr sz="1800">
                        <a:solidFill>
                          <a:schemeClr val="accent3"/>
                        </a:solidFill>
                        <a:latin typeface="Average"/>
                        <a:ea typeface="Average"/>
                        <a:cs typeface="Average"/>
                        <a:sym typeface="Average"/>
                      </a:endParaRPr>
                    </a:p>
                  </a:txBody>
                  <a:tcPr marT="91425" marB="91425" marR="91425" marL="91425"/>
                </a:tc>
              </a:tr>
            </a:tbl>
          </a:graphicData>
        </a:graphic>
      </p:graphicFrame>
      <p:sp>
        <p:nvSpPr>
          <p:cNvPr id="138" name="Google Shape;138;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BED Dataset Papers</a:t>
            </a:r>
            <a:endParaRPr/>
          </a:p>
        </p:txBody>
      </p:sp>
      <p:graphicFrame>
        <p:nvGraphicFramePr>
          <p:cNvPr id="149" name="Google Shape;149;p26"/>
          <p:cNvGraphicFramePr/>
          <p:nvPr/>
        </p:nvGraphicFramePr>
        <p:xfrm>
          <a:off x="0" y="1344013"/>
          <a:ext cx="3000000" cy="3000000"/>
        </p:xfrm>
        <a:graphic>
          <a:graphicData uri="http://schemas.openxmlformats.org/drawingml/2006/table">
            <a:tbl>
              <a:tblPr>
                <a:noFill/>
                <a:tableStyleId>{055CF531-C0B9-4F99-A36A-8124351E0307}</a:tableStyleId>
              </a:tblPr>
              <a:tblGrid>
                <a:gridCol w="1364975"/>
                <a:gridCol w="933425"/>
                <a:gridCol w="1932900"/>
                <a:gridCol w="1626200"/>
                <a:gridCol w="1762500"/>
                <a:gridCol w="1524000"/>
              </a:tblGrid>
              <a:tr h="403450">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Title</a:t>
                      </a:r>
                      <a:endParaRPr b="1">
                        <a:solidFill>
                          <a:schemeClr val="dk1"/>
                        </a:solidFill>
                        <a:latin typeface="Average"/>
                        <a:ea typeface="Average"/>
                        <a:cs typeface="Average"/>
                        <a:sym typeface="Average"/>
                      </a:endParaRPr>
                    </a:p>
                  </a:txBody>
                  <a:tcPr marT="91425" marB="91425" marR="91425" marL="91425"/>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Date</a:t>
                      </a:r>
                      <a:endParaRPr b="1">
                        <a:solidFill>
                          <a:schemeClr val="dk1"/>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Methodology</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Result</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Conclusion</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Future Scope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450">
                <a:tc>
                  <a:txBody>
                    <a:bodyPr/>
                    <a:lstStyle/>
                    <a:p>
                      <a:pPr indent="0" lvl="0" marL="0" rtl="0" algn="just">
                        <a:lnSpc>
                          <a:spcPct val="120000"/>
                        </a:lnSpc>
                        <a:spcBef>
                          <a:spcPts val="0"/>
                        </a:spcBef>
                        <a:spcAft>
                          <a:spcPts val="0"/>
                        </a:spcAft>
                        <a:buNone/>
                      </a:pPr>
                      <a:r>
                        <a:rPr lang="en">
                          <a:solidFill>
                            <a:schemeClr val="accent3"/>
                          </a:solidFill>
                          <a:latin typeface="Average"/>
                          <a:ea typeface="Average"/>
                          <a:cs typeface="Average"/>
                          <a:sym typeface="Average"/>
                        </a:rPr>
                        <a:t>Multi Channel EEG Based Biometric System with a Custom Designed Convolutional Neural Network [7]</a:t>
                      </a:r>
                      <a:endParaRPr>
                        <a:solidFill>
                          <a:schemeClr val="accent3"/>
                        </a:solidFill>
                        <a:latin typeface="Average"/>
                        <a:ea typeface="Average"/>
                        <a:cs typeface="Average"/>
                        <a:sym typeface="Average"/>
                      </a:endParaRPr>
                    </a:p>
                    <a:p>
                      <a:pPr indent="0" lvl="0" marL="0" rtl="0" algn="just">
                        <a:spcBef>
                          <a:spcPts val="1200"/>
                        </a:spcBef>
                        <a:spcAft>
                          <a:spcPts val="0"/>
                        </a:spcAft>
                        <a:buNone/>
                      </a:pPr>
                      <a:r>
                        <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11 May, 2022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CNN was custom designed to offer the best performance. </a:t>
                      </a:r>
                      <a:endParaRPr>
                        <a:solidFill>
                          <a:schemeClr val="accent3"/>
                        </a:solidFill>
                        <a:latin typeface="Average"/>
                        <a:ea typeface="Average"/>
                        <a:cs typeface="Average"/>
                        <a:sym typeface="Average"/>
                      </a:endParaRPr>
                    </a:p>
                    <a:p>
                      <a:pPr indent="0" lvl="0" marL="0" rtl="0" algn="just">
                        <a:spcBef>
                          <a:spcPts val="0"/>
                        </a:spcBef>
                        <a:spcAft>
                          <a:spcPts val="0"/>
                        </a:spcAft>
                        <a:buNone/>
                      </a:pPr>
                      <a:r>
                        <a:t/>
                      </a:r>
                      <a:endParaRPr>
                        <a:solidFill>
                          <a:schemeClr val="accent3"/>
                        </a:solidFill>
                        <a:latin typeface="Average"/>
                        <a:ea typeface="Average"/>
                        <a:cs typeface="Average"/>
                        <a:sym typeface="Average"/>
                      </a:endParaRPr>
                    </a:p>
                    <a:p>
                      <a:pPr indent="0" lvl="0" marL="0" rtl="0" algn="just">
                        <a:spcBef>
                          <a:spcPts val="0"/>
                        </a:spcBef>
                        <a:spcAft>
                          <a:spcPts val="0"/>
                        </a:spcAft>
                        <a:buNone/>
                      </a:pPr>
                      <a:r>
                        <a:rPr lang="en">
                          <a:solidFill>
                            <a:schemeClr val="accent3"/>
                          </a:solidFill>
                          <a:latin typeface="Average"/>
                          <a:ea typeface="Average"/>
                          <a:cs typeface="Average"/>
                          <a:sym typeface="Average"/>
                        </a:rPr>
                        <a:t>With the sliding window approach, the signals were separated into overlapping 5 s windows for training CNN better. </a:t>
                      </a:r>
                      <a:endParaRPr>
                        <a:solidFill>
                          <a:schemeClr val="accent3"/>
                        </a:solidFill>
                        <a:latin typeface="Average"/>
                        <a:ea typeface="Average"/>
                        <a:cs typeface="Average"/>
                        <a:sym typeface="Average"/>
                      </a:endParaRPr>
                    </a:p>
                    <a:p>
                      <a:pPr indent="0" lvl="0" marL="0" rtl="0" algn="just">
                        <a:spcBef>
                          <a:spcPts val="0"/>
                        </a:spcBef>
                        <a:spcAft>
                          <a:spcPts val="0"/>
                        </a:spcAft>
                        <a:buNone/>
                      </a:pPr>
                      <a:r>
                        <a:t/>
                      </a:r>
                      <a:endParaRPr>
                        <a:solidFill>
                          <a:schemeClr val="accent3"/>
                        </a:solidFill>
                        <a:latin typeface="Average"/>
                        <a:ea typeface="Average"/>
                        <a:cs typeface="Average"/>
                        <a:sym typeface="Average"/>
                      </a:endParaRPr>
                    </a:p>
                    <a:p>
                      <a:pPr indent="0" lvl="0" marL="0" rtl="0" algn="just">
                        <a:spcBef>
                          <a:spcPts val="0"/>
                        </a:spcBef>
                        <a:spcAft>
                          <a:spcPts val="0"/>
                        </a:spcAft>
                        <a:buNone/>
                      </a:pPr>
                      <a:r>
                        <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Proposed CNN gave a correct classification rate (CCR) of 72.71%,.</a:t>
                      </a:r>
                      <a:endParaRPr>
                        <a:solidFill>
                          <a:schemeClr val="accent3"/>
                        </a:solidFill>
                        <a:latin typeface="Average"/>
                        <a:ea typeface="Average"/>
                        <a:cs typeface="Average"/>
                        <a:sym typeface="Average"/>
                      </a:endParaRPr>
                    </a:p>
                    <a:p>
                      <a:pPr indent="0" lvl="0" marL="0" rtl="0" algn="just">
                        <a:spcBef>
                          <a:spcPts val="0"/>
                        </a:spcBef>
                        <a:spcAft>
                          <a:spcPts val="0"/>
                        </a:spcAft>
                        <a:buNone/>
                      </a:pPr>
                      <a:r>
                        <a:t/>
                      </a:r>
                      <a:endParaRPr>
                        <a:solidFill>
                          <a:schemeClr val="accent3"/>
                        </a:solidFill>
                        <a:latin typeface="Average"/>
                        <a:ea typeface="Average"/>
                        <a:cs typeface="Average"/>
                        <a:sym typeface="Average"/>
                      </a:endParaRPr>
                    </a:p>
                    <a:p>
                      <a:pPr indent="0" lvl="0" marL="0" rtl="0" algn="just">
                        <a:spcBef>
                          <a:spcPts val="0"/>
                        </a:spcBef>
                        <a:spcAft>
                          <a:spcPts val="0"/>
                        </a:spcAft>
                        <a:buNone/>
                      </a:pPr>
                      <a:r>
                        <a:rPr lang="en">
                          <a:solidFill>
                            <a:schemeClr val="accent3"/>
                          </a:solidFill>
                          <a:latin typeface="Average"/>
                          <a:ea typeface="Average"/>
                          <a:cs typeface="Average"/>
                          <a:sym typeface="Average"/>
                        </a:rPr>
                        <a:t>The CCR reached the level of average 83.51% by using 4 channels. </a:t>
                      </a:r>
                      <a:endParaRPr>
                        <a:solidFill>
                          <a:schemeClr val="accent3"/>
                        </a:solidFill>
                        <a:latin typeface="Average"/>
                        <a:ea typeface="Average"/>
                        <a:cs typeface="Average"/>
                        <a:sym typeface="Average"/>
                      </a:endParaRPr>
                    </a:p>
                    <a:p>
                      <a:pPr indent="0" lvl="0" marL="0" rtl="0" algn="just">
                        <a:spcBef>
                          <a:spcPts val="0"/>
                        </a:spcBef>
                        <a:spcAft>
                          <a:spcPts val="0"/>
                        </a:spcAft>
                        <a:buNone/>
                      </a:pPr>
                      <a:r>
                        <a:t/>
                      </a:r>
                      <a:endParaRPr>
                        <a:solidFill>
                          <a:schemeClr val="accent3"/>
                        </a:solidFill>
                        <a:latin typeface="Average"/>
                        <a:ea typeface="Average"/>
                        <a:cs typeface="Average"/>
                        <a:sym typeface="Average"/>
                      </a:endParaRPr>
                    </a:p>
                    <a:p>
                      <a:pPr indent="0" lvl="0" marL="0" rtl="0" algn="just">
                        <a:spcBef>
                          <a:spcPts val="0"/>
                        </a:spcBef>
                        <a:spcAft>
                          <a:spcPts val="0"/>
                        </a:spcAft>
                        <a:buNone/>
                      </a:pPr>
                      <a:r>
                        <a:rPr lang="en">
                          <a:solidFill>
                            <a:schemeClr val="accent3"/>
                          </a:solidFill>
                          <a:latin typeface="Average"/>
                          <a:ea typeface="Average"/>
                          <a:cs typeface="Average"/>
                          <a:sym typeface="Average"/>
                        </a:rPr>
                        <a:t>Also, reduced the training time from 626 to 306 s</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A custom CNN is designed with three convolution layers, two Max Pooling layers, one fully connected layer and a Softmax layer which </a:t>
                      </a:r>
                      <a:r>
                        <a:rPr lang="en">
                          <a:solidFill>
                            <a:schemeClr val="accent3"/>
                          </a:solidFill>
                          <a:latin typeface="Average"/>
                          <a:ea typeface="Average"/>
                          <a:cs typeface="Average"/>
                          <a:sym typeface="Average"/>
                        </a:rPr>
                        <a:t>increases the classification accuracy and reduces the time required for training.</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The effects of combining CNN with other deep learning techniques like RNN can be also explored.</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50" name="Google Shape;150;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27"/>
          <p:cNvGraphicFramePr/>
          <p:nvPr/>
        </p:nvGraphicFramePr>
        <p:xfrm>
          <a:off x="0" y="457988"/>
          <a:ext cx="3000000" cy="3000000"/>
        </p:xfrm>
        <a:graphic>
          <a:graphicData uri="http://schemas.openxmlformats.org/drawingml/2006/table">
            <a:tbl>
              <a:tblPr>
                <a:noFill/>
                <a:tableStyleId>{055CF531-C0B9-4F99-A36A-8124351E0307}</a:tableStyleId>
              </a:tblPr>
              <a:tblGrid>
                <a:gridCol w="1714500"/>
                <a:gridCol w="639800"/>
                <a:gridCol w="1680850"/>
                <a:gridCol w="1870350"/>
                <a:gridCol w="1714500"/>
                <a:gridCol w="1524000"/>
              </a:tblGrid>
              <a:tr h="383475">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Title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Date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Methodology</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Result</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Conclusion</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Future Scope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27050">
                <a:tc>
                  <a:txBody>
                    <a:bodyPr/>
                    <a:lstStyle/>
                    <a:p>
                      <a:pPr indent="0" lvl="0" marL="0" rtl="0" algn="l">
                        <a:lnSpc>
                          <a:spcPct val="123000"/>
                        </a:lnSpc>
                        <a:spcBef>
                          <a:spcPts val="1700"/>
                        </a:spcBef>
                        <a:spcAft>
                          <a:spcPts val="1700"/>
                        </a:spcAft>
                        <a:buNone/>
                      </a:pPr>
                      <a:r>
                        <a:rPr lang="en">
                          <a:solidFill>
                            <a:schemeClr val="accent3"/>
                          </a:solidFill>
                          <a:latin typeface="Average"/>
                          <a:ea typeface="Average"/>
                          <a:cs typeface="Average"/>
                          <a:sym typeface="Average"/>
                        </a:rPr>
                        <a:t>A Short-Length Single Channel EEG Based Personal Identification System [8]</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2023</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study uses PREP to remove noise, detect faulty channels, and interpolate signals. Uses a sliding window technique s to improve the dataset and study segment length and classification accuracy. Created two deep learning models based on EEG channel count.  </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Multi-channel Result</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95%</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Single-Channel Result</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Training set  98.27%, Testing set  97.13%.</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solidFill>
                            <a:schemeClr val="accent3"/>
                          </a:solidFill>
                          <a:latin typeface="Average"/>
                          <a:ea typeface="Average"/>
                          <a:cs typeface="Average"/>
                          <a:sym typeface="Average"/>
                        </a:rPr>
                        <a:t>The suggested technology requires only a single-channel EEG signal and a short signal length, making data collecting easier. EEG-based personal identification is effective with the suggested system's high accuracy, comparable to prior investigations.</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Future research could explore the use of lightweight CNN architectures or other deep learning techniques to further simplify the proposed system and reduce the number of trainable parameters.</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56" name="Google Shape;156;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28"/>
          <p:cNvGraphicFramePr/>
          <p:nvPr/>
        </p:nvGraphicFramePr>
        <p:xfrm>
          <a:off x="0" y="863388"/>
          <a:ext cx="3000000" cy="3000000"/>
        </p:xfrm>
        <a:graphic>
          <a:graphicData uri="http://schemas.openxmlformats.org/drawingml/2006/table">
            <a:tbl>
              <a:tblPr>
                <a:noFill/>
                <a:tableStyleId>{055CF531-C0B9-4F99-A36A-8124351E0307}</a:tableStyleId>
              </a:tblPr>
              <a:tblGrid>
                <a:gridCol w="1714500"/>
                <a:gridCol w="639800"/>
                <a:gridCol w="1680850"/>
                <a:gridCol w="1870350"/>
                <a:gridCol w="1714500"/>
                <a:gridCol w="1524000"/>
              </a:tblGrid>
              <a:tr h="383475">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Title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Date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Methodology</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Result</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Conclusion</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Future Scope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27050">
                <a:tc>
                  <a:txBody>
                    <a:bodyPr/>
                    <a:lstStyle/>
                    <a:p>
                      <a:pPr indent="0" lvl="0" marL="0" rtl="0" algn="just">
                        <a:lnSpc>
                          <a:spcPct val="123000"/>
                        </a:lnSpc>
                        <a:spcBef>
                          <a:spcPts val="1700"/>
                        </a:spcBef>
                        <a:spcAft>
                          <a:spcPts val="1700"/>
                        </a:spcAft>
                        <a:buNone/>
                      </a:pPr>
                      <a:r>
                        <a:rPr lang="en">
                          <a:solidFill>
                            <a:schemeClr val="accent3"/>
                          </a:solidFill>
                          <a:latin typeface="Average"/>
                          <a:ea typeface="Average"/>
                          <a:cs typeface="Average"/>
                          <a:sym typeface="Average"/>
                        </a:rPr>
                        <a:t>Investigation of EEG-Based Biometric Identification Using State-of-the-Art Neural Architectures on a Real-Time Raspberry Pi-Based System [9]</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2022</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Three state-of-the-art </a:t>
                      </a:r>
                      <a:r>
                        <a:rPr b="1" lang="en">
                          <a:solidFill>
                            <a:schemeClr val="accent3"/>
                          </a:solidFill>
                          <a:latin typeface="Average"/>
                          <a:ea typeface="Average"/>
                          <a:cs typeface="Average"/>
                          <a:sym typeface="Average"/>
                        </a:rPr>
                        <a:t>DL models</a:t>
                      </a:r>
                      <a:r>
                        <a:rPr lang="en">
                          <a:solidFill>
                            <a:schemeClr val="accent3"/>
                          </a:solidFill>
                          <a:latin typeface="Average"/>
                          <a:ea typeface="Average"/>
                          <a:cs typeface="Average"/>
                          <a:sym typeface="Average"/>
                        </a:rPr>
                        <a:t> were employed: ResNet, Inception, and EEGNet.</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ResNet achieved 63.21%</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inception achieved 70.18%</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EEGNet achieved 86.74%</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exploration of state-of-the-art DL models (ResNet, Inception, EEGNet) for EEG-based subject identification tasks yielded promising results. EEGNet, designed specifically for EEG signals, showed the highest accuracy. </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Validate these deep learning models on more training datasets</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62" name="Google Shape;162;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6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Auditory evoked potential Dataset</a:t>
            </a:r>
            <a:endParaRPr sz="2700"/>
          </a:p>
        </p:txBody>
      </p:sp>
      <p:graphicFrame>
        <p:nvGraphicFramePr>
          <p:cNvPr id="168" name="Google Shape;168;p29"/>
          <p:cNvGraphicFramePr/>
          <p:nvPr/>
        </p:nvGraphicFramePr>
        <p:xfrm>
          <a:off x="0" y="924788"/>
          <a:ext cx="3000000" cy="3000000"/>
        </p:xfrm>
        <a:graphic>
          <a:graphicData uri="http://schemas.openxmlformats.org/drawingml/2006/table">
            <a:tbl>
              <a:tblPr>
                <a:noFill/>
                <a:tableStyleId>{055CF531-C0B9-4F99-A36A-8124351E0307}</a:tableStyleId>
              </a:tblPr>
              <a:tblGrid>
                <a:gridCol w="1152800"/>
                <a:gridCol w="637175"/>
                <a:gridCol w="2513200"/>
                <a:gridCol w="1589525"/>
                <a:gridCol w="1579150"/>
                <a:gridCol w="1672150"/>
              </a:tblGrid>
              <a:tr h="403450">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Title</a:t>
                      </a:r>
                      <a:endParaRPr b="1">
                        <a:solidFill>
                          <a:schemeClr val="dk1"/>
                        </a:solidFill>
                        <a:latin typeface="Average"/>
                        <a:ea typeface="Average"/>
                        <a:cs typeface="Average"/>
                        <a:sym typeface="Average"/>
                      </a:endParaRPr>
                    </a:p>
                  </a:txBody>
                  <a:tcPr marT="91425" marB="91425" marR="91425" marL="91425"/>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Date</a:t>
                      </a:r>
                      <a:endParaRPr b="1">
                        <a:solidFill>
                          <a:schemeClr val="dk1"/>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Methodology</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Result</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Conclusion</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chemeClr val="dk1"/>
                          </a:solidFill>
                          <a:latin typeface="Average"/>
                          <a:ea typeface="Average"/>
                          <a:cs typeface="Average"/>
                          <a:sym typeface="Average"/>
                        </a:rPr>
                        <a:t>Future Scope</a:t>
                      </a:r>
                      <a:endParaRPr b="1">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450">
                <a:tc>
                  <a:txBody>
                    <a:bodyPr/>
                    <a:lstStyle/>
                    <a:p>
                      <a:pPr indent="0" lvl="0" marL="0" rtl="0" algn="l">
                        <a:lnSpc>
                          <a:spcPct val="115000"/>
                        </a:lnSpc>
                        <a:spcBef>
                          <a:spcPts val="0"/>
                        </a:spcBef>
                        <a:spcAft>
                          <a:spcPts val="0"/>
                        </a:spcAft>
                        <a:buNone/>
                      </a:pPr>
                      <a:r>
                        <a:rPr lang="en">
                          <a:solidFill>
                            <a:schemeClr val="accent3"/>
                          </a:solidFill>
                          <a:latin typeface="Average"/>
                          <a:ea typeface="Average"/>
                          <a:cs typeface="Average"/>
                          <a:sym typeface="Average"/>
                        </a:rPr>
                        <a:t>Effect of Auditory Stimuli on Electroencephalography-based Authentication[10]</a:t>
                      </a:r>
                      <a:endParaRPr sz="1600">
                        <a:solidFill>
                          <a:schemeClr val="accent3"/>
                        </a:solidFill>
                        <a:latin typeface="Average"/>
                        <a:ea typeface="Average"/>
                        <a:cs typeface="Average"/>
                        <a:sym typeface="Average"/>
                      </a:endParaRPr>
                    </a:p>
                  </a:txBody>
                  <a:tcPr marT="91425" marB="91425" marR="91425" marL="91425"/>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2022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300">
                          <a:solidFill>
                            <a:schemeClr val="accent3"/>
                          </a:solidFill>
                        </a:rPr>
                        <a:t>Auditory Stimuli Analysis: Addresses key questions regarding the effect of AS on EEG-based authentication, considering eight EEG-based biometric authentication systems. Utilizes EEG epochs and features extracted from cluster maps, employing three classifiers: Multilayer Perceptron (MLP), K-Nearest Neighbors (KNN), and eXtreme Gradient Boosting (XGBoost), detailing their architectures, parameters, and evaluation processes.</a:t>
                      </a:r>
                      <a:endParaRPr sz="1500">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Effect of Auditory Stimuli significantly improves authentication performance, with a</a:t>
                      </a:r>
                      <a:r>
                        <a:rPr b="1" lang="en" sz="1300">
                          <a:solidFill>
                            <a:schemeClr val="accent3"/>
                          </a:solidFill>
                          <a:latin typeface="Average"/>
                          <a:ea typeface="Average"/>
                          <a:cs typeface="Average"/>
                          <a:sym typeface="Average"/>
                        </a:rPr>
                        <a:t> 9.27% increase in accurac</a:t>
                      </a:r>
                      <a:r>
                        <a:rPr lang="en" sz="1300">
                          <a:solidFill>
                            <a:schemeClr val="accent3"/>
                          </a:solidFill>
                          <a:latin typeface="Average"/>
                          <a:ea typeface="Average"/>
                          <a:cs typeface="Average"/>
                          <a:sym typeface="Average"/>
                        </a:rPr>
                        <a:t>y compared to resting states. AS via bone-conducting headphones slightly outperforms in-ear AS. Language variation in AS does not significantly affect performance.</a:t>
                      </a:r>
                      <a:endParaRPr sz="1500">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achieved results show that AEPs carry discriminative features allowing the possibility of employing AEP signal as a biometric trait.</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en">
                          <a:solidFill>
                            <a:schemeClr val="accent3"/>
                          </a:solidFill>
                          <a:latin typeface="Average"/>
                          <a:ea typeface="Average"/>
                          <a:cs typeface="Average"/>
                          <a:sym typeface="Average"/>
                        </a:rPr>
                        <a:t>The performance needs to be evaluated over larger population database and over multiple session recordings</a:t>
                      </a:r>
                      <a:endParaRPr>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69" name="Google Shape;169;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Conventional EEG-based biometric identification systems encounter difficulties when applied in real-world situations. Their reliance on specific electrode setups and lengthy recording periods poses challenges. </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Hard to make a reliable and effective system for quick biometric identification because the number of electrodes and recording times vary. </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Furthermore, the extended recording times inconvenience users, restricting the practicality of EEG-based identification systems in time-critical applications.</a:t>
            </a:r>
            <a:endParaRPr/>
          </a:p>
        </p:txBody>
      </p:sp>
      <p:sp>
        <p:nvSpPr>
          <p:cNvPr id="176" name="Google Shape;176;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Objectives and Scope</a:t>
            </a:r>
            <a:r>
              <a:rPr lang="en" sz="2700">
                <a:solidFill>
                  <a:schemeClr val="accent3"/>
                </a:solidFill>
              </a:rPr>
              <a:t> </a:t>
            </a:r>
            <a:endParaRPr sz="2700">
              <a:solidFill>
                <a:schemeClr val="accent3"/>
              </a:solidFill>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 Create a robust EEG-based biometric identification system that addresses existing limitations. </a:t>
            </a:r>
            <a:endParaRPr/>
          </a:p>
          <a:p>
            <a:pPr indent="0" lvl="0" marL="0" rtl="0" algn="l">
              <a:spcBef>
                <a:spcPts val="1200"/>
              </a:spcBef>
              <a:spcAft>
                <a:spcPts val="0"/>
              </a:spcAft>
              <a:buNone/>
            </a:pPr>
            <a:r>
              <a:rPr lang="en">
                <a:solidFill>
                  <a:schemeClr val="dk1"/>
                </a:solidFill>
              </a:rPr>
              <a:t>The high level goals are:</a:t>
            </a:r>
            <a:endParaRPr>
              <a:solidFill>
                <a:schemeClr val="dk1"/>
              </a:solidFill>
            </a:endParaRPr>
          </a:p>
          <a:p>
            <a:pPr indent="-342900" lvl="0" marL="457200" rtl="0" algn="l">
              <a:spcBef>
                <a:spcPts val="1200"/>
              </a:spcBef>
              <a:spcAft>
                <a:spcPts val="0"/>
              </a:spcAft>
              <a:buSzPts val="1800"/>
              <a:buChar char="●"/>
            </a:pPr>
            <a:r>
              <a:rPr lang="en"/>
              <a:t>Develop a solution independent of electrode count. </a:t>
            </a:r>
            <a:endParaRPr/>
          </a:p>
          <a:p>
            <a:pPr indent="-342900" lvl="0" marL="457200" rtl="0" algn="l">
              <a:spcBef>
                <a:spcPts val="0"/>
              </a:spcBef>
              <a:spcAft>
                <a:spcPts val="0"/>
              </a:spcAft>
              <a:buSzPts val="1800"/>
              <a:buChar char="●"/>
            </a:pPr>
            <a:r>
              <a:rPr lang="en"/>
              <a:t>Achieve accurate identification results within a 2-second recording window. </a:t>
            </a:r>
            <a:endParaRPr/>
          </a:p>
          <a:p>
            <a:pPr indent="-342900" lvl="0" marL="457200" rtl="0" algn="l">
              <a:spcBef>
                <a:spcPts val="0"/>
              </a:spcBef>
              <a:spcAft>
                <a:spcPts val="0"/>
              </a:spcAft>
              <a:buSzPts val="1800"/>
              <a:buChar char="●"/>
            </a:pPr>
            <a:r>
              <a:rPr lang="en"/>
              <a:t>Prioritize seamless user experience.</a:t>
            </a:r>
            <a:endParaRPr/>
          </a:p>
          <a:p>
            <a:pPr indent="-342900" lvl="0" marL="457200" rtl="0" algn="l">
              <a:spcBef>
                <a:spcPts val="0"/>
              </a:spcBef>
              <a:spcAft>
                <a:spcPts val="0"/>
              </a:spcAft>
              <a:buSzPts val="1800"/>
              <a:buChar char="●"/>
            </a:pPr>
            <a:r>
              <a:rPr lang="en"/>
              <a:t>Explore Ensemble Learning methods.</a:t>
            </a:r>
            <a:endParaRPr/>
          </a:p>
          <a:p>
            <a:pPr indent="-342900" lvl="0" marL="457200" rtl="0" algn="l">
              <a:spcBef>
                <a:spcPts val="0"/>
              </a:spcBef>
              <a:spcAft>
                <a:spcPts val="0"/>
              </a:spcAft>
              <a:buSzPts val="1800"/>
              <a:buChar char="●"/>
            </a:pPr>
            <a:r>
              <a:rPr lang="en"/>
              <a:t>High accuracy across various electrode setups and limited recording durations.</a:t>
            </a:r>
            <a:endParaRPr/>
          </a:p>
        </p:txBody>
      </p:sp>
      <p:sp>
        <p:nvSpPr>
          <p:cNvPr id="183" name="Google Shape;183;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3006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User identification methods have rapidly advanced, and they are essential in many information-security fields. Biometrics has gradually emerged to enhance the security of the user’s identification method. These biometric characteristics include the face, iris, voice, gait, finger or footprint, and signature technologies However, there is still a risk of forgery and theft of the biometric characteristics from users. A mental passphrase is difficult to steal because brain activity is unique for each individual and stable over time. Some studies have shown that a user’s mental passphrase is well-defended against attackers. </a:t>
            </a:r>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599975" y="2180425"/>
            <a:ext cx="201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sp>
        <p:nvSpPr>
          <p:cNvPr id="189" name="Google Shape;189;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2"/>
          <p:cNvSpPr txBox="1"/>
          <p:nvPr/>
        </p:nvSpPr>
        <p:spPr>
          <a:xfrm>
            <a:off x="599975" y="2921925"/>
            <a:ext cx="2571900" cy="12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Fig.2: Block diagram representing </a:t>
            </a:r>
            <a:r>
              <a:rPr lang="en" sz="1800">
                <a:solidFill>
                  <a:schemeClr val="accent3"/>
                </a:solidFill>
                <a:latin typeface="Average"/>
                <a:ea typeface="Average"/>
                <a:cs typeface="Average"/>
                <a:sym typeface="Average"/>
              </a:rPr>
              <a:t>complete workflow of a biometric architecture </a:t>
            </a: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p:txBody>
      </p:sp>
      <p:pic>
        <p:nvPicPr>
          <p:cNvPr id="191" name="Google Shape;191;p32"/>
          <p:cNvPicPr preferRelativeResize="0"/>
          <p:nvPr/>
        </p:nvPicPr>
        <p:blipFill>
          <a:blip r:embed="rId3">
            <a:alphaModFix/>
          </a:blip>
          <a:stretch>
            <a:fillRect/>
          </a:stretch>
        </p:blipFill>
        <p:spPr>
          <a:xfrm>
            <a:off x="3324275" y="73475"/>
            <a:ext cx="5013575" cy="5001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12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Dataset</a:t>
            </a:r>
            <a:endParaRPr/>
          </a:p>
        </p:txBody>
      </p:sp>
      <p:sp>
        <p:nvSpPr>
          <p:cNvPr id="202" name="Google Shape;202;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4"/>
          <p:cNvSpPr txBox="1"/>
          <p:nvPr/>
        </p:nvSpPr>
        <p:spPr>
          <a:xfrm>
            <a:off x="1173675" y="3866550"/>
            <a:ext cx="64344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Fig.3: Workflow of the t</a:t>
            </a:r>
            <a:r>
              <a:rPr lang="en" sz="1800">
                <a:solidFill>
                  <a:schemeClr val="accent3"/>
                </a:solidFill>
                <a:latin typeface="Average"/>
                <a:ea typeface="Average"/>
                <a:cs typeface="Average"/>
                <a:sym typeface="Average"/>
              </a:rPr>
              <a:t>raining</a:t>
            </a:r>
            <a:r>
              <a:rPr lang="en" sz="1800">
                <a:solidFill>
                  <a:schemeClr val="accent3"/>
                </a:solidFill>
                <a:latin typeface="Average"/>
                <a:ea typeface="Average"/>
                <a:cs typeface="Average"/>
                <a:sym typeface="Average"/>
              </a:rPr>
              <a:t> </a:t>
            </a:r>
            <a:r>
              <a:rPr lang="en" sz="1800">
                <a:solidFill>
                  <a:schemeClr val="accent3"/>
                </a:solidFill>
                <a:latin typeface="Average"/>
                <a:ea typeface="Average"/>
                <a:cs typeface="Average"/>
                <a:sym typeface="Average"/>
              </a:rPr>
              <a:t>phase</a:t>
            </a:r>
            <a:r>
              <a:rPr lang="en" sz="1800">
                <a:solidFill>
                  <a:schemeClr val="accent3"/>
                </a:solidFill>
                <a:latin typeface="Average"/>
                <a:ea typeface="Average"/>
                <a:cs typeface="Average"/>
                <a:sym typeface="Average"/>
              </a:rPr>
              <a:t> of the proposed model</a:t>
            </a:r>
            <a:endParaRPr sz="1800">
              <a:solidFill>
                <a:schemeClr val="accent3"/>
              </a:solidFill>
              <a:latin typeface="Average"/>
              <a:ea typeface="Average"/>
              <a:cs typeface="Average"/>
              <a:sym typeface="Average"/>
            </a:endParaRPr>
          </a:p>
        </p:txBody>
      </p:sp>
      <p:pic>
        <p:nvPicPr>
          <p:cNvPr id="204" name="Google Shape;204;p34"/>
          <p:cNvPicPr preferRelativeResize="0"/>
          <p:nvPr/>
        </p:nvPicPr>
        <p:blipFill>
          <a:blip r:embed="rId3">
            <a:alphaModFix/>
          </a:blip>
          <a:stretch>
            <a:fillRect/>
          </a:stretch>
        </p:blipFill>
        <p:spPr>
          <a:xfrm>
            <a:off x="152400" y="852400"/>
            <a:ext cx="8839200" cy="26151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Dataset</a:t>
            </a:r>
            <a:endParaRPr/>
          </a:p>
        </p:txBody>
      </p:sp>
      <p:sp>
        <p:nvSpPr>
          <p:cNvPr id="210" name="Google Shape;210;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5"/>
          <p:cNvSpPr txBox="1"/>
          <p:nvPr/>
        </p:nvSpPr>
        <p:spPr>
          <a:xfrm>
            <a:off x="1459050" y="3593775"/>
            <a:ext cx="622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Fig.4: </a:t>
            </a:r>
            <a:r>
              <a:rPr lang="en" sz="1800">
                <a:solidFill>
                  <a:schemeClr val="accent3"/>
                </a:solidFill>
                <a:latin typeface="Average"/>
                <a:ea typeface="Average"/>
                <a:cs typeface="Average"/>
                <a:sym typeface="Average"/>
              </a:rPr>
              <a:t>Workflow of the testing phase of the proposed model</a:t>
            </a: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p:txBody>
      </p:sp>
      <p:pic>
        <p:nvPicPr>
          <p:cNvPr id="212" name="Google Shape;212;p35"/>
          <p:cNvPicPr preferRelativeResize="0"/>
          <p:nvPr/>
        </p:nvPicPr>
        <p:blipFill>
          <a:blip r:embed="rId3">
            <a:alphaModFix/>
          </a:blip>
          <a:stretch>
            <a:fillRect/>
          </a:stretch>
        </p:blipFill>
        <p:spPr>
          <a:xfrm>
            <a:off x="152400" y="1652625"/>
            <a:ext cx="8839199" cy="154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Channel Selection</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EEG (Electroencephalography) with a large number of channels, managing and processing the data can become cumbersome and computationally intensive. </a:t>
            </a:r>
            <a:endParaRPr/>
          </a:p>
          <a:p>
            <a:pPr indent="-342900" lvl="0" marL="457200" rtl="0" algn="l">
              <a:spcBef>
                <a:spcPts val="0"/>
              </a:spcBef>
              <a:spcAft>
                <a:spcPts val="0"/>
              </a:spcAft>
              <a:buSzPts val="1800"/>
              <a:buChar char="●"/>
            </a:pPr>
            <a:r>
              <a:rPr lang="en"/>
              <a:t>To address this challenge, we will be selecting a subset of channels based on specific criteria such as electrode placement, signal quality, or relevance to the research question. </a:t>
            </a:r>
            <a:endParaRPr/>
          </a:p>
        </p:txBody>
      </p:sp>
      <p:sp>
        <p:nvSpPr>
          <p:cNvPr id="219" name="Google Shape;219;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225" name="Google Shape;22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pply a 1st order 1-40 Hz Butterworth filter: this allows frequencies between 1 Hz and 40 Hz to pass through.</a:t>
            </a:r>
            <a:endParaRPr/>
          </a:p>
          <a:p>
            <a:pPr indent="-342900" lvl="0" marL="457200" rtl="0" algn="l">
              <a:spcBef>
                <a:spcPts val="0"/>
              </a:spcBef>
              <a:spcAft>
                <a:spcPts val="0"/>
              </a:spcAft>
              <a:buSzPts val="1800"/>
              <a:buChar char="●"/>
            </a:pPr>
            <a:r>
              <a:rPr lang="en"/>
              <a:t>Apply 50 Hz notch filter: it presses power at that frequency 50 Hz to remove electrical interference (such as mains power noise). </a:t>
            </a:r>
            <a:endParaRPr/>
          </a:p>
          <a:p>
            <a:pPr indent="-342900" lvl="0" marL="457200" rtl="0" algn="l">
              <a:spcBef>
                <a:spcPts val="0"/>
              </a:spcBef>
              <a:spcAft>
                <a:spcPts val="0"/>
              </a:spcAft>
              <a:buSzPts val="1800"/>
              <a:buChar char="●"/>
            </a:pPr>
            <a:r>
              <a:rPr lang="en"/>
              <a:t>Segmenting data at 2 second time window.</a:t>
            </a:r>
            <a:endParaRPr/>
          </a:p>
        </p:txBody>
      </p:sp>
      <p:sp>
        <p:nvSpPr>
          <p:cNvPr id="226" name="Google Shape;226;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8"/>
          <p:cNvPicPr preferRelativeResize="0"/>
          <p:nvPr/>
        </p:nvPicPr>
        <p:blipFill>
          <a:blip r:embed="rId3">
            <a:alphaModFix/>
          </a:blip>
          <a:stretch>
            <a:fillRect/>
          </a:stretch>
        </p:blipFill>
        <p:spPr>
          <a:xfrm>
            <a:off x="806275" y="2594125"/>
            <a:ext cx="7486874" cy="1447800"/>
          </a:xfrm>
          <a:prstGeom prst="rect">
            <a:avLst/>
          </a:prstGeom>
          <a:noFill/>
          <a:ln>
            <a:noFill/>
          </a:ln>
        </p:spPr>
      </p:pic>
      <p:pic>
        <p:nvPicPr>
          <p:cNvPr id="233" name="Google Shape;233;p38"/>
          <p:cNvPicPr preferRelativeResize="0"/>
          <p:nvPr/>
        </p:nvPicPr>
        <p:blipFill>
          <a:blip r:embed="rId4">
            <a:alphaModFix/>
          </a:blip>
          <a:stretch>
            <a:fillRect/>
          </a:stretch>
        </p:blipFill>
        <p:spPr>
          <a:xfrm>
            <a:off x="806275" y="431975"/>
            <a:ext cx="7486876" cy="1276350"/>
          </a:xfrm>
          <a:prstGeom prst="rect">
            <a:avLst/>
          </a:prstGeom>
          <a:noFill/>
          <a:ln>
            <a:noFill/>
          </a:ln>
        </p:spPr>
      </p:pic>
      <p:sp>
        <p:nvSpPr>
          <p:cNvPr id="234" name="Google Shape;234;p38"/>
          <p:cNvSpPr txBox="1"/>
          <p:nvPr/>
        </p:nvSpPr>
        <p:spPr>
          <a:xfrm>
            <a:off x="309800" y="1708325"/>
            <a:ext cx="88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Fig.5: </a:t>
            </a:r>
            <a:r>
              <a:rPr lang="en">
                <a:solidFill>
                  <a:schemeClr val="accent3"/>
                </a:solidFill>
                <a:latin typeface="Average"/>
                <a:ea typeface="Average"/>
                <a:cs typeface="Average"/>
                <a:sym typeface="Average"/>
              </a:rPr>
              <a:t>Unfiltered</a:t>
            </a:r>
            <a:r>
              <a:rPr lang="en">
                <a:solidFill>
                  <a:schemeClr val="accent3"/>
                </a:solidFill>
                <a:latin typeface="Average"/>
                <a:ea typeface="Average"/>
                <a:cs typeface="Average"/>
                <a:sym typeface="Average"/>
              </a:rPr>
              <a:t> eeg signal depicting one channel of a subject in Auditory evoked potential EEG Biometric dataset</a:t>
            </a:r>
            <a:endParaRPr>
              <a:solidFill>
                <a:schemeClr val="accent3"/>
              </a:solidFill>
              <a:latin typeface="Average"/>
              <a:ea typeface="Average"/>
              <a:cs typeface="Average"/>
              <a:sym typeface="Average"/>
            </a:endParaRPr>
          </a:p>
        </p:txBody>
      </p:sp>
      <p:sp>
        <p:nvSpPr>
          <p:cNvPr id="235" name="Google Shape;235;p38"/>
          <p:cNvSpPr txBox="1"/>
          <p:nvPr/>
        </p:nvSpPr>
        <p:spPr>
          <a:xfrm>
            <a:off x="240300" y="4041925"/>
            <a:ext cx="85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Fig.6: Filtered eeg signal depicting one channel of a subject in Auditory evoked potential EEG Biometric dataset</a:t>
            </a:r>
            <a:endParaRPr sz="1600">
              <a:solidFill>
                <a:schemeClr val="accent3"/>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 STFT (Short-time Fourier transform)</a:t>
            </a:r>
            <a:endParaRPr/>
          </a:p>
        </p:txBody>
      </p:sp>
      <p:sp>
        <p:nvSpPr>
          <p:cNvPr id="241" name="Google Shape;241;p39"/>
          <p:cNvSpPr txBox="1"/>
          <p:nvPr>
            <p:ph idx="1" type="body"/>
          </p:nvPr>
        </p:nvSpPr>
        <p:spPr>
          <a:xfrm>
            <a:off x="311700" y="1152475"/>
            <a:ext cx="8520600" cy="3782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STFT divides the signal into short overlapping segments (windowing section) and performs Fourier Transform separately on each segment. </a:t>
            </a:r>
            <a:endParaRPr sz="1600"/>
          </a:p>
          <a:p>
            <a:pPr indent="-330200" lvl="0" marL="457200" rtl="0" algn="l">
              <a:lnSpc>
                <a:spcPct val="95000"/>
              </a:lnSpc>
              <a:spcBef>
                <a:spcPts val="0"/>
              </a:spcBef>
              <a:spcAft>
                <a:spcPts val="0"/>
              </a:spcAft>
              <a:buSzPts val="1600"/>
              <a:buChar char="●"/>
            </a:pPr>
            <a:r>
              <a:rPr lang="en" sz="1600"/>
              <a:t>It provides insight into how the spectral characteristics of the signal evolve over time, this allows for a more detailed examination of the signal's frequency characteristics over time. </a:t>
            </a:r>
            <a:endParaRPr sz="1600"/>
          </a:p>
          <a:p>
            <a:pPr indent="-330200" lvl="0" marL="457200" rtl="0" algn="l">
              <a:lnSpc>
                <a:spcPct val="95000"/>
              </a:lnSpc>
              <a:spcBef>
                <a:spcPts val="0"/>
              </a:spcBef>
              <a:spcAft>
                <a:spcPts val="0"/>
              </a:spcAft>
              <a:buSzPts val="1600"/>
              <a:buChar char="●"/>
            </a:pPr>
            <a:r>
              <a:rPr lang="en" sz="1600"/>
              <a:t>The resulting magnitude of STFT representation is squared resulting in a spectrogram, which displays time on one axis, frequency on another.</a:t>
            </a:r>
            <a:endParaRPr sz="1600"/>
          </a:p>
          <a:p>
            <a:pPr indent="0" lvl="0" marL="457200" rtl="0" algn="l">
              <a:lnSpc>
                <a:spcPct val="95000"/>
              </a:lnSpc>
              <a:spcBef>
                <a:spcPts val="1200"/>
              </a:spcBef>
              <a:spcAft>
                <a:spcPts val="0"/>
              </a:spcAft>
              <a:buNone/>
            </a:pPr>
            <a:r>
              <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None/>
            </a:pPr>
            <a:r>
              <a:rPr lang="en" sz="1400"/>
              <a:t>Here, K is the frequency index with respect to Nyquist frequency. N is the duration of the section. hop size (H), which is the step size of the window to be shifted. ω be a sampling window function which is ω: [0, N-1] → R, m ϵ [0,M] and M is the maximum frame index mathematically M =  (L−N)/ H  .</a:t>
            </a:r>
            <a:endParaRPr/>
          </a:p>
        </p:txBody>
      </p:sp>
      <p:pic>
        <p:nvPicPr>
          <p:cNvPr id="242" name="Google Shape;242;p39"/>
          <p:cNvPicPr preferRelativeResize="0"/>
          <p:nvPr/>
        </p:nvPicPr>
        <p:blipFill>
          <a:blip r:embed="rId3">
            <a:alphaModFix/>
          </a:blip>
          <a:stretch>
            <a:fillRect/>
          </a:stretch>
        </p:blipFill>
        <p:spPr>
          <a:xfrm>
            <a:off x="2677325" y="2966974"/>
            <a:ext cx="4174225" cy="716875"/>
          </a:xfrm>
          <a:prstGeom prst="rect">
            <a:avLst/>
          </a:prstGeom>
          <a:noFill/>
          <a:ln>
            <a:noFill/>
          </a:ln>
        </p:spPr>
      </p:pic>
      <p:sp>
        <p:nvSpPr>
          <p:cNvPr id="243" name="Google Shape;243;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9"/>
          <p:cNvSpPr txBox="1"/>
          <p:nvPr/>
        </p:nvSpPr>
        <p:spPr>
          <a:xfrm>
            <a:off x="4122750" y="3683850"/>
            <a:ext cx="18867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Equation 1.[12] </a:t>
            </a:r>
            <a:endParaRPr sz="1200">
              <a:solidFill>
                <a:schemeClr val="accent3"/>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nvSpPr>
        <p:spPr>
          <a:xfrm>
            <a:off x="1550975" y="3288375"/>
            <a:ext cx="6167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Fig.7</a:t>
            </a:r>
            <a:r>
              <a:rPr lang="en" sz="1800">
                <a:solidFill>
                  <a:schemeClr val="accent3"/>
                </a:solidFill>
                <a:latin typeface="Average"/>
                <a:ea typeface="Average"/>
                <a:cs typeface="Average"/>
                <a:sym typeface="Average"/>
              </a:rPr>
              <a:t>: Complete training workflow diagram for model processing all channels at once</a:t>
            </a:r>
            <a:endParaRPr sz="1800">
              <a:solidFill>
                <a:schemeClr val="accent3"/>
              </a:solidFill>
              <a:latin typeface="Average"/>
              <a:ea typeface="Average"/>
              <a:cs typeface="Average"/>
              <a:sym typeface="Average"/>
            </a:endParaRPr>
          </a:p>
        </p:txBody>
      </p:sp>
      <p:sp>
        <p:nvSpPr>
          <p:cNvPr id="250" name="Google Shape;250;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40"/>
          <p:cNvPicPr preferRelativeResize="0"/>
          <p:nvPr/>
        </p:nvPicPr>
        <p:blipFill>
          <a:blip r:embed="rId3">
            <a:alphaModFix/>
          </a:blip>
          <a:stretch>
            <a:fillRect/>
          </a:stretch>
        </p:blipFill>
        <p:spPr>
          <a:xfrm>
            <a:off x="111200" y="659325"/>
            <a:ext cx="8927749" cy="2471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nvSpPr>
        <p:spPr>
          <a:xfrm>
            <a:off x="1550975" y="3288375"/>
            <a:ext cx="6167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Fig.8: Complete training workflow diagram for model processing </a:t>
            </a:r>
            <a:r>
              <a:rPr lang="en" sz="1800">
                <a:solidFill>
                  <a:schemeClr val="accent3"/>
                </a:solidFill>
                <a:latin typeface="Average"/>
                <a:ea typeface="Average"/>
                <a:cs typeface="Average"/>
                <a:sym typeface="Average"/>
              </a:rPr>
              <a:t>individual</a:t>
            </a:r>
            <a:r>
              <a:rPr lang="en" sz="1800">
                <a:solidFill>
                  <a:schemeClr val="accent3"/>
                </a:solidFill>
                <a:latin typeface="Average"/>
                <a:ea typeface="Average"/>
                <a:cs typeface="Average"/>
                <a:sym typeface="Average"/>
              </a:rPr>
              <a:t> channels (one at a time)</a:t>
            </a:r>
            <a:endParaRPr sz="1800">
              <a:solidFill>
                <a:schemeClr val="accent3"/>
              </a:solidFill>
              <a:latin typeface="Average"/>
              <a:ea typeface="Average"/>
              <a:cs typeface="Average"/>
              <a:sym typeface="Average"/>
            </a:endParaRPr>
          </a:p>
        </p:txBody>
      </p:sp>
      <p:sp>
        <p:nvSpPr>
          <p:cNvPr id="257" name="Google Shape;257;p4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41"/>
          <p:cNvPicPr preferRelativeResize="0"/>
          <p:nvPr/>
        </p:nvPicPr>
        <p:blipFill>
          <a:blip r:embed="rId3">
            <a:alphaModFix/>
          </a:blip>
          <a:stretch>
            <a:fillRect/>
          </a:stretch>
        </p:blipFill>
        <p:spPr>
          <a:xfrm>
            <a:off x="61575" y="370850"/>
            <a:ext cx="8977376" cy="273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Types of Biometric System</a:t>
            </a:r>
            <a:endParaRPr/>
          </a:p>
        </p:txBody>
      </p:sp>
      <p:sp>
        <p:nvSpPr>
          <p:cNvPr id="73" name="Google Shape;73;p15"/>
          <p:cNvSpPr txBox="1"/>
          <p:nvPr/>
        </p:nvSpPr>
        <p:spPr>
          <a:xfrm>
            <a:off x="1251431" y="1174175"/>
            <a:ext cx="2483700" cy="45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Physiological</a:t>
            </a:r>
            <a:endParaRPr b="1" sz="1800">
              <a:solidFill>
                <a:schemeClr val="accent3"/>
              </a:solidFill>
              <a:latin typeface="Average"/>
              <a:ea typeface="Average"/>
              <a:cs typeface="Average"/>
              <a:sym typeface="Average"/>
            </a:endParaRPr>
          </a:p>
        </p:txBody>
      </p:sp>
      <p:sp>
        <p:nvSpPr>
          <p:cNvPr id="74" name="Google Shape;74;p15"/>
          <p:cNvSpPr txBox="1"/>
          <p:nvPr/>
        </p:nvSpPr>
        <p:spPr>
          <a:xfrm>
            <a:off x="5681600" y="1205900"/>
            <a:ext cx="16299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Average"/>
                <a:ea typeface="Average"/>
                <a:cs typeface="Average"/>
                <a:sym typeface="Average"/>
              </a:rPr>
              <a:t>Behavioral</a:t>
            </a:r>
            <a:endParaRPr b="1" sz="1800">
              <a:solidFill>
                <a:schemeClr val="accent3"/>
              </a:solidFill>
              <a:latin typeface="Average"/>
              <a:ea typeface="Average"/>
              <a:cs typeface="Average"/>
              <a:sym typeface="Average"/>
            </a:endParaRPr>
          </a:p>
        </p:txBody>
      </p:sp>
      <p:sp>
        <p:nvSpPr>
          <p:cNvPr id="75" name="Google Shape;75;p15"/>
          <p:cNvSpPr txBox="1"/>
          <p:nvPr/>
        </p:nvSpPr>
        <p:spPr>
          <a:xfrm>
            <a:off x="416400" y="1886325"/>
            <a:ext cx="4227900" cy="24924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Considered to be more </a:t>
            </a:r>
            <a:r>
              <a:rPr lang="en" sz="1600">
                <a:solidFill>
                  <a:schemeClr val="accent3"/>
                </a:solidFill>
                <a:latin typeface="Average"/>
                <a:ea typeface="Average"/>
                <a:cs typeface="Average"/>
                <a:sym typeface="Average"/>
              </a:rPr>
              <a:t>reliable</a:t>
            </a:r>
            <a:r>
              <a:rPr lang="en" sz="1600">
                <a:solidFill>
                  <a:schemeClr val="accent3"/>
                </a:solidFill>
                <a:latin typeface="Average"/>
                <a:ea typeface="Average"/>
                <a:cs typeface="Average"/>
                <a:sym typeface="Average"/>
              </a:rPr>
              <a:t> as individual features of a person, do not change by influence of </a:t>
            </a:r>
            <a:r>
              <a:rPr lang="en" sz="1600">
                <a:solidFill>
                  <a:schemeClr val="accent3"/>
                </a:solidFill>
                <a:latin typeface="Average"/>
                <a:ea typeface="Average"/>
                <a:cs typeface="Average"/>
                <a:sym typeface="Average"/>
              </a:rPr>
              <a:t>psycho emotional</a:t>
            </a:r>
            <a:r>
              <a:rPr lang="en" sz="1600">
                <a:solidFill>
                  <a:schemeClr val="accent3"/>
                </a:solidFill>
                <a:latin typeface="Average"/>
                <a:ea typeface="Average"/>
                <a:cs typeface="Average"/>
                <a:sym typeface="Average"/>
              </a:rPr>
              <a:t> state. Physiological systems of identification deal with statistical characteristics of a person</a:t>
            </a:r>
            <a:endParaRPr sz="16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6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Face</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Fingerprints</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Iris Recognition</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EEG</a:t>
            </a:r>
            <a:endParaRPr sz="16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76" name="Google Shape;76;p15"/>
          <p:cNvSpPr txBox="1"/>
          <p:nvPr/>
        </p:nvSpPr>
        <p:spPr>
          <a:xfrm>
            <a:off x="4794250" y="1870475"/>
            <a:ext cx="3512100" cy="25083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Develop over time and become consistent characteristics. Also known as soft biometrics relay on the psychological features[1].</a:t>
            </a:r>
            <a:endParaRPr sz="1600">
              <a:solidFill>
                <a:schemeClr val="accent3"/>
              </a:solidFill>
              <a:latin typeface="Average"/>
              <a:ea typeface="Average"/>
              <a:cs typeface="Average"/>
              <a:sym typeface="Average"/>
            </a:endParaRPr>
          </a:p>
          <a:p>
            <a:pPr indent="0" lvl="0" marL="0" rtl="0" algn="l">
              <a:spcBef>
                <a:spcPts val="0"/>
              </a:spcBef>
              <a:spcAft>
                <a:spcPts val="0"/>
              </a:spcAft>
              <a:buNone/>
            </a:pPr>
            <a:r>
              <a:t/>
            </a:r>
            <a:endParaRPr sz="16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6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Handwriting</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Voice</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Gait Recognition</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Typing </a:t>
            </a:r>
            <a:r>
              <a:rPr lang="en" sz="1600">
                <a:solidFill>
                  <a:schemeClr val="accent3"/>
                </a:solidFill>
                <a:latin typeface="Average"/>
                <a:ea typeface="Average"/>
                <a:cs typeface="Average"/>
                <a:sym typeface="Average"/>
              </a:rPr>
              <a:t>Rhythm</a:t>
            </a:r>
            <a:endParaRPr sz="16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77" name="Google Shape;77;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Channel Processing</a:t>
            </a:r>
            <a:endParaRPr/>
          </a:p>
        </p:txBody>
      </p:sp>
      <p:sp>
        <p:nvSpPr>
          <p:cNvPr id="264" name="Google Shape;264;p42"/>
          <p:cNvSpPr txBox="1"/>
          <p:nvPr/>
        </p:nvSpPr>
        <p:spPr>
          <a:xfrm>
            <a:off x="311700" y="1077625"/>
            <a:ext cx="8402700" cy="345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3"/>
                </a:solidFill>
              </a:rPr>
              <a:t>For each channel: </a:t>
            </a:r>
            <a:endParaRPr>
              <a:solidFill>
                <a:schemeClr val="accent3"/>
              </a:solidFill>
            </a:endParaRPr>
          </a:p>
          <a:p>
            <a:pPr indent="-317500" lvl="0" marL="457200" rtl="0" algn="l">
              <a:lnSpc>
                <a:spcPct val="115000"/>
              </a:lnSpc>
              <a:spcBef>
                <a:spcPts val="1200"/>
              </a:spcBef>
              <a:spcAft>
                <a:spcPts val="0"/>
              </a:spcAft>
              <a:buClr>
                <a:schemeClr val="accent3"/>
              </a:buClr>
              <a:buSzPts val="1400"/>
              <a:buFont typeface="Arial"/>
              <a:buChar char="●"/>
            </a:pPr>
            <a:r>
              <a:rPr lang="en">
                <a:solidFill>
                  <a:schemeClr val="accent3"/>
                </a:solidFill>
              </a:rPr>
              <a:t>Pass the segmented EEG data through an CNN+LSTM (Long Short-Term Memory) network. </a:t>
            </a:r>
            <a:endParaRPr>
              <a:solidFill>
                <a:schemeClr val="accent3"/>
              </a:solidFill>
            </a:endParaRPr>
          </a:p>
          <a:p>
            <a:pPr indent="-317500" lvl="0" marL="457200" rtl="0" algn="l">
              <a:lnSpc>
                <a:spcPct val="115000"/>
              </a:lnSpc>
              <a:spcBef>
                <a:spcPts val="0"/>
              </a:spcBef>
              <a:spcAft>
                <a:spcPts val="0"/>
              </a:spcAft>
              <a:buClr>
                <a:schemeClr val="accent3"/>
              </a:buClr>
              <a:buSzPts val="1400"/>
              <a:buFont typeface="Arial"/>
              <a:buChar char="●"/>
            </a:pPr>
            <a:r>
              <a:rPr lang="en">
                <a:solidFill>
                  <a:schemeClr val="accent3"/>
                </a:solidFill>
              </a:rPr>
              <a:t>CNN layers will capture spatial features while LSTM layers will help capture temporal dependencies and patterns in the EEG signals over time. </a:t>
            </a:r>
            <a:endParaRPr>
              <a:solidFill>
                <a:schemeClr val="accent3"/>
              </a:solidFill>
            </a:endParaRPr>
          </a:p>
          <a:p>
            <a:pPr indent="-317500" lvl="0" marL="457200" rtl="0" algn="l">
              <a:lnSpc>
                <a:spcPct val="115000"/>
              </a:lnSpc>
              <a:spcBef>
                <a:spcPts val="0"/>
              </a:spcBef>
              <a:spcAft>
                <a:spcPts val="0"/>
              </a:spcAft>
              <a:buClr>
                <a:schemeClr val="accent3"/>
              </a:buClr>
              <a:buSzPts val="1400"/>
              <a:buFont typeface="Arial"/>
              <a:buChar char="●"/>
            </a:pPr>
            <a:r>
              <a:rPr lang="en">
                <a:solidFill>
                  <a:schemeClr val="accent3"/>
                </a:solidFill>
              </a:rPr>
              <a:t>Follow the LSTM layers with two fully connected layers (dense layers) for feature extraction and representation. </a:t>
            </a:r>
            <a:endParaRPr>
              <a:solidFill>
                <a:schemeClr val="accent3"/>
              </a:solidFill>
            </a:endParaRPr>
          </a:p>
          <a:p>
            <a:pPr indent="-317500" lvl="0" marL="457200" rtl="0" algn="l">
              <a:lnSpc>
                <a:spcPct val="115000"/>
              </a:lnSpc>
              <a:spcBef>
                <a:spcPts val="0"/>
              </a:spcBef>
              <a:spcAft>
                <a:spcPts val="0"/>
              </a:spcAft>
              <a:buClr>
                <a:schemeClr val="accent3"/>
              </a:buClr>
              <a:buSzPts val="1400"/>
              <a:buFont typeface="Arial"/>
              <a:buChar char="●"/>
            </a:pPr>
            <a:r>
              <a:rPr lang="en">
                <a:solidFill>
                  <a:schemeClr val="accent3"/>
                </a:solidFill>
              </a:rPr>
              <a:t>Apply an activation function (e.g., ReLU) after each fully connected layer to introduce non-linearity. </a:t>
            </a:r>
            <a:endParaRPr>
              <a:solidFill>
                <a:schemeClr val="accent3"/>
              </a:solidFill>
            </a:endParaRPr>
          </a:p>
          <a:p>
            <a:pPr indent="-317500" lvl="0" marL="457200" rtl="0" algn="l">
              <a:lnSpc>
                <a:spcPct val="115000"/>
              </a:lnSpc>
              <a:spcBef>
                <a:spcPts val="0"/>
              </a:spcBef>
              <a:spcAft>
                <a:spcPts val="0"/>
              </a:spcAft>
              <a:buClr>
                <a:schemeClr val="accent3"/>
              </a:buClr>
              <a:buSzPts val="1400"/>
              <a:buFont typeface="Arial"/>
              <a:buChar char="●"/>
            </a:pPr>
            <a:r>
              <a:rPr lang="en">
                <a:solidFill>
                  <a:schemeClr val="accent3"/>
                </a:solidFill>
              </a:rPr>
              <a:t>End with a softmax layer to generate class probabilities for each segment.</a:t>
            </a:r>
            <a:endParaRPr sz="1800">
              <a:solidFill>
                <a:schemeClr val="accent3"/>
              </a:solidFill>
              <a:latin typeface="Average"/>
              <a:ea typeface="Average"/>
              <a:cs typeface="Average"/>
              <a:sym typeface="Average"/>
            </a:endParaRPr>
          </a:p>
        </p:txBody>
      </p:sp>
      <p:sp>
        <p:nvSpPr>
          <p:cNvPr id="265" name="Google Shape;265;p4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a:t>
            </a:r>
            <a:endParaRPr/>
          </a:p>
        </p:txBody>
      </p:sp>
      <p:sp>
        <p:nvSpPr>
          <p:cNvPr id="271" name="Google Shape;271;p43"/>
          <p:cNvSpPr txBox="1"/>
          <p:nvPr/>
        </p:nvSpPr>
        <p:spPr>
          <a:xfrm>
            <a:off x="311700" y="1111250"/>
            <a:ext cx="8374800" cy="367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CNNs are deep neural networks designed for processing structured grid-like data, such as images. </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They  </a:t>
            </a:r>
            <a:r>
              <a:rPr lang="en" sz="1600">
                <a:solidFill>
                  <a:schemeClr val="accent3"/>
                </a:solidFill>
                <a:latin typeface="Average"/>
                <a:ea typeface="Average"/>
                <a:cs typeface="Average"/>
                <a:sym typeface="Average"/>
              </a:rPr>
              <a:t>appl</a:t>
            </a:r>
            <a:r>
              <a:rPr lang="en" sz="1600">
                <a:solidFill>
                  <a:schemeClr val="accent3"/>
                </a:solidFill>
                <a:latin typeface="Average"/>
                <a:ea typeface="Average"/>
                <a:cs typeface="Average"/>
                <a:sym typeface="Average"/>
              </a:rPr>
              <a:t>y</a:t>
            </a:r>
            <a:r>
              <a:rPr lang="en" sz="1600">
                <a:solidFill>
                  <a:schemeClr val="accent3"/>
                </a:solidFill>
                <a:latin typeface="Average"/>
                <a:ea typeface="Average"/>
                <a:cs typeface="Average"/>
                <a:sym typeface="Average"/>
              </a:rPr>
              <a:t> learnable filters to small patches of input data, sliding them across the entire input image or signal. Each filter detects specific features by performing element-wise multiplications and aggregations. </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The resulting feature maps contain information about the presence and location of these features in the input data.</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Pooling layers are used to downsample the feature maps generated by convolutional layers, reducing their spatial dimensions while retaining the most important information.</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CNNs are well-suited for capturing both spatial and temporal features simultaneously, making them ideal for analyzing EEG signals without the need for handcrafted feature extraction.</a:t>
            </a:r>
            <a:endParaRPr sz="16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272" name="Google Shape;272;p43"/>
          <p:cNvSpPr txBox="1"/>
          <p:nvPr/>
        </p:nvSpPr>
        <p:spPr>
          <a:xfrm>
            <a:off x="3724400" y="4790450"/>
            <a:ext cx="5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Fig.8: Diagram of a LSTM cell[13]</a:t>
            </a:r>
            <a:endParaRPr>
              <a:solidFill>
                <a:schemeClr val="accent3"/>
              </a:solidFill>
              <a:latin typeface="Average"/>
              <a:ea typeface="Average"/>
              <a:cs typeface="Average"/>
              <a:sym typeface="Average"/>
            </a:endParaRPr>
          </a:p>
        </p:txBody>
      </p:sp>
      <p:sp>
        <p:nvSpPr>
          <p:cNvPr id="273" name="Google Shape;273;p4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279" name="Google Shape;279;p44"/>
          <p:cNvSpPr txBox="1"/>
          <p:nvPr/>
        </p:nvSpPr>
        <p:spPr>
          <a:xfrm>
            <a:off x="311700" y="1111250"/>
            <a:ext cx="8374800" cy="367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Unlike traditional RNNs, which suffer from the vanishing gradient problem, LSTMs are designed to capture long-term dependencies in sequential data. </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They excel at handling sequences with varying time intervals and maintaining context over extended periods.</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EEG signals exhibit complex temporal patterns. LSTMs can model these dependencies effectively.</a:t>
            </a:r>
            <a:endParaRPr sz="16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280" name="Google Shape;280;p44"/>
          <p:cNvPicPr preferRelativeResize="0"/>
          <p:nvPr/>
        </p:nvPicPr>
        <p:blipFill>
          <a:blip r:embed="rId3">
            <a:alphaModFix/>
          </a:blip>
          <a:stretch>
            <a:fillRect/>
          </a:stretch>
        </p:blipFill>
        <p:spPr>
          <a:xfrm>
            <a:off x="2243025" y="2503250"/>
            <a:ext cx="4818549" cy="2366075"/>
          </a:xfrm>
          <a:prstGeom prst="rect">
            <a:avLst/>
          </a:prstGeom>
          <a:noFill/>
          <a:ln>
            <a:noFill/>
          </a:ln>
        </p:spPr>
      </p:pic>
      <p:sp>
        <p:nvSpPr>
          <p:cNvPr id="281" name="Google Shape;281;p44"/>
          <p:cNvSpPr txBox="1"/>
          <p:nvPr/>
        </p:nvSpPr>
        <p:spPr>
          <a:xfrm>
            <a:off x="3724400" y="4790450"/>
            <a:ext cx="5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Fig.8: Diagram of a LSTM cell[13]</a:t>
            </a:r>
            <a:endParaRPr>
              <a:solidFill>
                <a:schemeClr val="accent3"/>
              </a:solidFill>
              <a:latin typeface="Average"/>
              <a:ea typeface="Average"/>
              <a:cs typeface="Average"/>
              <a:sym typeface="Average"/>
            </a:endParaRPr>
          </a:p>
        </p:txBody>
      </p:sp>
      <p:sp>
        <p:nvSpPr>
          <p:cNvPr id="282" name="Google Shape;282;p4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model</a:t>
            </a:r>
            <a:endParaRPr/>
          </a:p>
        </p:txBody>
      </p:sp>
      <p:sp>
        <p:nvSpPr>
          <p:cNvPr id="288" name="Google Shape;28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Attention models are a type of neural network architecture inspired by human attention mechanisms. </a:t>
            </a:r>
            <a:endParaRPr/>
          </a:p>
          <a:p>
            <a:pPr indent="-342900" lvl="0" marL="457200" rtl="0" algn="l">
              <a:spcBef>
                <a:spcPts val="0"/>
              </a:spcBef>
              <a:spcAft>
                <a:spcPts val="0"/>
              </a:spcAft>
              <a:buSzPts val="1800"/>
              <a:buChar char="●"/>
            </a:pPr>
            <a:r>
              <a:rPr lang="en"/>
              <a:t>They focus on different parts of input data, assigning varying degrees of importance to each part during processing.</a:t>
            </a:r>
            <a:endParaRPr/>
          </a:p>
          <a:p>
            <a:pPr indent="-342900" lvl="0" marL="457200" rtl="0" algn="l">
              <a:spcBef>
                <a:spcPts val="0"/>
              </a:spcBef>
              <a:spcAft>
                <a:spcPts val="0"/>
              </a:spcAft>
              <a:buSzPts val="1800"/>
              <a:buChar char="●"/>
            </a:pPr>
            <a:r>
              <a:rPr lang="en"/>
              <a:t>Attention mechanism involves computing a set of attention weights for each input. These weights determine how much focus the model should give to each input during processing.</a:t>
            </a:r>
            <a:endParaRPr/>
          </a:p>
          <a:p>
            <a:pPr indent="-342900" lvl="0" marL="457200" rtl="0" algn="l">
              <a:spcBef>
                <a:spcPts val="0"/>
              </a:spcBef>
              <a:spcAft>
                <a:spcPts val="0"/>
              </a:spcAft>
              <a:buSzPts val="1800"/>
              <a:buChar char="●"/>
            </a:pPr>
            <a:r>
              <a:rPr lang="en"/>
              <a:t>Attention mechanisms allow the model to focus on relevant EEG signals at different time points, emphasizing important features while suppressing noise or irrelevant information.</a:t>
            </a:r>
            <a:endParaRPr/>
          </a:p>
        </p:txBody>
      </p:sp>
      <p:sp>
        <p:nvSpPr>
          <p:cNvPr id="289" name="Google Shape;289;p4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46"/>
          <p:cNvPicPr preferRelativeResize="0"/>
          <p:nvPr/>
        </p:nvPicPr>
        <p:blipFill>
          <a:blip r:embed="rId3">
            <a:alphaModFix/>
          </a:blip>
          <a:stretch>
            <a:fillRect/>
          </a:stretch>
        </p:blipFill>
        <p:spPr>
          <a:xfrm>
            <a:off x="430425" y="182175"/>
            <a:ext cx="8185449" cy="4567662"/>
          </a:xfrm>
          <a:prstGeom prst="rect">
            <a:avLst/>
          </a:prstGeom>
          <a:noFill/>
          <a:ln>
            <a:noFill/>
          </a:ln>
        </p:spPr>
      </p:pic>
      <p:sp>
        <p:nvSpPr>
          <p:cNvPr id="296" name="Google Shape;296;p46"/>
          <p:cNvSpPr txBox="1"/>
          <p:nvPr/>
        </p:nvSpPr>
        <p:spPr>
          <a:xfrm>
            <a:off x="2623400" y="4749825"/>
            <a:ext cx="5719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Fig.9 Architecture of attention model [13]</a:t>
            </a:r>
            <a:endParaRPr sz="1500">
              <a:solidFill>
                <a:schemeClr val="accent3"/>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295800" y="10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Voting </a:t>
            </a:r>
            <a:r>
              <a:rPr lang="en"/>
              <a:t>Classifier</a:t>
            </a:r>
            <a:r>
              <a:rPr lang="en"/>
              <a:t> </a:t>
            </a:r>
            <a:endParaRPr/>
          </a:p>
        </p:txBody>
      </p:sp>
      <p:sp>
        <p:nvSpPr>
          <p:cNvPr id="302" name="Google Shape;302;p47"/>
          <p:cNvSpPr txBox="1"/>
          <p:nvPr/>
        </p:nvSpPr>
        <p:spPr>
          <a:xfrm>
            <a:off x="311700" y="680125"/>
            <a:ext cx="8488800" cy="1891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 voting classifier is an ensemble technique that generates a final prediction by aggregating the predictions of several separate classifiers. </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 voting classifier can be implemented in a variety of ways: </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Hard Voting: In a hard vote, the majority prediction is selected as the final prediction, with each classifier in the ensemble receiving a vote.</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Soft Voting: In soft voting, the average probabilities across all classifiers are computed, and each class receives a probability score from each classifier individually. The final prediction is then made for the class with the highest average probability</a:t>
            </a:r>
            <a:endParaRPr sz="1600">
              <a:solidFill>
                <a:schemeClr val="accent3"/>
              </a:solidFill>
              <a:latin typeface="Average"/>
              <a:ea typeface="Average"/>
              <a:cs typeface="Average"/>
              <a:sym typeface="Average"/>
            </a:endParaRPr>
          </a:p>
        </p:txBody>
      </p:sp>
      <p:sp>
        <p:nvSpPr>
          <p:cNvPr id="303" name="Google Shape;303;p4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7"/>
          <p:cNvSpPr txBox="1"/>
          <p:nvPr/>
        </p:nvSpPr>
        <p:spPr>
          <a:xfrm>
            <a:off x="2692875" y="4743300"/>
            <a:ext cx="5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Fig.10: </a:t>
            </a:r>
            <a:r>
              <a:rPr lang="en">
                <a:solidFill>
                  <a:schemeClr val="accent3"/>
                </a:solidFill>
                <a:latin typeface="Average"/>
                <a:ea typeface="Average"/>
                <a:cs typeface="Average"/>
                <a:sym typeface="Average"/>
              </a:rPr>
              <a:t>Architecture of a stacking classifier</a:t>
            </a:r>
            <a:endParaRPr>
              <a:solidFill>
                <a:schemeClr val="accent3"/>
              </a:solidFill>
              <a:latin typeface="Average"/>
              <a:ea typeface="Average"/>
              <a:cs typeface="Average"/>
              <a:sym typeface="Average"/>
            </a:endParaRPr>
          </a:p>
        </p:txBody>
      </p:sp>
      <p:pic>
        <p:nvPicPr>
          <p:cNvPr id="305" name="Google Shape;305;p47"/>
          <p:cNvPicPr preferRelativeResize="0"/>
          <p:nvPr/>
        </p:nvPicPr>
        <p:blipFill>
          <a:blip r:embed="rId3">
            <a:alphaModFix/>
          </a:blip>
          <a:stretch>
            <a:fillRect/>
          </a:stretch>
        </p:blipFill>
        <p:spPr>
          <a:xfrm>
            <a:off x="1597550" y="2763750"/>
            <a:ext cx="6055277" cy="1979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 with Voting Classifier</a:t>
            </a:r>
            <a:endParaRPr/>
          </a:p>
        </p:txBody>
      </p:sp>
      <p:sp>
        <p:nvSpPr>
          <p:cNvPr id="311" name="Google Shape;311;p48"/>
          <p:cNvSpPr txBox="1"/>
          <p:nvPr/>
        </p:nvSpPr>
        <p:spPr>
          <a:xfrm>
            <a:off x="291350" y="1105650"/>
            <a:ext cx="8507100" cy="3455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Collect the outputs from all individual channel processing steps. </a:t>
            </a:r>
            <a:endParaRPr sz="1700">
              <a:solidFill>
                <a:schemeClr val="accent3"/>
              </a:solidFill>
              <a:latin typeface="Average"/>
              <a:ea typeface="Average"/>
              <a:cs typeface="Average"/>
              <a:sym typeface="Average"/>
            </a:endParaRPr>
          </a:p>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Concatenate or combine the outputs to form a feature matrix for each segment. </a:t>
            </a:r>
            <a:endParaRPr sz="17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700">
                <a:solidFill>
                  <a:schemeClr val="accent3"/>
                </a:solidFill>
                <a:latin typeface="Average"/>
                <a:ea typeface="Average"/>
                <a:cs typeface="Average"/>
                <a:sym typeface="Average"/>
              </a:rPr>
              <a:t>Implement a Voting Classifier, a type of ensemble learning method:</a:t>
            </a:r>
            <a:r>
              <a:rPr lang="en" sz="1900">
                <a:solidFill>
                  <a:schemeClr val="accent3"/>
                </a:solidFill>
                <a:latin typeface="Average"/>
                <a:ea typeface="Average"/>
                <a:cs typeface="Average"/>
                <a:sym typeface="Average"/>
              </a:rPr>
              <a:t> </a:t>
            </a:r>
            <a:endParaRPr sz="1600">
              <a:solidFill>
                <a:schemeClr val="accent3"/>
              </a:solidFill>
              <a:latin typeface="Average"/>
              <a:ea typeface="Average"/>
              <a:cs typeface="Average"/>
              <a:sym typeface="Average"/>
            </a:endParaRPr>
          </a:p>
          <a:p>
            <a:pPr indent="-336550" lvl="1" marL="9144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Train a set of base classifiers on the training set. Each base classifier corresponds to one of the individual channels' processed data. </a:t>
            </a:r>
            <a:endParaRPr sz="1700">
              <a:solidFill>
                <a:schemeClr val="accent3"/>
              </a:solidFill>
              <a:latin typeface="Average"/>
              <a:ea typeface="Average"/>
              <a:cs typeface="Average"/>
              <a:sym typeface="Average"/>
            </a:endParaRPr>
          </a:p>
          <a:p>
            <a:pPr indent="-336550" lvl="1" marL="9144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Build a voting-classifier that takes the predictions of the base classifiers as input features and votes among them to generate the final decision. </a:t>
            </a:r>
            <a:endParaRPr sz="1700">
              <a:solidFill>
                <a:schemeClr val="accent3"/>
              </a:solidFill>
              <a:latin typeface="Average"/>
              <a:ea typeface="Average"/>
              <a:cs typeface="Average"/>
              <a:sym typeface="Average"/>
            </a:endParaRPr>
          </a:p>
        </p:txBody>
      </p:sp>
      <p:sp>
        <p:nvSpPr>
          <p:cNvPr id="312" name="Google Shape;312;p4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a:t>
            </a:r>
            <a:endParaRPr/>
          </a:p>
        </p:txBody>
      </p:sp>
      <p:sp>
        <p:nvSpPr>
          <p:cNvPr id="318" name="Google Shape;31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process EEG data by treating each channel separately, capturing unique channel-specific information.</a:t>
            </a:r>
            <a:endParaRPr/>
          </a:p>
          <a:p>
            <a:pPr indent="-342900" lvl="0" marL="457200" rtl="0" algn="l">
              <a:spcBef>
                <a:spcPts val="0"/>
              </a:spcBef>
              <a:spcAft>
                <a:spcPts val="0"/>
              </a:spcAft>
              <a:buSzPts val="1800"/>
              <a:buChar char="●"/>
            </a:pPr>
            <a:r>
              <a:rPr lang="en"/>
              <a:t>Instead of relying on a single classifier, we use ensemble learning techniques to combine multiple classifiers for improved performance.</a:t>
            </a:r>
            <a:endParaRPr/>
          </a:p>
          <a:p>
            <a:pPr indent="-342900" lvl="0" marL="457200" rtl="0" algn="l">
              <a:spcBef>
                <a:spcPts val="0"/>
              </a:spcBef>
              <a:spcAft>
                <a:spcPts val="0"/>
              </a:spcAft>
              <a:buSzPts val="1800"/>
              <a:buChar char="●"/>
            </a:pPr>
            <a:r>
              <a:rPr lang="en"/>
              <a:t>Our innovation lies in seamlessly integrating individual channel processing with ensemble learning, enhancing both discriminative power and robustness.</a:t>
            </a:r>
            <a:endParaRPr/>
          </a:p>
          <a:p>
            <a:pPr indent="0" lvl="0" marL="0" rtl="0" algn="l">
              <a:spcBef>
                <a:spcPts val="1200"/>
              </a:spcBef>
              <a:spcAft>
                <a:spcPts val="1200"/>
              </a:spcAft>
              <a:buNone/>
            </a:pPr>
            <a:r>
              <a:t/>
            </a:r>
            <a:endParaRPr/>
          </a:p>
        </p:txBody>
      </p:sp>
      <p:sp>
        <p:nvSpPr>
          <p:cNvPr id="319" name="Google Shape;319;p4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325" name="Google Shape;325;p5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50"/>
          <p:cNvPicPr preferRelativeResize="0"/>
          <p:nvPr/>
        </p:nvPicPr>
        <p:blipFill>
          <a:blip r:embed="rId3">
            <a:alphaModFix/>
          </a:blip>
          <a:stretch>
            <a:fillRect/>
          </a:stretch>
        </p:blipFill>
        <p:spPr>
          <a:xfrm>
            <a:off x="3707200" y="173700"/>
            <a:ext cx="3279957" cy="4900900"/>
          </a:xfrm>
          <a:prstGeom prst="rect">
            <a:avLst/>
          </a:prstGeom>
          <a:noFill/>
          <a:ln>
            <a:noFill/>
          </a:ln>
        </p:spPr>
      </p:pic>
      <p:sp>
        <p:nvSpPr>
          <p:cNvPr id="327" name="Google Shape;327;p50"/>
          <p:cNvSpPr txBox="1"/>
          <p:nvPr/>
        </p:nvSpPr>
        <p:spPr>
          <a:xfrm>
            <a:off x="428950" y="4243300"/>
            <a:ext cx="321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Fig.11. </a:t>
            </a:r>
            <a:r>
              <a:rPr lang="en">
                <a:solidFill>
                  <a:schemeClr val="accent3"/>
                </a:solidFill>
                <a:latin typeface="Average"/>
                <a:ea typeface="Average"/>
                <a:cs typeface="Average"/>
                <a:sym typeface="Average"/>
              </a:rPr>
              <a:t>Complete</a:t>
            </a:r>
            <a:r>
              <a:rPr lang="en">
                <a:solidFill>
                  <a:schemeClr val="accent3"/>
                </a:solidFill>
                <a:latin typeface="Average"/>
                <a:ea typeface="Average"/>
                <a:cs typeface="Average"/>
                <a:sym typeface="Average"/>
              </a:rPr>
              <a:t> </a:t>
            </a:r>
            <a:r>
              <a:rPr lang="en">
                <a:solidFill>
                  <a:schemeClr val="accent3"/>
                </a:solidFill>
                <a:latin typeface="Average"/>
                <a:ea typeface="Average"/>
                <a:cs typeface="Average"/>
                <a:sym typeface="Average"/>
              </a:rPr>
              <a:t>architecture</a:t>
            </a:r>
            <a:r>
              <a:rPr lang="en">
                <a:solidFill>
                  <a:schemeClr val="accent3"/>
                </a:solidFill>
                <a:latin typeface="Average"/>
                <a:ea typeface="Average"/>
                <a:cs typeface="Average"/>
                <a:sym typeface="Average"/>
              </a:rPr>
              <a:t> of the proposed CNN+LSTM model</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sp>
        <p:nvSpPr>
          <p:cNvPr id="333" name="Google Shape;333;p51"/>
          <p:cNvSpPr txBox="1"/>
          <p:nvPr/>
        </p:nvSpPr>
        <p:spPr>
          <a:xfrm>
            <a:off x="481100" y="1148000"/>
            <a:ext cx="7998900" cy="3559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Python</a:t>
            </a:r>
            <a:r>
              <a:rPr lang="en" sz="2000">
                <a:solidFill>
                  <a:schemeClr val="accent3"/>
                </a:solidFill>
                <a:latin typeface="Average"/>
                <a:ea typeface="Average"/>
                <a:cs typeface="Average"/>
                <a:sym typeface="Average"/>
              </a:rPr>
              <a:t> 3</a:t>
            </a:r>
            <a:endParaRPr sz="2000">
              <a:solidFill>
                <a:schemeClr val="accent3"/>
              </a:solidFill>
              <a:latin typeface="Average"/>
              <a:ea typeface="Average"/>
              <a:cs typeface="Average"/>
              <a:sym typeface="Average"/>
            </a:endParaRPr>
          </a:p>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Tensorflow </a:t>
            </a:r>
            <a:endParaRPr sz="2000">
              <a:solidFill>
                <a:schemeClr val="accent3"/>
              </a:solidFill>
              <a:latin typeface="Average"/>
              <a:ea typeface="Average"/>
              <a:cs typeface="Average"/>
              <a:sym typeface="Average"/>
            </a:endParaRPr>
          </a:p>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Keras</a:t>
            </a:r>
            <a:endParaRPr sz="2000">
              <a:solidFill>
                <a:schemeClr val="accent3"/>
              </a:solidFill>
              <a:latin typeface="Average"/>
              <a:ea typeface="Average"/>
              <a:cs typeface="Average"/>
              <a:sym typeface="Average"/>
            </a:endParaRPr>
          </a:p>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Scikit-learn</a:t>
            </a:r>
            <a:endParaRPr sz="2000">
              <a:solidFill>
                <a:schemeClr val="accent3"/>
              </a:solidFill>
              <a:latin typeface="Average"/>
              <a:ea typeface="Average"/>
              <a:cs typeface="Average"/>
              <a:sym typeface="Average"/>
            </a:endParaRPr>
          </a:p>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Numpy</a:t>
            </a:r>
            <a:endParaRPr sz="2000">
              <a:solidFill>
                <a:schemeClr val="accent3"/>
              </a:solidFill>
              <a:latin typeface="Average"/>
              <a:ea typeface="Average"/>
              <a:cs typeface="Average"/>
              <a:sym typeface="Average"/>
            </a:endParaRPr>
          </a:p>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Pandas</a:t>
            </a:r>
            <a:endParaRPr sz="2000">
              <a:solidFill>
                <a:schemeClr val="accent3"/>
              </a:solidFill>
              <a:latin typeface="Average"/>
              <a:ea typeface="Average"/>
              <a:cs typeface="Average"/>
              <a:sym typeface="Average"/>
            </a:endParaRPr>
          </a:p>
          <a:p>
            <a:pPr indent="-355600" lvl="0" marL="457200" rtl="0" algn="l">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Google Colab</a:t>
            </a:r>
            <a:endParaRPr sz="2000">
              <a:solidFill>
                <a:schemeClr val="accent3"/>
              </a:solidFill>
              <a:latin typeface="Average"/>
              <a:ea typeface="Average"/>
              <a:cs typeface="Average"/>
              <a:sym typeface="Average"/>
            </a:endParaRPr>
          </a:p>
        </p:txBody>
      </p:sp>
      <p:sp>
        <p:nvSpPr>
          <p:cNvPr id="334" name="Google Shape;334;p5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EEG</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EEG records brain's electrical signals via electrodes on the scalp, offering insights into brain activity patterns.</a:t>
            </a:r>
            <a:endParaRPr/>
          </a:p>
          <a:p>
            <a:pPr indent="-342900" lvl="0" marL="457200" rtl="0" algn="l">
              <a:spcBef>
                <a:spcPts val="0"/>
              </a:spcBef>
              <a:spcAft>
                <a:spcPts val="0"/>
              </a:spcAft>
              <a:buSzPts val="1800"/>
              <a:buChar char="●"/>
            </a:pPr>
            <a:r>
              <a:rPr lang="en"/>
              <a:t>Clinical use includes diagnosing epilepsy, sleep disorders, and brain tumors by analyzing abnormal brain wave patterns.</a:t>
            </a:r>
            <a:endParaRPr/>
          </a:p>
          <a:p>
            <a:pPr indent="-342900" lvl="0" marL="457200" rtl="0" algn="l">
              <a:spcBef>
                <a:spcPts val="0"/>
              </a:spcBef>
              <a:spcAft>
                <a:spcPts val="0"/>
              </a:spcAft>
              <a:buSzPts val="1800"/>
              <a:buChar char="●"/>
            </a:pPr>
            <a:r>
              <a:rPr lang="en"/>
              <a:t>In research, EEG helps study cognitive functions like attention, memory, and language processing by monitoring brain responses to stimuli.</a:t>
            </a:r>
            <a:endParaRPr/>
          </a:p>
          <a:p>
            <a:pPr indent="0" lvl="0" marL="0" rtl="0" algn="l">
              <a:spcBef>
                <a:spcPts val="1200"/>
              </a:spcBef>
              <a:spcAft>
                <a:spcPts val="1200"/>
              </a:spcAft>
              <a:buNone/>
            </a:pPr>
            <a:r>
              <a:t/>
            </a:r>
            <a:endParaRPr/>
          </a:p>
        </p:txBody>
      </p:sp>
      <p:sp>
        <p:nvSpPr>
          <p:cNvPr id="84" name="Google Shape;84;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53"/>
          <p:cNvPicPr preferRelativeResize="0"/>
          <p:nvPr/>
        </p:nvPicPr>
        <p:blipFill>
          <a:blip r:embed="rId3">
            <a:alphaModFix/>
          </a:blip>
          <a:stretch>
            <a:fillRect/>
          </a:stretch>
        </p:blipFill>
        <p:spPr>
          <a:xfrm>
            <a:off x="84600" y="207000"/>
            <a:ext cx="4399525" cy="3729075"/>
          </a:xfrm>
          <a:prstGeom prst="rect">
            <a:avLst/>
          </a:prstGeom>
          <a:noFill/>
          <a:ln>
            <a:noFill/>
          </a:ln>
        </p:spPr>
      </p:pic>
      <p:pic>
        <p:nvPicPr>
          <p:cNvPr id="346" name="Google Shape;346;p53"/>
          <p:cNvPicPr preferRelativeResize="0"/>
          <p:nvPr/>
        </p:nvPicPr>
        <p:blipFill>
          <a:blip r:embed="rId4">
            <a:alphaModFix/>
          </a:blip>
          <a:stretch>
            <a:fillRect/>
          </a:stretch>
        </p:blipFill>
        <p:spPr>
          <a:xfrm>
            <a:off x="4572000" y="207000"/>
            <a:ext cx="4467550" cy="3729075"/>
          </a:xfrm>
          <a:prstGeom prst="rect">
            <a:avLst/>
          </a:prstGeom>
          <a:noFill/>
          <a:ln>
            <a:noFill/>
          </a:ln>
        </p:spPr>
      </p:pic>
      <p:sp>
        <p:nvSpPr>
          <p:cNvPr id="347" name="Google Shape;347;p53"/>
          <p:cNvSpPr txBox="1"/>
          <p:nvPr/>
        </p:nvSpPr>
        <p:spPr>
          <a:xfrm>
            <a:off x="84600" y="4114800"/>
            <a:ext cx="439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Fig.11. Accuracy curve for CNN+LSTM training with all 4 channel on AEP dataset</a:t>
            </a:r>
            <a:endParaRPr>
              <a:solidFill>
                <a:schemeClr val="accent3"/>
              </a:solidFill>
              <a:latin typeface="Average"/>
              <a:ea typeface="Average"/>
              <a:cs typeface="Average"/>
              <a:sym typeface="Average"/>
            </a:endParaRPr>
          </a:p>
        </p:txBody>
      </p:sp>
      <p:sp>
        <p:nvSpPr>
          <p:cNvPr id="348" name="Google Shape;348;p53"/>
          <p:cNvSpPr txBox="1"/>
          <p:nvPr/>
        </p:nvSpPr>
        <p:spPr>
          <a:xfrm>
            <a:off x="4572000" y="4114800"/>
            <a:ext cx="439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Fig.12. Accuracy curve for CNN+LSTM training with all 14 channel on BED dataset</a:t>
            </a:r>
            <a:endParaRPr>
              <a:solidFill>
                <a:schemeClr val="accent3"/>
              </a:solidFill>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54"/>
          <p:cNvPicPr preferRelativeResize="0"/>
          <p:nvPr/>
        </p:nvPicPr>
        <p:blipFill rotWithShape="1">
          <a:blip r:embed="rId3">
            <a:alphaModFix/>
          </a:blip>
          <a:srcRect b="-1245" l="0" r="0" t="0"/>
          <a:stretch/>
        </p:blipFill>
        <p:spPr>
          <a:xfrm>
            <a:off x="184600" y="728313"/>
            <a:ext cx="4387399" cy="3237550"/>
          </a:xfrm>
          <a:prstGeom prst="rect">
            <a:avLst/>
          </a:prstGeom>
          <a:noFill/>
          <a:ln>
            <a:noFill/>
          </a:ln>
        </p:spPr>
      </p:pic>
      <p:pic>
        <p:nvPicPr>
          <p:cNvPr id="355" name="Google Shape;355;p54"/>
          <p:cNvPicPr preferRelativeResize="0"/>
          <p:nvPr/>
        </p:nvPicPr>
        <p:blipFill>
          <a:blip r:embed="rId4">
            <a:alphaModFix/>
          </a:blip>
          <a:stretch>
            <a:fillRect/>
          </a:stretch>
        </p:blipFill>
        <p:spPr>
          <a:xfrm>
            <a:off x="4622675" y="728325"/>
            <a:ext cx="4339126" cy="3217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1" name="Google Shape;361;p55"/>
          <p:cNvPicPr preferRelativeResize="0"/>
          <p:nvPr/>
        </p:nvPicPr>
        <p:blipFill>
          <a:blip r:embed="rId3">
            <a:alphaModFix/>
          </a:blip>
          <a:stretch>
            <a:fillRect/>
          </a:stretch>
        </p:blipFill>
        <p:spPr>
          <a:xfrm>
            <a:off x="142475" y="996925"/>
            <a:ext cx="4724975" cy="3048475"/>
          </a:xfrm>
          <a:prstGeom prst="rect">
            <a:avLst/>
          </a:prstGeom>
          <a:noFill/>
          <a:ln>
            <a:noFill/>
          </a:ln>
        </p:spPr>
      </p:pic>
      <p:pic>
        <p:nvPicPr>
          <p:cNvPr id="362" name="Google Shape;362;p55"/>
          <p:cNvPicPr preferRelativeResize="0"/>
          <p:nvPr/>
        </p:nvPicPr>
        <p:blipFill>
          <a:blip r:embed="rId4">
            <a:alphaModFix/>
          </a:blip>
          <a:stretch>
            <a:fillRect/>
          </a:stretch>
        </p:blipFill>
        <p:spPr>
          <a:xfrm>
            <a:off x="4946900" y="996925"/>
            <a:ext cx="4092050" cy="3048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68" name="Google Shape;36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this research presents a novel methodology for EEG-based biometric identification, leveraging both the Auditory Evoked Potential EEG-Biometric dataset (AEP dataset) and the Biometric EEG dataset (BED).Through the proposed approach, we have demonstrated significant advancements in the field we achieved an impressive accuracy of 98% using the AEP dataset and 95% using the BED dataset. These results signify the robustness and reliability of our proposed methodology in accurately identifying individuals based on EEG signals.</a:t>
            </a:r>
            <a:endParaRPr/>
          </a:p>
        </p:txBody>
      </p:sp>
      <p:sp>
        <p:nvSpPr>
          <p:cNvPr id="369" name="Google Shape;369;p5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75" name="Google Shape;375;p57"/>
          <p:cNvSpPr txBox="1"/>
          <p:nvPr/>
        </p:nvSpPr>
        <p:spPr>
          <a:xfrm>
            <a:off x="451775" y="1017725"/>
            <a:ext cx="8380500" cy="39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[1] Alsaadi, Israa. (2021). Study On Most Popular Behavioral Biometrics, Advantages, Disadvantages And Recent Applications : A Review. International Journal of Scientific &amp; Technology Research. 10. 15-21.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[2] Abo Alzahab, N., Di Iorio, A., Apollonio, L., Alshalak, M., Gravina, A., Antognoli, L., Baldi, M., Scalise, L., &amp; Alchalabi, B. (2021). Auditory evoked potential EEG-Biometric dataset (version 1.0.0).</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200">
                <a:solidFill>
                  <a:schemeClr val="accent3"/>
                </a:solidFill>
                <a:latin typeface="Average"/>
                <a:ea typeface="Average"/>
                <a:cs typeface="Average"/>
                <a:sym typeface="Average"/>
              </a:rPr>
              <a:t>[3]Altahat SH. Robust EEG Channel Set for Biometric Application (Doctoral dissertation, University of Canberra).</a:t>
            </a:r>
            <a:endParaRPr sz="12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200">
                <a:solidFill>
                  <a:schemeClr val="accent3"/>
                </a:solidFill>
                <a:latin typeface="Average"/>
                <a:ea typeface="Average"/>
                <a:cs typeface="Average"/>
                <a:sym typeface="Average"/>
              </a:rPr>
              <a:t>[4] Ravi KV, Palaniappan R. A minimal channel set for individual identification with EEG biometric using genetic algorithm. InInternational Conference on Computational Intelligence and Multimedia Applications (ICCIMA 2007) 2007 Dec 13 (Vol. 2, pp. 328-332). IEEE.</a:t>
            </a:r>
            <a:endParaRPr sz="12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200">
                <a:solidFill>
                  <a:schemeClr val="accent3"/>
                </a:solidFill>
                <a:latin typeface="Average"/>
                <a:ea typeface="Average"/>
                <a:cs typeface="Average"/>
                <a:sym typeface="Average"/>
              </a:rPr>
              <a:t>[5] Marcel S, Millán JD. Person authentication using brainwaves (EEG) and maximum a posteriori model adaptation. IEEE transactions on pattern analysis and machine intelligence. 2007 Feb 20;29(4):743-52.</a:t>
            </a:r>
            <a:endParaRPr sz="1200">
              <a:solidFill>
                <a:schemeClr val="accent3"/>
              </a:solidFill>
              <a:latin typeface="Average"/>
              <a:ea typeface="Average"/>
              <a:cs typeface="Average"/>
              <a:sym typeface="Average"/>
            </a:endParaRPr>
          </a:p>
          <a:p>
            <a:pPr indent="0" lvl="0" marL="0" rtl="0" algn="l">
              <a:spcBef>
                <a:spcPts val="1200"/>
              </a:spcBef>
              <a:spcAft>
                <a:spcPts val="0"/>
              </a:spcAft>
              <a:buNone/>
            </a:pPr>
            <a:r>
              <a:rPr lang="en" sz="1200">
                <a:solidFill>
                  <a:schemeClr val="accent3"/>
                </a:solidFill>
                <a:latin typeface="Average"/>
                <a:ea typeface="Average"/>
                <a:cs typeface="Average"/>
                <a:sym typeface="Average"/>
              </a:rPr>
              <a:t>[6] P. Arnau-González, S. Katsigiannis, M. Arevalillo-Herráez and N. Ramzan, "BED: A New Data Set for EEG-Based Biometrics," in </a:t>
            </a:r>
            <a:r>
              <a:rPr i="1" lang="en" sz="1200">
                <a:solidFill>
                  <a:schemeClr val="accent3"/>
                </a:solidFill>
                <a:latin typeface="Average"/>
                <a:ea typeface="Average"/>
                <a:cs typeface="Average"/>
                <a:sym typeface="Average"/>
              </a:rPr>
              <a:t>IEEE Internet of Things Journal</a:t>
            </a:r>
            <a:r>
              <a:rPr lang="en" sz="1200">
                <a:solidFill>
                  <a:schemeClr val="accent3"/>
                </a:solidFill>
                <a:latin typeface="Average"/>
                <a:ea typeface="Average"/>
                <a:cs typeface="Average"/>
                <a:sym typeface="Average"/>
              </a:rPr>
              <a:t>, vol. 8, no. 15, pp. 12219-12230, 1 Aug.1, 2021</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[7] Bakırcıoglu, K., Tanimu, M.B., Özkurt, N., Seçmen, M., Güzeliş, C., Yıldız, O. (2022). Multi Channel EEG Based Biometric System with a Custom Designed Convolutional Neural Network. In: Seyman, M.N. (eds) Electrical and Computer Engineering.</a:t>
            </a:r>
            <a:endParaRPr sz="1200">
              <a:solidFill>
                <a:schemeClr val="accent3"/>
              </a:solidFill>
              <a:latin typeface="Average"/>
              <a:ea typeface="Average"/>
              <a:cs typeface="Average"/>
              <a:sym typeface="Average"/>
            </a:endParaRPr>
          </a:p>
        </p:txBody>
      </p:sp>
      <p:sp>
        <p:nvSpPr>
          <p:cNvPr id="376" name="Google Shape;376;p5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8"/>
          <p:cNvSpPr txBox="1"/>
          <p:nvPr/>
        </p:nvSpPr>
        <p:spPr>
          <a:xfrm>
            <a:off x="311700" y="182700"/>
            <a:ext cx="8520600" cy="43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[8] Hendrawan, Muhammad Afif &amp; Ratsanjani, M &amp; Noprianto, Noprianto &amp; Ed Dien, Habibie. (2024). A Short-Length Single Channel EEG Based Personal Identification System. 10.1109/COMNETSAT59769.2023.10420768.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[9] Benomar M, Cao S, Vishwanath M, Vo K, Cao H. Investigation of EEG-Based Biometric Identification Using State-of-the-Art Neural Architectures on a Real-Time Raspberry Pi-Based System. Sensors (Basel). 2022 Dec 6;22(23):9547.</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[10] Seha, Sherif Nagib &amp; Hatzinakos, Dimitrios. (2018). Human Recognition Using Transient Auditory Evoked Potentials: A Preliminary Study.</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[11] C.M. Jijomon, A.P. Vinod,Person-identification using familiar-name auditory evoked potentials from frontal EEG electrodes, Biomedical Signal Processing and Control, Volume 68, 2021,</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200">
                <a:solidFill>
                  <a:schemeClr val="accent3"/>
                </a:solidFill>
                <a:latin typeface="Average"/>
                <a:ea typeface="Average"/>
                <a:cs typeface="Average"/>
                <a:sym typeface="Average"/>
              </a:rPr>
              <a:t>[12] M. Asif, S. Mishra, M. T. Vinodbhai and U. S. Tiwary, "Emotion Recognition Using Temporally Localized Emotional Events in EEG With Naturalistic Context: DENS# Dataset," in IEEE Access, vol. 11, pp. 39913-39925, 2023, doi: 10.1109/ACCESS.2023.3266804.</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200">
                <a:solidFill>
                  <a:schemeClr val="accent3"/>
                </a:solidFill>
                <a:latin typeface="Average"/>
                <a:ea typeface="Average"/>
                <a:cs typeface="Average"/>
                <a:sym typeface="Average"/>
              </a:rPr>
              <a:t>[13] </a:t>
            </a:r>
            <a:r>
              <a:rPr lang="en" sz="1200" u="sng">
                <a:solidFill>
                  <a:schemeClr val="accent3"/>
                </a:solidFill>
                <a:latin typeface="Average"/>
                <a:ea typeface="Average"/>
                <a:cs typeface="Average"/>
                <a:sym typeface="Average"/>
                <a:hlinkClick r:id="rId3">
                  <a:extLst>
                    <a:ext uri="{A12FA001-AC4F-418D-AE19-62706E023703}">
                      <ahyp:hlinkClr val="tx"/>
                    </a:ext>
                  </a:extLst>
                </a:hlinkClick>
              </a:rPr>
              <a:t>Lecture on RNN, Deep Learning course 2023, CVBL Labs, IIITA</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200">
                <a:solidFill>
                  <a:schemeClr val="accent3"/>
                </a:solidFill>
                <a:latin typeface="Average"/>
                <a:ea typeface="Average"/>
                <a:cs typeface="Average"/>
                <a:sym typeface="Average"/>
              </a:rPr>
              <a:t>[14] JOUR Yang, Weiping Yang, Jingjing AU  - Gao, Yulin Tang, Xiaoyu Yanna, Ren Takahashi, Satoshi Wu, Jinglong Effects of Sound Frequency on Audiovisual Integration: An Event-Related Potential Study journal.pone.0138296 PLOS ONE ER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p:txBody>
      </p:sp>
      <p:sp>
        <p:nvSpPr>
          <p:cNvPr id="382" name="Google Shape;382;p5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9"/>
          <p:cNvSpPr txBox="1"/>
          <p:nvPr>
            <p:ph type="title"/>
          </p:nvPr>
        </p:nvSpPr>
        <p:spPr>
          <a:xfrm>
            <a:off x="3240450" y="2285400"/>
            <a:ext cx="266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100"/>
              <a:t>Thank You </a:t>
            </a:r>
            <a:endParaRPr sz="5100"/>
          </a:p>
        </p:txBody>
      </p:sp>
      <p:sp>
        <p:nvSpPr>
          <p:cNvPr id="388" name="Google Shape;388;p5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7"/>
          <p:cNvPicPr preferRelativeResize="0"/>
          <p:nvPr/>
        </p:nvPicPr>
        <p:blipFill>
          <a:blip r:embed="rId3">
            <a:alphaModFix/>
          </a:blip>
          <a:stretch>
            <a:fillRect/>
          </a:stretch>
        </p:blipFill>
        <p:spPr>
          <a:xfrm>
            <a:off x="1312975" y="59575"/>
            <a:ext cx="6518051" cy="4700650"/>
          </a:xfrm>
          <a:prstGeom prst="rect">
            <a:avLst/>
          </a:prstGeom>
          <a:noFill/>
          <a:ln>
            <a:noFill/>
          </a:ln>
        </p:spPr>
      </p:pic>
      <p:sp>
        <p:nvSpPr>
          <p:cNvPr id="91" name="Google Shape;91;p17"/>
          <p:cNvSpPr txBox="1"/>
          <p:nvPr/>
        </p:nvSpPr>
        <p:spPr>
          <a:xfrm>
            <a:off x="2838300" y="4760225"/>
            <a:ext cx="346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Fig.1: electrode </a:t>
            </a:r>
            <a:r>
              <a:rPr lang="en" sz="1500">
                <a:solidFill>
                  <a:schemeClr val="accent3"/>
                </a:solidFill>
                <a:latin typeface="Average"/>
                <a:ea typeface="Average"/>
                <a:cs typeface="Average"/>
                <a:sym typeface="Average"/>
              </a:rPr>
              <a:t>placement</a:t>
            </a:r>
            <a:r>
              <a:rPr lang="en" sz="1500">
                <a:solidFill>
                  <a:schemeClr val="accent3"/>
                </a:solidFill>
                <a:latin typeface="Average"/>
                <a:ea typeface="Average"/>
                <a:cs typeface="Average"/>
                <a:sym typeface="Average"/>
              </a:rPr>
              <a:t> for EEG [14]</a:t>
            </a:r>
            <a:endParaRPr sz="15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97" name="Google Shape;97;p18"/>
          <p:cNvSpPr txBox="1"/>
          <p:nvPr>
            <p:ph idx="1" type="body"/>
          </p:nvPr>
        </p:nvSpPr>
        <p:spPr>
          <a:xfrm>
            <a:off x="311700" y="1103300"/>
            <a:ext cx="8520600" cy="34164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SzPts val="2900"/>
              <a:buChar char="-"/>
            </a:pPr>
            <a:r>
              <a:rPr lang="en" sz="2900"/>
              <a:t>Auditory evoked potential EEG-Biometric dataset</a:t>
            </a:r>
            <a:endParaRPr sz="2900"/>
          </a:p>
          <a:p>
            <a:pPr indent="-412750" lvl="0" marL="457200" rtl="0" algn="l">
              <a:spcBef>
                <a:spcPts val="0"/>
              </a:spcBef>
              <a:spcAft>
                <a:spcPts val="0"/>
              </a:spcAft>
              <a:buSzPts val="2900"/>
              <a:buChar char="-"/>
            </a:pPr>
            <a:r>
              <a:rPr lang="en" sz="2900"/>
              <a:t>BED Dataset</a:t>
            </a:r>
            <a:endParaRPr sz="29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
        <p:nvSpPr>
          <p:cNvPr id="98" name="Google Shape;98;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800"/>
              </a:spcBef>
              <a:spcAft>
                <a:spcPts val="0"/>
              </a:spcAft>
              <a:buNone/>
            </a:pPr>
            <a:r>
              <a:rPr lang="en" sz="2700"/>
              <a:t>Auditory</a:t>
            </a:r>
            <a:r>
              <a:rPr lang="en" sz="2700"/>
              <a:t> evoked potential EEG-Biometric dataset</a:t>
            </a:r>
            <a:endParaRPr sz="2700"/>
          </a:p>
        </p:txBody>
      </p:sp>
      <p:sp>
        <p:nvSpPr>
          <p:cNvPr id="104" name="Google Shape;104;p19"/>
          <p:cNvSpPr txBox="1"/>
          <p:nvPr>
            <p:ph idx="1" type="body"/>
          </p:nvPr>
        </p:nvSpPr>
        <p:spPr>
          <a:xfrm>
            <a:off x="311700" y="1152475"/>
            <a:ext cx="8520600" cy="38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set consists of over 240 two-minute EEG recordings obtained from 20 volunteers. </a:t>
            </a:r>
            <a:r>
              <a:rPr lang="en"/>
              <a:t>Resting-state and auditory stimuli experiments are included in the data.[2]</a:t>
            </a:r>
            <a:endParaRPr/>
          </a:p>
          <a:p>
            <a:pPr indent="-342900" lvl="0" marL="457200" rtl="0" algn="l">
              <a:spcBef>
                <a:spcPts val="1200"/>
              </a:spcBef>
              <a:spcAft>
                <a:spcPts val="0"/>
              </a:spcAft>
              <a:buSzPts val="1800"/>
              <a:buChar char="-"/>
            </a:pPr>
            <a:r>
              <a:rPr lang="en"/>
              <a:t>The 10/10 worldwide EEG system implanted electrodes on T7, F8, Cz, and P4, which were chosen from these articles [3][4][5]. </a:t>
            </a:r>
            <a:endParaRPr/>
          </a:p>
          <a:p>
            <a:pPr indent="-342900" lvl="0" marL="457200" rtl="0" algn="l">
              <a:spcBef>
                <a:spcPts val="0"/>
              </a:spcBef>
              <a:spcAft>
                <a:spcPts val="0"/>
              </a:spcAft>
              <a:buSzPts val="1800"/>
              <a:buChar char="-"/>
            </a:pPr>
            <a:r>
              <a:rPr lang="en"/>
              <a:t>In addition, reference and ground electrodes were inserted in the left and right ears. </a:t>
            </a:r>
            <a:endParaRPr/>
          </a:p>
          <a:p>
            <a:pPr indent="-342900" lvl="0" marL="457200" rtl="0" algn="l">
              <a:spcBef>
                <a:spcPts val="0"/>
              </a:spcBef>
              <a:spcAft>
                <a:spcPts val="0"/>
              </a:spcAft>
              <a:buSzPts val="1800"/>
              <a:buChar char="-"/>
            </a:pPr>
            <a:r>
              <a:rPr lang="en"/>
              <a:t>Skin impedance was measured to verify electrode connection during calibration. </a:t>
            </a:r>
            <a:endParaRPr/>
          </a:p>
        </p:txBody>
      </p:sp>
      <p:sp>
        <p:nvSpPr>
          <p:cNvPr id="105" name="Google Shape;10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506250"/>
            <a:ext cx="8520600" cy="4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The stimuli include: </a:t>
            </a:r>
            <a:endParaRPr b="1">
              <a:solidFill>
                <a:schemeClr val="dk1"/>
              </a:solidFill>
            </a:endParaRPr>
          </a:p>
          <a:p>
            <a:pPr indent="0" lvl="0" marL="0" rtl="0" algn="l">
              <a:spcBef>
                <a:spcPts val="0"/>
              </a:spcBef>
              <a:spcAft>
                <a:spcPts val="0"/>
              </a:spcAft>
              <a:buNone/>
            </a:pPr>
            <a:r>
              <a:t/>
            </a:r>
            <a:endParaRPr b="1">
              <a:solidFill>
                <a:schemeClr val="dk1"/>
              </a:solidFill>
            </a:endParaRPr>
          </a:p>
          <a:p>
            <a:pPr indent="-342900" lvl="0" marL="457200" rtl="0" algn="l">
              <a:spcBef>
                <a:spcPts val="0"/>
              </a:spcBef>
              <a:spcAft>
                <a:spcPts val="0"/>
              </a:spcAft>
              <a:buSzPts val="1800"/>
              <a:buChar char="●"/>
            </a:pPr>
            <a:r>
              <a:rPr lang="en"/>
              <a:t>Three minutes of resting-state, eyes open for three sessions. </a:t>
            </a:r>
            <a:endParaRPr/>
          </a:p>
          <a:p>
            <a:pPr indent="-342900" lvl="0" marL="457200" rtl="0" algn="l">
              <a:spcBef>
                <a:spcPts val="0"/>
              </a:spcBef>
              <a:spcAft>
                <a:spcPts val="0"/>
              </a:spcAft>
              <a:buSzPts val="1800"/>
              <a:buChar char="●"/>
            </a:pPr>
            <a:r>
              <a:rPr lang="en"/>
              <a:t>Three minutes of resting-state, eyes closed for three sessions. </a:t>
            </a:r>
            <a:endParaRPr/>
          </a:p>
          <a:p>
            <a:pPr indent="-342900" lvl="0" marL="457200" rtl="0" algn="l">
              <a:spcBef>
                <a:spcPts val="0"/>
              </a:spcBef>
              <a:spcAft>
                <a:spcPts val="0"/>
              </a:spcAft>
              <a:buSzPts val="1800"/>
              <a:buChar char="●"/>
            </a:pPr>
            <a:r>
              <a:rPr lang="en"/>
              <a:t>Three minutes of listing to a song in their native language using in-ear headphones. Three minutes of listing to a song in a non-native language using in-ear headphones. Three minutes of listing to neutral music using in-ear headphones. </a:t>
            </a:r>
            <a:endParaRPr/>
          </a:p>
          <a:p>
            <a:pPr indent="-342900" lvl="0" marL="457200" rtl="0" algn="l">
              <a:spcBef>
                <a:spcPts val="0"/>
              </a:spcBef>
              <a:spcAft>
                <a:spcPts val="0"/>
              </a:spcAft>
              <a:buSzPts val="1800"/>
              <a:buChar char="●"/>
            </a:pPr>
            <a:r>
              <a:rPr lang="en"/>
              <a:t>Three minutes of listing to a song in their native language using bone-conducting headphones. </a:t>
            </a:r>
            <a:endParaRPr/>
          </a:p>
          <a:p>
            <a:pPr indent="-342900" lvl="0" marL="457200" rtl="0" algn="l">
              <a:spcBef>
                <a:spcPts val="0"/>
              </a:spcBef>
              <a:spcAft>
                <a:spcPts val="0"/>
              </a:spcAft>
              <a:buSzPts val="1800"/>
              <a:buChar char="●"/>
            </a:pPr>
            <a:r>
              <a:rPr lang="en"/>
              <a:t>Three minutes of listing to a song in a non-native language using bone-conducting headphones. </a:t>
            </a:r>
            <a:endParaRPr/>
          </a:p>
          <a:p>
            <a:pPr indent="-342900" lvl="0" marL="457200" rtl="0" algn="l">
              <a:spcBef>
                <a:spcPts val="0"/>
              </a:spcBef>
              <a:spcAft>
                <a:spcPts val="0"/>
              </a:spcAft>
              <a:buSzPts val="1800"/>
              <a:buChar char="●"/>
            </a:pPr>
            <a:r>
              <a:rPr lang="en"/>
              <a:t>Three minutes of listing to neutral music using bone-conducting headphones.</a:t>
            </a:r>
            <a:endParaRPr/>
          </a:p>
          <a:p>
            <a:pPr indent="0" lvl="0" marL="0" rtl="0" algn="l">
              <a:lnSpc>
                <a:spcPct val="95000"/>
              </a:lnSpc>
              <a:spcBef>
                <a:spcPts val="0"/>
              </a:spcBef>
              <a:spcAft>
                <a:spcPts val="1200"/>
              </a:spcAft>
              <a:buSzPts val="935"/>
              <a:buNone/>
            </a:pPr>
            <a:r>
              <a:t/>
            </a:r>
            <a:endParaRPr>
              <a:solidFill>
                <a:schemeClr val="dk2"/>
              </a:solidFill>
            </a:endParaRPr>
          </a:p>
        </p:txBody>
      </p:sp>
      <p:sp>
        <p:nvSpPr>
          <p:cNvPr id="111" name="Google Shape;111;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21"/>
          <p:cNvPicPr preferRelativeResize="0"/>
          <p:nvPr/>
        </p:nvPicPr>
        <p:blipFill rotWithShape="1">
          <a:blip r:embed="rId3">
            <a:alphaModFix/>
          </a:blip>
          <a:srcRect b="0" l="989" r="4813" t="0"/>
          <a:stretch/>
        </p:blipFill>
        <p:spPr>
          <a:xfrm>
            <a:off x="677200" y="47000"/>
            <a:ext cx="7764901" cy="4681000"/>
          </a:xfrm>
          <a:prstGeom prst="rect">
            <a:avLst/>
          </a:prstGeom>
          <a:noFill/>
          <a:ln>
            <a:noFill/>
          </a:ln>
        </p:spPr>
      </p:pic>
      <p:sp>
        <p:nvSpPr>
          <p:cNvPr id="118" name="Google Shape;118;p21"/>
          <p:cNvSpPr txBox="1"/>
          <p:nvPr/>
        </p:nvSpPr>
        <p:spPr>
          <a:xfrm>
            <a:off x="677200" y="4728000"/>
            <a:ext cx="796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Fig.1 : Filtered eeg data of a subject in Auditory evoked potential EEG-Biometric dataset</a:t>
            </a:r>
            <a:endParaRPr sz="16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