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9144000" cy="5143500"/>
  <p:embeddedFontLs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3" roundtripDataSignature="AMtx7mhky4FkgbnP9NlWE5l4biFQgdcr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F0B86C-1712-40CE-94D0-6836F9576482}">
  <a:tblStyle styleId="{B9F0B86C-1712-40CE-94D0-6836F9576482}"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Tahoma-bold.fntdata"/><Relationship Id="rId10" Type="http://schemas.openxmlformats.org/officeDocument/2006/relationships/slide" Target="slides/slide4.xml"/><Relationship Id="rId21"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6"/>
          <p:cNvSpPr txBox="1"/>
          <p:nvPr>
            <p:ph type="title"/>
          </p:nvPr>
        </p:nvSpPr>
        <p:spPr>
          <a:xfrm>
            <a:off x="972149" y="1374138"/>
            <a:ext cx="7199700" cy="665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1A1A1A"/>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body"/>
          </p:nvPr>
        </p:nvSpPr>
        <p:spPr>
          <a:xfrm>
            <a:off x="947737" y="1404807"/>
            <a:ext cx="7253605" cy="34429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 name="Google Shape;17;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
        <p:nvSpPr>
          <p:cNvPr id="21" name="Google Shape;2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 name="Shape 24"/>
        <p:cNvGrpSpPr/>
        <p:nvPr/>
      </p:nvGrpSpPr>
      <p:grpSpPr>
        <a:xfrm>
          <a:off x="0" y="0"/>
          <a:ext cx="0" cy="0"/>
          <a:chOff x="0" y="0"/>
          <a:chExt cx="0" cy="0"/>
        </a:xfrm>
      </p:grpSpPr>
      <p:sp>
        <p:nvSpPr>
          <p:cNvPr id="25" name="Google Shape;25;p18"/>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19"/>
          <p:cNvSpPr txBox="1"/>
          <p:nvPr>
            <p:ph type="title"/>
          </p:nvPr>
        </p:nvSpPr>
        <p:spPr>
          <a:xfrm>
            <a:off x="972149" y="1374138"/>
            <a:ext cx="7199700" cy="665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1A1A1A"/>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9"/>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9"/>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sp>
        <p:nvSpPr>
          <p:cNvPr id="38" name="Google Shape;38;p20"/>
          <p:cNvSpPr txBox="1"/>
          <p:nvPr>
            <p:ph type="title"/>
          </p:nvPr>
        </p:nvSpPr>
        <p:spPr>
          <a:xfrm>
            <a:off x="972149" y="1374138"/>
            <a:ext cx="7199700" cy="665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200">
                <a:solidFill>
                  <a:srgbClr val="1A1A1A"/>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0" y="0"/>
            <a:ext cx="9144000" cy="488315"/>
          </a:xfrm>
          <a:custGeom>
            <a:rect b="b" l="l" r="r" t="t"/>
            <a:pathLst>
              <a:path extrusionOk="0" h="488315" w="9144000">
                <a:moveTo>
                  <a:pt x="9143999" y="487799"/>
                </a:moveTo>
                <a:lnTo>
                  <a:pt x="0" y="487799"/>
                </a:lnTo>
                <a:lnTo>
                  <a:pt x="0" y="0"/>
                </a:lnTo>
                <a:lnTo>
                  <a:pt x="9143999" y="0"/>
                </a:lnTo>
                <a:lnTo>
                  <a:pt x="9143999" y="487799"/>
                </a:lnTo>
                <a:close/>
              </a:path>
            </a:pathLst>
          </a:custGeom>
          <a:solidFill>
            <a:srgbClr val="E9ED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5"/>
          <p:cNvSpPr/>
          <p:nvPr/>
        </p:nvSpPr>
        <p:spPr>
          <a:xfrm>
            <a:off x="1203295" y="1191255"/>
            <a:ext cx="373380" cy="46355"/>
          </a:xfrm>
          <a:custGeom>
            <a:rect b="b" l="l" r="r" t="t"/>
            <a:pathLst>
              <a:path extrusionOk="0" h="46355" w="373380">
                <a:moveTo>
                  <a:pt x="372859" y="45826"/>
                </a:moveTo>
                <a:lnTo>
                  <a:pt x="0" y="45826"/>
                </a:lnTo>
                <a:lnTo>
                  <a:pt x="0" y="0"/>
                </a:lnTo>
                <a:lnTo>
                  <a:pt x="372859" y="0"/>
                </a:lnTo>
                <a:lnTo>
                  <a:pt x="372859" y="45826"/>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5"/>
          <p:cNvSpPr/>
          <p:nvPr/>
        </p:nvSpPr>
        <p:spPr>
          <a:xfrm>
            <a:off x="830391" y="1191255"/>
            <a:ext cx="376555" cy="46355"/>
          </a:xfrm>
          <a:custGeom>
            <a:rect b="b" l="l" r="r" t="t"/>
            <a:pathLst>
              <a:path extrusionOk="0" h="46355" w="376555">
                <a:moveTo>
                  <a:pt x="376012" y="45826"/>
                </a:moveTo>
                <a:lnTo>
                  <a:pt x="0" y="45826"/>
                </a:lnTo>
                <a:lnTo>
                  <a:pt x="0" y="0"/>
                </a:lnTo>
                <a:lnTo>
                  <a:pt x="376012" y="0"/>
                </a:lnTo>
                <a:lnTo>
                  <a:pt x="376012" y="45826"/>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5"/>
          <p:cNvSpPr txBox="1"/>
          <p:nvPr>
            <p:ph type="title"/>
          </p:nvPr>
        </p:nvSpPr>
        <p:spPr>
          <a:xfrm>
            <a:off x="972149" y="1374138"/>
            <a:ext cx="7199700" cy="6654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200" u="none" cap="none" strike="noStrike">
                <a:solidFill>
                  <a:srgbClr val="1A1A1A"/>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5"/>
          <p:cNvSpPr txBox="1"/>
          <p:nvPr>
            <p:ph idx="1" type="body"/>
          </p:nvPr>
        </p:nvSpPr>
        <p:spPr>
          <a:xfrm>
            <a:off x="947737" y="1404807"/>
            <a:ext cx="7253605" cy="34429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hyperlink" Target="https://b2633864.smushcdn.com/2633864/wp-content/uploads/2020/03/keras_autoencoder_steps.png?lossy=1&amp;strip=1&amp;webp=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vis-www.cs.umass.edu/lf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sp>
        <p:nvSpPr>
          <p:cNvPr id="46" name="Google Shape;46;p1"/>
          <p:cNvSpPr/>
          <p:nvPr/>
        </p:nvSpPr>
        <p:spPr>
          <a:xfrm>
            <a:off x="0" y="487800"/>
            <a:ext cx="9144000" cy="4655820"/>
          </a:xfrm>
          <a:custGeom>
            <a:rect b="b" l="l" r="r" t="t"/>
            <a:pathLst>
              <a:path extrusionOk="0" h="4655820" w="9144000">
                <a:moveTo>
                  <a:pt x="0" y="4655699"/>
                </a:moveTo>
                <a:lnTo>
                  <a:pt x="9143999" y="4655699"/>
                </a:lnTo>
                <a:lnTo>
                  <a:pt x="9143999" y="0"/>
                </a:lnTo>
                <a:lnTo>
                  <a:pt x="0" y="0"/>
                </a:lnTo>
                <a:lnTo>
                  <a:pt x="0" y="4655699"/>
                </a:lnTo>
                <a:close/>
              </a:path>
            </a:pathLst>
          </a:custGeom>
          <a:solidFill>
            <a:srgbClr val="E9ED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1"/>
          <p:cNvSpPr/>
          <p:nvPr/>
        </p:nvSpPr>
        <p:spPr>
          <a:xfrm>
            <a:off x="0" y="0"/>
            <a:ext cx="9144000" cy="488315"/>
          </a:xfrm>
          <a:custGeom>
            <a:rect b="b" l="l" r="r" t="t"/>
            <a:pathLst>
              <a:path extrusionOk="0" h="488315" w="9144000">
                <a:moveTo>
                  <a:pt x="9143999" y="487799"/>
                </a:moveTo>
                <a:lnTo>
                  <a:pt x="0" y="487799"/>
                </a:lnTo>
                <a:lnTo>
                  <a:pt x="0" y="0"/>
                </a:lnTo>
                <a:lnTo>
                  <a:pt x="9143999" y="0"/>
                </a:lnTo>
                <a:lnTo>
                  <a:pt x="9143999" y="4877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 name="Google Shape;48;p1"/>
          <p:cNvGrpSpPr/>
          <p:nvPr/>
        </p:nvGrpSpPr>
        <p:grpSpPr>
          <a:xfrm>
            <a:off x="830391" y="1191255"/>
            <a:ext cx="746284" cy="46355"/>
            <a:chOff x="830391" y="1191255"/>
            <a:chExt cx="746284" cy="46355"/>
          </a:xfrm>
        </p:grpSpPr>
        <p:sp>
          <p:nvSpPr>
            <p:cNvPr id="49" name="Google Shape;49;p1"/>
            <p:cNvSpPr/>
            <p:nvPr/>
          </p:nvSpPr>
          <p:spPr>
            <a:xfrm>
              <a:off x="1203295" y="1191255"/>
              <a:ext cx="373380" cy="46355"/>
            </a:xfrm>
            <a:custGeom>
              <a:rect b="b" l="l" r="r" t="t"/>
              <a:pathLst>
                <a:path extrusionOk="0" h="46355" w="373380">
                  <a:moveTo>
                    <a:pt x="372859" y="45826"/>
                  </a:moveTo>
                  <a:lnTo>
                    <a:pt x="0" y="45826"/>
                  </a:lnTo>
                  <a:lnTo>
                    <a:pt x="0" y="0"/>
                  </a:lnTo>
                  <a:lnTo>
                    <a:pt x="372859" y="0"/>
                  </a:lnTo>
                  <a:lnTo>
                    <a:pt x="372859" y="45826"/>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830391" y="1191255"/>
              <a:ext cx="376555" cy="46355"/>
            </a:xfrm>
            <a:custGeom>
              <a:rect b="b" l="l" r="r" t="t"/>
              <a:pathLst>
                <a:path extrusionOk="0" h="46355" w="376555">
                  <a:moveTo>
                    <a:pt x="376012" y="45826"/>
                  </a:moveTo>
                  <a:lnTo>
                    <a:pt x="0" y="45826"/>
                  </a:lnTo>
                  <a:lnTo>
                    <a:pt x="0" y="0"/>
                  </a:lnTo>
                  <a:lnTo>
                    <a:pt x="376012" y="0"/>
                  </a:lnTo>
                  <a:lnTo>
                    <a:pt x="376012" y="45826"/>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 name="Google Shape;51;p1"/>
          <p:cNvSpPr txBox="1"/>
          <p:nvPr>
            <p:ph type="title"/>
          </p:nvPr>
        </p:nvSpPr>
        <p:spPr>
          <a:xfrm>
            <a:off x="972149" y="1374138"/>
            <a:ext cx="7199700" cy="665480"/>
          </a:xfrm>
          <a:prstGeom prst="rect">
            <a:avLst/>
          </a:prstGeom>
          <a:noFill/>
          <a:ln>
            <a:noFill/>
          </a:ln>
        </p:spPr>
        <p:txBody>
          <a:bodyPr anchorCtr="0" anchor="t" bIns="0" lIns="0" spcFirstLastPara="1" rIns="0" wrap="square" tIns="12700">
            <a:spAutoFit/>
          </a:bodyPr>
          <a:lstStyle/>
          <a:p>
            <a:pPr indent="0" lvl="0" marL="52705" rtl="0" algn="l">
              <a:lnSpc>
                <a:spcPct val="100000"/>
              </a:lnSpc>
              <a:spcBef>
                <a:spcPts val="0"/>
              </a:spcBef>
              <a:spcAft>
                <a:spcPts val="0"/>
              </a:spcAft>
              <a:buNone/>
            </a:pPr>
            <a:r>
              <a:rPr lang="en-US"/>
              <a:t>Unsupervised Image Retrieval</a:t>
            </a:r>
            <a:endParaRPr/>
          </a:p>
        </p:txBody>
      </p:sp>
      <p:sp>
        <p:nvSpPr>
          <p:cNvPr id="52" name="Google Shape;52;p1"/>
          <p:cNvSpPr txBox="1"/>
          <p:nvPr/>
        </p:nvSpPr>
        <p:spPr>
          <a:xfrm>
            <a:off x="802475" y="2908150"/>
            <a:ext cx="6405900" cy="1489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600">
                <a:solidFill>
                  <a:srgbClr val="595959"/>
                </a:solidFill>
                <a:latin typeface="Tahoma"/>
                <a:ea typeface="Tahoma"/>
                <a:cs typeface="Tahoma"/>
                <a:sym typeface="Tahoma"/>
              </a:rPr>
              <a:t>Group 13</a:t>
            </a:r>
            <a:endParaRPr sz="1600">
              <a:solidFill>
                <a:schemeClr val="dk1"/>
              </a:solidFill>
              <a:latin typeface="Tahoma"/>
              <a:ea typeface="Tahoma"/>
              <a:cs typeface="Tahoma"/>
              <a:sym typeface="Tahoma"/>
            </a:endParaRPr>
          </a:p>
          <a:p>
            <a:pPr indent="0" lvl="0" marL="0" marR="0" rtl="0" algn="l">
              <a:lnSpc>
                <a:spcPct val="100000"/>
              </a:lnSpc>
              <a:spcBef>
                <a:spcPts val="45"/>
              </a:spcBef>
              <a:spcAft>
                <a:spcPts val="0"/>
              </a:spcAft>
              <a:buNone/>
            </a:pPr>
            <a:r>
              <a:t/>
            </a:r>
            <a:endParaRPr sz="1550">
              <a:solidFill>
                <a:schemeClr val="dk1"/>
              </a:solidFill>
              <a:latin typeface="Tahoma"/>
              <a:ea typeface="Tahoma"/>
              <a:cs typeface="Tahoma"/>
              <a:sym typeface="Tahoma"/>
            </a:endParaRPr>
          </a:p>
          <a:p>
            <a:pPr indent="0" lvl="0" marL="12700" marR="195580" rtl="0" algn="l">
              <a:lnSpc>
                <a:spcPct val="100000"/>
              </a:lnSpc>
              <a:spcBef>
                <a:spcPts val="5"/>
              </a:spcBef>
              <a:spcAft>
                <a:spcPts val="0"/>
              </a:spcAft>
              <a:buNone/>
            </a:pPr>
            <a:r>
              <a:rPr lang="en-US" sz="1600">
                <a:solidFill>
                  <a:srgbClr val="595959"/>
                </a:solidFill>
                <a:latin typeface="Tahoma"/>
                <a:ea typeface="Tahoma"/>
                <a:cs typeface="Tahoma"/>
                <a:sym typeface="Tahoma"/>
              </a:rPr>
              <a:t>IIT2020224 - Jitesh Kumar  </a:t>
            </a:r>
            <a:br>
              <a:rPr lang="en-US" sz="1600">
                <a:solidFill>
                  <a:srgbClr val="595959"/>
                </a:solidFill>
                <a:latin typeface="Tahoma"/>
                <a:ea typeface="Tahoma"/>
                <a:cs typeface="Tahoma"/>
                <a:sym typeface="Tahoma"/>
              </a:rPr>
            </a:br>
            <a:r>
              <a:rPr lang="en-US" sz="1600">
                <a:solidFill>
                  <a:srgbClr val="595959"/>
                </a:solidFill>
                <a:latin typeface="Tahoma"/>
                <a:ea typeface="Tahoma"/>
                <a:cs typeface="Tahoma"/>
                <a:sym typeface="Tahoma"/>
              </a:rPr>
              <a:t>IIT2020244 - Rahul</a:t>
            </a:r>
            <a:endParaRPr sz="1600">
              <a:solidFill>
                <a:schemeClr val="dk1"/>
              </a:solidFill>
              <a:latin typeface="Tahoma"/>
              <a:ea typeface="Tahoma"/>
              <a:cs typeface="Tahoma"/>
              <a:sym typeface="Tahoma"/>
            </a:endParaRPr>
          </a:p>
          <a:p>
            <a:pPr indent="0" lvl="0" marL="12700" marR="5080" rtl="0" algn="l">
              <a:lnSpc>
                <a:spcPct val="100000"/>
              </a:lnSpc>
              <a:spcBef>
                <a:spcPts val="0"/>
              </a:spcBef>
              <a:spcAft>
                <a:spcPts val="0"/>
              </a:spcAft>
              <a:buNone/>
            </a:pPr>
            <a:r>
              <a:rPr lang="en-US" sz="1600">
                <a:solidFill>
                  <a:srgbClr val="595959"/>
                </a:solidFill>
                <a:latin typeface="Tahoma"/>
                <a:ea typeface="Tahoma"/>
                <a:cs typeface="Tahoma"/>
                <a:sym typeface="Tahoma"/>
              </a:rPr>
              <a:t>IIT2020005 - Pushkal Madan  </a:t>
            </a:r>
            <a:endParaRPr sz="1600">
              <a:solidFill>
                <a:srgbClr val="595959"/>
              </a:solidFill>
              <a:latin typeface="Tahoma"/>
              <a:ea typeface="Tahoma"/>
              <a:cs typeface="Tahoma"/>
              <a:sym typeface="Tahoma"/>
            </a:endParaRPr>
          </a:p>
          <a:p>
            <a:pPr indent="0" lvl="0" marL="12700" marR="5080" rtl="0" algn="l">
              <a:lnSpc>
                <a:spcPct val="100000"/>
              </a:lnSpc>
              <a:spcBef>
                <a:spcPts val="0"/>
              </a:spcBef>
              <a:spcAft>
                <a:spcPts val="0"/>
              </a:spcAft>
              <a:buNone/>
            </a:pPr>
            <a:r>
              <a:rPr lang="en-US" sz="1600">
                <a:solidFill>
                  <a:srgbClr val="595959"/>
                </a:solidFill>
                <a:latin typeface="Tahoma"/>
                <a:ea typeface="Tahoma"/>
                <a:cs typeface="Tahoma"/>
                <a:sym typeface="Tahoma"/>
              </a:rPr>
              <a:t>IIT2020006 - Ritej Dhamala</a:t>
            </a:r>
            <a:endParaRPr sz="1600">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9"/>
          <p:cNvGraphicFramePr/>
          <p:nvPr/>
        </p:nvGraphicFramePr>
        <p:xfrm>
          <a:off x="685799" y="819149"/>
          <a:ext cx="3000000" cy="3000000"/>
        </p:xfrm>
        <a:graphic>
          <a:graphicData uri="http://schemas.openxmlformats.org/drawingml/2006/table">
            <a:tbl>
              <a:tblPr bandRow="1" firstRow="1">
                <a:noFill/>
                <a:tableStyleId>{B9F0B86C-1712-40CE-94D0-6836F9576482}</a:tableStyleId>
              </a:tblPr>
              <a:tblGrid>
                <a:gridCol w="1545050"/>
                <a:gridCol w="6394450"/>
              </a:tblGrid>
              <a:tr h="182765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Result</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88595"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Results of experimentation show that the texture features mentioned in this paper  can fully describe the content of image, and improve the recall and precision rate  and classiﬁcation accuracy on medical image retrieval.</a:t>
                      </a:r>
                      <a:endParaRPr sz="1350" u="none" cap="none" strike="noStrike">
                        <a:latin typeface="Tahoma"/>
                        <a:ea typeface="Tahoma"/>
                        <a:cs typeface="Tahoma"/>
                        <a:sym typeface="Tahoma"/>
                      </a:endParaRPr>
                    </a:p>
                    <a:p>
                      <a:pPr indent="0" lvl="0" marL="85725" marR="325755"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From observing the table depicting retrieval performance of Canny Edge  Detection, Gabor Filter and Combining both Method, it can be seen that Average  precision gradually decreases as the number of retrieved images are increased.</a:t>
                      </a:r>
                      <a:endParaRPr sz="135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925">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Drawbacks</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317500" rtl="0" algn="l">
                        <a:lnSpc>
                          <a:spcPct val="100000"/>
                        </a:lnSpc>
                        <a:spcBef>
                          <a:spcPts val="0"/>
                        </a:spcBef>
                        <a:spcAft>
                          <a:spcPts val="0"/>
                        </a:spcAft>
                        <a:buNone/>
                      </a:pPr>
                      <a:r>
                        <a:rPr lang="en-US" sz="1400" u="none" cap="none" strike="noStrike">
                          <a:solidFill>
                            <a:srgbClr val="333333"/>
                          </a:solidFill>
                          <a:latin typeface="Tahoma"/>
                          <a:ea typeface="Tahoma"/>
                          <a:cs typeface="Tahoma"/>
                          <a:sym typeface="Tahoma"/>
                        </a:rPr>
                        <a:t>The dataset used was quite small, containing only 500 images. Also, extracting  Texture as a feature is quite difﬁcult and ends up being computationally  expensive when doing so with the help of Gabor ﬁlters.</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195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Dataset Used</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latin typeface="Tahoma"/>
                          <a:ea typeface="Tahoma"/>
                          <a:cs typeface="Tahoma"/>
                          <a:sym typeface="Tahoma"/>
                        </a:rPr>
                        <a:t>Unpaired MR-CT brain dataset</a:t>
                      </a:r>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800675" y="750537"/>
            <a:ext cx="1928495" cy="38227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2300">
                <a:latin typeface="Trebuchet MS"/>
                <a:ea typeface="Trebuchet MS"/>
                <a:cs typeface="Trebuchet MS"/>
                <a:sym typeface="Trebuchet MS"/>
              </a:rPr>
              <a:t>Methodology</a:t>
            </a:r>
            <a:endParaRPr sz="2300">
              <a:latin typeface="Trebuchet MS"/>
              <a:ea typeface="Trebuchet MS"/>
              <a:cs typeface="Trebuchet MS"/>
              <a:sym typeface="Trebuchet MS"/>
            </a:endParaRPr>
          </a:p>
        </p:txBody>
      </p:sp>
      <p:sp>
        <p:nvSpPr>
          <p:cNvPr id="111" name="Google Shape;111;p10"/>
          <p:cNvSpPr txBox="1"/>
          <p:nvPr/>
        </p:nvSpPr>
        <p:spPr>
          <a:xfrm>
            <a:off x="877375" y="1429197"/>
            <a:ext cx="7468234" cy="9105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chemeClr val="dk1"/>
                </a:solidFill>
                <a:latin typeface="Tahoma"/>
                <a:ea typeface="Tahoma"/>
                <a:cs typeface="Tahoma"/>
                <a:sym typeface="Tahoma"/>
              </a:rPr>
              <a:t>Autoencoder</a:t>
            </a:r>
            <a:endParaRPr sz="1600">
              <a:solidFill>
                <a:schemeClr val="dk1"/>
              </a:solidFill>
              <a:latin typeface="Tahoma"/>
              <a:ea typeface="Tahoma"/>
              <a:cs typeface="Tahoma"/>
              <a:sym typeface="Tahoma"/>
            </a:endParaRPr>
          </a:p>
          <a:p>
            <a:pPr indent="0" lvl="0" marL="12700" marR="5080" rtl="0" algn="just">
              <a:lnSpc>
                <a:spcPct val="100000"/>
              </a:lnSpc>
              <a:spcBef>
                <a:spcPts val="5"/>
              </a:spcBef>
              <a:spcAft>
                <a:spcPts val="0"/>
              </a:spcAft>
              <a:buNone/>
            </a:pPr>
            <a:r>
              <a:rPr lang="en-US" sz="1400">
                <a:solidFill>
                  <a:schemeClr val="dk1"/>
                </a:solidFill>
                <a:latin typeface="Tahoma"/>
                <a:ea typeface="Tahoma"/>
                <a:cs typeface="Tahoma"/>
                <a:sym typeface="Tahoma"/>
              </a:rPr>
              <a:t>The autoencoder is made up of two function, the encoder function, which transforms input data  into a new representation, and the decoder function, which returns the representation to the  original domain.</a:t>
            </a:r>
            <a:endParaRPr sz="1400">
              <a:solidFill>
                <a:schemeClr val="dk1"/>
              </a:solidFill>
              <a:latin typeface="Tahoma"/>
              <a:ea typeface="Tahoma"/>
              <a:cs typeface="Tahoma"/>
              <a:sym typeface="Tahoma"/>
            </a:endParaRPr>
          </a:p>
        </p:txBody>
      </p:sp>
      <p:pic>
        <p:nvPicPr>
          <p:cNvPr id="112" name="Google Shape;112;p10"/>
          <p:cNvPicPr preferRelativeResize="0"/>
          <p:nvPr/>
        </p:nvPicPr>
        <p:blipFill rotWithShape="1">
          <a:blip r:embed="rId3">
            <a:alphaModFix/>
          </a:blip>
          <a:srcRect b="0" l="0" r="0" t="0"/>
          <a:stretch/>
        </p:blipFill>
        <p:spPr>
          <a:xfrm>
            <a:off x="2460339" y="2673738"/>
            <a:ext cx="4948482" cy="2127090"/>
          </a:xfrm>
          <a:prstGeom prst="rect">
            <a:avLst/>
          </a:prstGeom>
          <a:noFill/>
          <a:ln>
            <a:noFill/>
          </a:ln>
        </p:spPr>
      </p:pic>
      <p:sp>
        <p:nvSpPr>
          <p:cNvPr id="113" name="Google Shape;113;p10"/>
          <p:cNvSpPr txBox="1"/>
          <p:nvPr/>
        </p:nvSpPr>
        <p:spPr>
          <a:xfrm>
            <a:off x="3020500" y="4906645"/>
            <a:ext cx="3423920"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00">
                <a:solidFill>
                  <a:schemeClr val="dk1"/>
                </a:solidFill>
                <a:latin typeface="Tahoma"/>
                <a:ea typeface="Tahoma"/>
                <a:cs typeface="Tahoma"/>
                <a:sym typeface="Tahoma"/>
              </a:rPr>
              <a:t>Source</a:t>
            </a:r>
            <a:r>
              <a:rPr lang="en-US" sz="1000">
                <a:solidFill>
                  <a:schemeClr val="dk1"/>
                </a:solidFill>
                <a:latin typeface="Tahoma"/>
                <a:ea typeface="Tahoma"/>
                <a:cs typeface="Tahoma"/>
                <a:sym typeface="Tahoma"/>
              </a:rPr>
              <a:t>: </a:t>
            </a:r>
            <a:r>
              <a:rPr lang="en-US" sz="1000" u="sng">
                <a:solidFill>
                  <a:srgbClr val="1B3678"/>
                </a:solidFill>
                <a:latin typeface="Tahoma"/>
                <a:ea typeface="Tahoma"/>
                <a:cs typeface="Tahoma"/>
                <a:sym typeface="Tahoma"/>
              </a:rPr>
              <a:t>Towards Representation Learning for Image Retrieval</a:t>
            </a:r>
            <a:endParaRPr sz="1000">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802475" y="1382325"/>
            <a:ext cx="2346300" cy="29490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1800"/>
              <a:t>Training</a:t>
            </a:r>
            <a:endParaRPr sz="1800"/>
          </a:p>
        </p:txBody>
      </p:sp>
      <p:sp>
        <p:nvSpPr>
          <p:cNvPr id="119" name="Google Shape;119;p11"/>
          <p:cNvSpPr txBox="1"/>
          <p:nvPr/>
        </p:nvSpPr>
        <p:spPr>
          <a:xfrm>
            <a:off x="850100" y="1945419"/>
            <a:ext cx="7493634" cy="1939289"/>
          </a:xfrm>
          <a:prstGeom prst="rect">
            <a:avLst/>
          </a:prstGeom>
          <a:noFill/>
          <a:ln>
            <a:noFill/>
          </a:ln>
        </p:spPr>
        <p:txBody>
          <a:bodyPr anchorCtr="0" anchor="t" bIns="0" lIns="0" spcFirstLastPara="1" rIns="0" wrap="square" tIns="12050">
            <a:spAutoFit/>
          </a:bodyPr>
          <a:lstStyle/>
          <a:p>
            <a:pPr indent="-409575" lvl="0" marL="422275" marR="0" rtl="0" algn="l">
              <a:lnSpc>
                <a:spcPct val="100000"/>
              </a:lnSpc>
              <a:spcBef>
                <a:spcPts val="0"/>
              </a:spcBef>
              <a:spcAft>
                <a:spcPts val="0"/>
              </a:spcAft>
              <a:buClr>
                <a:schemeClr val="dk1"/>
              </a:buClr>
              <a:buSzPts val="1400"/>
              <a:buFont typeface="MS PGothic"/>
              <a:buChar char="❖"/>
            </a:pPr>
            <a:r>
              <a:rPr lang="en-US" sz="1400">
                <a:solidFill>
                  <a:schemeClr val="dk1"/>
                </a:solidFill>
                <a:latin typeface="Tahoma"/>
                <a:ea typeface="Tahoma"/>
                <a:cs typeface="Tahoma"/>
                <a:sym typeface="Tahoma"/>
              </a:rPr>
              <a:t>Using an image dataset, train the convolutional autoencoder.</a:t>
            </a:r>
            <a:endParaRPr sz="1400">
              <a:solidFill>
                <a:schemeClr val="dk1"/>
              </a:solidFill>
              <a:latin typeface="Tahoma"/>
              <a:ea typeface="Tahoma"/>
              <a:cs typeface="Tahoma"/>
              <a:sym typeface="Tahoma"/>
            </a:endParaRPr>
          </a:p>
          <a:p>
            <a:pPr indent="0" lvl="0" marL="0" marR="0" rtl="0" algn="l">
              <a:lnSpc>
                <a:spcPct val="100000"/>
              </a:lnSpc>
              <a:spcBef>
                <a:spcPts val="35"/>
              </a:spcBef>
              <a:spcAft>
                <a:spcPts val="0"/>
              </a:spcAft>
              <a:buClr>
                <a:schemeClr val="dk1"/>
              </a:buClr>
              <a:buSzPts val="1350"/>
              <a:buFont typeface="MS PGothic"/>
              <a:buNone/>
            </a:pPr>
            <a:r>
              <a:t/>
            </a:r>
            <a:endParaRPr sz="1350">
              <a:solidFill>
                <a:schemeClr val="dk1"/>
              </a:solidFill>
              <a:latin typeface="Tahoma"/>
              <a:ea typeface="Tahoma"/>
              <a:cs typeface="Tahoma"/>
              <a:sym typeface="Tahoma"/>
            </a:endParaRPr>
          </a:p>
          <a:p>
            <a:pPr indent="-409575" lvl="0" marL="422275" marR="24130" rtl="0" algn="l">
              <a:lnSpc>
                <a:spcPct val="100000"/>
              </a:lnSpc>
              <a:spcBef>
                <a:spcPts val="0"/>
              </a:spcBef>
              <a:spcAft>
                <a:spcPts val="0"/>
              </a:spcAft>
              <a:buClr>
                <a:schemeClr val="dk1"/>
              </a:buClr>
              <a:buSzPts val="1400"/>
              <a:buFont typeface="MS PGothic"/>
              <a:buChar char="❖"/>
            </a:pPr>
            <a:r>
              <a:rPr lang="en-US" sz="1400">
                <a:solidFill>
                  <a:schemeClr val="dk1"/>
                </a:solidFill>
                <a:latin typeface="Tahoma"/>
                <a:ea typeface="Tahoma"/>
                <a:cs typeface="Tahoma"/>
                <a:sym typeface="Tahoma"/>
              </a:rPr>
              <a:t>Create feature vectors for every dataset image (output of the encoder, or the latent-space  representation, will serve as our feature vector for a particular image)</a:t>
            </a:r>
            <a:endParaRPr sz="1400">
              <a:solidFill>
                <a:schemeClr val="dk1"/>
              </a:solidFill>
              <a:latin typeface="Tahoma"/>
              <a:ea typeface="Tahoma"/>
              <a:cs typeface="Tahoma"/>
              <a:sym typeface="Tahoma"/>
            </a:endParaRPr>
          </a:p>
          <a:p>
            <a:pPr indent="0" lvl="0" marL="0" marR="0" rtl="0" algn="l">
              <a:lnSpc>
                <a:spcPct val="100000"/>
              </a:lnSpc>
              <a:spcBef>
                <a:spcPts val="35"/>
              </a:spcBef>
              <a:spcAft>
                <a:spcPts val="0"/>
              </a:spcAft>
              <a:buClr>
                <a:schemeClr val="dk1"/>
              </a:buClr>
              <a:buSzPts val="1350"/>
              <a:buFont typeface="MS PGothic"/>
              <a:buNone/>
            </a:pPr>
            <a:r>
              <a:t/>
            </a:r>
            <a:endParaRPr sz="1350">
              <a:solidFill>
                <a:schemeClr val="dk1"/>
              </a:solidFill>
              <a:latin typeface="Tahoma"/>
              <a:ea typeface="Tahoma"/>
              <a:cs typeface="Tahoma"/>
              <a:sym typeface="Tahoma"/>
            </a:endParaRPr>
          </a:p>
          <a:p>
            <a:pPr indent="-409575" lvl="0" marL="422275" marR="5080" rtl="0" algn="l">
              <a:lnSpc>
                <a:spcPct val="100000"/>
              </a:lnSpc>
              <a:spcBef>
                <a:spcPts val="0"/>
              </a:spcBef>
              <a:spcAft>
                <a:spcPts val="0"/>
              </a:spcAft>
              <a:buClr>
                <a:schemeClr val="dk1"/>
              </a:buClr>
              <a:buSzPts val="1400"/>
              <a:buFont typeface="MS PGothic"/>
              <a:buChar char="❖"/>
            </a:pPr>
            <a:r>
              <a:rPr lang="en-US" sz="1400">
                <a:solidFill>
                  <a:schemeClr val="dk1"/>
                </a:solidFill>
                <a:latin typeface="Tahoma"/>
                <a:ea typeface="Tahoma"/>
                <a:cs typeface="Tahoma"/>
                <a:sym typeface="Tahoma"/>
              </a:rPr>
              <a:t>Calculate the distance between two vectors to compare them. Pictures closer together will  resemble one another more than images farther apart.</a:t>
            </a:r>
            <a:endParaRPr sz="1400">
              <a:solidFill>
                <a:schemeClr val="dk1"/>
              </a:solidFill>
              <a:latin typeface="Tahoma"/>
              <a:ea typeface="Tahoma"/>
              <a:cs typeface="Tahoma"/>
              <a:sym typeface="Tahoma"/>
            </a:endParaRPr>
          </a:p>
          <a:p>
            <a:pPr indent="0" lvl="0" marL="0" marR="0" rtl="0" algn="l">
              <a:lnSpc>
                <a:spcPct val="100000"/>
              </a:lnSpc>
              <a:spcBef>
                <a:spcPts val="30"/>
              </a:spcBef>
              <a:spcAft>
                <a:spcPts val="0"/>
              </a:spcAft>
              <a:buClr>
                <a:schemeClr val="dk1"/>
              </a:buClr>
              <a:buSzPts val="1350"/>
              <a:buFont typeface="MS PGothic"/>
              <a:buNone/>
            </a:pPr>
            <a:r>
              <a:t/>
            </a:r>
            <a:endParaRPr sz="1350">
              <a:solidFill>
                <a:schemeClr val="dk1"/>
              </a:solidFill>
              <a:latin typeface="Tahoma"/>
              <a:ea typeface="Tahoma"/>
              <a:cs typeface="Tahoma"/>
              <a:sym typeface="Tahoma"/>
            </a:endParaRPr>
          </a:p>
          <a:p>
            <a:pPr indent="-409575" lvl="0" marL="422275" marR="0" rtl="0" algn="l">
              <a:lnSpc>
                <a:spcPct val="100000"/>
              </a:lnSpc>
              <a:spcBef>
                <a:spcPts val="0"/>
              </a:spcBef>
              <a:spcAft>
                <a:spcPts val="0"/>
              </a:spcAft>
              <a:buClr>
                <a:schemeClr val="dk1"/>
              </a:buClr>
              <a:buSzPts val="1400"/>
              <a:buFont typeface="MS PGothic"/>
              <a:buChar char="❖"/>
            </a:pPr>
            <a:r>
              <a:rPr lang="en-US" sz="1400">
                <a:solidFill>
                  <a:schemeClr val="dk1"/>
                </a:solidFill>
                <a:latin typeface="Tahoma"/>
                <a:ea typeface="Tahoma"/>
                <a:cs typeface="Tahoma"/>
                <a:sym typeface="Tahoma"/>
              </a:rPr>
              <a:t>Use the autoencoder for picture retrieval to analyse the results.</a:t>
            </a:r>
            <a:endParaRPr sz="1400">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pic>
        <p:nvPicPr>
          <p:cNvPr id="124" name="Google Shape;124;p12"/>
          <p:cNvPicPr preferRelativeResize="0"/>
          <p:nvPr/>
        </p:nvPicPr>
        <p:blipFill rotWithShape="1">
          <a:blip r:embed="rId3">
            <a:alphaModFix/>
          </a:blip>
          <a:srcRect b="0" l="0" r="0" t="0"/>
          <a:stretch/>
        </p:blipFill>
        <p:spPr>
          <a:xfrm>
            <a:off x="2206600" y="0"/>
            <a:ext cx="4540274" cy="4939224"/>
          </a:xfrm>
          <a:prstGeom prst="rect">
            <a:avLst/>
          </a:prstGeom>
          <a:noFill/>
          <a:ln>
            <a:noFill/>
          </a:ln>
        </p:spPr>
      </p:pic>
      <p:sp>
        <p:nvSpPr>
          <p:cNvPr id="125" name="Google Shape;125;p12"/>
          <p:cNvSpPr txBox="1"/>
          <p:nvPr/>
        </p:nvSpPr>
        <p:spPr>
          <a:xfrm>
            <a:off x="2728700" y="4918345"/>
            <a:ext cx="3261360" cy="17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000">
                <a:solidFill>
                  <a:schemeClr val="dk1"/>
                </a:solidFill>
                <a:latin typeface="Tahoma"/>
                <a:ea typeface="Tahoma"/>
                <a:cs typeface="Tahoma"/>
                <a:sym typeface="Tahoma"/>
              </a:rPr>
              <a:t>Source: </a:t>
            </a:r>
            <a:r>
              <a:rPr b="1" lang="en-US" sz="1000" u="sng">
                <a:solidFill>
                  <a:srgbClr val="1B3678"/>
                </a:solidFill>
                <a:latin typeface="Tahoma"/>
                <a:ea typeface="Tahoma"/>
                <a:cs typeface="Tahoma"/>
                <a:sym typeface="Tahoma"/>
                <a:hlinkClick r:id="rId4">
                  <a:extLst>
                    <a:ext uri="{A12FA001-AC4F-418D-AE19-62706E023703}">
                      <ahyp:hlinkClr val="tx"/>
                    </a:ext>
                  </a:extLst>
                </a:hlinkClick>
              </a:rPr>
              <a:t>Autoencoders for Content-based Image Retrieval</a:t>
            </a:r>
            <a:endParaRPr sz="1000">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836775" y="733287"/>
            <a:ext cx="1643400" cy="37200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2300">
                <a:latin typeface="Trebuchet MS"/>
                <a:ea typeface="Trebuchet MS"/>
                <a:cs typeface="Trebuchet MS"/>
                <a:sym typeface="Trebuchet MS"/>
              </a:rPr>
              <a:t>References</a:t>
            </a:r>
            <a:endParaRPr sz="2300">
              <a:latin typeface="Trebuchet MS"/>
              <a:ea typeface="Trebuchet MS"/>
              <a:cs typeface="Trebuchet MS"/>
              <a:sym typeface="Trebuchet MS"/>
            </a:endParaRPr>
          </a:p>
        </p:txBody>
      </p:sp>
      <p:sp>
        <p:nvSpPr>
          <p:cNvPr id="131" name="Google Shape;131;p14"/>
          <p:cNvSpPr txBox="1"/>
          <p:nvPr/>
        </p:nvSpPr>
        <p:spPr>
          <a:xfrm>
            <a:off x="802475" y="5100184"/>
            <a:ext cx="34290" cy="65405"/>
          </a:xfrm>
          <a:prstGeom prst="rect">
            <a:avLst/>
          </a:prstGeom>
          <a:noFill/>
          <a:ln>
            <a:noFill/>
          </a:ln>
        </p:spPr>
        <p:txBody>
          <a:bodyPr anchorCtr="0" anchor="t" bIns="0" lIns="0" spcFirstLastPara="1" rIns="0" wrap="square" tIns="13950">
            <a:spAutoFit/>
          </a:bodyPr>
          <a:lstStyle/>
          <a:p>
            <a:pPr indent="0" lvl="0" marL="0" marR="0" rtl="0" algn="ctr">
              <a:lnSpc>
                <a:spcPct val="100000"/>
              </a:lnSpc>
              <a:spcBef>
                <a:spcPts val="0"/>
              </a:spcBef>
              <a:spcAft>
                <a:spcPts val="0"/>
              </a:spcAft>
              <a:buNone/>
            </a:pPr>
            <a:r>
              <a:rPr lang="en-US" sz="250">
                <a:solidFill>
                  <a:srgbClr val="6B6B6B"/>
                </a:solidFill>
                <a:latin typeface="Times New Roman"/>
                <a:ea typeface="Times New Roman"/>
                <a:cs typeface="Times New Roman"/>
                <a:sym typeface="Times New Roman"/>
              </a:rPr>
              <a:t>,</a:t>
            </a:r>
            <a:endParaRPr sz="250">
              <a:solidFill>
                <a:schemeClr val="dk1"/>
              </a:solidFill>
              <a:latin typeface="Times New Roman"/>
              <a:ea typeface="Times New Roman"/>
              <a:cs typeface="Times New Roman"/>
              <a:sym typeface="Times New Roman"/>
            </a:endParaRPr>
          </a:p>
        </p:txBody>
      </p:sp>
      <p:sp>
        <p:nvSpPr>
          <p:cNvPr id="132" name="Google Shape;132;p14"/>
          <p:cNvSpPr txBox="1"/>
          <p:nvPr/>
        </p:nvSpPr>
        <p:spPr>
          <a:xfrm>
            <a:off x="836775" y="1370400"/>
            <a:ext cx="7655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 Yixin Chen, J.Z. Wang and R. Krovetz. CLUE: cluster-based retrieval of images by unsupervised learning. 2005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 Y. Chen, J.Z. Wang and R. Krovetz . An unsupervised learning approach to content-based image retrieval. 2003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[3] K Venkataravana Nayak, J Arunalatha and K Venugopal. IR-FF-kNN: Image Retrieval Using Feature Fusion with k-Nearest Neighbour Classifier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[4] P.A.Charde and S.D.Lokhande. Classification Using K Nearest Neighbor for Brain Image Retrieval. 2011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[5] Xinyi Wang, Yajing Xu, Haitao Yang, Si Li. Unsupervised Image Retrieval with Mask-based Prominent Feature Accumulation. 2019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800825" y="686700"/>
            <a:ext cx="5371500" cy="37200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2300"/>
              <a:t>Problem Statement</a:t>
            </a:r>
            <a:endParaRPr sz="2300"/>
          </a:p>
        </p:txBody>
      </p:sp>
      <p:sp>
        <p:nvSpPr>
          <p:cNvPr id="58" name="Google Shape;58;p2"/>
          <p:cNvSpPr txBox="1"/>
          <p:nvPr/>
        </p:nvSpPr>
        <p:spPr>
          <a:xfrm>
            <a:off x="848050" y="1366625"/>
            <a:ext cx="7943100" cy="2863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300">
                <a:solidFill>
                  <a:srgbClr val="555555"/>
                </a:solidFill>
                <a:latin typeface="Tahoma"/>
                <a:ea typeface="Tahoma"/>
                <a:cs typeface="Tahoma"/>
                <a:sym typeface="Tahoma"/>
              </a:rPr>
              <a:t>Educational, industrial, medical, social, and other life institutions have produced vast image collections. A  robust picture search system is needed for all of these image libraries. There are two typical search strategies.</a:t>
            </a:r>
            <a:endParaRPr sz="1300">
              <a:solidFill>
                <a:schemeClr val="dk1"/>
              </a:solidFill>
              <a:latin typeface="Tahoma"/>
              <a:ea typeface="Tahoma"/>
              <a:cs typeface="Tahoma"/>
              <a:sym typeface="Tahoma"/>
            </a:endParaRPr>
          </a:p>
          <a:p>
            <a:pPr indent="0" lvl="0" marL="0" marR="0" rtl="0" algn="l">
              <a:lnSpc>
                <a:spcPct val="100000"/>
              </a:lnSpc>
              <a:spcBef>
                <a:spcPts val="50"/>
              </a:spcBef>
              <a:spcAft>
                <a:spcPts val="0"/>
              </a:spcAft>
              <a:buNone/>
            </a:pPr>
            <a:r>
              <a:t/>
            </a:r>
            <a:endParaRPr sz="1300">
              <a:solidFill>
                <a:schemeClr val="dk1"/>
              </a:solidFill>
              <a:latin typeface="Tahoma"/>
              <a:ea typeface="Tahoma"/>
              <a:cs typeface="Tahoma"/>
              <a:sym typeface="Tahoma"/>
            </a:endParaRPr>
          </a:p>
          <a:p>
            <a:pPr indent="0" lvl="0" marL="12700" marR="14604" rtl="0" algn="l">
              <a:lnSpc>
                <a:spcPct val="100000"/>
              </a:lnSpc>
              <a:spcBef>
                <a:spcPts val="0"/>
              </a:spcBef>
              <a:spcAft>
                <a:spcPts val="0"/>
              </a:spcAft>
              <a:buNone/>
            </a:pPr>
            <a:r>
              <a:rPr lang="en-US" sz="1300">
                <a:solidFill>
                  <a:srgbClr val="555555"/>
                </a:solidFill>
                <a:latin typeface="Tahoma"/>
                <a:ea typeface="Tahoma"/>
                <a:cs typeface="Tahoma"/>
                <a:sym typeface="Tahoma"/>
              </a:rPr>
              <a:t>The ﬁrst technique, referred to as text-based image retrieval, is based on the keywords used to annotate  photos.</a:t>
            </a:r>
            <a:endParaRPr sz="1300">
              <a:solidFill>
                <a:schemeClr val="dk1"/>
              </a:solidFill>
              <a:latin typeface="Tahoma"/>
              <a:ea typeface="Tahoma"/>
              <a:cs typeface="Tahoma"/>
              <a:sym typeface="Tahoma"/>
            </a:endParaRPr>
          </a:p>
          <a:p>
            <a:pPr indent="0" lvl="0" marL="0" marR="0" rtl="0" algn="l">
              <a:lnSpc>
                <a:spcPct val="100000"/>
              </a:lnSpc>
              <a:spcBef>
                <a:spcPts val="50"/>
              </a:spcBef>
              <a:spcAft>
                <a:spcPts val="0"/>
              </a:spcAft>
              <a:buNone/>
            </a:pPr>
            <a:r>
              <a:t/>
            </a:r>
            <a:endParaRPr sz="1300">
              <a:solidFill>
                <a:schemeClr val="dk1"/>
              </a:solidFill>
              <a:latin typeface="Tahoma"/>
              <a:ea typeface="Tahoma"/>
              <a:cs typeface="Tahoma"/>
              <a:sym typeface="Tahoma"/>
            </a:endParaRPr>
          </a:p>
          <a:p>
            <a:pPr indent="0" lvl="0" marL="12700" marR="0" rtl="0" algn="l">
              <a:lnSpc>
                <a:spcPct val="100000"/>
              </a:lnSpc>
              <a:spcBef>
                <a:spcPts val="0"/>
              </a:spcBef>
              <a:spcAft>
                <a:spcPts val="0"/>
              </a:spcAft>
              <a:buNone/>
            </a:pPr>
            <a:r>
              <a:rPr lang="en-US" sz="1300">
                <a:solidFill>
                  <a:srgbClr val="555555"/>
                </a:solidFill>
                <a:latin typeface="Tahoma"/>
                <a:ea typeface="Tahoma"/>
                <a:cs typeface="Tahoma"/>
                <a:sym typeface="Tahoma"/>
              </a:rPr>
              <a:t>This approach has a number of drawbacks:</a:t>
            </a:r>
            <a:endParaRPr sz="1300">
              <a:solidFill>
                <a:srgbClr val="555555"/>
              </a:solidFill>
              <a:latin typeface="Tahoma"/>
              <a:ea typeface="Tahoma"/>
              <a:cs typeface="Tahoma"/>
              <a:sym typeface="Tahoma"/>
            </a:endParaRPr>
          </a:p>
          <a:p>
            <a:pPr indent="-177165" lvl="0" marL="646430" marR="0" rtl="0" algn="l">
              <a:lnSpc>
                <a:spcPct val="100000"/>
              </a:lnSpc>
              <a:spcBef>
                <a:spcPts val="0"/>
              </a:spcBef>
              <a:spcAft>
                <a:spcPts val="0"/>
              </a:spcAft>
              <a:buClr>
                <a:srgbClr val="555555"/>
              </a:buClr>
              <a:buSzPts val="1300"/>
              <a:buFont typeface="Tahoma"/>
              <a:buAutoNum type="arabicParenR"/>
            </a:pPr>
            <a:r>
              <a:rPr lang="en-US" sz="1300">
                <a:solidFill>
                  <a:srgbClr val="555555"/>
                </a:solidFill>
                <a:latin typeface="Tahoma"/>
                <a:ea typeface="Tahoma"/>
                <a:cs typeface="Tahoma"/>
                <a:sym typeface="Tahoma"/>
              </a:rPr>
              <a:t>Manually annotating huge databases is impractical since it takes a lot of time, effort, and money.</a:t>
            </a:r>
            <a:endParaRPr sz="1300">
              <a:solidFill>
                <a:schemeClr val="dk1"/>
              </a:solidFill>
              <a:latin typeface="Tahoma"/>
              <a:ea typeface="Tahoma"/>
              <a:cs typeface="Tahoma"/>
              <a:sym typeface="Tahoma"/>
            </a:endParaRPr>
          </a:p>
          <a:p>
            <a:pPr indent="-177165" lvl="0" marL="646430" marR="0" rtl="0" algn="l">
              <a:lnSpc>
                <a:spcPct val="100000"/>
              </a:lnSpc>
              <a:spcBef>
                <a:spcPts val="0"/>
              </a:spcBef>
              <a:spcAft>
                <a:spcPts val="0"/>
              </a:spcAft>
              <a:buClr>
                <a:srgbClr val="555555"/>
              </a:buClr>
              <a:buSzPts val="1300"/>
              <a:buFont typeface="Tahoma"/>
              <a:buAutoNum type="arabicParenR"/>
            </a:pPr>
            <a:r>
              <a:rPr lang="en-US" sz="1300">
                <a:solidFill>
                  <a:srgbClr val="555555"/>
                </a:solidFill>
                <a:latin typeface="Tahoma"/>
                <a:ea typeface="Tahoma"/>
                <a:cs typeface="Tahoma"/>
                <a:sym typeface="Tahoma"/>
              </a:rPr>
              <a:t>This strategy is sensitive to human perception because the end user must annotate.  </a:t>
            </a:r>
            <a:endParaRPr sz="1300">
              <a:solidFill>
                <a:srgbClr val="555555"/>
              </a:solidFill>
              <a:latin typeface="Tahoma"/>
              <a:ea typeface="Tahoma"/>
              <a:cs typeface="Tahoma"/>
              <a:sym typeface="Tahoma"/>
            </a:endParaRPr>
          </a:p>
          <a:p>
            <a:pPr indent="-177165" lvl="0" marL="646430" marR="0" rtl="0" algn="l">
              <a:lnSpc>
                <a:spcPct val="100000"/>
              </a:lnSpc>
              <a:spcBef>
                <a:spcPts val="0"/>
              </a:spcBef>
              <a:spcAft>
                <a:spcPts val="0"/>
              </a:spcAft>
              <a:buClr>
                <a:srgbClr val="555555"/>
              </a:buClr>
              <a:buSzPts val="1300"/>
              <a:buFont typeface="Tahoma"/>
              <a:buAutoNum type="arabicParenR"/>
            </a:pPr>
            <a:r>
              <a:rPr lang="en-US" sz="1300">
                <a:solidFill>
                  <a:srgbClr val="555555"/>
                </a:solidFill>
                <a:latin typeface="Tahoma"/>
                <a:ea typeface="Tahoma"/>
                <a:cs typeface="Tahoma"/>
                <a:sym typeface="Tahoma"/>
              </a:rPr>
              <a:t>These annotations may only apply to one language.</a:t>
            </a:r>
            <a:endParaRPr sz="1300">
              <a:solidFill>
                <a:schemeClr val="dk1"/>
              </a:solidFill>
              <a:latin typeface="Tahoma"/>
              <a:ea typeface="Tahoma"/>
              <a:cs typeface="Tahoma"/>
              <a:sym typeface="Tahoma"/>
            </a:endParaRPr>
          </a:p>
          <a:p>
            <a:pPr indent="0" lvl="0" marL="0" marR="0" rtl="0" algn="l">
              <a:lnSpc>
                <a:spcPct val="100000"/>
              </a:lnSpc>
              <a:spcBef>
                <a:spcPts val="50"/>
              </a:spcBef>
              <a:spcAft>
                <a:spcPts val="0"/>
              </a:spcAft>
              <a:buNone/>
            </a:pPr>
            <a:r>
              <a:t/>
            </a:r>
            <a:endParaRPr sz="1300">
              <a:solidFill>
                <a:schemeClr val="dk1"/>
              </a:solidFill>
              <a:latin typeface="Tahoma"/>
              <a:ea typeface="Tahoma"/>
              <a:cs typeface="Tahoma"/>
              <a:sym typeface="Tahoma"/>
            </a:endParaRPr>
          </a:p>
          <a:p>
            <a:pPr indent="0" lvl="0" marL="0" marR="11430" rtl="0" algn="l">
              <a:lnSpc>
                <a:spcPct val="114999"/>
              </a:lnSpc>
              <a:spcBef>
                <a:spcPts val="0"/>
              </a:spcBef>
              <a:spcAft>
                <a:spcPts val="0"/>
              </a:spcAft>
              <a:buNone/>
            </a:pPr>
            <a:r>
              <a:rPr lang="en-US" sz="1300">
                <a:solidFill>
                  <a:srgbClr val="333333"/>
                </a:solidFill>
                <a:latin typeface="Tahoma"/>
                <a:ea typeface="Tahoma"/>
                <a:cs typeface="Tahoma"/>
                <a:sym typeface="Tahoma"/>
              </a:rPr>
              <a:t>In this project, we aim to build an image retrieval system that utilizes deep CNNs to extract features from images and retrieves the most relevant images based on a given query image.</a:t>
            </a:r>
            <a:endParaRPr sz="1300">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802475" y="733175"/>
            <a:ext cx="4095600" cy="372000"/>
          </a:xfrm>
          <a:prstGeom prst="rect">
            <a:avLst/>
          </a:prstGeom>
          <a:noFill/>
          <a:ln>
            <a:noFill/>
          </a:ln>
        </p:spPr>
        <p:txBody>
          <a:bodyPr anchorCtr="0" anchor="t" bIns="0" lIns="0" spcFirstLastPara="1" rIns="0" wrap="square" tIns="17775">
            <a:spAutoFit/>
          </a:bodyPr>
          <a:lstStyle/>
          <a:p>
            <a:pPr indent="0" lvl="0" marL="12700" rtl="0" algn="l">
              <a:lnSpc>
                <a:spcPct val="100000"/>
              </a:lnSpc>
              <a:spcBef>
                <a:spcPts val="0"/>
              </a:spcBef>
              <a:spcAft>
                <a:spcPts val="0"/>
              </a:spcAft>
              <a:buNone/>
            </a:pPr>
            <a:r>
              <a:rPr lang="en-US" sz="2300"/>
              <a:t>Introduction</a:t>
            </a:r>
            <a:endParaRPr sz="2300"/>
          </a:p>
        </p:txBody>
      </p:sp>
      <p:sp>
        <p:nvSpPr>
          <p:cNvPr id="64" name="Google Shape;64;p3"/>
          <p:cNvSpPr txBox="1"/>
          <p:nvPr/>
        </p:nvSpPr>
        <p:spPr>
          <a:xfrm>
            <a:off x="850100" y="1475109"/>
            <a:ext cx="7572300" cy="2706600"/>
          </a:xfrm>
          <a:prstGeom prst="rect">
            <a:avLst/>
          </a:prstGeom>
          <a:noFill/>
          <a:ln>
            <a:noFill/>
          </a:ln>
        </p:spPr>
        <p:txBody>
          <a:bodyPr anchorCtr="0" anchor="t" bIns="0" lIns="0" spcFirstLastPara="1" rIns="0" wrap="square" tIns="12700">
            <a:spAutoFit/>
          </a:bodyPr>
          <a:lstStyle/>
          <a:p>
            <a:pPr indent="-317500" lvl="0" marL="457200" marR="5080" rtl="0" algn="just">
              <a:lnSpc>
                <a:spcPct val="114999"/>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The proposed system will be designed and evaluated on lfw dataset. </a:t>
            </a:r>
            <a:endParaRPr>
              <a:solidFill>
                <a:schemeClr val="dk1"/>
              </a:solidFill>
              <a:latin typeface="Tahoma"/>
              <a:ea typeface="Tahoma"/>
              <a:cs typeface="Tahoma"/>
              <a:sym typeface="Tahoma"/>
            </a:endParaRPr>
          </a:p>
          <a:p>
            <a:pPr indent="-317500" lvl="0" marL="457200" marR="5080" rtl="0" algn="just">
              <a:lnSpc>
                <a:spcPct val="114999"/>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This project aims to contribute to the development of efficient and effective image retrieval systems, which can have a significant impact on various applications such as content-based image search, medical diagnosis, and surveillance systems. </a:t>
            </a:r>
            <a:endParaRPr>
              <a:solidFill>
                <a:schemeClr val="dk1"/>
              </a:solidFill>
              <a:latin typeface="Tahoma"/>
              <a:ea typeface="Tahoma"/>
              <a:cs typeface="Tahoma"/>
              <a:sym typeface="Tahoma"/>
            </a:endParaRPr>
          </a:p>
          <a:p>
            <a:pPr indent="-317500" lvl="0" marL="457200" marR="5080" rtl="0" algn="just">
              <a:lnSpc>
                <a:spcPct val="114999"/>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In image retrieval, images are found and retrieved based on how closely their  visual contents match those of a query image utilising the image's features. </a:t>
            </a:r>
            <a:endParaRPr>
              <a:solidFill>
                <a:schemeClr val="dk1"/>
              </a:solidFill>
              <a:latin typeface="Tahoma"/>
              <a:ea typeface="Tahoma"/>
              <a:cs typeface="Tahoma"/>
              <a:sym typeface="Tahoma"/>
            </a:endParaRPr>
          </a:p>
          <a:p>
            <a:pPr indent="-317500" lvl="0" marL="457200" marR="5080" rtl="0" algn="just">
              <a:lnSpc>
                <a:spcPct val="114999"/>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The collection of photos is processed to extract low-level visual features using a feature  extraction module. </a:t>
            </a:r>
            <a:endParaRPr>
              <a:solidFill>
                <a:schemeClr val="dk1"/>
              </a:solidFill>
              <a:latin typeface="Tahoma"/>
              <a:ea typeface="Tahoma"/>
              <a:cs typeface="Tahoma"/>
              <a:sym typeface="Tahoma"/>
            </a:endParaRPr>
          </a:p>
          <a:p>
            <a:pPr indent="-317500" lvl="0" marL="457200" marR="5080" rtl="0" algn="just">
              <a:lnSpc>
                <a:spcPct val="114999"/>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Color, texture, and shape are often retrieved image attributes. </a:t>
            </a:r>
            <a:endParaRPr>
              <a:solidFill>
                <a:schemeClr val="dk1"/>
              </a:solidFill>
              <a:latin typeface="Tahoma"/>
              <a:ea typeface="Tahoma"/>
              <a:cs typeface="Tahoma"/>
              <a:sym typeface="Tahoma"/>
            </a:endParaRPr>
          </a:p>
          <a:p>
            <a:pPr indent="-317500" lvl="0" marL="457200" marR="5080" rtl="0" algn="just">
              <a:lnSpc>
                <a:spcPct val="114999"/>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The similarity between two photos is then assessed by comparing their feature similarities.</a:t>
            </a:r>
            <a:endParaRPr sz="1400">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nvSpPr>
        <p:spPr>
          <a:xfrm>
            <a:off x="845450" y="1381515"/>
            <a:ext cx="7501800" cy="2904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202124"/>
                </a:solidFill>
                <a:latin typeface="Arial"/>
                <a:ea typeface="Arial"/>
                <a:cs typeface="Arial"/>
                <a:sym typeface="Arial"/>
              </a:rPr>
              <a:t>Labelled Faces in the Wild (LFW) Dataset</a:t>
            </a:r>
            <a:endParaRPr sz="2000">
              <a:solidFill>
                <a:schemeClr val="dk1"/>
              </a:solidFill>
              <a:latin typeface="Arial"/>
              <a:ea typeface="Arial"/>
              <a:cs typeface="Arial"/>
              <a:sym typeface="Arial"/>
            </a:endParaRPr>
          </a:p>
          <a:p>
            <a:pPr indent="0" lvl="0" marL="0" marR="0" rtl="0" algn="l">
              <a:lnSpc>
                <a:spcPct val="100000"/>
              </a:lnSpc>
              <a:spcBef>
                <a:spcPts val="40"/>
              </a:spcBef>
              <a:spcAft>
                <a:spcPts val="0"/>
              </a:spcAft>
              <a:buNone/>
            </a:pPr>
            <a:r>
              <a:t/>
            </a:r>
            <a:endParaRPr sz="1750">
              <a:solidFill>
                <a:schemeClr val="dk1"/>
              </a:solidFill>
              <a:latin typeface="Arial"/>
              <a:ea typeface="Arial"/>
              <a:cs typeface="Arial"/>
              <a:sym typeface="Arial"/>
            </a:endParaRPr>
          </a:p>
          <a:p>
            <a:pPr indent="-409575" lvl="0" marL="469900" marR="635635" rtl="0" algn="l">
              <a:lnSpc>
                <a:spcPct val="114999"/>
              </a:lnSpc>
              <a:spcBef>
                <a:spcPts val="0"/>
              </a:spcBef>
              <a:spcAft>
                <a:spcPts val="0"/>
              </a:spcAft>
              <a:buClr>
                <a:srgbClr val="333333"/>
              </a:buClr>
              <a:buSzPts val="1450"/>
              <a:buFont typeface="MS PGothic"/>
              <a:buChar char="❖"/>
            </a:pPr>
            <a:r>
              <a:rPr lang="en-US" sz="1450">
                <a:solidFill>
                  <a:srgbClr val="333333"/>
                </a:solidFill>
                <a:latin typeface="Tahoma"/>
                <a:ea typeface="Tahoma"/>
                <a:cs typeface="Tahoma"/>
                <a:sym typeface="Tahoma"/>
              </a:rPr>
              <a:t>A database of face images called Labeled Faces in the Wild (LFW) was created to  examine the issue of unrestricted face identiﬁcation.</a:t>
            </a:r>
            <a:endParaRPr sz="1450">
              <a:solidFill>
                <a:schemeClr val="dk1"/>
              </a:solidFill>
              <a:latin typeface="Tahoma"/>
              <a:ea typeface="Tahoma"/>
              <a:cs typeface="Tahoma"/>
              <a:sym typeface="Tahoma"/>
            </a:endParaRPr>
          </a:p>
          <a:p>
            <a:pPr indent="-409575" lvl="0" marL="469900" marR="5080" rtl="0" algn="l">
              <a:lnSpc>
                <a:spcPct val="114999"/>
              </a:lnSpc>
              <a:spcBef>
                <a:spcPts val="0"/>
              </a:spcBef>
              <a:spcAft>
                <a:spcPts val="0"/>
              </a:spcAft>
              <a:buClr>
                <a:srgbClr val="333333"/>
              </a:buClr>
              <a:buSzPts val="1450"/>
              <a:buFont typeface="MS PGothic"/>
              <a:buChar char="❖"/>
            </a:pPr>
            <a:r>
              <a:rPr lang="en-US" sz="1450">
                <a:solidFill>
                  <a:srgbClr val="333333"/>
                </a:solidFill>
                <a:latin typeface="Tahoma"/>
                <a:ea typeface="Tahoma"/>
                <a:cs typeface="Tahoma"/>
                <a:sym typeface="Tahoma"/>
              </a:rPr>
              <a:t>University of Massachusetts, Amherst scholars built and maintain this database (speciﬁc  references are in Acknowledgments section). The Viola Jones face detector was used to  locate 5,749 people in 13,233 photos that were acquired from the internet.</a:t>
            </a:r>
            <a:endParaRPr sz="1450">
              <a:solidFill>
                <a:schemeClr val="dk1"/>
              </a:solidFill>
              <a:latin typeface="Tahoma"/>
              <a:ea typeface="Tahoma"/>
              <a:cs typeface="Tahoma"/>
              <a:sym typeface="Tahoma"/>
            </a:endParaRPr>
          </a:p>
          <a:p>
            <a:pPr indent="-409575" lvl="0" marL="469900" marR="300355" rtl="0" algn="l">
              <a:lnSpc>
                <a:spcPct val="114999"/>
              </a:lnSpc>
              <a:spcBef>
                <a:spcPts val="0"/>
              </a:spcBef>
              <a:spcAft>
                <a:spcPts val="0"/>
              </a:spcAft>
              <a:buClr>
                <a:srgbClr val="333333"/>
              </a:buClr>
              <a:buSzPts val="1450"/>
              <a:buFont typeface="MS PGothic"/>
              <a:buChar char="❖"/>
            </a:pPr>
            <a:r>
              <a:rPr lang="en-US" sz="1450">
                <a:solidFill>
                  <a:srgbClr val="333333"/>
                </a:solidFill>
                <a:latin typeface="Tahoma"/>
                <a:ea typeface="Tahoma"/>
                <a:cs typeface="Tahoma"/>
                <a:sym typeface="Tahoma"/>
              </a:rPr>
              <a:t>This dataset consists of 11 ﬁles. The remaining 10 ﬁles all contain essential metadata  that we will use to create the training and test sets for our model.</a:t>
            </a:r>
            <a:endParaRPr sz="1450">
              <a:solidFill>
                <a:schemeClr val="dk1"/>
              </a:solidFill>
              <a:latin typeface="Tahoma"/>
              <a:ea typeface="Tahoma"/>
              <a:cs typeface="Tahoma"/>
              <a:sym typeface="Tahoma"/>
            </a:endParaRPr>
          </a:p>
          <a:p>
            <a:pPr indent="-409575" lvl="0" marL="469900" marR="0" rtl="0" algn="l">
              <a:lnSpc>
                <a:spcPct val="100000"/>
              </a:lnSpc>
              <a:spcBef>
                <a:spcPts val="260"/>
              </a:spcBef>
              <a:spcAft>
                <a:spcPts val="0"/>
              </a:spcAft>
              <a:buClr>
                <a:srgbClr val="333333"/>
              </a:buClr>
              <a:buSzPts val="1450"/>
              <a:buFont typeface="MS PGothic"/>
              <a:buChar char="❖"/>
            </a:pPr>
            <a:r>
              <a:rPr lang="en-US" sz="1450">
                <a:solidFill>
                  <a:srgbClr val="333333"/>
                </a:solidFill>
                <a:latin typeface="Tahoma"/>
                <a:ea typeface="Tahoma"/>
                <a:cs typeface="Tahoma"/>
                <a:sym typeface="Tahoma"/>
              </a:rPr>
              <a:t>We </a:t>
            </a:r>
            <a:r>
              <a:rPr lang="en-US" sz="1450">
                <a:solidFill>
                  <a:srgbClr val="333333"/>
                </a:solidFill>
                <a:latin typeface="Tahoma"/>
                <a:ea typeface="Tahoma"/>
                <a:cs typeface="Tahoma"/>
                <a:sym typeface="Tahoma"/>
              </a:rPr>
              <a:t>can ﬁnd all the information and metadata at</a:t>
            </a:r>
            <a:r>
              <a:rPr lang="en-US" sz="1450">
                <a:solidFill>
                  <a:srgbClr val="1B3678"/>
                </a:solidFill>
                <a:latin typeface="Tahoma"/>
                <a:ea typeface="Tahoma"/>
                <a:cs typeface="Tahoma"/>
                <a:sym typeface="Tahoma"/>
              </a:rPr>
              <a:t> </a:t>
            </a:r>
            <a:r>
              <a:rPr lang="en-US" sz="1450" u="sng">
                <a:solidFill>
                  <a:srgbClr val="1B3678"/>
                </a:solidFill>
                <a:latin typeface="Tahoma"/>
                <a:ea typeface="Tahoma"/>
                <a:cs typeface="Tahoma"/>
                <a:sym typeface="Tahoma"/>
                <a:hlinkClick r:id="rId3">
                  <a:extLst>
                    <a:ext uri="{A12FA001-AC4F-418D-AE19-62706E023703}">
                      <ahyp:hlinkClr val="tx"/>
                    </a:ext>
                  </a:extLst>
                </a:hlinkClick>
              </a:rPr>
              <a:t>http://vis-www.cs.umass.edu/lfw/.</a:t>
            </a:r>
            <a:endParaRPr sz="1450">
              <a:solidFill>
                <a:schemeClr val="dk1"/>
              </a:solidFill>
              <a:latin typeface="Tahoma"/>
              <a:ea typeface="Tahoma"/>
              <a:cs typeface="Tahoma"/>
              <a:sym typeface="Tahoma"/>
            </a:endParaRPr>
          </a:p>
        </p:txBody>
      </p:sp>
      <p:sp>
        <p:nvSpPr>
          <p:cNvPr id="70" name="Google Shape;70;p13"/>
          <p:cNvSpPr txBox="1"/>
          <p:nvPr>
            <p:ph type="title"/>
          </p:nvPr>
        </p:nvSpPr>
        <p:spPr>
          <a:xfrm>
            <a:off x="845450" y="701855"/>
            <a:ext cx="3163570" cy="39624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400">
                <a:solidFill>
                  <a:srgbClr val="202124"/>
                </a:solidFill>
                <a:latin typeface="Arial"/>
                <a:ea typeface="Arial"/>
                <a:cs typeface="Arial"/>
                <a:sym typeface="Arial"/>
              </a:rPr>
              <a:t>Experimental Dataset</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aphicFrame>
        <p:nvGraphicFramePr>
          <p:cNvPr id="75" name="Google Shape;75;p4"/>
          <p:cNvGraphicFramePr/>
          <p:nvPr/>
        </p:nvGraphicFramePr>
        <p:xfrm>
          <a:off x="609601" y="1404807"/>
          <a:ext cx="3000000" cy="3000000"/>
        </p:xfrm>
        <a:graphic>
          <a:graphicData uri="http://schemas.openxmlformats.org/drawingml/2006/table">
            <a:tbl>
              <a:tblPr bandRow="1" firstRow="1">
                <a:noFill/>
                <a:tableStyleId>{B9F0B86C-1712-40CE-94D0-6836F9576482}</a:tableStyleId>
              </a:tblPr>
              <a:tblGrid>
                <a:gridCol w="1771325"/>
                <a:gridCol w="5805175"/>
              </a:tblGrid>
              <a:tr h="64155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Title</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Tahoma"/>
                          <a:ea typeface="Tahoma"/>
                          <a:cs typeface="Tahoma"/>
                          <a:sym typeface="Tahoma"/>
                        </a:rPr>
                        <a:t>An unsupervised learning approach to content-based image retrieval</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1105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Methodology</a:t>
                      </a:r>
                      <a:endParaRPr sz="1400" u="none" cap="none" strike="noStrike">
                        <a:latin typeface="Tahoma"/>
                        <a:ea typeface="Tahoma"/>
                        <a:cs typeface="Tahoma"/>
                        <a:sym typeface="Tahoma"/>
                      </a:endParaRPr>
                    </a:p>
                  </a:txBody>
                  <a:tcPr marT="781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424180"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This work offers a unique image retrieval method called CLUster-based  retrieval of pictures by unsupervised learning (CLUE) to address the  semantic gap issue.</a:t>
                      </a:r>
                      <a:endParaRPr sz="1350" u="none" cap="none" strike="noStrike">
                        <a:latin typeface="Tahoma"/>
                        <a:ea typeface="Tahoma"/>
                        <a:cs typeface="Tahoma"/>
                        <a:sym typeface="Tahoma"/>
                      </a:endParaRPr>
                    </a:p>
                    <a:p>
                      <a:pPr indent="0" lvl="0" marL="0" marR="0" rtl="0" algn="l">
                        <a:lnSpc>
                          <a:spcPct val="100000"/>
                        </a:lnSpc>
                        <a:spcBef>
                          <a:spcPts val="10"/>
                        </a:spcBef>
                        <a:spcAft>
                          <a:spcPts val="0"/>
                        </a:spcAft>
                        <a:buNone/>
                      </a:pPr>
                      <a:r>
                        <a:t/>
                      </a:r>
                      <a:endParaRPr sz="1400" u="none" cap="none" strike="noStrike">
                        <a:latin typeface="Times New Roman"/>
                        <a:ea typeface="Times New Roman"/>
                        <a:cs typeface="Times New Roman"/>
                        <a:sym typeface="Times New Roman"/>
                      </a:endParaRPr>
                    </a:p>
                    <a:p>
                      <a:pPr indent="33020" lvl="0" marL="85725" marR="204470"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The foundation of CLUE is the idea that images with similar semantic  properties tend to cluster together. By returning picture clusters based on  both the similarities between individual photos and the query's features, it  aims to close the semantic gap between them.</a:t>
                      </a:r>
                      <a:endParaRPr sz="135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76" name="Google Shape;76;p4"/>
          <p:cNvSpPr txBox="1"/>
          <p:nvPr>
            <p:ph type="title"/>
          </p:nvPr>
        </p:nvSpPr>
        <p:spPr>
          <a:xfrm>
            <a:off x="609600" y="649675"/>
            <a:ext cx="4060500" cy="397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500">
                <a:solidFill>
                  <a:srgbClr val="000000"/>
                </a:solidFill>
                <a:latin typeface="Tahoma"/>
                <a:ea typeface="Tahoma"/>
                <a:cs typeface="Tahoma"/>
                <a:sym typeface="Tahoma"/>
              </a:rPr>
              <a:t>Literature Review - 1</a:t>
            </a:r>
            <a:endParaRPr sz="25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nvSpPr>
        <p:spPr>
          <a:xfrm>
            <a:off x="685800" y="4612050"/>
            <a:ext cx="4896900" cy="18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Tahoma"/>
                <a:ea typeface="Tahoma"/>
                <a:cs typeface="Tahoma"/>
                <a:sym typeface="Tahoma"/>
              </a:rPr>
              <a:t>Source: </a:t>
            </a:r>
            <a:r>
              <a:rPr lang="en-US" sz="1100" u="sng">
                <a:solidFill>
                  <a:srgbClr val="1B3678"/>
                </a:solidFill>
                <a:latin typeface="Tahoma"/>
                <a:ea typeface="Tahoma"/>
                <a:cs typeface="Tahoma"/>
                <a:sym typeface="Tahoma"/>
              </a:rPr>
              <a:t>https://ieeexplore.ieee.org/document/1224674</a:t>
            </a:r>
            <a:endParaRPr sz="1100">
              <a:solidFill>
                <a:schemeClr val="dk1"/>
              </a:solidFill>
              <a:latin typeface="Tahoma"/>
              <a:ea typeface="Tahoma"/>
              <a:cs typeface="Tahoma"/>
              <a:sym typeface="Tahoma"/>
            </a:endParaRPr>
          </a:p>
        </p:txBody>
      </p:sp>
      <p:graphicFrame>
        <p:nvGraphicFramePr>
          <p:cNvPr id="82" name="Google Shape;82;p5"/>
          <p:cNvGraphicFramePr/>
          <p:nvPr/>
        </p:nvGraphicFramePr>
        <p:xfrm>
          <a:off x="685800" y="819150"/>
          <a:ext cx="3000000" cy="3000000"/>
        </p:xfrm>
        <a:graphic>
          <a:graphicData uri="http://schemas.openxmlformats.org/drawingml/2006/table">
            <a:tbl>
              <a:tblPr bandRow="1" firstRow="1">
                <a:noFill/>
                <a:tableStyleId>{B9F0B86C-1712-40CE-94D0-6836F9576482}</a:tableStyleId>
              </a:tblPr>
              <a:tblGrid>
                <a:gridCol w="1545050"/>
                <a:gridCol w="6394450"/>
              </a:tblGrid>
              <a:tr h="219725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Result</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228600"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The experimental CBICR system uses the same feature extraction scheme and the  UFM similarity measure. A general-purpose image database (from COREL) with  roughly 60,000 images is used to create the system.</a:t>
                      </a:r>
                      <a:endParaRPr sz="1350" u="none" cap="none" strike="noStrike">
                        <a:latin typeface="Tahoma"/>
                        <a:ea typeface="Tahoma"/>
                        <a:cs typeface="Tahoma"/>
                        <a:sym typeface="Tahoma"/>
                      </a:endParaRPr>
                    </a:p>
                    <a:p>
                      <a:pPr indent="0" lvl="0" marL="0" marR="0" rtl="0" algn="l">
                        <a:lnSpc>
                          <a:spcPct val="100000"/>
                        </a:lnSpc>
                        <a:spcBef>
                          <a:spcPts val="10"/>
                        </a:spcBef>
                        <a:spcAft>
                          <a:spcPts val="0"/>
                        </a:spcAft>
                        <a:buNone/>
                      </a:pPr>
                      <a:r>
                        <a:t/>
                      </a:r>
                      <a:endParaRPr sz="1400" u="none" cap="none" strike="noStrike">
                        <a:latin typeface="Times New Roman"/>
                        <a:ea typeface="Times New Roman"/>
                        <a:cs typeface="Times New Roman"/>
                        <a:sym typeface="Times New Roman"/>
                      </a:endParaRPr>
                    </a:p>
                    <a:p>
                      <a:pPr indent="33020" lvl="0" marL="85725" marR="1068705"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Using pairwise distances, CLUE divides the images into clusters where  within-cluster similarity is high and between-cluster similarity is low.</a:t>
                      </a:r>
                      <a:endParaRPr sz="1350" u="none" cap="none" strike="noStrike">
                        <a:latin typeface="Tahoma"/>
                        <a:ea typeface="Tahoma"/>
                        <a:cs typeface="Tahoma"/>
                        <a:sym typeface="Tahoma"/>
                      </a:endParaRPr>
                    </a:p>
                    <a:p>
                      <a:pPr indent="0" lvl="0" marL="0" marR="0" rtl="0" algn="l">
                        <a:lnSpc>
                          <a:spcPct val="100000"/>
                        </a:lnSpc>
                        <a:spcBef>
                          <a:spcPts val="10"/>
                        </a:spcBef>
                        <a:spcAft>
                          <a:spcPts val="0"/>
                        </a:spcAft>
                        <a:buNone/>
                      </a:pPr>
                      <a:r>
                        <a:t/>
                      </a:r>
                      <a:endParaRPr sz="1400" u="none" cap="none" strike="noStrike">
                        <a:latin typeface="Times New Roman"/>
                        <a:ea typeface="Times New Roman"/>
                        <a:cs typeface="Times New Roman"/>
                        <a:sym typeface="Times New Roman"/>
                      </a:endParaRPr>
                    </a:p>
                    <a:p>
                      <a:pPr indent="33020" lvl="0" marL="85725" marR="500380"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The outcomes seem to suggest that unsupervised learning can group together  photos with comparable semantic properties to some extent.</a:t>
                      </a:r>
                      <a:endParaRPr sz="135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2925">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Drawbacks</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79705" rtl="0" algn="l">
                        <a:lnSpc>
                          <a:spcPct val="100000"/>
                        </a:lnSpc>
                        <a:spcBef>
                          <a:spcPts val="0"/>
                        </a:spcBef>
                        <a:spcAft>
                          <a:spcPts val="0"/>
                        </a:spcAft>
                        <a:buNone/>
                      </a:pPr>
                      <a:r>
                        <a:rPr lang="en-US" sz="1400" u="none" cap="none" strike="noStrike">
                          <a:solidFill>
                            <a:srgbClr val="333333"/>
                          </a:solidFill>
                          <a:latin typeface="Tahoma"/>
                          <a:ea typeface="Tahoma"/>
                          <a:cs typeface="Tahoma"/>
                          <a:sym typeface="Tahoma"/>
                        </a:rPr>
                        <a:t>The relevance of image semantics is subjective and hence the relevance criteria,  may be quite different from those used by a user of the system.Also, space  limitations, only 11 matches are represented in the paper.</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195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Dataset Used</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latin typeface="Tahoma"/>
                          <a:ea typeface="Tahoma"/>
                          <a:cs typeface="Tahoma"/>
                          <a:sym typeface="Tahoma"/>
                        </a:rPr>
                        <a:t>general-purpose images</a:t>
                      </a:r>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p6"/>
          <p:cNvGraphicFramePr/>
          <p:nvPr/>
        </p:nvGraphicFramePr>
        <p:xfrm>
          <a:off x="685800" y="1404807"/>
          <a:ext cx="3000000" cy="3000000"/>
        </p:xfrm>
        <a:graphic>
          <a:graphicData uri="http://schemas.openxmlformats.org/drawingml/2006/table">
            <a:tbl>
              <a:tblPr bandRow="1" firstRow="1">
                <a:noFill/>
                <a:tableStyleId>{B9F0B86C-1712-40CE-94D0-6836F9576482}</a:tableStyleId>
              </a:tblPr>
              <a:tblGrid>
                <a:gridCol w="1695125"/>
                <a:gridCol w="5805175"/>
              </a:tblGrid>
              <a:tr h="77220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Title</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Tahoma"/>
                          <a:ea typeface="Tahoma"/>
                          <a:cs typeface="Tahoma"/>
                          <a:sym typeface="Tahoma"/>
                        </a:rPr>
                        <a:t>CLUE: cluster-based retrieval of images by unsupervised learning</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6120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Methodology</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91770"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In order to enhance user involvement with image retrieval systems by fully  utilising similarity information, this work introduces a novel technique  called cluster-based retrieval of pictures by unsupervised learning (CLUE).</a:t>
                      </a:r>
                      <a:endParaRPr sz="1350" u="none" cap="none" strike="noStrike">
                        <a:latin typeface="Tahoma"/>
                        <a:ea typeface="Tahoma"/>
                        <a:cs typeface="Tahoma"/>
                        <a:sym typeface="Tahoma"/>
                      </a:endParaRPr>
                    </a:p>
                    <a:p>
                      <a:pPr indent="0" lvl="0" marL="0" marR="0" rtl="0" algn="l">
                        <a:lnSpc>
                          <a:spcPct val="100000"/>
                        </a:lnSpc>
                        <a:spcBef>
                          <a:spcPts val="10"/>
                        </a:spcBef>
                        <a:spcAft>
                          <a:spcPts val="0"/>
                        </a:spcAft>
                        <a:buNone/>
                      </a:pPr>
                      <a:r>
                        <a:t/>
                      </a:r>
                      <a:endParaRPr sz="1400" u="none" cap="none" strike="noStrike">
                        <a:latin typeface="Times New Roman"/>
                        <a:ea typeface="Times New Roman"/>
                        <a:cs typeface="Times New Roman"/>
                        <a:sym typeface="Times New Roman"/>
                      </a:endParaRPr>
                    </a:p>
                    <a:p>
                      <a:pPr indent="33020" lvl="0" marL="85725" marR="405765"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By using a graph-theoretic clustering algorithm on a set of photographs  close to the query, CLUE is able to retrieve image clusters.</a:t>
                      </a:r>
                      <a:endParaRPr sz="1350" u="none" cap="none" strike="noStrike">
                        <a:latin typeface="Tahoma"/>
                        <a:ea typeface="Tahoma"/>
                        <a:cs typeface="Tahoma"/>
                        <a:sym typeface="Tahoma"/>
                      </a:endParaRPr>
                    </a:p>
                    <a:p>
                      <a:pPr indent="0" lvl="0" marL="0" marR="0" rtl="0" algn="l">
                        <a:lnSpc>
                          <a:spcPct val="100000"/>
                        </a:lnSpc>
                        <a:spcBef>
                          <a:spcPts val="10"/>
                        </a:spcBef>
                        <a:spcAft>
                          <a:spcPts val="0"/>
                        </a:spcAft>
                        <a:buNone/>
                      </a:pPr>
                      <a:r>
                        <a:t/>
                      </a:r>
                      <a:endParaRPr sz="1400" u="none" cap="none" strike="noStrike">
                        <a:latin typeface="Times New Roman"/>
                        <a:ea typeface="Times New Roman"/>
                        <a:cs typeface="Times New Roman"/>
                        <a:sym typeface="Times New Roman"/>
                      </a:endParaRPr>
                    </a:p>
                    <a:p>
                      <a:pPr indent="0" lvl="0" marL="85725" marR="212725"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CLUE can be combined with any real-valued symmetric similarity measure  (metric or nonmetric). As a result, it might be included into a number of  current CBIR systems, such as relevance feedback systems.</a:t>
                      </a:r>
                      <a:endParaRPr sz="135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88" name="Google Shape;88;p6"/>
          <p:cNvSpPr txBox="1"/>
          <p:nvPr>
            <p:ph type="title"/>
          </p:nvPr>
        </p:nvSpPr>
        <p:spPr>
          <a:xfrm>
            <a:off x="685800" y="649675"/>
            <a:ext cx="4231500" cy="397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500">
                <a:solidFill>
                  <a:srgbClr val="000000"/>
                </a:solidFill>
                <a:latin typeface="Tahoma"/>
                <a:ea typeface="Tahoma"/>
                <a:cs typeface="Tahoma"/>
                <a:sym typeface="Tahoma"/>
              </a:rPr>
              <a:t>Literature Review - 2</a:t>
            </a:r>
            <a:endParaRPr sz="250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aphicFrame>
        <p:nvGraphicFramePr>
          <p:cNvPr id="93" name="Google Shape;93;p7"/>
          <p:cNvGraphicFramePr/>
          <p:nvPr/>
        </p:nvGraphicFramePr>
        <p:xfrm>
          <a:off x="520900" y="895350"/>
          <a:ext cx="3000000" cy="3000000"/>
        </p:xfrm>
        <a:graphic>
          <a:graphicData uri="http://schemas.openxmlformats.org/drawingml/2006/table">
            <a:tbl>
              <a:tblPr bandRow="1" firstRow="1">
                <a:noFill/>
                <a:tableStyleId>{B9F0B86C-1712-40CE-94D0-6836F9576482}</a:tableStyleId>
              </a:tblPr>
              <a:tblGrid>
                <a:gridCol w="1083175"/>
                <a:gridCol w="7455625"/>
              </a:tblGrid>
              <a:tr h="1145550">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Result</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579755" rtl="0" algn="l">
                        <a:lnSpc>
                          <a:spcPct val="100000"/>
                        </a:lnSpc>
                        <a:spcBef>
                          <a:spcPts val="0"/>
                        </a:spcBef>
                        <a:spcAft>
                          <a:spcPts val="0"/>
                        </a:spcAft>
                        <a:buNone/>
                      </a:pPr>
                      <a:r>
                        <a:rPr lang="en-US" sz="1400" u="none" cap="none" strike="noStrike">
                          <a:latin typeface="Tahoma"/>
                          <a:ea typeface="Tahoma"/>
                          <a:cs typeface="Tahoma"/>
                          <a:sym typeface="Tahoma"/>
                        </a:rPr>
                        <a:t>A 1000-image database's numerical tests reveal enhanced retrieval accuracy and good  cluster quality.</a:t>
                      </a:r>
                      <a:endParaRPr sz="1400" u="none" cap="none" strike="noStrike">
                        <a:latin typeface="Tahoma"/>
                        <a:ea typeface="Tahoma"/>
                        <a:cs typeface="Tahoma"/>
                        <a:sym typeface="Tahoma"/>
                      </a:endParaRPr>
                    </a:p>
                    <a:p>
                      <a:pPr indent="0" lvl="0" marL="85725" marR="189230" rtl="0" algn="l">
                        <a:lnSpc>
                          <a:spcPct val="100000"/>
                        </a:lnSpc>
                        <a:spcBef>
                          <a:spcPts val="0"/>
                        </a:spcBef>
                        <a:spcAft>
                          <a:spcPts val="0"/>
                        </a:spcAft>
                        <a:buNone/>
                      </a:pPr>
                      <a:r>
                        <a:rPr lang="en-US" sz="1400" u="none" cap="none" strike="noStrike">
                          <a:latin typeface="Tahoma"/>
                          <a:ea typeface="Tahoma"/>
                          <a:cs typeface="Tahoma"/>
                          <a:sym typeface="Tahoma"/>
                        </a:rPr>
                        <a:t>Additionally, Google's Image Search results for photos point to the possibility of using CLUE  to analyse real-world image data and incorporating CLUE into the user interface for  keyword-based image retrieval systems.</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24925">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Drawbacks</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398780" rtl="0" algn="l">
                        <a:lnSpc>
                          <a:spcPct val="100000"/>
                        </a:lnSpc>
                        <a:spcBef>
                          <a:spcPts val="0"/>
                        </a:spcBef>
                        <a:spcAft>
                          <a:spcPts val="0"/>
                        </a:spcAft>
                        <a:buNone/>
                      </a:pPr>
                      <a:r>
                        <a:rPr lang="en-US" sz="1400" u="none" cap="none" strike="noStrike">
                          <a:solidFill>
                            <a:srgbClr val="333333"/>
                          </a:solidFill>
                          <a:latin typeface="Tahoma"/>
                          <a:ea typeface="Tahoma"/>
                          <a:cs typeface="Tahoma"/>
                          <a:sym typeface="Tahoma"/>
                        </a:rPr>
                        <a:t>The current method of ﬁnding a representative image for a cluster does not always give a  semantically representative image.</a:t>
                      </a:r>
                      <a:endParaRPr sz="1400" u="none" cap="none" strike="noStrike">
                        <a:latin typeface="Tahoma"/>
                        <a:ea typeface="Tahoma"/>
                        <a:cs typeface="Tahoma"/>
                        <a:sym typeface="Tahoma"/>
                      </a:endParaRPr>
                    </a:p>
                    <a:p>
                      <a:pPr indent="0" lvl="0" marL="85725" marR="99695" rtl="0" algn="l">
                        <a:lnSpc>
                          <a:spcPct val="114999"/>
                        </a:lnSpc>
                        <a:spcBef>
                          <a:spcPts val="1155"/>
                        </a:spcBef>
                        <a:spcAft>
                          <a:spcPts val="0"/>
                        </a:spcAft>
                        <a:buNone/>
                      </a:pPr>
                      <a:r>
                        <a:rPr lang="en-US" sz="1350" u="none" cap="none" strike="noStrike">
                          <a:solidFill>
                            <a:srgbClr val="333333"/>
                          </a:solidFill>
                          <a:latin typeface="Tahoma"/>
                          <a:ea typeface="Tahoma"/>
                          <a:cs typeface="Tahoma"/>
                          <a:sym typeface="Tahoma"/>
                        </a:rPr>
                        <a:t>If the number of neighboring target images is large (more than several thousand), sparsity of the  afﬁnity matrix becomes crucial to retrieval speed. The current weighting scheme given in the  ﬁrst collection of images does not lead to a sparse afﬁnity matrix. As a result, different weighting  schemes should be studied to improve the scalability of CLUE.</a:t>
                      </a:r>
                      <a:endParaRPr sz="135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9125">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Dataset Used</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300" u="none" cap="none" strike="noStrike">
                          <a:latin typeface="Tahoma"/>
                          <a:ea typeface="Tahoma"/>
                          <a:cs typeface="Tahoma"/>
                          <a:sym typeface="Tahoma"/>
                        </a:rPr>
                        <a:t>COREL</a:t>
                      </a:r>
                      <a:endParaRPr sz="13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4" name="Google Shape;94;p7"/>
          <p:cNvSpPr txBox="1"/>
          <p:nvPr/>
        </p:nvSpPr>
        <p:spPr>
          <a:xfrm>
            <a:off x="457200" y="4735425"/>
            <a:ext cx="4735800" cy="182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chemeClr val="dk1"/>
                </a:solidFill>
                <a:latin typeface="Tahoma"/>
                <a:ea typeface="Tahoma"/>
                <a:cs typeface="Tahoma"/>
                <a:sym typeface="Tahoma"/>
              </a:rPr>
              <a:t>Source: </a:t>
            </a:r>
            <a:r>
              <a:rPr lang="en-US" sz="1100" u="sng">
                <a:solidFill>
                  <a:srgbClr val="1B3678"/>
                </a:solidFill>
                <a:latin typeface="Tahoma"/>
                <a:ea typeface="Tahoma"/>
                <a:cs typeface="Tahoma"/>
                <a:sym typeface="Tahoma"/>
              </a:rPr>
              <a:t>https://ieeexplore.ieee.org/document/1468202/</a:t>
            </a:r>
            <a:endParaRPr sz="110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8"/>
          <p:cNvGraphicFramePr/>
          <p:nvPr/>
        </p:nvGraphicFramePr>
        <p:xfrm>
          <a:off x="572687" y="1345232"/>
          <a:ext cx="3000000" cy="3000000"/>
        </p:xfrm>
        <a:graphic>
          <a:graphicData uri="http://schemas.openxmlformats.org/drawingml/2006/table">
            <a:tbl>
              <a:tblPr bandRow="1" firstRow="1">
                <a:noFill/>
                <a:tableStyleId>{B9F0B86C-1712-40CE-94D0-6836F9576482}</a:tableStyleId>
              </a:tblPr>
              <a:tblGrid>
                <a:gridCol w="1377950"/>
                <a:gridCol w="6446525"/>
              </a:tblGrid>
              <a:tr h="886925">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Title</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sz="1400" u="none" cap="none" strike="noStrike">
                          <a:solidFill>
                            <a:srgbClr val="333333"/>
                          </a:solidFill>
                          <a:latin typeface="Tahoma"/>
                          <a:ea typeface="Tahoma"/>
                          <a:cs typeface="Tahoma"/>
                          <a:sym typeface="Tahoma"/>
                        </a:rPr>
                        <a:t>Classiﬁcation Using K Nearest Neighbor for Brain Image Retrieval</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74025">
                <a:tc>
                  <a:txBody>
                    <a:bodyPr/>
                    <a:lstStyle/>
                    <a:p>
                      <a:pPr indent="0" lvl="0" marL="85725" marR="0" rtl="0" algn="l">
                        <a:lnSpc>
                          <a:spcPct val="100000"/>
                        </a:lnSpc>
                        <a:spcBef>
                          <a:spcPts val="0"/>
                        </a:spcBef>
                        <a:spcAft>
                          <a:spcPts val="0"/>
                        </a:spcAft>
                        <a:buNone/>
                      </a:pPr>
                      <a:r>
                        <a:rPr b="1" lang="en-US" sz="1400" u="none" cap="none" strike="noStrike">
                          <a:latin typeface="Tahoma"/>
                          <a:ea typeface="Tahoma"/>
                          <a:cs typeface="Tahoma"/>
                          <a:sym typeface="Tahoma"/>
                        </a:rPr>
                        <a:t>Methodology</a:t>
                      </a:r>
                      <a:endParaRPr sz="140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32715"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In this paper, the authors propose the algorithm for the retrieval of the most visually  similar images to a given query image from a database of medical images by content.</a:t>
                      </a:r>
                      <a:endParaRPr sz="1350" u="none" cap="none" strike="noStrike">
                        <a:latin typeface="Tahoma"/>
                        <a:ea typeface="Tahoma"/>
                        <a:cs typeface="Tahoma"/>
                        <a:sym typeface="Tahoma"/>
                      </a:endParaRPr>
                    </a:p>
                    <a:p>
                      <a:pPr indent="0" lvl="0" marL="0" marR="0" rtl="0" algn="l">
                        <a:lnSpc>
                          <a:spcPct val="100000"/>
                        </a:lnSpc>
                        <a:spcBef>
                          <a:spcPts val="10"/>
                        </a:spcBef>
                        <a:spcAft>
                          <a:spcPts val="0"/>
                        </a:spcAft>
                        <a:buNone/>
                      </a:pPr>
                      <a:r>
                        <a:t/>
                      </a:r>
                      <a:endParaRPr sz="1400" u="none" cap="none" strike="noStrike">
                        <a:latin typeface="Times New Roman"/>
                        <a:ea typeface="Times New Roman"/>
                        <a:cs typeface="Times New Roman"/>
                        <a:sym typeface="Times New Roman"/>
                      </a:endParaRPr>
                    </a:p>
                    <a:p>
                      <a:pPr indent="0" lvl="0" marL="85725" marR="134620"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In this algorithm, they take shape feature extraction by canny Edge detection and  texture feature extraction by using Gabor ﬁlter. Gabor ﬁlter is best feature  extraction method for texture. And on the basis of these feature, medical images are  classiﬁed using KNN method.</a:t>
                      </a:r>
                      <a:endParaRPr sz="1350" u="none" cap="none" strike="noStrike">
                        <a:latin typeface="Tahoma"/>
                        <a:ea typeface="Tahoma"/>
                        <a:cs typeface="Tahoma"/>
                        <a:sym typeface="Tahoma"/>
                      </a:endParaRPr>
                    </a:p>
                    <a:p>
                      <a:pPr indent="0" lvl="0" marL="0" marR="0" rtl="0" algn="l">
                        <a:lnSpc>
                          <a:spcPct val="100000"/>
                        </a:lnSpc>
                        <a:spcBef>
                          <a:spcPts val="10"/>
                        </a:spcBef>
                        <a:spcAft>
                          <a:spcPts val="0"/>
                        </a:spcAft>
                        <a:buNone/>
                      </a:pPr>
                      <a:r>
                        <a:t/>
                      </a:r>
                      <a:endParaRPr sz="1400" u="none" cap="none" strike="noStrike">
                        <a:latin typeface="Times New Roman"/>
                        <a:ea typeface="Times New Roman"/>
                        <a:cs typeface="Times New Roman"/>
                        <a:sym typeface="Times New Roman"/>
                      </a:endParaRPr>
                    </a:p>
                    <a:p>
                      <a:pPr indent="0" lvl="0" marL="85725" marR="0" rtl="0" algn="l">
                        <a:lnSpc>
                          <a:spcPct val="100000"/>
                        </a:lnSpc>
                        <a:spcBef>
                          <a:spcPts val="0"/>
                        </a:spcBef>
                        <a:spcAft>
                          <a:spcPts val="0"/>
                        </a:spcAft>
                        <a:buNone/>
                      </a:pPr>
                      <a:r>
                        <a:rPr lang="en-US" sz="1350" u="none" cap="none" strike="noStrike">
                          <a:solidFill>
                            <a:srgbClr val="333333"/>
                          </a:solidFill>
                          <a:latin typeface="Tahoma"/>
                          <a:ea typeface="Tahoma"/>
                          <a:cs typeface="Tahoma"/>
                          <a:sym typeface="Tahoma"/>
                        </a:rPr>
                        <a:t>The medical image retrieval system was implemented using MATLAB</a:t>
                      </a:r>
                      <a:endParaRPr sz="1350" u="none" cap="none" strike="noStrike">
                        <a:latin typeface="Tahoma"/>
                        <a:ea typeface="Tahoma"/>
                        <a:cs typeface="Tahoma"/>
                        <a:sym typeface="Tahoma"/>
                      </a:endParaRPr>
                    </a:p>
                  </a:txBody>
                  <a:tcPr marT="78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0" name="Google Shape;100;p8"/>
          <p:cNvSpPr txBox="1"/>
          <p:nvPr>
            <p:ph type="title"/>
          </p:nvPr>
        </p:nvSpPr>
        <p:spPr>
          <a:xfrm>
            <a:off x="437350" y="649675"/>
            <a:ext cx="3900000" cy="397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500">
                <a:solidFill>
                  <a:srgbClr val="000000"/>
                </a:solidFill>
                <a:latin typeface="Tahoma"/>
                <a:ea typeface="Tahoma"/>
                <a:cs typeface="Tahoma"/>
                <a:sym typeface="Tahoma"/>
              </a:rPr>
              <a:t>Literature Review - 3</a:t>
            </a:r>
            <a:endParaRPr sz="2500">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B367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2023-05-09T15:10:10Z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