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36760" y="133596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367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9029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326880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367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19029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326880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601560" y="433800"/>
            <a:ext cx="809316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536760" y="133596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5367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19029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326880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5367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19029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326880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subTitle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/>
          <p:nvPr>
            <p:ph idx="1" type="subTitle"/>
          </p:nvPr>
        </p:nvSpPr>
        <p:spPr>
          <a:xfrm>
            <a:off x="601560" y="433800"/>
            <a:ext cx="809316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3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" type="body"/>
          </p:nvPr>
        </p:nvSpPr>
        <p:spPr>
          <a:xfrm>
            <a:off x="536760" y="133596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2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4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1" type="body"/>
          </p:nvPr>
        </p:nvSpPr>
        <p:spPr>
          <a:xfrm>
            <a:off x="5367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2" type="body"/>
          </p:nvPr>
        </p:nvSpPr>
        <p:spPr>
          <a:xfrm>
            <a:off x="19029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3" type="body"/>
          </p:nvPr>
        </p:nvSpPr>
        <p:spPr>
          <a:xfrm>
            <a:off x="326880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4" type="body"/>
          </p:nvPr>
        </p:nvSpPr>
        <p:spPr>
          <a:xfrm>
            <a:off x="5367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5" type="body"/>
          </p:nvPr>
        </p:nvSpPr>
        <p:spPr>
          <a:xfrm>
            <a:off x="19029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6" type="body"/>
          </p:nvPr>
        </p:nvSpPr>
        <p:spPr>
          <a:xfrm>
            <a:off x="326880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2"/>
          <p:cNvSpPr txBox="1"/>
          <p:nvPr>
            <p:ph idx="1" type="subTitle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3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idx="1" type="subTitle"/>
          </p:nvPr>
        </p:nvSpPr>
        <p:spPr>
          <a:xfrm>
            <a:off x="601560" y="433800"/>
            <a:ext cx="809316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7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8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 txBox="1"/>
          <p:nvPr>
            <p:ph idx="3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3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536760" y="133596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1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4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1" type="body"/>
          </p:nvPr>
        </p:nvSpPr>
        <p:spPr>
          <a:xfrm>
            <a:off x="5367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2" type="body"/>
          </p:nvPr>
        </p:nvSpPr>
        <p:spPr>
          <a:xfrm>
            <a:off x="19029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3" type="body"/>
          </p:nvPr>
        </p:nvSpPr>
        <p:spPr>
          <a:xfrm>
            <a:off x="326880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4" type="body"/>
          </p:nvPr>
        </p:nvSpPr>
        <p:spPr>
          <a:xfrm>
            <a:off x="5367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5" type="body"/>
          </p:nvPr>
        </p:nvSpPr>
        <p:spPr>
          <a:xfrm>
            <a:off x="19029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6" type="body"/>
          </p:nvPr>
        </p:nvSpPr>
        <p:spPr>
          <a:xfrm>
            <a:off x="326880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601560" y="433800"/>
            <a:ext cx="809316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536760" y="133596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601560" y="433800"/>
            <a:ext cx="809316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5367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190296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3268800" y="133596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5367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190296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3268800" y="1586520"/>
            <a:ext cx="13006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260712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3676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36760" y="1335960"/>
            <a:ext cx="197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2607120" y="158652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3676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2607120" y="1335960"/>
            <a:ext cx="19713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36760" y="1586520"/>
            <a:ext cx="40399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92240" y="433800"/>
            <a:ext cx="564984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281320" y="281160"/>
            <a:ext cx="6107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81320" y="1044720"/>
            <a:ext cx="6107760" cy="366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>
            <p:ph type="title"/>
          </p:nvPr>
        </p:nvSpPr>
        <p:spPr>
          <a:xfrm>
            <a:off x="601560" y="43380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536760" y="13359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536760" y="1808280"/>
            <a:ext cx="403992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3" type="body"/>
          </p:nvPr>
        </p:nvSpPr>
        <p:spPr>
          <a:xfrm>
            <a:off x="4572000" y="1335960"/>
            <a:ext cx="404136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4" type="body"/>
          </p:nvPr>
        </p:nvSpPr>
        <p:spPr>
          <a:xfrm>
            <a:off x="4572000" y="1808280"/>
            <a:ext cx="4041360" cy="22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40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Google Shape;179;p40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5" Type="http://schemas.openxmlformats.org/officeDocument/2006/relationships/hyperlink" Target="http://www.asistex.es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/>
        </p:nvSpPr>
        <p:spPr>
          <a:xfrm>
            <a:off x="4125255" y="3156925"/>
            <a:ext cx="595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Descripción de Sistemas Hardware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Master en Ingeniería Informática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Curso 2018/2019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Sergio Laso Mangas | José M. Romero Muelas |</a:t>
            </a:r>
            <a:endParaRPr b="1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 Sergio Zabala Mesonero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000" y="230400"/>
            <a:ext cx="1224000" cy="10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248040"/>
            <a:ext cx="1173240" cy="986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6"/>
          <p:cNvSpPr txBox="1"/>
          <p:nvPr/>
        </p:nvSpPr>
        <p:spPr>
          <a:xfrm>
            <a:off x="3970100" y="98745"/>
            <a:ext cx="56160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Fall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Detect    r ™ 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66"/>
          <p:cNvPicPr preferRelativeResize="0"/>
          <p:nvPr/>
        </p:nvPicPr>
        <p:blipFill rotWithShape="1">
          <a:blip r:embed="rId5">
            <a:alphaModFix/>
          </a:blip>
          <a:srcRect b="6195" l="0" r="0" t="0"/>
          <a:stretch/>
        </p:blipFill>
        <p:spPr>
          <a:xfrm>
            <a:off x="5659920" y="756000"/>
            <a:ext cx="748080" cy="75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7"/>
          <p:cNvSpPr txBox="1"/>
          <p:nvPr/>
        </p:nvSpPr>
        <p:spPr>
          <a:xfrm>
            <a:off x="2577060" y="1004772"/>
            <a:ext cx="6260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¿Para qué sirve AsistEx FallDetector™ ?  </a:t>
            </a:r>
            <a:endParaRPr sz="3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7"/>
          <p:cNvSpPr txBox="1"/>
          <p:nvPr/>
        </p:nvSpPr>
        <p:spPr>
          <a:xfrm>
            <a:off x="2433950" y="1908380"/>
            <a:ext cx="6260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Detección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caídas en personas mayores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Cálculo de 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localización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Alerta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servicios de emergencia y a personal de contacto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640" y="7236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7"/>
          <p:cNvSpPr txBox="1"/>
          <p:nvPr/>
        </p:nvSpPr>
        <p:spPr>
          <a:xfrm>
            <a:off x="6035900" y="72350"/>
            <a:ext cx="3061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67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600" y="141840"/>
            <a:ext cx="671040" cy="65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8"/>
          <p:cNvSpPr txBox="1"/>
          <p:nvPr/>
        </p:nvSpPr>
        <p:spPr>
          <a:xfrm>
            <a:off x="601560" y="433800"/>
            <a:ext cx="794016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El Dispositivo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0" y="7200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8"/>
          <p:cNvSpPr txBox="1"/>
          <p:nvPr/>
        </p:nvSpPr>
        <p:spPr>
          <a:xfrm>
            <a:off x="5976000" y="49320"/>
            <a:ext cx="5616000" cy="167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8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960" y="141480"/>
            <a:ext cx="671040" cy="6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8"/>
          <p:cNvPicPr preferRelativeResize="0"/>
          <p:nvPr/>
        </p:nvPicPr>
        <p:blipFill rotWithShape="1">
          <a:blip r:embed="rId5">
            <a:alphaModFix/>
          </a:blip>
          <a:srcRect b="20224" l="11724" r="0" t="0"/>
          <a:stretch/>
        </p:blipFill>
        <p:spPr>
          <a:xfrm>
            <a:off x="2376000" y="1328400"/>
            <a:ext cx="3791520" cy="22712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8"/>
          <p:cNvSpPr/>
          <p:nvPr/>
        </p:nvSpPr>
        <p:spPr>
          <a:xfrm>
            <a:off x="5328000" y="1728000"/>
            <a:ext cx="1008000" cy="1008000"/>
          </a:xfrm>
          <a:prstGeom prst="ellipse">
            <a:avLst/>
          </a:prstGeom>
          <a:noFill/>
          <a:ln cap="flat" cmpd="sng" w="2915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8"/>
          <p:cNvSpPr/>
          <p:nvPr/>
        </p:nvSpPr>
        <p:spPr>
          <a:xfrm>
            <a:off x="6930350" y="1328400"/>
            <a:ext cx="2141700" cy="54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38" y="60850"/>
                </a:moveTo>
                <a:lnTo>
                  <a:pt x="-33028" y="163919"/>
                </a:lnTo>
              </a:path>
            </a:pathLst>
          </a:custGeom>
          <a:solidFill>
            <a:srgbClr val="009999"/>
          </a:solidFill>
          <a:ln cap="flat" cmpd="sng" w="2915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Avisador acústico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8"/>
          <p:cNvSpPr/>
          <p:nvPr/>
        </p:nvSpPr>
        <p:spPr>
          <a:xfrm>
            <a:off x="3960000" y="2520000"/>
            <a:ext cx="1008000" cy="1008000"/>
          </a:xfrm>
          <a:prstGeom prst="ellipse">
            <a:avLst/>
          </a:prstGeom>
          <a:noFill/>
          <a:ln cap="flat" cmpd="sng" w="2915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8"/>
          <p:cNvSpPr/>
          <p:nvPr/>
        </p:nvSpPr>
        <p:spPr>
          <a:xfrm>
            <a:off x="6120000" y="3456000"/>
            <a:ext cx="2141700" cy="39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516" y="41041"/>
                </a:moveTo>
                <a:lnTo>
                  <a:pt x="-67722" y="-94828"/>
                </a:lnTo>
              </a:path>
            </a:pathLst>
          </a:custGeom>
          <a:solidFill>
            <a:srgbClr val="009999"/>
          </a:solidFill>
          <a:ln cap="flat" cmpd="sng" w="2915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Botón actuador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69"/>
          <p:cNvPicPr preferRelativeResize="0"/>
          <p:nvPr/>
        </p:nvPicPr>
        <p:blipFill rotWithShape="1">
          <a:blip r:embed="rId3">
            <a:alphaModFix/>
          </a:blip>
          <a:srcRect b="8700" l="0" r="0" t="2967"/>
          <a:stretch/>
        </p:blipFill>
        <p:spPr>
          <a:xfrm>
            <a:off x="1944000" y="1197000"/>
            <a:ext cx="5324040" cy="3482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9"/>
          <p:cNvSpPr txBox="1"/>
          <p:nvPr/>
        </p:nvSpPr>
        <p:spPr>
          <a:xfrm>
            <a:off x="601560" y="433800"/>
            <a:ext cx="794016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0" y="7200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9"/>
          <p:cNvSpPr txBox="1"/>
          <p:nvPr/>
        </p:nvSpPr>
        <p:spPr>
          <a:xfrm>
            <a:off x="5976000" y="49320"/>
            <a:ext cx="5616000" cy="167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69"/>
          <p:cNvPicPr preferRelativeResize="0"/>
          <p:nvPr/>
        </p:nvPicPr>
        <p:blipFill rotWithShape="1">
          <a:blip r:embed="rId5">
            <a:alphaModFix/>
          </a:blip>
          <a:srcRect b="10002" l="0" r="0" t="0"/>
          <a:stretch/>
        </p:blipFill>
        <p:spPr>
          <a:xfrm>
            <a:off x="7968960" y="141480"/>
            <a:ext cx="671040" cy="6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9"/>
          <p:cNvSpPr/>
          <p:nvPr/>
        </p:nvSpPr>
        <p:spPr>
          <a:xfrm>
            <a:off x="5616000" y="2520000"/>
            <a:ext cx="1296000" cy="1224000"/>
          </a:xfrm>
          <a:prstGeom prst="ellipse">
            <a:avLst/>
          </a:prstGeom>
          <a:noFill/>
          <a:ln cap="flat" cmpd="sng" w="572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9"/>
          <p:cNvSpPr/>
          <p:nvPr/>
        </p:nvSpPr>
        <p:spPr>
          <a:xfrm>
            <a:off x="6930360" y="1656000"/>
            <a:ext cx="2141640" cy="28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5404" y="394304"/>
                </a:lnTo>
              </a:path>
            </a:pathLst>
          </a:custGeom>
          <a:solidFill>
            <a:srgbClr val="009999"/>
          </a:solidFill>
          <a:ln cap="flat" cmpd="sng" w="763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800" lIns="127800" spcFirstLastPara="1" rIns="127800" wrap="square" tIns="82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GPRS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9"/>
          <p:cNvSpPr/>
          <p:nvPr/>
        </p:nvSpPr>
        <p:spPr>
          <a:xfrm>
            <a:off x="3096000" y="3600000"/>
            <a:ext cx="1296000" cy="1224000"/>
          </a:xfrm>
          <a:prstGeom prst="ellipse">
            <a:avLst/>
          </a:prstGeom>
          <a:noFill/>
          <a:ln cap="flat" cmpd="sng" w="572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9"/>
          <p:cNvSpPr/>
          <p:nvPr/>
        </p:nvSpPr>
        <p:spPr>
          <a:xfrm>
            <a:off x="144000" y="3572280"/>
            <a:ext cx="2880000" cy="28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122022" y="241644"/>
                </a:lnTo>
              </a:path>
            </a:pathLst>
          </a:custGeom>
          <a:solidFill>
            <a:srgbClr val="009999"/>
          </a:solidFill>
          <a:ln cap="flat" cmpd="sng" w="763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800" lIns="127800" spcFirstLastPara="1" rIns="127800" wrap="square" tIns="82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Giróscopo+Acelerómetro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9"/>
          <p:cNvSpPr/>
          <p:nvPr/>
        </p:nvSpPr>
        <p:spPr>
          <a:xfrm>
            <a:off x="3528000" y="2448000"/>
            <a:ext cx="1296000" cy="1224000"/>
          </a:xfrm>
          <a:prstGeom prst="ellipse">
            <a:avLst/>
          </a:prstGeom>
          <a:noFill/>
          <a:ln cap="flat" cmpd="sng" w="572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9"/>
          <p:cNvSpPr/>
          <p:nvPr/>
        </p:nvSpPr>
        <p:spPr>
          <a:xfrm>
            <a:off x="4968000" y="1008000"/>
            <a:ext cx="2141640" cy="28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3539" y="589961"/>
                </a:lnTo>
              </a:path>
            </a:pathLst>
          </a:custGeom>
          <a:solidFill>
            <a:srgbClr val="009999"/>
          </a:solidFill>
          <a:ln cap="flat" cmpd="sng" w="763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800" lIns="127800" spcFirstLastPara="1" rIns="127800" wrap="square" tIns="82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0"/>
          <p:cNvSpPr txBox="1"/>
          <p:nvPr/>
        </p:nvSpPr>
        <p:spPr>
          <a:xfrm>
            <a:off x="2433960" y="893160"/>
            <a:ext cx="6260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Funcionamiento (I)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0"/>
          <p:cNvSpPr txBox="1"/>
          <p:nvPr/>
        </p:nvSpPr>
        <p:spPr>
          <a:xfrm>
            <a:off x="2379600" y="1637280"/>
            <a:ext cx="6260400" cy="29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Lectura continua de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aceleración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velocidad de giro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los valores indican posible caída, aviso acústico: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640" y="7236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0"/>
          <p:cNvSpPr txBox="1"/>
          <p:nvPr/>
        </p:nvSpPr>
        <p:spPr>
          <a:xfrm>
            <a:off x="6052215" y="49805"/>
            <a:ext cx="3168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70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600" y="141840"/>
            <a:ext cx="671040" cy="6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000" y="3392640"/>
            <a:ext cx="657000" cy="164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6000" y="3528000"/>
            <a:ext cx="1224000" cy="12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/>
        </p:nvSpPr>
        <p:spPr>
          <a:xfrm>
            <a:off x="2433960" y="893160"/>
            <a:ext cx="6260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Funcionamiento (II)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1"/>
          <p:cNvSpPr txBox="1"/>
          <p:nvPr/>
        </p:nvSpPr>
        <p:spPr>
          <a:xfrm>
            <a:off x="2379600" y="1637280"/>
            <a:ext cx="6260400" cy="10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usuario puede cancelar el aviso mediante el 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botón</a:t>
            </a:r>
            <a:endParaRPr b="0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640" y="7236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1"/>
          <p:cNvSpPr txBox="1"/>
          <p:nvPr/>
        </p:nvSpPr>
        <p:spPr>
          <a:xfrm>
            <a:off x="6043415" y="49680"/>
            <a:ext cx="3168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71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600" y="141840"/>
            <a:ext cx="671040" cy="6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000" y="3024000"/>
            <a:ext cx="110448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000" y="2715480"/>
            <a:ext cx="2139480" cy="16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549840" y="3075480"/>
            <a:ext cx="1083960" cy="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/>
          <p:nvPr/>
        </p:nvSpPr>
        <p:spPr>
          <a:xfrm>
            <a:off x="2433960" y="893160"/>
            <a:ext cx="6260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Funcionamiento (III)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72"/>
          <p:cNvSpPr txBox="1"/>
          <p:nvPr/>
        </p:nvSpPr>
        <p:spPr>
          <a:xfrm>
            <a:off x="2379600" y="1637280"/>
            <a:ext cx="6260400" cy="29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han pasado 10 segundos sin cancelar el aviso: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obtiene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localización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los servicios de emergencia y a personas de contacto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640" y="7236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72"/>
          <p:cNvSpPr txBox="1"/>
          <p:nvPr/>
        </p:nvSpPr>
        <p:spPr>
          <a:xfrm>
            <a:off x="6043415" y="49805"/>
            <a:ext cx="3168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72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600" y="141840"/>
            <a:ext cx="671040" cy="65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3"/>
          <p:cNvSpPr txBox="1"/>
          <p:nvPr/>
        </p:nvSpPr>
        <p:spPr>
          <a:xfrm>
            <a:off x="601560" y="433800"/>
            <a:ext cx="809316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Ejemplo de Alerta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040" y="1285920"/>
            <a:ext cx="4026960" cy="21700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640" y="7272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73"/>
          <p:cNvSpPr txBox="1"/>
          <p:nvPr/>
        </p:nvSpPr>
        <p:spPr>
          <a:xfrm>
            <a:off x="5975640" y="50040"/>
            <a:ext cx="3168360" cy="7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3"/>
          <p:cNvPicPr preferRelativeResize="0"/>
          <p:nvPr/>
        </p:nvPicPr>
        <p:blipFill rotWithShape="1">
          <a:blip r:embed="rId5">
            <a:alphaModFix/>
          </a:blip>
          <a:srcRect b="10002" l="0" r="0" t="0"/>
          <a:stretch/>
        </p:blipFill>
        <p:spPr>
          <a:xfrm>
            <a:off x="7968600" y="142200"/>
            <a:ext cx="671040" cy="65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 txBox="1"/>
          <p:nvPr/>
        </p:nvSpPr>
        <p:spPr>
          <a:xfrm>
            <a:off x="601560" y="433800"/>
            <a:ext cx="809316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Contacto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640" y="72720"/>
            <a:ext cx="94176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74"/>
          <p:cNvSpPr txBox="1"/>
          <p:nvPr/>
        </p:nvSpPr>
        <p:spPr>
          <a:xfrm>
            <a:off x="5975640" y="50040"/>
            <a:ext cx="3168360" cy="74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    r ™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74"/>
          <p:cNvPicPr preferRelativeResize="0"/>
          <p:nvPr/>
        </p:nvPicPr>
        <p:blipFill rotWithShape="1">
          <a:blip r:embed="rId4">
            <a:alphaModFix/>
          </a:blip>
          <a:srcRect b="10002" l="0" r="0" t="0"/>
          <a:stretch/>
        </p:blipFill>
        <p:spPr>
          <a:xfrm>
            <a:off x="7968600" y="142200"/>
            <a:ext cx="671040" cy="6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4"/>
          <p:cNvSpPr txBox="1"/>
          <p:nvPr/>
        </p:nvSpPr>
        <p:spPr>
          <a:xfrm>
            <a:off x="1728000" y="1133280"/>
            <a:ext cx="6260400" cy="29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 Web: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www.asistex.es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linkedin.com/asistex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@asistex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info@asistex.es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0" lvl="0" marL="343080" marR="0" rtl="0" algn="l">
              <a:lnSpc>
                <a:spcPct val="100000"/>
              </a:lnSpc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7480" y="1161000"/>
            <a:ext cx="380520" cy="3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7480" y="1707480"/>
            <a:ext cx="380520" cy="3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7480" y="2350080"/>
            <a:ext cx="380520" cy="31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2000" y="2916000"/>
            <a:ext cx="380520" cy="3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