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9" r:id="rId3"/>
    <p:sldId id="257" r:id="rId4"/>
    <p:sldId id="265" r:id="rId5"/>
    <p:sldId id="260" r:id="rId6"/>
    <p:sldId id="266" r:id="rId7"/>
    <p:sldId id="261" r:id="rId8"/>
    <p:sldId id="262" r:id="rId9"/>
    <p:sldId id="268" r:id="rId10"/>
    <p:sldId id="263" r:id="rId11"/>
    <p:sldId id="264"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5" r:id="rId36"/>
    <p:sldId id="294" r:id="rId37"/>
    <p:sldId id="293"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3" autoAdjust="0"/>
    <p:restoredTop sz="82593"/>
  </p:normalViewPr>
  <p:slideViewPr>
    <p:cSldViewPr snapToGrid="0">
      <p:cViewPr varScale="1">
        <p:scale>
          <a:sx n="99" d="100"/>
          <a:sy n="99" d="100"/>
        </p:scale>
        <p:origin x="1336"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DDCBE-1B3A-DA4D-AEFF-358788386B53}" type="datetimeFigureOut">
              <a:rPr lang="en-US" smtClean="0"/>
              <a:t>4/13/25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CE721-8B2C-F445-ADA2-73420E795883}" type="slidenum">
              <a:rPr lang="en-US" smtClean="0"/>
              <a:t>‹#›</a:t>
            </a:fld>
            <a:endParaRPr lang="en-US"/>
          </a:p>
        </p:txBody>
      </p:sp>
    </p:spTree>
    <p:extLst>
      <p:ext uri="{BB962C8B-B14F-4D97-AF65-F5344CB8AC3E}">
        <p14:creationId xmlns:p14="http://schemas.microsoft.com/office/powerpoint/2010/main" val="224111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E721-8B2C-F445-ADA2-73420E795883}" type="slidenum">
              <a:rPr lang="en-US" smtClean="0"/>
              <a:t>1</a:t>
            </a:fld>
            <a:endParaRPr lang="en-US"/>
          </a:p>
        </p:txBody>
      </p:sp>
    </p:spTree>
    <p:extLst>
      <p:ext uri="{BB962C8B-B14F-4D97-AF65-F5344CB8AC3E}">
        <p14:creationId xmlns:p14="http://schemas.microsoft.com/office/powerpoint/2010/main" val="3214949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319A0-1B90-E174-9695-F30ADF4B2D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D4182D-76F6-ED91-8554-7086FA1017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CEB14D-517F-1C38-F867-FF4EA19925AB}"/>
              </a:ext>
            </a:extLst>
          </p:cNvPr>
          <p:cNvSpPr>
            <a:spLocks noGrp="1"/>
          </p:cNvSpPr>
          <p:nvPr>
            <p:ph type="body" idx="1"/>
          </p:nvPr>
        </p:nvSpPr>
        <p:spPr/>
        <p:txBody>
          <a:bodyPr/>
          <a:lstStyle/>
          <a:p>
            <a:pPr algn="l">
              <a:lnSpc>
                <a:spcPts val="1650"/>
              </a:lnSpc>
              <a:spcAft>
                <a:spcPts val="825"/>
              </a:spcAft>
              <a:buNone/>
            </a:pPr>
            <a:r>
              <a:rPr lang="en-GB" b="0" i="0" dirty="0">
                <a:solidFill>
                  <a:srgbClr val="B3B1B1"/>
                </a:solidFill>
                <a:effectLst/>
                <a:latin typeface="Arial" panose="020B0604020202020204" pitchFamily="34" charset="0"/>
              </a:rPr>
              <a:t>If a particular version of a file is in the Git directory, it’s considered </a:t>
            </a:r>
            <a:r>
              <a:rPr lang="en-GB" b="1" i="0" dirty="0">
                <a:effectLst/>
                <a:latin typeface="Courier" panose="02070309020205020404" pitchFamily="49" charset="0"/>
              </a:rPr>
              <a:t>committed</a:t>
            </a:r>
            <a:r>
              <a:rPr lang="en-GB" b="0" i="0" dirty="0">
                <a:solidFill>
                  <a:srgbClr val="B3B1B1"/>
                </a:solidFill>
                <a:effectLst/>
                <a:latin typeface="Arial" panose="020B0604020202020204" pitchFamily="34" charset="0"/>
              </a:rPr>
              <a:t>. If it has been modified and was added to the staging area, it is </a:t>
            </a:r>
            <a:r>
              <a:rPr lang="en-GB" b="1" i="0" dirty="0">
                <a:effectLst/>
                <a:latin typeface="Courier" panose="02070309020205020404" pitchFamily="49" charset="0"/>
              </a:rPr>
              <a:t>staged</a:t>
            </a:r>
            <a:r>
              <a:rPr lang="en-GB" b="0" i="0" dirty="0">
                <a:solidFill>
                  <a:srgbClr val="B3B1B1"/>
                </a:solidFill>
                <a:effectLst/>
                <a:latin typeface="Arial" panose="020B0604020202020204" pitchFamily="34" charset="0"/>
              </a:rPr>
              <a:t>. And if it was changed since it was checked out but has not been staged, it is </a:t>
            </a:r>
            <a:r>
              <a:rPr lang="en-GB" b="1" i="0" dirty="0">
                <a:effectLst/>
                <a:latin typeface="Courier" panose="02070309020205020404" pitchFamily="49" charset="0"/>
              </a:rPr>
              <a:t>modified</a:t>
            </a:r>
            <a:r>
              <a:rPr lang="en-GB" b="0" i="0" dirty="0">
                <a:solidFill>
                  <a:srgbClr val="B3B1B1"/>
                </a:solidFill>
                <a:effectLst/>
                <a:latin typeface="Arial" panose="020B0604020202020204" pitchFamily="34" charset="0"/>
              </a:rPr>
              <a:t>.</a:t>
            </a:r>
            <a:endParaRPr lang="en-US" dirty="0"/>
          </a:p>
        </p:txBody>
      </p:sp>
      <p:sp>
        <p:nvSpPr>
          <p:cNvPr id="4" name="Slide Number Placeholder 3">
            <a:extLst>
              <a:ext uri="{FF2B5EF4-FFF2-40B4-BE49-F238E27FC236}">
                <a16:creationId xmlns:a16="http://schemas.microsoft.com/office/drawing/2014/main" id="{B1A68616-95CE-855A-2456-7392E21D8A4F}"/>
              </a:ext>
            </a:extLst>
          </p:cNvPr>
          <p:cNvSpPr>
            <a:spLocks noGrp="1"/>
          </p:cNvSpPr>
          <p:nvPr>
            <p:ph type="sldNum" sz="quarter" idx="5"/>
          </p:nvPr>
        </p:nvSpPr>
        <p:spPr/>
        <p:txBody>
          <a:bodyPr/>
          <a:lstStyle/>
          <a:p>
            <a:fld id="{209CE721-8B2C-F445-ADA2-73420E795883}" type="slidenum">
              <a:rPr lang="en-US" smtClean="0"/>
              <a:t>10</a:t>
            </a:fld>
            <a:endParaRPr lang="en-US"/>
          </a:p>
        </p:txBody>
      </p:sp>
    </p:spTree>
    <p:extLst>
      <p:ext uri="{BB962C8B-B14F-4D97-AF65-F5344CB8AC3E}">
        <p14:creationId xmlns:p14="http://schemas.microsoft.com/office/powerpoint/2010/main" val="3562752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4B536-9885-D175-E9D1-36782033EE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31E1CD-0D73-81A1-22D4-36676427DF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2472C-B320-D007-7FB8-3E5D1E171CE4}"/>
              </a:ext>
            </a:extLst>
          </p:cNvPr>
          <p:cNvSpPr>
            <a:spLocks noGrp="1"/>
          </p:cNvSpPr>
          <p:nvPr>
            <p:ph type="body" idx="1"/>
          </p:nvPr>
        </p:nvSpPr>
        <p:spPr/>
        <p:txBody>
          <a:bodyPr/>
          <a:lstStyle/>
          <a:p>
            <a:pPr algn="l">
              <a:lnSpc>
                <a:spcPts val="1650"/>
              </a:lnSpc>
              <a:spcAft>
                <a:spcPts val="825"/>
              </a:spcAft>
              <a:buNone/>
            </a:pPr>
            <a:r>
              <a:rPr lang="en-GB" b="0" i="0" dirty="0">
                <a:solidFill>
                  <a:srgbClr val="B3B1B1"/>
                </a:solidFill>
                <a:effectLst/>
                <a:latin typeface="Arial" panose="020B0604020202020204" pitchFamily="34" charset="0"/>
              </a:rPr>
              <a:t>If a particular version of a file is in the Git directory, it’s considered </a:t>
            </a:r>
            <a:r>
              <a:rPr lang="en-GB" b="1" i="0" dirty="0">
                <a:effectLst/>
                <a:latin typeface="Courier" panose="02070309020205020404" pitchFamily="49" charset="0"/>
              </a:rPr>
              <a:t>committed</a:t>
            </a:r>
            <a:r>
              <a:rPr lang="en-GB" b="0" i="0" dirty="0">
                <a:solidFill>
                  <a:srgbClr val="B3B1B1"/>
                </a:solidFill>
                <a:effectLst/>
                <a:latin typeface="Arial" panose="020B0604020202020204" pitchFamily="34" charset="0"/>
              </a:rPr>
              <a:t>. If it has been modified and was added to the staging area, it is </a:t>
            </a:r>
            <a:r>
              <a:rPr lang="en-GB" b="1" i="0" dirty="0">
                <a:effectLst/>
                <a:latin typeface="Courier" panose="02070309020205020404" pitchFamily="49" charset="0"/>
              </a:rPr>
              <a:t>staged</a:t>
            </a:r>
            <a:r>
              <a:rPr lang="en-GB" b="0" i="0" dirty="0">
                <a:solidFill>
                  <a:srgbClr val="B3B1B1"/>
                </a:solidFill>
                <a:effectLst/>
                <a:latin typeface="Arial" panose="020B0604020202020204" pitchFamily="34" charset="0"/>
              </a:rPr>
              <a:t>. And if it was changed since it was checked out but has not been staged, it is </a:t>
            </a:r>
            <a:r>
              <a:rPr lang="en-GB" b="1" i="0" dirty="0">
                <a:effectLst/>
                <a:latin typeface="Courier" panose="02070309020205020404" pitchFamily="49" charset="0"/>
              </a:rPr>
              <a:t>modified</a:t>
            </a:r>
            <a:r>
              <a:rPr lang="en-GB" b="0" i="0" dirty="0">
                <a:solidFill>
                  <a:srgbClr val="B3B1B1"/>
                </a:solidFill>
                <a:effectLst/>
                <a:latin typeface="Arial" panose="020B0604020202020204" pitchFamily="34" charset="0"/>
              </a:rPr>
              <a:t>.</a:t>
            </a:r>
            <a:endParaRPr lang="en-US" dirty="0"/>
          </a:p>
        </p:txBody>
      </p:sp>
      <p:sp>
        <p:nvSpPr>
          <p:cNvPr id="4" name="Slide Number Placeholder 3">
            <a:extLst>
              <a:ext uri="{FF2B5EF4-FFF2-40B4-BE49-F238E27FC236}">
                <a16:creationId xmlns:a16="http://schemas.microsoft.com/office/drawing/2014/main" id="{10B13416-373F-5F5F-9C66-7ACA156D46D6}"/>
              </a:ext>
            </a:extLst>
          </p:cNvPr>
          <p:cNvSpPr>
            <a:spLocks noGrp="1"/>
          </p:cNvSpPr>
          <p:nvPr>
            <p:ph type="sldNum" sz="quarter" idx="5"/>
          </p:nvPr>
        </p:nvSpPr>
        <p:spPr/>
        <p:txBody>
          <a:bodyPr/>
          <a:lstStyle/>
          <a:p>
            <a:fld id="{209CE721-8B2C-F445-ADA2-73420E795883}" type="slidenum">
              <a:rPr lang="en-US" smtClean="0"/>
              <a:t>11</a:t>
            </a:fld>
            <a:endParaRPr lang="en-US"/>
          </a:p>
        </p:txBody>
      </p:sp>
    </p:spTree>
    <p:extLst>
      <p:ext uri="{BB962C8B-B14F-4D97-AF65-F5344CB8AC3E}">
        <p14:creationId xmlns:p14="http://schemas.microsoft.com/office/powerpoint/2010/main" val="85551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F3EF3-BAED-7A39-6F87-E6D0DC145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96137-A03D-C1E9-0451-07787C9BAB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98FABA-4EB9-3C50-234E-2DEC2E48347F}"/>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You can see that your new </a:t>
            </a:r>
            <a:r>
              <a:rPr lang="en-GB" dirty="0"/>
              <a:t>README</a:t>
            </a:r>
            <a:r>
              <a:rPr lang="en-GB" b="0" i="0" dirty="0">
                <a:solidFill>
                  <a:srgbClr val="4E443C"/>
                </a:solidFill>
                <a:effectLst/>
                <a:latin typeface="Arial" panose="020B0604020202020204" pitchFamily="34" charset="0"/>
              </a:rPr>
              <a:t> file is untracked, because it’s under the “Untracked files” heading in your status output. Untracked basically means that Git sees a file you didn’t have in the previous snapshot (commit), and which hasn’t yet been staged; Git won’t start including it in your commit snapshots until you explicitly tell it to do so. It does this so you don’t accidentally begin including generated binary files or other files that you did not mean to include. You do want to start including </a:t>
            </a:r>
            <a:r>
              <a:rPr lang="en-GB" dirty="0"/>
              <a:t>README</a:t>
            </a:r>
            <a:r>
              <a:rPr lang="en-GB" b="0" i="0" dirty="0">
                <a:solidFill>
                  <a:srgbClr val="4E443C"/>
                </a:solidFill>
                <a:effectLst/>
                <a:latin typeface="Arial" panose="020B0604020202020204" pitchFamily="34" charset="0"/>
              </a:rPr>
              <a:t>, so let’s start tracking the file.</a:t>
            </a:r>
            <a:endParaRPr lang="en-US" dirty="0"/>
          </a:p>
        </p:txBody>
      </p:sp>
      <p:sp>
        <p:nvSpPr>
          <p:cNvPr id="4" name="Slide Number Placeholder 3">
            <a:extLst>
              <a:ext uri="{FF2B5EF4-FFF2-40B4-BE49-F238E27FC236}">
                <a16:creationId xmlns:a16="http://schemas.microsoft.com/office/drawing/2014/main" id="{B1F82CB9-F205-3F14-9DA1-05298DB64D11}"/>
              </a:ext>
            </a:extLst>
          </p:cNvPr>
          <p:cNvSpPr>
            <a:spLocks noGrp="1"/>
          </p:cNvSpPr>
          <p:nvPr>
            <p:ph type="sldNum" sz="quarter" idx="5"/>
          </p:nvPr>
        </p:nvSpPr>
        <p:spPr/>
        <p:txBody>
          <a:bodyPr/>
          <a:lstStyle/>
          <a:p>
            <a:fld id="{209CE721-8B2C-F445-ADA2-73420E795883}" type="slidenum">
              <a:rPr lang="en-US" smtClean="0"/>
              <a:t>12</a:t>
            </a:fld>
            <a:endParaRPr lang="en-US"/>
          </a:p>
        </p:txBody>
      </p:sp>
    </p:spTree>
    <p:extLst>
      <p:ext uri="{BB962C8B-B14F-4D97-AF65-F5344CB8AC3E}">
        <p14:creationId xmlns:p14="http://schemas.microsoft.com/office/powerpoint/2010/main" val="262286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6584F-29B6-BD4E-790C-069CB1050D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0ED508-794D-C9EF-2673-E69D773F64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BC677-F2CC-CFDA-C6DE-39A8CF6B0B5D}"/>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You can tell that it’s staged because it’s under the “Changes to be committed” heading. If you commit at this point, the version of the file at the time you ran </a:t>
            </a:r>
            <a:r>
              <a:rPr lang="en-GB" dirty="0"/>
              <a:t>git add</a:t>
            </a:r>
            <a:r>
              <a:rPr lang="en-GB" b="0" i="0" dirty="0">
                <a:solidFill>
                  <a:srgbClr val="4E443C"/>
                </a:solidFill>
                <a:effectLst/>
                <a:latin typeface="Arial" panose="020B0604020202020204" pitchFamily="34" charset="0"/>
              </a:rPr>
              <a:t> is what will be in the subsequent historical snapshot. You may recall that when you ran </a:t>
            </a:r>
            <a:r>
              <a:rPr lang="en-GB" dirty="0"/>
              <a:t>git </a:t>
            </a:r>
            <a:r>
              <a:rPr lang="en-GB" dirty="0" err="1"/>
              <a:t>init</a:t>
            </a:r>
            <a:r>
              <a:rPr lang="en-GB" b="0" i="0" dirty="0">
                <a:solidFill>
                  <a:srgbClr val="4E443C"/>
                </a:solidFill>
                <a:effectLst/>
                <a:latin typeface="Arial" panose="020B0604020202020204" pitchFamily="34" charset="0"/>
              </a:rPr>
              <a:t> earlier, you then ran </a:t>
            </a:r>
            <a:r>
              <a:rPr lang="en-GB" dirty="0"/>
              <a:t>git add &lt;files&gt;</a:t>
            </a:r>
            <a:r>
              <a:rPr lang="en-GB" b="0" i="0" dirty="0">
                <a:solidFill>
                  <a:srgbClr val="4E443C"/>
                </a:solidFill>
                <a:effectLst/>
                <a:latin typeface="Arial" panose="020B0604020202020204" pitchFamily="34" charset="0"/>
              </a:rPr>
              <a:t> — that was to begin tracking files in your directory. The </a:t>
            </a:r>
            <a:r>
              <a:rPr lang="en-GB" dirty="0"/>
              <a:t>git add</a:t>
            </a:r>
            <a:r>
              <a:rPr lang="en-GB" b="0" i="0" dirty="0">
                <a:solidFill>
                  <a:srgbClr val="4E443C"/>
                </a:solidFill>
                <a:effectLst/>
                <a:latin typeface="Arial" panose="020B0604020202020204" pitchFamily="34" charset="0"/>
              </a:rPr>
              <a:t> command takes a path name for either a file or a directory; if it’s a directory, the command adds all the files in that directory recursively.</a:t>
            </a:r>
            <a:endParaRPr lang="en-US" dirty="0"/>
          </a:p>
        </p:txBody>
      </p:sp>
      <p:sp>
        <p:nvSpPr>
          <p:cNvPr id="4" name="Slide Number Placeholder 3">
            <a:extLst>
              <a:ext uri="{FF2B5EF4-FFF2-40B4-BE49-F238E27FC236}">
                <a16:creationId xmlns:a16="http://schemas.microsoft.com/office/drawing/2014/main" id="{D3EBC41C-E87F-65CD-9C97-827B516D1380}"/>
              </a:ext>
            </a:extLst>
          </p:cNvPr>
          <p:cNvSpPr>
            <a:spLocks noGrp="1"/>
          </p:cNvSpPr>
          <p:nvPr>
            <p:ph type="sldNum" sz="quarter" idx="5"/>
          </p:nvPr>
        </p:nvSpPr>
        <p:spPr/>
        <p:txBody>
          <a:bodyPr/>
          <a:lstStyle/>
          <a:p>
            <a:fld id="{209CE721-8B2C-F445-ADA2-73420E795883}" type="slidenum">
              <a:rPr lang="en-US" smtClean="0"/>
              <a:t>13</a:t>
            </a:fld>
            <a:endParaRPr lang="en-US"/>
          </a:p>
        </p:txBody>
      </p:sp>
    </p:spTree>
    <p:extLst>
      <p:ext uri="{BB962C8B-B14F-4D97-AF65-F5344CB8AC3E}">
        <p14:creationId xmlns:p14="http://schemas.microsoft.com/office/powerpoint/2010/main" val="157363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4A5F-55DD-EC72-513D-CE9497057E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FC118E-C1E9-2929-377C-A06B81E4A7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20BB6-7C44-DFE6-8738-A0455858D4C4}"/>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You can see that your new </a:t>
            </a:r>
            <a:r>
              <a:rPr lang="en-GB" dirty="0"/>
              <a:t>README</a:t>
            </a:r>
            <a:r>
              <a:rPr lang="en-GB" b="0" i="0" dirty="0">
                <a:solidFill>
                  <a:srgbClr val="4E443C"/>
                </a:solidFill>
                <a:effectLst/>
                <a:latin typeface="Arial" panose="020B0604020202020204" pitchFamily="34" charset="0"/>
              </a:rPr>
              <a:t> file is untracked, because it’s under the “Untracked files” heading in your status output. Untracked basically means that Git sees a file you didn’t have in the previous snapshot (commit), and which hasn’t yet been staged; Git won’t start including it in your commit snapshots until you explicitly tell it to do so. It does this so you don’t accidentally begin including generated binary files or other files that you did not mean to include. You do want to start including </a:t>
            </a:r>
            <a:r>
              <a:rPr lang="en-GB" dirty="0"/>
              <a:t>README</a:t>
            </a:r>
            <a:r>
              <a:rPr lang="en-GB" b="0" i="0" dirty="0">
                <a:solidFill>
                  <a:srgbClr val="4E443C"/>
                </a:solidFill>
                <a:effectLst/>
                <a:latin typeface="Arial" panose="020B0604020202020204" pitchFamily="34" charset="0"/>
              </a:rPr>
              <a:t>, so let’s start tracking the file.</a:t>
            </a:r>
            <a:endParaRPr lang="en-US" dirty="0"/>
          </a:p>
        </p:txBody>
      </p:sp>
      <p:sp>
        <p:nvSpPr>
          <p:cNvPr id="4" name="Slide Number Placeholder 3">
            <a:extLst>
              <a:ext uri="{FF2B5EF4-FFF2-40B4-BE49-F238E27FC236}">
                <a16:creationId xmlns:a16="http://schemas.microsoft.com/office/drawing/2014/main" id="{E0C60BF2-376A-964E-60AA-655F6B9C12DE}"/>
              </a:ext>
            </a:extLst>
          </p:cNvPr>
          <p:cNvSpPr>
            <a:spLocks noGrp="1"/>
          </p:cNvSpPr>
          <p:nvPr>
            <p:ph type="sldNum" sz="quarter" idx="5"/>
          </p:nvPr>
        </p:nvSpPr>
        <p:spPr/>
        <p:txBody>
          <a:bodyPr/>
          <a:lstStyle/>
          <a:p>
            <a:fld id="{209CE721-8B2C-F445-ADA2-73420E795883}" type="slidenum">
              <a:rPr lang="en-US" smtClean="0"/>
              <a:t>14</a:t>
            </a:fld>
            <a:endParaRPr lang="en-US"/>
          </a:p>
        </p:txBody>
      </p:sp>
    </p:spTree>
    <p:extLst>
      <p:ext uri="{BB962C8B-B14F-4D97-AF65-F5344CB8AC3E}">
        <p14:creationId xmlns:p14="http://schemas.microsoft.com/office/powerpoint/2010/main" val="3092779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83998-EA40-BC54-2F83-511262419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46CD1A-C4D9-CE57-97BE-306A401E03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68C298-7F4F-3C99-6466-D5B5CE061C8A}"/>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You can see that your new </a:t>
            </a:r>
            <a:r>
              <a:rPr lang="en-GB" dirty="0"/>
              <a:t>README</a:t>
            </a:r>
            <a:r>
              <a:rPr lang="en-GB" b="0" i="0" dirty="0">
                <a:solidFill>
                  <a:srgbClr val="4E443C"/>
                </a:solidFill>
                <a:effectLst/>
                <a:latin typeface="Arial" panose="020B0604020202020204" pitchFamily="34" charset="0"/>
              </a:rPr>
              <a:t> file is untracked, because it’s under the “Untracked files” heading in your status output. Untracked basically means that Git sees a file you didn’t have in the previous snapshot (commit), and which hasn’t yet been staged; Git won’t start including it in your commit snapshots until you explicitly tell it to do so. It does this so you don’t accidentally begin including generated binary files or other files that you did not mean to include. You do want to start including </a:t>
            </a:r>
            <a:r>
              <a:rPr lang="en-GB" dirty="0"/>
              <a:t>README</a:t>
            </a:r>
            <a:r>
              <a:rPr lang="en-GB" b="0" i="0" dirty="0">
                <a:solidFill>
                  <a:srgbClr val="4E443C"/>
                </a:solidFill>
                <a:effectLst/>
                <a:latin typeface="Arial" panose="020B0604020202020204" pitchFamily="34" charset="0"/>
              </a:rPr>
              <a:t>, so let’s start tracking the file.</a:t>
            </a:r>
            <a:endParaRPr lang="en-US" dirty="0"/>
          </a:p>
        </p:txBody>
      </p:sp>
      <p:sp>
        <p:nvSpPr>
          <p:cNvPr id="4" name="Slide Number Placeholder 3">
            <a:extLst>
              <a:ext uri="{FF2B5EF4-FFF2-40B4-BE49-F238E27FC236}">
                <a16:creationId xmlns:a16="http://schemas.microsoft.com/office/drawing/2014/main" id="{43504CAB-8FCD-773F-B10A-1C67DA52C850}"/>
              </a:ext>
            </a:extLst>
          </p:cNvPr>
          <p:cNvSpPr>
            <a:spLocks noGrp="1"/>
          </p:cNvSpPr>
          <p:nvPr>
            <p:ph type="sldNum" sz="quarter" idx="5"/>
          </p:nvPr>
        </p:nvSpPr>
        <p:spPr/>
        <p:txBody>
          <a:bodyPr/>
          <a:lstStyle/>
          <a:p>
            <a:fld id="{209CE721-8B2C-F445-ADA2-73420E795883}" type="slidenum">
              <a:rPr lang="en-US" smtClean="0"/>
              <a:t>15</a:t>
            </a:fld>
            <a:endParaRPr lang="en-US"/>
          </a:p>
        </p:txBody>
      </p:sp>
    </p:spTree>
    <p:extLst>
      <p:ext uri="{BB962C8B-B14F-4D97-AF65-F5344CB8AC3E}">
        <p14:creationId xmlns:p14="http://schemas.microsoft.com/office/powerpoint/2010/main" val="867883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6B77D-31F5-6C65-E28C-D0466758ED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67F3F-0E76-EC6C-00BA-CF47F98FB0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5AAA50-553E-0D21-03E6-160C06DFD91D}"/>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You can see that your new </a:t>
            </a:r>
            <a:r>
              <a:rPr lang="en-GB" dirty="0"/>
              <a:t>README</a:t>
            </a:r>
            <a:r>
              <a:rPr lang="en-GB" b="0" i="0" dirty="0">
                <a:solidFill>
                  <a:srgbClr val="4E443C"/>
                </a:solidFill>
                <a:effectLst/>
                <a:latin typeface="Arial" panose="020B0604020202020204" pitchFamily="34" charset="0"/>
              </a:rPr>
              <a:t> file is untracked, because it’s under the “Untracked files” heading in your status output. Untracked basically means that Git sees a file you didn’t have in the previous snapshot (commit), and which hasn’t yet been staged; Git won’t start including it in your commit snapshots until you explicitly tell it to do so. It does this so you don’t accidentally begin including generated binary files or other files that you did not mean to include. You do want to start including </a:t>
            </a:r>
            <a:r>
              <a:rPr lang="en-GB" dirty="0"/>
              <a:t>README</a:t>
            </a:r>
            <a:r>
              <a:rPr lang="en-GB" b="0" i="0" dirty="0">
                <a:solidFill>
                  <a:srgbClr val="4E443C"/>
                </a:solidFill>
                <a:effectLst/>
                <a:latin typeface="Arial" panose="020B0604020202020204" pitchFamily="34" charset="0"/>
              </a:rPr>
              <a:t>, so let’s start tracking the file.</a:t>
            </a:r>
            <a:endParaRPr lang="en-US" dirty="0"/>
          </a:p>
        </p:txBody>
      </p:sp>
      <p:sp>
        <p:nvSpPr>
          <p:cNvPr id="4" name="Slide Number Placeholder 3">
            <a:extLst>
              <a:ext uri="{FF2B5EF4-FFF2-40B4-BE49-F238E27FC236}">
                <a16:creationId xmlns:a16="http://schemas.microsoft.com/office/drawing/2014/main" id="{0E222BDB-0684-9F75-A88F-2C6A4A0CF2AB}"/>
              </a:ext>
            </a:extLst>
          </p:cNvPr>
          <p:cNvSpPr>
            <a:spLocks noGrp="1"/>
          </p:cNvSpPr>
          <p:nvPr>
            <p:ph type="sldNum" sz="quarter" idx="5"/>
          </p:nvPr>
        </p:nvSpPr>
        <p:spPr/>
        <p:txBody>
          <a:bodyPr/>
          <a:lstStyle/>
          <a:p>
            <a:fld id="{209CE721-8B2C-F445-ADA2-73420E795883}" type="slidenum">
              <a:rPr lang="en-US" smtClean="0"/>
              <a:t>16</a:t>
            </a:fld>
            <a:endParaRPr lang="en-US"/>
          </a:p>
        </p:txBody>
      </p:sp>
    </p:spTree>
    <p:extLst>
      <p:ext uri="{BB962C8B-B14F-4D97-AF65-F5344CB8AC3E}">
        <p14:creationId xmlns:p14="http://schemas.microsoft.com/office/powerpoint/2010/main" val="864674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C5A3B-ED48-5F0B-ED1C-0D513321B3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83E64A-A228-548D-5157-5A6AFC367D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E93B2-E4F6-9BA9-4307-0A4EA486745F}"/>
              </a:ext>
            </a:extLst>
          </p:cNvPr>
          <p:cNvSpPr>
            <a:spLocks noGrp="1"/>
          </p:cNvSpPr>
          <p:nvPr>
            <p:ph type="body" idx="1"/>
          </p:nvPr>
        </p:nvSpPr>
        <p:spPr/>
        <p:txBody>
          <a:bodyPr/>
          <a:lstStyle/>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0EA74585-F6EE-0D2E-35BE-009D247E2739}"/>
              </a:ext>
            </a:extLst>
          </p:cNvPr>
          <p:cNvSpPr>
            <a:spLocks noGrp="1"/>
          </p:cNvSpPr>
          <p:nvPr>
            <p:ph type="sldNum" sz="quarter" idx="5"/>
          </p:nvPr>
        </p:nvSpPr>
        <p:spPr/>
        <p:txBody>
          <a:bodyPr/>
          <a:lstStyle/>
          <a:p>
            <a:fld id="{209CE721-8B2C-F445-ADA2-73420E795883}" type="slidenum">
              <a:rPr lang="en-US" smtClean="0"/>
              <a:t>17</a:t>
            </a:fld>
            <a:endParaRPr lang="en-US"/>
          </a:p>
        </p:txBody>
      </p:sp>
    </p:spTree>
    <p:extLst>
      <p:ext uri="{BB962C8B-B14F-4D97-AF65-F5344CB8AC3E}">
        <p14:creationId xmlns:p14="http://schemas.microsoft.com/office/powerpoint/2010/main" val="2588094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87F98-908C-DE67-D593-A335B8017A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FAC77C-CD51-9D1D-1364-7017F226FC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CD6B1E-D383-1A59-7223-E159E16E3E16}"/>
              </a:ext>
            </a:extLst>
          </p:cNvPr>
          <p:cNvSpPr>
            <a:spLocks noGrp="1"/>
          </p:cNvSpPr>
          <p:nvPr>
            <p:ph type="body" idx="1"/>
          </p:nvPr>
        </p:nvSpPr>
        <p:spPr/>
        <p:txBody>
          <a:bodyPr/>
          <a:lstStyle/>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C2E504BE-7AA3-3B73-0377-B97028A37075}"/>
              </a:ext>
            </a:extLst>
          </p:cNvPr>
          <p:cNvSpPr>
            <a:spLocks noGrp="1"/>
          </p:cNvSpPr>
          <p:nvPr>
            <p:ph type="sldNum" sz="quarter" idx="5"/>
          </p:nvPr>
        </p:nvSpPr>
        <p:spPr/>
        <p:txBody>
          <a:bodyPr/>
          <a:lstStyle/>
          <a:p>
            <a:fld id="{209CE721-8B2C-F445-ADA2-73420E795883}" type="slidenum">
              <a:rPr lang="en-US" smtClean="0"/>
              <a:t>18</a:t>
            </a:fld>
            <a:endParaRPr lang="en-US"/>
          </a:p>
        </p:txBody>
      </p:sp>
    </p:spTree>
    <p:extLst>
      <p:ext uri="{BB962C8B-B14F-4D97-AF65-F5344CB8AC3E}">
        <p14:creationId xmlns:p14="http://schemas.microsoft.com/office/powerpoint/2010/main" val="3176975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59ACA-514A-DEB9-4754-2F9922B86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15DA6C-AF90-1112-8796-D1B836935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6B3022-7112-DE2C-4F12-6FECBA473E2E}"/>
              </a:ext>
            </a:extLst>
          </p:cNvPr>
          <p:cNvSpPr>
            <a:spLocks noGrp="1"/>
          </p:cNvSpPr>
          <p:nvPr>
            <p:ph type="body" idx="1"/>
          </p:nvPr>
        </p:nvSpPr>
        <p:spPr/>
        <p:txBody>
          <a:bodyPr/>
          <a:lstStyle/>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EADB1C2E-A439-C880-826F-D733933FEFAE}"/>
              </a:ext>
            </a:extLst>
          </p:cNvPr>
          <p:cNvSpPr>
            <a:spLocks noGrp="1"/>
          </p:cNvSpPr>
          <p:nvPr>
            <p:ph type="sldNum" sz="quarter" idx="5"/>
          </p:nvPr>
        </p:nvSpPr>
        <p:spPr/>
        <p:txBody>
          <a:bodyPr/>
          <a:lstStyle/>
          <a:p>
            <a:fld id="{209CE721-8B2C-F445-ADA2-73420E795883}" type="slidenum">
              <a:rPr lang="en-US" smtClean="0"/>
              <a:t>19</a:t>
            </a:fld>
            <a:endParaRPr lang="en-US"/>
          </a:p>
        </p:txBody>
      </p:sp>
    </p:spTree>
    <p:extLst>
      <p:ext uri="{BB962C8B-B14F-4D97-AF65-F5344CB8AC3E}">
        <p14:creationId xmlns:p14="http://schemas.microsoft.com/office/powerpoint/2010/main" val="170560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CE721-8B2C-F445-ADA2-73420E795883}" type="slidenum">
              <a:rPr lang="en-US" smtClean="0"/>
              <a:t>2</a:t>
            </a:fld>
            <a:endParaRPr lang="en-US"/>
          </a:p>
        </p:txBody>
      </p:sp>
    </p:spTree>
    <p:extLst>
      <p:ext uri="{BB962C8B-B14F-4D97-AF65-F5344CB8AC3E}">
        <p14:creationId xmlns:p14="http://schemas.microsoft.com/office/powerpoint/2010/main" val="3150984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61B65-C835-B8E2-5F50-07102F577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6AF52-F886-3008-8607-659B6BEF88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FC997-3DF6-8CB2-66CF-2C752485E365}"/>
              </a:ext>
            </a:extLst>
          </p:cNvPr>
          <p:cNvSpPr>
            <a:spLocks noGrp="1"/>
          </p:cNvSpPr>
          <p:nvPr>
            <p:ph type="body" idx="1"/>
          </p:nvPr>
        </p:nvSpPr>
        <p:spPr/>
        <p:txBody>
          <a:bodyPr/>
          <a:lstStyle/>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C411455F-0A07-97E4-BB93-A7E9413D9C50}"/>
              </a:ext>
            </a:extLst>
          </p:cNvPr>
          <p:cNvSpPr>
            <a:spLocks noGrp="1"/>
          </p:cNvSpPr>
          <p:nvPr>
            <p:ph type="sldNum" sz="quarter" idx="5"/>
          </p:nvPr>
        </p:nvSpPr>
        <p:spPr/>
        <p:txBody>
          <a:bodyPr/>
          <a:lstStyle/>
          <a:p>
            <a:fld id="{209CE721-8B2C-F445-ADA2-73420E795883}" type="slidenum">
              <a:rPr lang="en-US" smtClean="0"/>
              <a:t>20</a:t>
            </a:fld>
            <a:endParaRPr lang="en-US"/>
          </a:p>
        </p:txBody>
      </p:sp>
    </p:spTree>
    <p:extLst>
      <p:ext uri="{BB962C8B-B14F-4D97-AF65-F5344CB8AC3E}">
        <p14:creationId xmlns:p14="http://schemas.microsoft.com/office/powerpoint/2010/main" val="605661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E7815-7329-125B-C0B5-4E0E14E345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B172C4-D500-14E1-665E-052109A185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B3606B-0C23-75FC-2568-D2364D1CCE7F}"/>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dirty="0">
                <a:solidFill>
                  <a:srgbClr val="4E443C"/>
                </a:solidFill>
                <a:effectLst/>
                <a:latin typeface="Arial" panose="020B0604020202020204" pitchFamily="34" charset="0"/>
              </a:rPr>
              <a:t>Your Git repository now contains five objects: three </a:t>
            </a:r>
            <a:r>
              <a:rPr lang="en-GB" b="1" i="0" dirty="0">
                <a:solidFill>
                  <a:srgbClr val="4E443C"/>
                </a:solidFill>
                <a:effectLst/>
                <a:latin typeface="Courier" panose="02070309020205020404" pitchFamily="49" charset="0"/>
              </a:rPr>
              <a:t>blobs</a:t>
            </a:r>
            <a:r>
              <a:rPr lang="en-GB" b="0" i="0" dirty="0">
                <a:solidFill>
                  <a:srgbClr val="4E443C"/>
                </a:solidFill>
                <a:effectLst/>
                <a:latin typeface="Arial" panose="020B0604020202020204" pitchFamily="34" charset="0"/>
              </a:rPr>
              <a:t> (each representing the contents of one of the three files), one </a:t>
            </a:r>
            <a:r>
              <a:rPr lang="en-GB" b="1" i="0" dirty="0">
                <a:solidFill>
                  <a:srgbClr val="4E443C"/>
                </a:solidFill>
                <a:effectLst/>
                <a:latin typeface="Courier" panose="02070309020205020404" pitchFamily="49" charset="0"/>
              </a:rPr>
              <a:t>tree</a:t>
            </a:r>
            <a:r>
              <a:rPr lang="en-GB" b="0" i="0" dirty="0">
                <a:solidFill>
                  <a:srgbClr val="4E443C"/>
                </a:solidFill>
                <a:effectLst/>
                <a:latin typeface="Arial" panose="020B0604020202020204" pitchFamily="34" charset="0"/>
              </a:rPr>
              <a:t> that lists the contents of the directory and specifies which file names are stored as which blobs, and one </a:t>
            </a:r>
            <a:r>
              <a:rPr lang="en-GB" b="1" i="0" dirty="0">
                <a:solidFill>
                  <a:srgbClr val="4E443C"/>
                </a:solidFill>
                <a:effectLst/>
                <a:latin typeface="Courier" panose="02070309020205020404" pitchFamily="49" charset="0"/>
              </a:rPr>
              <a:t>commit</a:t>
            </a:r>
            <a:r>
              <a:rPr lang="en-GB" b="0" i="0" dirty="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9DD73EC4-0255-16F4-BB71-3B40C9DB9396}"/>
              </a:ext>
            </a:extLst>
          </p:cNvPr>
          <p:cNvSpPr>
            <a:spLocks noGrp="1"/>
          </p:cNvSpPr>
          <p:nvPr>
            <p:ph type="sldNum" sz="quarter" idx="5"/>
          </p:nvPr>
        </p:nvSpPr>
        <p:spPr/>
        <p:txBody>
          <a:bodyPr/>
          <a:lstStyle/>
          <a:p>
            <a:fld id="{209CE721-8B2C-F445-ADA2-73420E795883}" type="slidenum">
              <a:rPr lang="en-US" smtClean="0"/>
              <a:t>21</a:t>
            </a:fld>
            <a:endParaRPr lang="en-US"/>
          </a:p>
        </p:txBody>
      </p:sp>
    </p:spTree>
    <p:extLst>
      <p:ext uri="{BB962C8B-B14F-4D97-AF65-F5344CB8AC3E}">
        <p14:creationId xmlns:p14="http://schemas.microsoft.com/office/powerpoint/2010/main" val="3992351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6E740-FACA-419C-038E-EDFC37885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7D0AC-C35B-B598-E8B9-DCF0F4F70F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FAFE2E-6FDC-B99E-9FFE-8269A84D28C3}"/>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48F1F3BD-99F3-B152-D599-6BE2B1E2C7D0}"/>
              </a:ext>
            </a:extLst>
          </p:cNvPr>
          <p:cNvSpPr>
            <a:spLocks noGrp="1"/>
          </p:cNvSpPr>
          <p:nvPr>
            <p:ph type="sldNum" sz="quarter" idx="5"/>
          </p:nvPr>
        </p:nvSpPr>
        <p:spPr/>
        <p:txBody>
          <a:bodyPr/>
          <a:lstStyle/>
          <a:p>
            <a:fld id="{209CE721-8B2C-F445-ADA2-73420E795883}" type="slidenum">
              <a:rPr lang="en-US" smtClean="0"/>
              <a:t>22</a:t>
            </a:fld>
            <a:endParaRPr lang="en-US"/>
          </a:p>
        </p:txBody>
      </p:sp>
    </p:spTree>
    <p:extLst>
      <p:ext uri="{BB962C8B-B14F-4D97-AF65-F5344CB8AC3E}">
        <p14:creationId xmlns:p14="http://schemas.microsoft.com/office/powerpoint/2010/main" val="3115191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E91B-3F7F-505C-7D74-7599430E50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D9DCF1-9639-6E5B-6722-E2B82A9D0D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A2DB8-80F9-6B14-0462-1E2C06CE7205}"/>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02F2D864-6B3D-674C-7C9B-E6C10F32AC8C}"/>
              </a:ext>
            </a:extLst>
          </p:cNvPr>
          <p:cNvSpPr>
            <a:spLocks noGrp="1"/>
          </p:cNvSpPr>
          <p:nvPr>
            <p:ph type="sldNum" sz="quarter" idx="5"/>
          </p:nvPr>
        </p:nvSpPr>
        <p:spPr/>
        <p:txBody>
          <a:bodyPr/>
          <a:lstStyle/>
          <a:p>
            <a:fld id="{209CE721-8B2C-F445-ADA2-73420E795883}" type="slidenum">
              <a:rPr lang="en-US" smtClean="0"/>
              <a:t>23</a:t>
            </a:fld>
            <a:endParaRPr lang="en-US"/>
          </a:p>
        </p:txBody>
      </p:sp>
    </p:spTree>
    <p:extLst>
      <p:ext uri="{BB962C8B-B14F-4D97-AF65-F5344CB8AC3E}">
        <p14:creationId xmlns:p14="http://schemas.microsoft.com/office/powerpoint/2010/main" val="542980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22C92-B4CC-ABDC-6CAB-8794F167CD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9C62FB-9822-0CEB-3552-93B0068EC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36757D-762E-C706-EC79-F100047A5984}"/>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2B68D114-15BA-2CF0-06ED-4CD6F8ECD0A6}"/>
              </a:ext>
            </a:extLst>
          </p:cNvPr>
          <p:cNvSpPr>
            <a:spLocks noGrp="1"/>
          </p:cNvSpPr>
          <p:nvPr>
            <p:ph type="sldNum" sz="quarter" idx="5"/>
          </p:nvPr>
        </p:nvSpPr>
        <p:spPr/>
        <p:txBody>
          <a:bodyPr/>
          <a:lstStyle/>
          <a:p>
            <a:fld id="{209CE721-8B2C-F445-ADA2-73420E795883}" type="slidenum">
              <a:rPr lang="en-US" smtClean="0"/>
              <a:t>24</a:t>
            </a:fld>
            <a:endParaRPr lang="en-US"/>
          </a:p>
        </p:txBody>
      </p:sp>
    </p:spTree>
    <p:extLst>
      <p:ext uri="{BB962C8B-B14F-4D97-AF65-F5344CB8AC3E}">
        <p14:creationId xmlns:p14="http://schemas.microsoft.com/office/powerpoint/2010/main" val="3106044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A4BF0-CC81-2C7B-7A0E-E1FDC8DD83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73D3CB-5111-0963-7A8C-6F59558132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EC1E33-CE36-1723-B7C2-6B4BEB259C83}"/>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B9D2B137-AB4A-E736-78AB-C6831F44D6A0}"/>
              </a:ext>
            </a:extLst>
          </p:cNvPr>
          <p:cNvSpPr>
            <a:spLocks noGrp="1"/>
          </p:cNvSpPr>
          <p:nvPr>
            <p:ph type="sldNum" sz="quarter" idx="5"/>
          </p:nvPr>
        </p:nvSpPr>
        <p:spPr/>
        <p:txBody>
          <a:bodyPr/>
          <a:lstStyle/>
          <a:p>
            <a:fld id="{209CE721-8B2C-F445-ADA2-73420E795883}" type="slidenum">
              <a:rPr lang="en-US" smtClean="0"/>
              <a:t>25</a:t>
            </a:fld>
            <a:endParaRPr lang="en-US"/>
          </a:p>
        </p:txBody>
      </p:sp>
    </p:spTree>
    <p:extLst>
      <p:ext uri="{BB962C8B-B14F-4D97-AF65-F5344CB8AC3E}">
        <p14:creationId xmlns:p14="http://schemas.microsoft.com/office/powerpoint/2010/main" val="4124303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1A813-3BB1-E978-6C69-71B0F8E6A8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D118F0-2054-4C4A-7D98-25908C74D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BB1886-00B1-48C2-8654-CE0B0ED053EA}"/>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1174DEB2-F1F0-5352-CA67-6F8CCADDA63A}"/>
              </a:ext>
            </a:extLst>
          </p:cNvPr>
          <p:cNvSpPr>
            <a:spLocks noGrp="1"/>
          </p:cNvSpPr>
          <p:nvPr>
            <p:ph type="sldNum" sz="quarter" idx="5"/>
          </p:nvPr>
        </p:nvSpPr>
        <p:spPr/>
        <p:txBody>
          <a:bodyPr/>
          <a:lstStyle/>
          <a:p>
            <a:fld id="{209CE721-8B2C-F445-ADA2-73420E795883}" type="slidenum">
              <a:rPr lang="en-US" smtClean="0"/>
              <a:t>26</a:t>
            </a:fld>
            <a:endParaRPr lang="en-US"/>
          </a:p>
        </p:txBody>
      </p:sp>
    </p:spTree>
    <p:extLst>
      <p:ext uri="{BB962C8B-B14F-4D97-AF65-F5344CB8AC3E}">
        <p14:creationId xmlns:p14="http://schemas.microsoft.com/office/powerpoint/2010/main" val="3071458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51F5A-09C9-B19F-E147-70478C7480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22FD3F-547B-DE51-714C-850D7B1E90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59A437-9276-D0C5-F438-CF6049F7FCC9}"/>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BB5B2A2E-EFC6-EC71-A5EC-3CD6F2862956}"/>
              </a:ext>
            </a:extLst>
          </p:cNvPr>
          <p:cNvSpPr>
            <a:spLocks noGrp="1"/>
          </p:cNvSpPr>
          <p:nvPr>
            <p:ph type="sldNum" sz="quarter" idx="5"/>
          </p:nvPr>
        </p:nvSpPr>
        <p:spPr/>
        <p:txBody>
          <a:bodyPr/>
          <a:lstStyle/>
          <a:p>
            <a:fld id="{209CE721-8B2C-F445-ADA2-73420E795883}" type="slidenum">
              <a:rPr lang="en-US" smtClean="0"/>
              <a:t>27</a:t>
            </a:fld>
            <a:endParaRPr lang="en-US"/>
          </a:p>
        </p:txBody>
      </p:sp>
    </p:spTree>
    <p:extLst>
      <p:ext uri="{BB962C8B-B14F-4D97-AF65-F5344CB8AC3E}">
        <p14:creationId xmlns:p14="http://schemas.microsoft.com/office/powerpoint/2010/main" val="4272296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9F15D-1399-9503-7EFB-67F4539D83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1D25FB-D9BE-56D6-DC5D-EA29469586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E8FC58-3FF6-AA0D-B08E-52B46CEED83F}"/>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27383115-E16E-8014-E890-EB0F7408BBD0}"/>
              </a:ext>
            </a:extLst>
          </p:cNvPr>
          <p:cNvSpPr>
            <a:spLocks noGrp="1"/>
          </p:cNvSpPr>
          <p:nvPr>
            <p:ph type="sldNum" sz="quarter" idx="5"/>
          </p:nvPr>
        </p:nvSpPr>
        <p:spPr/>
        <p:txBody>
          <a:bodyPr/>
          <a:lstStyle/>
          <a:p>
            <a:fld id="{209CE721-8B2C-F445-ADA2-73420E795883}" type="slidenum">
              <a:rPr lang="en-US" smtClean="0"/>
              <a:t>28</a:t>
            </a:fld>
            <a:endParaRPr lang="en-US"/>
          </a:p>
        </p:txBody>
      </p:sp>
    </p:spTree>
    <p:extLst>
      <p:ext uri="{BB962C8B-B14F-4D97-AF65-F5344CB8AC3E}">
        <p14:creationId xmlns:p14="http://schemas.microsoft.com/office/powerpoint/2010/main" val="1348929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66CAA-67D8-C7B0-BA89-53604D121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04BC8-02C8-5E27-74B8-95BD904A5F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C2B171-7CC5-5968-644C-33F56FD0DDA0}"/>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A95DEAB2-58A5-4AD2-8D2A-FC0B18BFF7B8}"/>
              </a:ext>
            </a:extLst>
          </p:cNvPr>
          <p:cNvSpPr>
            <a:spLocks noGrp="1"/>
          </p:cNvSpPr>
          <p:nvPr>
            <p:ph type="sldNum" sz="quarter" idx="5"/>
          </p:nvPr>
        </p:nvSpPr>
        <p:spPr/>
        <p:txBody>
          <a:bodyPr/>
          <a:lstStyle/>
          <a:p>
            <a:fld id="{209CE721-8B2C-F445-ADA2-73420E795883}" type="slidenum">
              <a:rPr lang="en-US" smtClean="0"/>
              <a:t>29</a:t>
            </a:fld>
            <a:endParaRPr lang="en-US"/>
          </a:p>
        </p:txBody>
      </p:sp>
    </p:spTree>
    <p:extLst>
      <p:ext uri="{BB962C8B-B14F-4D97-AF65-F5344CB8AC3E}">
        <p14:creationId xmlns:p14="http://schemas.microsoft.com/office/powerpoint/2010/main" val="84062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9CE721-8B2C-F445-ADA2-73420E795883}" type="slidenum">
              <a:rPr lang="en-US" smtClean="0"/>
              <a:t>3</a:t>
            </a:fld>
            <a:endParaRPr lang="en-US"/>
          </a:p>
        </p:txBody>
      </p:sp>
    </p:spTree>
    <p:extLst>
      <p:ext uri="{BB962C8B-B14F-4D97-AF65-F5344CB8AC3E}">
        <p14:creationId xmlns:p14="http://schemas.microsoft.com/office/powerpoint/2010/main" val="3676354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4B2B0-B152-82C7-63E7-4088CD7A17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C2584F-CEF8-5849-EF99-1389F7B671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AE55E8-8541-68E6-5AF6-8B1D671B35FA}"/>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3DACB7D6-72DE-562B-02CF-BC0F75740067}"/>
              </a:ext>
            </a:extLst>
          </p:cNvPr>
          <p:cNvSpPr>
            <a:spLocks noGrp="1"/>
          </p:cNvSpPr>
          <p:nvPr>
            <p:ph type="sldNum" sz="quarter" idx="5"/>
          </p:nvPr>
        </p:nvSpPr>
        <p:spPr/>
        <p:txBody>
          <a:bodyPr/>
          <a:lstStyle/>
          <a:p>
            <a:fld id="{209CE721-8B2C-F445-ADA2-73420E795883}" type="slidenum">
              <a:rPr lang="en-US" smtClean="0"/>
              <a:t>30</a:t>
            </a:fld>
            <a:endParaRPr lang="en-US"/>
          </a:p>
        </p:txBody>
      </p:sp>
    </p:spTree>
    <p:extLst>
      <p:ext uri="{BB962C8B-B14F-4D97-AF65-F5344CB8AC3E}">
        <p14:creationId xmlns:p14="http://schemas.microsoft.com/office/powerpoint/2010/main" val="1462323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252F7-3CB9-C612-2781-367E0EA1A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4E3348-75E5-C9AA-1AF3-D7BFFD3D17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BC3A5B-67DA-C4D3-2D5C-A122DCDC9C47}"/>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B7E6F3F2-1FE7-8644-9085-C6786AB4DCD8}"/>
              </a:ext>
            </a:extLst>
          </p:cNvPr>
          <p:cNvSpPr>
            <a:spLocks noGrp="1"/>
          </p:cNvSpPr>
          <p:nvPr>
            <p:ph type="sldNum" sz="quarter" idx="5"/>
          </p:nvPr>
        </p:nvSpPr>
        <p:spPr/>
        <p:txBody>
          <a:bodyPr/>
          <a:lstStyle/>
          <a:p>
            <a:fld id="{209CE721-8B2C-F445-ADA2-73420E795883}" type="slidenum">
              <a:rPr lang="en-US" smtClean="0"/>
              <a:t>31</a:t>
            </a:fld>
            <a:endParaRPr lang="en-US"/>
          </a:p>
        </p:txBody>
      </p:sp>
    </p:spTree>
    <p:extLst>
      <p:ext uri="{BB962C8B-B14F-4D97-AF65-F5344CB8AC3E}">
        <p14:creationId xmlns:p14="http://schemas.microsoft.com/office/powerpoint/2010/main" val="2586402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12883-956F-E8C7-93A4-199EBA5400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BFB318-2271-0551-8E56-52176D45FA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A29455-FDBE-E800-1F0A-EB7A099DCAE9}"/>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D18B0F2A-0B17-DE17-94F0-5D60D150FB20}"/>
              </a:ext>
            </a:extLst>
          </p:cNvPr>
          <p:cNvSpPr>
            <a:spLocks noGrp="1"/>
          </p:cNvSpPr>
          <p:nvPr>
            <p:ph type="sldNum" sz="quarter" idx="5"/>
          </p:nvPr>
        </p:nvSpPr>
        <p:spPr/>
        <p:txBody>
          <a:bodyPr/>
          <a:lstStyle/>
          <a:p>
            <a:fld id="{209CE721-8B2C-F445-ADA2-73420E795883}" type="slidenum">
              <a:rPr lang="en-US" smtClean="0"/>
              <a:t>32</a:t>
            </a:fld>
            <a:endParaRPr lang="en-US"/>
          </a:p>
        </p:txBody>
      </p:sp>
    </p:spTree>
    <p:extLst>
      <p:ext uri="{BB962C8B-B14F-4D97-AF65-F5344CB8AC3E}">
        <p14:creationId xmlns:p14="http://schemas.microsoft.com/office/powerpoint/2010/main" val="2943677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DDF35-30BD-951E-0A31-A5D311D56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EC08D-2042-7FBC-D753-9245B5F34D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81CBB8-8538-9788-6DCB-854DF5C62703}"/>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D9563DD0-6DBE-8A52-8332-134DB02A75E5}"/>
              </a:ext>
            </a:extLst>
          </p:cNvPr>
          <p:cNvSpPr>
            <a:spLocks noGrp="1"/>
          </p:cNvSpPr>
          <p:nvPr>
            <p:ph type="sldNum" sz="quarter" idx="5"/>
          </p:nvPr>
        </p:nvSpPr>
        <p:spPr/>
        <p:txBody>
          <a:bodyPr/>
          <a:lstStyle/>
          <a:p>
            <a:fld id="{209CE721-8B2C-F445-ADA2-73420E795883}" type="slidenum">
              <a:rPr lang="en-US" smtClean="0"/>
              <a:t>33</a:t>
            </a:fld>
            <a:endParaRPr lang="en-US"/>
          </a:p>
        </p:txBody>
      </p:sp>
    </p:spTree>
    <p:extLst>
      <p:ext uri="{BB962C8B-B14F-4D97-AF65-F5344CB8AC3E}">
        <p14:creationId xmlns:p14="http://schemas.microsoft.com/office/powerpoint/2010/main" val="3842264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8E8F3-B873-97A4-AEEC-15C77DC01E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09ADF0-E32A-DCAD-4A81-6E0FB8760C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C45005-BD46-54A3-FBFD-459FBD39DC92}"/>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E9471818-9BF2-2E16-18EC-9259327272B1}"/>
              </a:ext>
            </a:extLst>
          </p:cNvPr>
          <p:cNvSpPr>
            <a:spLocks noGrp="1"/>
          </p:cNvSpPr>
          <p:nvPr>
            <p:ph type="sldNum" sz="quarter" idx="5"/>
          </p:nvPr>
        </p:nvSpPr>
        <p:spPr/>
        <p:txBody>
          <a:bodyPr/>
          <a:lstStyle/>
          <a:p>
            <a:fld id="{209CE721-8B2C-F445-ADA2-73420E795883}" type="slidenum">
              <a:rPr lang="en-US" smtClean="0"/>
              <a:t>34</a:t>
            </a:fld>
            <a:endParaRPr lang="en-US"/>
          </a:p>
        </p:txBody>
      </p:sp>
    </p:spTree>
    <p:extLst>
      <p:ext uri="{BB962C8B-B14F-4D97-AF65-F5344CB8AC3E}">
        <p14:creationId xmlns:p14="http://schemas.microsoft.com/office/powerpoint/2010/main" val="111343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43C0F-8599-018D-C942-7F695FD865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D1C7E9-15C5-78F5-C66C-408E68627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88B7EB-DC4D-2213-E990-60E53AD8CAD7}"/>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EB7E6062-5031-B337-2992-D81B894D6CA9}"/>
              </a:ext>
            </a:extLst>
          </p:cNvPr>
          <p:cNvSpPr>
            <a:spLocks noGrp="1"/>
          </p:cNvSpPr>
          <p:nvPr>
            <p:ph type="sldNum" sz="quarter" idx="5"/>
          </p:nvPr>
        </p:nvSpPr>
        <p:spPr/>
        <p:txBody>
          <a:bodyPr/>
          <a:lstStyle/>
          <a:p>
            <a:fld id="{209CE721-8B2C-F445-ADA2-73420E795883}" type="slidenum">
              <a:rPr lang="en-US" smtClean="0"/>
              <a:t>35</a:t>
            </a:fld>
            <a:endParaRPr lang="en-US"/>
          </a:p>
        </p:txBody>
      </p:sp>
    </p:spTree>
    <p:extLst>
      <p:ext uri="{BB962C8B-B14F-4D97-AF65-F5344CB8AC3E}">
        <p14:creationId xmlns:p14="http://schemas.microsoft.com/office/powerpoint/2010/main" val="1497770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2A334-9DD3-0CE7-D268-FCF242FF12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1B4B33-DEE3-D429-AF79-2BB81290D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CDA370-87EB-5C7B-7278-88ECA71C4FD8}"/>
              </a:ext>
            </a:extLst>
          </p:cNvPr>
          <p:cNvSpPr>
            <a:spLocks noGrp="1"/>
          </p:cNvSpPr>
          <p:nvPr>
            <p:ph type="body" idx="1"/>
          </p:nvPr>
        </p:nvSpPr>
        <p:spPr/>
        <p:txBody>
          <a:bodyPr/>
          <a:lstStyle/>
          <a:p>
            <a:pPr algn="l">
              <a:lnSpc>
                <a:spcPts val="1650"/>
              </a:lnSpc>
              <a:spcAft>
                <a:spcPts val="825"/>
              </a:spcAft>
              <a:buNone/>
            </a:pPr>
            <a:r>
              <a:rPr lang="en-GB" b="0" i="0" dirty="0">
                <a:solidFill>
                  <a:srgbClr val="4E443C"/>
                </a:solidFill>
                <a:effectLst/>
                <a:latin typeface="Arial" panose="020B0604020202020204" pitchFamily="34" charset="0"/>
              </a:rPr>
              <a:t>When you create the commit by running git commit, Git checksums each subdirectory (in this case, just the root project directory) and stores them as a tree object in the Git repository. Git then creates a commit object that has the metadata and a pointer to the root project tree so it can re-create that snapshot when needed.</a:t>
            </a:r>
          </a:p>
          <a:p>
            <a:pPr algn="l">
              <a:lnSpc>
                <a:spcPts val="1650"/>
              </a:lnSpc>
              <a:spcAft>
                <a:spcPts val="825"/>
              </a:spcAft>
            </a:pPr>
            <a:r>
              <a:rPr lang="en-GB" b="0" i="0">
                <a:solidFill>
                  <a:srgbClr val="4E443C"/>
                </a:solidFill>
                <a:effectLst/>
                <a:latin typeface="Arial" panose="020B0604020202020204" pitchFamily="34" charset="0"/>
              </a:rPr>
              <a:t>Your Git repository now contains five objects: three </a:t>
            </a:r>
            <a:r>
              <a:rPr lang="en-GB" b="1" i="0">
                <a:solidFill>
                  <a:srgbClr val="4E443C"/>
                </a:solidFill>
                <a:effectLst/>
                <a:latin typeface="Courier" panose="02070309020205020404" pitchFamily="49" charset="0"/>
              </a:rPr>
              <a:t>blobs</a:t>
            </a:r>
            <a:r>
              <a:rPr lang="en-GB" b="0" i="0">
                <a:solidFill>
                  <a:srgbClr val="4E443C"/>
                </a:solidFill>
                <a:effectLst/>
                <a:latin typeface="Arial" panose="020B0604020202020204" pitchFamily="34" charset="0"/>
              </a:rPr>
              <a:t> (each representing the contents of one of the three files), one </a:t>
            </a:r>
            <a:r>
              <a:rPr lang="en-GB" b="1" i="0">
                <a:solidFill>
                  <a:srgbClr val="4E443C"/>
                </a:solidFill>
                <a:effectLst/>
                <a:latin typeface="Courier" panose="02070309020205020404" pitchFamily="49" charset="0"/>
              </a:rPr>
              <a:t>tree</a:t>
            </a:r>
            <a:r>
              <a:rPr lang="en-GB" b="0" i="0">
                <a:solidFill>
                  <a:srgbClr val="4E443C"/>
                </a:solidFill>
                <a:effectLst/>
                <a:latin typeface="Arial" panose="020B0604020202020204" pitchFamily="34" charset="0"/>
              </a:rPr>
              <a:t> that lists the contents of the directory and specifies which file names are stored as which blobs, and one </a:t>
            </a:r>
            <a:r>
              <a:rPr lang="en-GB" b="1" i="0">
                <a:solidFill>
                  <a:srgbClr val="4E443C"/>
                </a:solidFill>
                <a:effectLst/>
                <a:latin typeface="Courier" panose="02070309020205020404" pitchFamily="49" charset="0"/>
              </a:rPr>
              <a:t>commit</a:t>
            </a:r>
            <a:r>
              <a:rPr lang="en-GB" b="0" i="0">
                <a:solidFill>
                  <a:srgbClr val="4E443C"/>
                </a:solidFill>
                <a:effectLst/>
                <a:latin typeface="Arial" panose="020B0604020202020204" pitchFamily="34" charset="0"/>
              </a:rPr>
              <a:t> with the pointer to that root tree and all the commit metadata.</a:t>
            </a:r>
          </a:p>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068B4427-52D3-9B11-F320-8B4096B00D6B}"/>
              </a:ext>
            </a:extLst>
          </p:cNvPr>
          <p:cNvSpPr>
            <a:spLocks noGrp="1"/>
          </p:cNvSpPr>
          <p:nvPr>
            <p:ph type="sldNum" sz="quarter" idx="5"/>
          </p:nvPr>
        </p:nvSpPr>
        <p:spPr/>
        <p:txBody>
          <a:bodyPr/>
          <a:lstStyle/>
          <a:p>
            <a:fld id="{209CE721-8B2C-F445-ADA2-73420E795883}" type="slidenum">
              <a:rPr lang="en-US" smtClean="0"/>
              <a:t>36</a:t>
            </a:fld>
            <a:endParaRPr lang="en-US"/>
          </a:p>
        </p:txBody>
      </p:sp>
    </p:spTree>
    <p:extLst>
      <p:ext uri="{BB962C8B-B14F-4D97-AF65-F5344CB8AC3E}">
        <p14:creationId xmlns:p14="http://schemas.microsoft.com/office/powerpoint/2010/main" val="3636968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28C7E-14D8-3CDA-42D2-AD2682F4ED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2F591E-5F54-96B2-A23D-0897B4D496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F4DB40-9C38-13C2-F3F7-2A7B7A08F216}"/>
              </a:ext>
            </a:extLst>
          </p:cNvPr>
          <p:cNvSpPr>
            <a:spLocks noGrp="1"/>
          </p:cNvSpPr>
          <p:nvPr>
            <p:ph type="body" idx="1"/>
          </p:nvPr>
        </p:nvSpPr>
        <p:spPr/>
        <p:txBody>
          <a:bodyPr/>
          <a:lstStyle/>
          <a:p>
            <a:pPr algn="l">
              <a:lnSpc>
                <a:spcPts val="1650"/>
              </a:lnSpc>
              <a:spcAft>
                <a:spcPts val="825"/>
              </a:spcAft>
              <a:buNone/>
            </a:pPr>
            <a:endParaRPr lang="en-US" dirty="0"/>
          </a:p>
        </p:txBody>
      </p:sp>
      <p:sp>
        <p:nvSpPr>
          <p:cNvPr id="4" name="Slide Number Placeholder 3">
            <a:extLst>
              <a:ext uri="{FF2B5EF4-FFF2-40B4-BE49-F238E27FC236}">
                <a16:creationId xmlns:a16="http://schemas.microsoft.com/office/drawing/2014/main" id="{461FC8F4-4B8A-CD3C-78F5-18E804ECE39F}"/>
              </a:ext>
            </a:extLst>
          </p:cNvPr>
          <p:cNvSpPr>
            <a:spLocks noGrp="1"/>
          </p:cNvSpPr>
          <p:nvPr>
            <p:ph type="sldNum" sz="quarter" idx="5"/>
          </p:nvPr>
        </p:nvSpPr>
        <p:spPr/>
        <p:txBody>
          <a:bodyPr/>
          <a:lstStyle/>
          <a:p>
            <a:fld id="{209CE721-8B2C-F445-ADA2-73420E795883}" type="slidenum">
              <a:rPr lang="en-US" smtClean="0"/>
              <a:t>37</a:t>
            </a:fld>
            <a:endParaRPr lang="en-US"/>
          </a:p>
        </p:txBody>
      </p:sp>
    </p:spTree>
    <p:extLst>
      <p:ext uri="{BB962C8B-B14F-4D97-AF65-F5344CB8AC3E}">
        <p14:creationId xmlns:p14="http://schemas.microsoft.com/office/powerpoint/2010/main" val="194116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B3AE5-80DB-FBFD-E510-7C62FABB80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02842C-8FA3-F0CB-500B-FC597F455D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A5C57F-388A-E095-22D7-614756F99E1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6A94D0B-043A-62BF-C794-0AFF147CB6A2}"/>
              </a:ext>
            </a:extLst>
          </p:cNvPr>
          <p:cNvSpPr>
            <a:spLocks noGrp="1"/>
          </p:cNvSpPr>
          <p:nvPr>
            <p:ph type="sldNum" sz="quarter" idx="5"/>
          </p:nvPr>
        </p:nvSpPr>
        <p:spPr/>
        <p:txBody>
          <a:bodyPr/>
          <a:lstStyle/>
          <a:p>
            <a:fld id="{209CE721-8B2C-F445-ADA2-73420E795883}" type="slidenum">
              <a:rPr lang="en-US" smtClean="0"/>
              <a:t>4</a:t>
            </a:fld>
            <a:endParaRPr lang="en-US"/>
          </a:p>
        </p:txBody>
      </p:sp>
    </p:spTree>
    <p:extLst>
      <p:ext uri="{BB962C8B-B14F-4D97-AF65-F5344CB8AC3E}">
        <p14:creationId xmlns:p14="http://schemas.microsoft.com/office/powerpoint/2010/main" val="255946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F1F89-86DA-13DE-A1B3-4F6D3E8606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DF94C6-036A-E8B4-AA8F-F23BE7D706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BA7802-151A-4BBB-8520-CD6307E67EE6}"/>
              </a:ext>
            </a:extLst>
          </p:cNvPr>
          <p:cNvSpPr>
            <a:spLocks noGrp="1"/>
          </p:cNvSpPr>
          <p:nvPr>
            <p:ph type="body" idx="1"/>
          </p:nvPr>
        </p:nvSpPr>
        <p:spPr/>
        <p:txBody>
          <a:bodyPr/>
          <a:lstStyle/>
          <a:p>
            <a:pPr algn="l">
              <a:lnSpc>
                <a:spcPts val="1650"/>
              </a:lnSpc>
              <a:spcAft>
                <a:spcPts val="825"/>
              </a:spcAft>
              <a:buNone/>
            </a:pPr>
            <a:r>
              <a:rPr lang="en-GB" b="0" i="0" dirty="0">
                <a:solidFill>
                  <a:srgbClr val="B3B1B1"/>
                </a:solidFill>
                <a:effectLst/>
                <a:latin typeface="Arial" panose="020B0604020202020204" pitchFamily="34" charset="0"/>
              </a:rPr>
              <a:t>When you do actions in Git, nearly all of them only </a:t>
            </a:r>
            <a:r>
              <a:rPr lang="en-GB" b="1" i="0" dirty="0">
                <a:solidFill>
                  <a:srgbClr val="B3B1B1"/>
                </a:solidFill>
                <a:effectLst/>
                <a:latin typeface="Courier" panose="02070309020205020404" pitchFamily="49" charset="0"/>
              </a:rPr>
              <a:t>add</a:t>
            </a:r>
            <a:r>
              <a:rPr lang="en-GB" b="0" i="0" dirty="0">
                <a:solidFill>
                  <a:srgbClr val="B3B1B1"/>
                </a:solidFill>
                <a:effectLst/>
                <a:latin typeface="Arial" panose="020B0604020202020204" pitchFamily="34" charset="0"/>
              </a:rPr>
              <a:t> data to the Git database. It is hard to get the system to do anything that is not undoable or to make it erase data in any way. As with any VCS, you can lose or mess up changes you haven’t committed yet, but after you commit a snapshot into Git, it is very difficult to lose, especially if you regularly push your database to another repository.</a:t>
            </a:r>
          </a:p>
          <a:p>
            <a:pPr algn="l">
              <a:lnSpc>
                <a:spcPts val="1650"/>
              </a:lnSpc>
              <a:spcAft>
                <a:spcPts val="825"/>
              </a:spcAft>
            </a:pPr>
            <a:r>
              <a:rPr lang="en-GB" b="0" i="0" dirty="0">
                <a:solidFill>
                  <a:srgbClr val="B3B1B1"/>
                </a:solidFill>
                <a:effectLst/>
                <a:latin typeface="Arial" panose="020B0604020202020204" pitchFamily="34" charset="0"/>
              </a:rPr>
              <a:t>This makes using Git a joy because we know we can experiment without the danger of severely screwing things up.</a:t>
            </a:r>
          </a:p>
          <a:p>
            <a:endParaRPr lang="en-US" dirty="0"/>
          </a:p>
        </p:txBody>
      </p:sp>
      <p:sp>
        <p:nvSpPr>
          <p:cNvPr id="4" name="Slide Number Placeholder 3">
            <a:extLst>
              <a:ext uri="{FF2B5EF4-FFF2-40B4-BE49-F238E27FC236}">
                <a16:creationId xmlns:a16="http://schemas.microsoft.com/office/drawing/2014/main" id="{149DF003-0E64-83F9-961D-9D2D00B68B58}"/>
              </a:ext>
            </a:extLst>
          </p:cNvPr>
          <p:cNvSpPr>
            <a:spLocks noGrp="1"/>
          </p:cNvSpPr>
          <p:nvPr>
            <p:ph type="sldNum" sz="quarter" idx="5"/>
          </p:nvPr>
        </p:nvSpPr>
        <p:spPr/>
        <p:txBody>
          <a:bodyPr/>
          <a:lstStyle/>
          <a:p>
            <a:fld id="{209CE721-8B2C-F445-ADA2-73420E795883}" type="slidenum">
              <a:rPr lang="en-US" smtClean="0"/>
              <a:t>5</a:t>
            </a:fld>
            <a:endParaRPr lang="en-US"/>
          </a:p>
        </p:txBody>
      </p:sp>
    </p:spTree>
    <p:extLst>
      <p:ext uri="{BB962C8B-B14F-4D97-AF65-F5344CB8AC3E}">
        <p14:creationId xmlns:p14="http://schemas.microsoft.com/office/powerpoint/2010/main" val="3271508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36503-A128-5187-396F-EBB98950A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CC7481-408A-DC9A-D851-6127061A39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E8DA68-ECEB-759A-8926-29C632408E5E}"/>
              </a:ext>
            </a:extLst>
          </p:cNvPr>
          <p:cNvSpPr>
            <a:spLocks noGrp="1"/>
          </p:cNvSpPr>
          <p:nvPr>
            <p:ph type="body" idx="1"/>
          </p:nvPr>
        </p:nvSpPr>
        <p:spPr/>
        <p:txBody>
          <a:bodyPr/>
          <a:lstStyle/>
          <a:p>
            <a:pPr algn="l">
              <a:lnSpc>
                <a:spcPts val="1650"/>
              </a:lnSpc>
              <a:spcAft>
                <a:spcPts val="825"/>
              </a:spcAft>
              <a:buNone/>
            </a:pPr>
            <a:r>
              <a:rPr lang="en-GB" b="0" i="0" dirty="0">
                <a:solidFill>
                  <a:srgbClr val="B3B1B1"/>
                </a:solidFill>
                <a:effectLst/>
                <a:latin typeface="Arial" panose="020B0604020202020204" pitchFamily="34" charset="0"/>
              </a:rPr>
              <a:t>When you do actions in Git, nearly all of them only </a:t>
            </a:r>
            <a:r>
              <a:rPr lang="en-GB" b="1" i="0" dirty="0">
                <a:solidFill>
                  <a:srgbClr val="B3B1B1"/>
                </a:solidFill>
                <a:effectLst/>
                <a:latin typeface="Courier" panose="02070309020205020404" pitchFamily="49" charset="0"/>
              </a:rPr>
              <a:t>add</a:t>
            </a:r>
            <a:r>
              <a:rPr lang="en-GB" b="0" i="0" dirty="0">
                <a:solidFill>
                  <a:srgbClr val="B3B1B1"/>
                </a:solidFill>
                <a:effectLst/>
                <a:latin typeface="Arial" panose="020B0604020202020204" pitchFamily="34" charset="0"/>
              </a:rPr>
              <a:t> data to the Git database. It is hard to get the system to do anything that is not undoable or to make it erase data in any way. As with any VCS, you can lose or mess up changes you haven’t committed yet, but after you commit a snapshot into Git, it is very difficult to lose, especially if you regularly push your database to another repository.</a:t>
            </a:r>
          </a:p>
          <a:p>
            <a:pPr algn="l">
              <a:lnSpc>
                <a:spcPts val="1650"/>
              </a:lnSpc>
              <a:spcAft>
                <a:spcPts val="825"/>
              </a:spcAft>
            </a:pPr>
            <a:r>
              <a:rPr lang="en-GB" b="0" i="0" dirty="0">
                <a:solidFill>
                  <a:srgbClr val="B3B1B1"/>
                </a:solidFill>
                <a:effectLst/>
                <a:latin typeface="Arial" panose="020B0604020202020204" pitchFamily="34" charset="0"/>
              </a:rPr>
              <a:t>This makes using Git a joy because we know we can experiment without the danger of severely screwing things up.</a:t>
            </a:r>
          </a:p>
          <a:p>
            <a:endParaRPr lang="en-US" dirty="0"/>
          </a:p>
        </p:txBody>
      </p:sp>
      <p:sp>
        <p:nvSpPr>
          <p:cNvPr id="4" name="Slide Number Placeholder 3">
            <a:extLst>
              <a:ext uri="{FF2B5EF4-FFF2-40B4-BE49-F238E27FC236}">
                <a16:creationId xmlns:a16="http://schemas.microsoft.com/office/drawing/2014/main" id="{3824DE6A-357E-6A16-C21E-0F077C112A8B}"/>
              </a:ext>
            </a:extLst>
          </p:cNvPr>
          <p:cNvSpPr>
            <a:spLocks noGrp="1"/>
          </p:cNvSpPr>
          <p:nvPr>
            <p:ph type="sldNum" sz="quarter" idx="5"/>
          </p:nvPr>
        </p:nvSpPr>
        <p:spPr/>
        <p:txBody>
          <a:bodyPr/>
          <a:lstStyle/>
          <a:p>
            <a:fld id="{209CE721-8B2C-F445-ADA2-73420E795883}" type="slidenum">
              <a:rPr lang="en-US" smtClean="0"/>
              <a:t>6</a:t>
            </a:fld>
            <a:endParaRPr lang="en-US"/>
          </a:p>
        </p:txBody>
      </p:sp>
    </p:spTree>
    <p:extLst>
      <p:ext uri="{BB962C8B-B14F-4D97-AF65-F5344CB8AC3E}">
        <p14:creationId xmlns:p14="http://schemas.microsoft.com/office/powerpoint/2010/main" val="236399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CC4A7-C086-2BBF-C84F-D200E2C7D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F84595-9F4C-4066-C127-212FF1C66D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CF442-B3D7-94AB-B48A-3375E93A2CA6}"/>
              </a:ext>
            </a:extLst>
          </p:cNvPr>
          <p:cNvSpPr>
            <a:spLocks noGrp="1"/>
          </p:cNvSpPr>
          <p:nvPr>
            <p:ph type="body" idx="1"/>
          </p:nvPr>
        </p:nvSpPr>
        <p:spPr/>
        <p:txBody>
          <a:bodyPr/>
          <a:lstStyle/>
          <a:p>
            <a:pPr algn="l">
              <a:lnSpc>
                <a:spcPts val="1650"/>
              </a:lnSpc>
              <a:spcAft>
                <a:spcPts val="825"/>
              </a:spcAft>
              <a:buNone/>
            </a:pPr>
            <a:r>
              <a:rPr lang="en-GB" b="0" i="0" dirty="0">
                <a:solidFill>
                  <a:srgbClr val="B3B1B1"/>
                </a:solidFill>
                <a:effectLst/>
                <a:latin typeface="Arial" panose="020B0604020202020204" pitchFamily="34" charset="0"/>
              </a:rPr>
              <a:t>The working tree is a single checkout of one version of the project. These files are pulled out of the compressed database in the Git directory and placed on disk for you to use or modify.</a:t>
            </a:r>
          </a:p>
          <a:p>
            <a:pPr algn="l">
              <a:lnSpc>
                <a:spcPts val="1650"/>
              </a:lnSpc>
              <a:spcAft>
                <a:spcPts val="825"/>
              </a:spcAft>
              <a:buNone/>
            </a:pPr>
            <a:r>
              <a:rPr lang="en-GB" b="0" i="0" dirty="0">
                <a:solidFill>
                  <a:srgbClr val="B3B1B1"/>
                </a:solidFill>
                <a:effectLst/>
                <a:latin typeface="Arial" panose="020B0604020202020204" pitchFamily="34" charset="0"/>
              </a:rPr>
              <a:t>The staging area is a file, generally contained in your Git directory, that stores information about what will go into your next commit. Its technical name in Git parlance is the “index”, but the phrase “staging area” works just as well.</a:t>
            </a:r>
          </a:p>
          <a:p>
            <a:pPr algn="l">
              <a:lnSpc>
                <a:spcPts val="1650"/>
              </a:lnSpc>
              <a:spcAft>
                <a:spcPts val="825"/>
              </a:spcAft>
            </a:pPr>
            <a:r>
              <a:rPr lang="en-GB" b="0" i="0" dirty="0">
                <a:solidFill>
                  <a:srgbClr val="B3B1B1"/>
                </a:solidFill>
                <a:effectLst/>
                <a:latin typeface="Arial" panose="020B0604020202020204" pitchFamily="34" charset="0"/>
              </a:rPr>
              <a:t>The Git directory is where Git stores the metadata and object database for your project. This is the most important part of Git, and it is what is copied when you </a:t>
            </a:r>
            <a:r>
              <a:rPr lang="en-GB" b="1" i="0" dirty="0">
                <a:solidFill>
                  <a:srgbClr val="B3B1B1"/>
                </a:solidFill>
                <a:effectLst/>
                <a:latin typeface="Courier" panose="02070309020205020404" pitchFamily="49" charset="0"/>
              </a:rPr>
              <a:t>clone</a:t>
            </a:r>
            <a:r>
              <a:rPr lang="en-GB" b="0" i="0" dirty="0">
                <a:solidFill>
                  <a:srgbClr val="B3B1B1"/>
                </a:solidFill>
                <a:effectLst/>
                <a:latin typeface="Arial" panose="020B0604020202020204" pitchFamily="34" charset="0"/>
              </a:rPr>
              <a:t> a repository from another computer.</a:t>
            </a:r>
          </a:p>
          <a:p>
            <a:endParaRPr lang="en-US" dirty="0"/>
          </a:p>
        </p:txBody>
      </p:sp>
      <p:sp>
        <p:nvSpPr>
          <p:cNvPr id="4" name="Slide Number Placeholder 3">
            <a:extLst>
              <a:ext uri="{FF2B5EF4-FFF2-40B4-BE49-F238E27FC236}">
                <a16:creationId xmlns:a16="http://schemas.microsoft.com/office/drawing/2014/main" id="{239E3C2A-5678-4B53-0A66-CB2127C94AE9}"/>
              </a:ext>
            </a:extLst>
          </p:cNvPr>
          <p:cNvSpPr>
            <a:spLocks noGrp="1"/>
          </p:cNvSpPr>
          <p:nvPr>
            <p:ph type="sldNum" sz="quarter" idx="5"/>
          </p:nvPr>
        </p:nvSpPr>
        <p:spPr/>
        <p:txBody>
          <a:bodyPr/>
          <a:lstStyle/>
          <a:p>
            <a:fld id="{209CE721-8B2C-F445-ADA2-73420E795883}" type="slidenum">
              <a:rPr lang="en-US" smtClean="0"/>
              <a:t>7</a:t>
            </a:fld>
            <a:endParaRPr lang="en-US"/>
          </a:p>
        </p:txBody>
      </p:sp>
    </p:spTree>
    <p:extLst>
      <p:ext uri="{BB962C8B-B14F-4D97-AF65-F5344CB8AC3E}">
        <p14:creationId xmlns:p14="http://schemas.microsoft.com/office/powerpoint/2010/main" val="87432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C72E3-7037-6D1B-FB67-DEB9310C83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EB8B32-2AF6-830A-EBCF-A12EB48EA2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198125-C9D7-871A-58B0-596F878A7BA3}"/>
              </a:ext>
            </a:extLst>
          </p:cNvPr>
          <p:cNvSpPr>
            <a:spLocks noGrp="1"/>
          </p:cNvSpPr>
          <p:nvPr>
            <p:ph type="body" idx="1"/>
          </p:nvPr>
        </p:nvSpPr>
        <p:spPr/>
        <p:txBody>
          <a:bodyPr/>
          <a:lstStyle/>
          <a:p>
            <a:pPr algn="l">
              <a:lnSpc>
                <a:spcPts val="1650"/>
              </a:lnSpc>
              <a:spcAft>
                <a:spcPts val="825"/>
              </a:spcAft>
              <a:buNone/>
            </a:pPr>
            <a:r>
              <a:rPr lang="en-GB" b="0" i="0" dirty="0">
                <a:solidFill>
                  <a:srgbClr val="B3B1B1"/>
                </a:solidFill>
                <a:effectLst/>
                <a:latin typeface="Arial" panose="020B0604020202020204" pitchFamily="34" charset="0"/>
              </a:rPr>
              <a:t>If a particular version of a file is in the Git directory, it’s considered </a:t>
            </a:r>
            <a:r>
              <a:rPr lang="en-GB" b="1" i="0" dirty="0">
                <a:effectLst/>
                <a:latin typeface="Courier" panose="02070309020205020404" pitchFamily="49" charset="0"/>
              </a:rPr>
              <a:t>committed</a:t>
            </a:r>
            <a:r>
              <a:rPr lang="en-GB" b="0" i="0" dirty="0">
                <a:solidFill>
                  <a:srgbClr val="B3B1B1"/>
                </a:solidFill>
                <a:effectLst/>
                <a:latin typeface="Arial" panose="020B0604020202020204" pitchFamily="34" charset="0"/>
              </a:rPr>
              <a:t>. If it has been modified and was added to the staging area, it is </a:t>
            </a:r>
            <a:r>
              <a:rPr lang="en-GB" b="1" i="0" dirty="0">
                <a:effectLst/>
                <a:latin typeface="Courier" panose="02070309020205020404" pitchFamily="49" charset="0"/>
              </a:rPr>
              <a:t>staged</a:t>
            </a:r>
            <a:r>
              <a:rPr lang="en-GB" b="0" i="0" dirty="0">
                <a:solidFill>
                  <a:srgbClr val="B3B1B1"/>
                </a:solidFill>
                <a:effectLst/>
                <a:latin typeface="Arial" panose="020B0604020202020204" pitchFamily="34" charset="0"/>
              </a:rPr>
              <a:t>. And if it was changed since it was checked out but has not been staged, it is </a:t>
            </a:r>
            <a:r>
              <a:rPr lang="en-GB" b="1" i="0" dirty="0">
                <a:effectLst/>
                <a:latin typeface="Courier" panose="02070309020205020404" pitchFamily="49" charset="0"/>
              </a:rPr>
              <a:t>modified</a:t>
            </a:r>
            <a:r>
              <a:rPr lang="en-GB" b="0" i="0" dirty="0">
                <a:solidFill>
                  <a:srgbClr val="B3B1B1"/>
                </a:solidFill>
                <a:effectLst/>
                <a:latin typeface="Arial" panose="020B0604020202020204" pitchFamily="34" charset="0"/>
              </a:rPr>
              <a:t>.</a:t>
            </a:r>
            <a:endParaRPr lang="en-US" dirty="0"/>
          </a:p>
        </p:txBody>
      </p:sp>
      <p:sp>
        <p:nvSpPr>
          <p:cNvPr id="4" name="Slide Number Placeholder 3">
            <a:extLst>
              <a:ext uri="{FF2B5EF4-FFF2-40B4-BE49-F238E27FC236}">
                <a16:creationId xmlns:a16="http://schemas.microsoft.com/office/drawing/2014/main" id="{2030E29C-5B46-1A91-59C2-AACE727C6928}"/>
              </a:ext>
            </a:extLst>
          </p:cNvPr>
          <p:cNvSpPr>
            <a:spLocks noGrp="1"/>
          </p:cNvSpPr>
          <p:nvPr>
            <p:ph type="sldNum" sz="quarter" idx="5"/>
          </p:nvPr>
        </p:nvSpPr>
        <p:spPr/>
        <p:txBody>
          <a:bodyPr/>
          <a:lstStyle/>
          <a:p>
            <a:fld id="{209CE721-8B2C-F445-ADA2-73420E795883}" type="slidenum">
              <a:rPr lang="en-US" smtClean="0"/>
              <a:t>8</a:t>
            </a:fld>
            <a:endParaRPr lang="en-US"/>
          </a:p>
        </p:txBody>
      </p:sp>
    </p:spTree>
    <p:extLst>
      <p:ext uri="{BB962C8B-B14F-4D97-AF65-F5344CB8AC3E}">
        <p14:creationId xmlns:p14="http://schemas.microsoft.com/office/powerpoint/2010/main" val="980708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367A3-86DD-CFAE-DB9E-F48BBE8AFE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883510-0FE9-BB3D-197C-B625B1316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28546E-73BC-74AC-7F35-1DAE6906C6D6}"/>
              </a:ext>
            </a:extLst>
          </p:cNvPr>
          <p:cNvSpPr>
            <a:spLocks noGrp="1"/>
          </p:cNvSpPr>
          <p:nvPr>
            <p:ph type="body" idx="1"/>
          </p:nvPr>
        </p:nvSpPr>
        <p:spPr/>
        <p:txBody>
          <a:bodyPr/>
          <a:lstStyle/>
          <a:p>
            <a:pPr algn="l">
              <a:lnSpc>
                <a:spcPts val="1650"/>
              </a:lnSpc>
              <a:spcAft>
                <a:spcPts val="825"/>
              </a:spcAft>
              <a:buNone/>
            </a:pPr>
            <a:r>
              <a:rPr lang="en-GB" b="0" i="0" dirty="0">
                <a:solidFill>
                  <a:srgbClr val="B3B1B1"/>
                </a:solidFill>
                <a:effectLst/>
                <a:latin typeface="Arial" panose="020B0604020202020204" pitchFamily="34" charset="0"/>
              </a:rPr>
              <a:t>If a particular version of a file is in the Git directory, it’s considered </a:t>
            </a:r>
            <a:r>
              <a:rPr lang="en-GB" b="1" i="0" dirty="0">
                <a:effectLst/>
                <a:latin typeface="Courier" panose="02070309020205020404" pitchFamily="49" charset="0"/>
              </a:rPr>
              <a:t>committed</a:t>
            </a:r>
            <a:r>
              <a:rPr lang="en-GB" b="0" i="0" dirty="0">
                <a:solidFill>
                  <a:srgbClr val="B3B1B1"/>
                </a:solidFill>
                <a:effectLst/>
                <a:latin typeface="Arial" panose="020B0604020202020204" pitchFamily="34" charset="0"/>
              </a:rPr>
              <a:t>. If it has been modified and was added to the staging area, it is </a:t>
            </a:r>
            <a:r>
              <a:rPr lang="en-GB" b="1" i="0" dirty="0">
                <a:effectLst/>
                <a:latin typeface="Courier" panose="02070309020205020404" pitchFamily="49" charset="0"/>
              </a:rPr>
              <a:t>staged</a:t>
            </a:r>
            <a:r>
              <a:rPr lang="en-GB" b="0" i="0" dirty="0">
                <a:solidFill>
                  <a:srgbClr val="B3B1B1"/>
                </a:solidFill>
                <a:effectLst/>
                <a:latin typeface="Arial" panose="020B0604020202020204" pitchFamily="34" charset="0"/>
              </a:rPr>
              <a:t>. And if it was changed since it was checked out but has not been staged, it is </a:t>
            </a:r>
            <a:r>
              <a:rPr lang="en-GB" b="1" i="0" dirty="0">
                <a:effectLst/>
                <a:latin typeface="Courier" panose="02070309020205020404" pitchFamily="49" charset="0"/>
              </a:rPr>
              <a:t>modified</a:t>
            </a:r>
            <a:r>
              <a:rPr lang="en-GB" b="0" i="0" dirty="0">
                <a:solidFill>
                  <a:srgbClr val="B3B1B1"/>
                </a:solidFill>
                <a:effectLst/>
                <a:latin typeface="Arial" panose="020B0604020202020204" pitchFamily="34" charset="0"/>
              </a:rPr>
              <a:t>.</a:t>
            </a:r>
            <a:endParaRPr lang="en-US" dirty="0"/>
          </a:p>
        </p:txBody>
      </p:sp>
      <p:sp>
        <p:nvSpPr>
          <p:cNvPr id="4" name="Slide Number Placeholder 3">
            <a:extLst>
              <a:ext uri="{FF2B5EF4-FFF2-40B4-BE49-F238E27FC236}">
                <a16:creationId xmlns:a16="http://schemas.microsoft.com/office/drawing/2014/main" id="{3B796D6A-C92F-EBAF-0502-2247FC53E00E}"/>
              </a:ext>
            </a:extLst>
          </p:cNvPr>
          <p:cNvSpPr>
            <a:spLocks noGrp="1"/>
          </p:cNvSpPr>
          <p:nvPr>
            <p:ph type="sldNum" sz="quarter" idx="5"/>
          </p:nvPr>
        </p:nvSpPr>
        <p:spPr/>
        <p:txBody>
          <a:bodyPr/>
          <a:lstStyle/>
          <a:p>
            <a:fld id="{209CE721-8B2C-F445-ADA2-73420E795883}" type="slidenum">
              <a:rPr lang="en-US" smtClean="0"/>
              <a:t>9</a:t>
            </a:fld>
            <a:endParaRPr lang="en-US"/>
          </a:p>
        </p:txBody>
      </p:sp>
    </p:spTree>
    <p:extLst>
      <p:ext uri="{BB962C8B-B14F-4D97-AF65-F5344CB8AC3E}">
        <p14:creationId xmlns:p14="http://schemas.microsoft.com/office/powerpoint/2010/main" val="1316638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13.04.2025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13.04.2025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13.04.2025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13.04.2025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13.04.2025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13.04.2025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13.04.2025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13.04.2025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13.04.2025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13.04.2025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13.04.2025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13.04.2025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wnload/ma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scm.com/download/wi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4967355" y="4681144"/>
            <a:ext cx="3273287" cy="1655762"/>
          </a:xfrm>
        </p:spPr>
        <p:txBody>
          <a:bodyPr vert="horz" lIns="91440" tIns="45720" rIns="91440" bIns="45720" rtlCol="0" anchor="t">
            <a:normAutofit/>
          </a:bodyPr>
          <a:lstStyle/>
          <a:p>
            <a:r>
              <a:rPr lang="tr-TR" dirty="0">
                <a:latin typeface="Century Gothic"/>
              </a:rPr>
              <a:t>Mehmet Yiğit Avcı</a:t>
            </a:r>
          </a:p>
          <a:p>
            <a:endParaRPr lang="tr-TR" dirty="0">
              <a:latin typeface="Century Gothic"/>
            </a:endParaRPr>
          </a:p>
        </p:txBody>
      </p:sp>
      <p:sp>
        <p:nvSpPr>
          <p:cNvPr id="7" name="Title 6">
            <a:extLst>
              <a:ext uri="{FF2B5EF4-FFF2-40B4-BE49-F238E27FC236}">
                <a16:creationId xmlns:a16="http://schemas.microsoft.com/office/drawing/2014/main" id="{4ED52659-4C64-B839-A91B-B6339FE90B62}"/>
              </a:ext>
            </a:extLst>
          </p:cNvPr>
          <p:cNvSpPr>
            <a:spLocks noGrp="1"/>
          </p:cNvSpPr>
          <p:nvPr>
            <p:ph type="ctrTitle"/>
          </p:nvPr>
        </p:nvSpPr>
        <p:spPr>
          <a:xfrm>
            <a:off x="2031999" y="2154219"/>
            <a:ext cx="9144000" cy="2387600"/>
          </a:xfrm>
        </p:spPr>
        <p:txBody>
          <a:bodyPr/>
          <a:lstStyle/>
          <a:p>
            <a:r>
              <a:rPr lang="en-US" dirty="0"/>
              <a:t>Introduction to Version Control</a:t>
            </a:r>
          </a:p>
        </p:txBody>
      </p:sp>
      <p:pic>
        <p:nvPicPr>
          <p:cNvPr id="1026" name="Picture 2" descr="King's EPSRC DRIVE-Health Centre for Doctoral Training">
            <a:extLst>
              <a:ext uri="{FF2B5EF4-FFF2-40B4-BE49-F238E27FC236}">
                <a16:creationId xmlns:a16="http://schemas.microsoft.com/office/drawing/2014/main" id="{F1B3632A-1BF6-C05C-7F25-27024491B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999" y="0"/>
            <a:ext cx="8128000" cy="23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FAF51-5BAF-DD07-8317-C653CE06F6C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36A1ED3-1128-0257-2BBC-46E4BF154497}"/>
              </a:ext>
            </a:extLst>
          </p:cNvPr>
          <p:cNvSpPr>
            <a:spLocks noGrp="1"/>
          </p:cNvSpPr>
          <p:nvPr>
            <p:ph type="title"/>
          </p:nvPr>
        </p:nvSpPr>
        <p:spPr>
          <a:xfrm>
            <a:off x="137160" y="-635"/>
            <a:ext cx="11216640" cy="1325563"/>
          </a:xfrm>
        </p:spPr>
        <p:txBody>
          <a:bodyPr>
            <a:normAutofit/>
          </a:bodyPr>
          <a:lstStyle/>
          <a:p>
            <a:r>
              <a:rPr lang="tr-TR" sz="4000" b="1" dirty="0">
                <a:solidFill>
                  <a:srgbClr val="FF0000"/>
                </a:solidFill>
                <a:latin typeface="Century Gothic"/>
                <a:ea typeface="+mj-lt"/>
                <a:cs typeface="+mj-lt"/>
              </a:rPr>
              <a:t>Hands ON: </a:t>
            </a:r>
            <a:r>
              <a:rPr lang="tr-TR" sz="4000" b="1" dirty="0" err="1">
                <a:solidFill>
                  <a:srgbClr val="FF0000"/>
                </a:solidFill>
                <a:latin typeface="Century Gothic"/>
                <a:ea typeface="+mj-lt"/>
                <a:cs typeface="+mj-lt"/>
              </a:rPr>
              <a:t>Install</a:t>
            </a:r>
            <a:r>
              <a:rPr lang="tr-TR" sz="4000" b="1" dirty="0">
                <a:solidFill>
                  <a:srgbClr val="FF0000"/>
                </a:solidFill>
                <a:latin typeface="Century Gothic"/>
                <a:ea typeface="+mj-lt"/>
                <a:cs typeface="+mj-lt"/>
              </a:rPr>
              <a:t> Git</a:t>
            </a:r>
          </a:p>
        </p:txBody>
      </p:sp>
      <p:sp>
        <p:nvSpPr>
          <p:cNvPr id="6" name="Content Placeholder 5">
            <a:extLst>
              <a:ext uri="{FF2B5EF4-FFF2-40B4-BE49-F238E27FC236}">
                <a16:creationId xmlns:a16="http://schemas.microsoft.com/office/drawing/2014/main" id="{292CFB4E-19FC-131D-028D-306260C0340B}"/>
              </a:ext>
            </a:extLst>
          </p:cNvPr>
          <p:cNvSpPr>
            <a:spLocks noGrp="1"/>
          </p:cNvSpPr>
          <p:nvPr>
            <p:ph idx="1"/>
          </p:nvPr>
        </p:nvSpPr>
        <p:spPr>
          <a:xfrm>
            <a:off x="268355" y="1324928"/>
            <a:ext cx="7404279" cy="4852035"/>
          </a:xfrm>
        </p:spPr>
        <p:txBody>
          <a:bodyPr>
            <a:normAutofit fontScale="77500" lnSpcReduction="20000"/>
          </a:bodyPr>
          <a:lstStyle/>
          <a:p>
            <a:pPr algn="l">
              <a:lnSpc>
                <a:spcPct val="100000"/>
              </a:lnSpc>
              <a:spcAft>
                <a:spcPts val="825"/>
              </a:spcAft>
              <a:buNone/>
            </a:pPr>
            <a:r>
              <a:rPr lang="en-GB" b="1" i="0" dirty="0">
                <a:effectLst/>
                <a:latin typeface="Arial" panose="020B0604020202020204" pitchFamily="34" charset="0"/>
              </a:rPr>
              <a:t>Installing on Linux</a:t>
            </a:r>
          </a:p>
          <a:p>
            <a:pPr algn="l">
              <a:lnSpc>
                <a:spcPct val="100000"/>
              </a:lnSpc>
              <a:spcAft>
                <a:spcPts val="825"/>
              </a:spcAft>
              <a:buNone/>
            </a:pPr>
            <a:r>
              <a:rPr lang="en-GB" b="0" i="0" dirty="0">
                <a:effectLst/>
                <a:latin typeface="Arial" panose="020B0604020202020204" pitchFamily="34" charset="0"/>
              </a:rPr>
              <a:t>$ </a:t>
            </a:r>
            <a:r>
              <a:rPr lang="en-GB" b="0" i="0" dirty="0" err="1">
                <a:effectLst/>
                <a:latin typeface="Arial" panose="020B0604020202020204" pitchFamily="34" charset="0"/>
              </a:rPr>
              <a:t>sudo</a:t>
            </a:r>
            <a:r>
              <a:rPr lang="en-GB" b="0" i="0" dirty="0">
                <a:effectLst/>
                <a:latin typeface="Arial" panose="020B0604020202020204" pitchFamily="34" charset="0"/>
              </a:rPr>
              <a:t> </a:t>
            </a:r>
            <a:r>
              <a:rPr lang="en-GB" b="0" i="0" dirty="0" err="1">
                <a:effectLst/>
                <a:latin typeface="Arial" panose="020B0604020202020204" pitchFamily="34" charset="0"/>
              </a:rPr>
              <a:t>dnf</a:t>
            </a:r>
            <a:r>
              <a:rPr lang="en-GB" b="0" i="0" dirty="0">
                <a:effectLst/>
                <a:latin typeface="Arial" panose="020B0604020202020204" pitchFamily="34" charset="0"/>
              </a:rPr>
              <a:t> install git-all</a:t>
            </a:r>
          </a:p>
          <a:p>
            <a:pPr algn="l">
              <a:lnSpc>
                <a:spcPct val="100000"/>
              </a:lnSpc>
              <a:spcAft>
                <a:spcPts val="825"/>
              </a:spcAft>
              <a:buNone/>
            </a:pPr>
            <a:r>
              <a:rPr lang="en-GB" b="0" i="0" dirty="0">
                <a:effectLst/>
                <a:latin typeface="Arial" panose="020B0604020202020204" pitchFamily="34" charset="0"/>
              </a:rPr>
              <a:t>If you’re on a Debian-based distribution, such as Ubuntu, try apt:</a:t>
            </a:r>
          </a:p>
          <a:p>
            <a:pPr algn="l">
              <a:lnSpc>
                <a:spcPct val="100000"/>
              </a:lnSpc>
              <a:spcAft>
                <a:spcPts val="825"/>
              </a:spcAft>
              <a:buNone/>
            </a:pPr>
            <a:r>
              <a:rPr lang="en-GB" b="0" i="0" dirty="0">
                <a:effectLst/>
                <a:latin typeface="Arial" panose="020B0604020202020204" pitchFamily="34" charset="0"/>
              </a:rPr>
              <a:t>$ </a:t>
            </a:r>
            <a:r>
              <a:rPr lang="en-GB" b="0" i="0" dirty="0" err="1">
                <a:effectLst/>
                <a:latin typeface="Arial" panose="020B0604020202020204" pitchFamily="34" charset="0"/>
              </a:rPr>
              <a:t>sudo</a:t>
            </a:r>
            <a:r>
              <a:rPr lang="en-GB" b="0" i="0" dirty="0">
                <a:effectLst/>
                <a:latin typeface="Arial" panose="020B0604020202020204" pitchFamily="34" charset="0"/>
              </a:rPr>
              <a:t> apt install git-all</a:t>
            </a:r>
          </a:p>
          <a:p>
            <a:pPr algn="l">
              <a:lnSpc>
                <a:spcPct val="100000"/>
              </a:lnSpc>
              <a:spcAft>
                <a:spcPts val="825"/>
              </a:spcAft>
              <a:buNone/>
            </a:pPr>
            <a:r>
              <a:rPr lang="en-GB" b="1" i="0" dirty="0">
                <a:effectLst/>
                <a:latin typeface="Arial" panose="020B0604020202020204" pitchFamily="34" charset="0"/>
              </a:rPr>
              <a:t>Installing on macOS</a:t>
            </a:r>
          </a:p>
          <a:p>
            <a:pPr algn="l">
              <a:lnSpc>
                <a:spcPct val="100000"/>
              </a:lnSpc>
              <a:spcAft>
                <a:spcPts val="825"/>
              </a:spcAft>
              <a:buNone/>
            </a:pPr>
            <a:r>
              <a:rPr lang="en-GB" b="0" i="0" dirty="0">
                <a:effectLst/>
                <a:latin typeface="Arial" panose="020B0604020202020204" pitchFamily="34" charset="0"/>
              </a:rPr>
              <a:t>$ git –version</a:t>
            </a:r>
            <a:endParaRPr lang="en-GB" dirty="0">
              <a:latin typeface="Arial" panose="020B0604020202020204" pitchFamily="34" charset="0"/>
            </a:endParaRPr>
          </a:p>
          <a:p>
            <a:pPr algn="l">
              <a:lnSpc>
                <a:spcPct val="100000"/>
              </a:lnSpc>
              <a:spcAft>
                <a:spcPts val="825"/>
              </a:spcAft>
              <a:buNone/>
            </a:pPr>
            <a:r>
              <a:rPr lang="en-GB" b="0" i="0" u="none" strike="noStrike" dirty="0">
                <a:effectLst/>
                <a:latin typeface="Arial" panose="020B0604020202020204" pitchFamily="34" charset="0"/>
                <a:hlinkClick r:id="rId3"/>
              </a:rPr>
              <a:t>https://git-scm.com/download/mac</a:t>
            </a:r>
            <a:r>
              <a:rPr lang="en-GB" b="0" i="0" dirty="0">
                <a:solidFill>
                  <a:srgbClr val="B3B1B1"/>
                </a:solidFill>
                <a:effectLst/>
                <a:latin typeface="Arial" panose="020B0604020202020204" pitchFamily="34" charset="0"/>
              </a:rPr>
              <a:t>.</a:t>
            </a:r>
          </a:p>
          <a:p>
            <a:pPr algn="l">
              <a:lnSpc>
                <a:spcPct val="100000"/>
              </a:lnSpc>
              <a:spcAft>
                <a:spcPts val="825"/>
              </a:spcAft>
              <a:buNone/>
            </a:pPr>
            <a:r>
              <a:rPr lang="en-GB" b="1" i="0" dirty="0">
                <a:effectLst/>
                <a:latin typeface="Arial" panose="020B0604020202020204" pitchFamily="34" charset="0"/>
              </a:rPr>
              <a:t>Installing on Windows</a:t>
            </a:r>
          </a:p>
          <a:p>
            <a:pPr algn="l">
              <a:lnSpc>
                <a:spcPct val="100000"/>
              </a:lnSpc>
              <a:spcAft>
                <a:spcPts val="825"/>
              </a:spcAft>
              <a:buNone/>
            </a:pPr>
            <a:r>
              <a:rPr lang="en-GB" b="0" i="0" u="none" strike="noStrike" dirty="0">
                <a:effectLst/>
                <a:latin typeface="Arial" panose="020B0604020202020204" pitchFamily="34" charset="0"/>
                <a:hlinkClick r:id="rId4"/>
              </a:rPr>
              <a:t>https://git-scm.com/download/win</a:t>
            </a:r>
            <a:r>
              <a:rPr lang="en-GB" b="0" i="0" dirty="0">
                <a:solidFill>
                  <a:srgbClr val="B3B1B1"/>
                </a:solidFill>
                <a:effectLst/>
                <a:latin typeface="Arial" panose="020B0604020202020204" pitchFamily="34" charset="0"/>
              </a:rPr>
              <a:t> </a:t>
            </a:r>
            <a:endParaRPr lang="en-GB" b="0" i="0" dirty="0">
              <a:effectLst/>
              <a:latin typeface="Arial" panose="020B0604020202020204" pitchFamily="34" charset="0"/>
            </a:endParaRPr>
          </a:p>
          <a:p>
            <a:pPr algn="l">
              <a:lnSpc>
                <a:spcPct val="100000"/>
              </a:lnSpc>
              <a:spcAft>
                <a:spcPts val="825"/>
              </a:spcAft>
              <a:buNone/>
            </a:pPr>
            <a:endParaRPr lang="en-GB" b="0" i="0" dirty="0">
              <a:effectLst/>
              <a:latin typeface="Arial" panose="020B0604020202020204" pitchFamily="34" charset="0"/>
            </a:endParaRPr>
          </a:p>
        </p:txBody>
      </p:sp>
      <p:sp>
        <p:nvSpPr>
          <p:cNvPr id="4" name="TextBox 3">
            <a:extLst>
              <a:ext uri="{FF2B5EF4-FFF2-40B4-BE49-F238E27FC236}">
                <a16:creationId xmlns:a16="http://schemas.microsoft.com/office/drawing/2014/main" id="{6CE89766-97F8-D6AE-E2F4-CB5058FC2B7F}"/>
              </a:ext>
            </a:extLst>
          </p:cNvPr>
          <p:cNvSpPr txBox="1"/>
          <p:nvPr/>
        </p:nvSpPr>
        <p:spPr>
          <a:xfrm>
            <a:off x="6444826" y="5530632"/>
            <a:ext cx="6136782" cy="646331"/>
          </a:xfrm>
          <a:prstGeom prst="rect">
            <a:avLst/>
          </a:prstGeom>
          <a:noFill/>
        </p:spPr>
        <p:txBody>
          <a:bodyPr wrap="square">
            <a:spAutoFit/>
          </a:bodyPr>
          <a:lstStyle/>
          <a:p>
            <a:r>
              <a:rPr lang="en-GB" dirty="0"/>
              <a:t>$ git config --global </a:t>
            </a:r>
            <a:r>
              <a:rPr lang="en-GB" dirty="0" err="1"/>
              <a:t>user.name</a:t>
            </a:r>
            <a:r>
              <a:rPr lang="en-GB" dirty="0"/>
              <a:t> ”Yigit Avci" </a:t>
            </a:r>
          </a:p>
          <a:p>
            <a:r>
              <a:rPr lang="en-GB" dirty="0"/>
              <a:t>$ git config --global </a:t>
            </a:r>
            <a:r>
              <a:rPr lang="en-GB" dirty="0" err="1"/>
              <a:t>user.email</a:t>
            </a:r>
            <a:r>
              <a:rPr lang="en-GB" dirty="0"/>
              <a:t> </a:t>
            </a:r>
            <a:r>
              <a:rPr lang="en-GB" dirty="0" err="1"/>
              <a:t>yigitavci@example.com</a:t>
            </a:r>
            <a:endParaRPr lang="en-US" dirty="0"/>
          </a:p>
        </p:txBody>
      </p:sp>
    </p:spTree>
    <p:extLst>
      <p:ext uri="{BB962C8B-B14F-4D97-AF65-F5344CB8AC3E}">
        <p14:creationId xmlns:p14="http://schemas.microsoft.com/office/powerpoint/2010/main" val="285362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42CFE-A1D4-020F-9DD3-CD49B993518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9F0ED4E-28EB-9090-FF23-4F11B8567291}"/>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Creating</a:t>
            </a:r>
            <a:r>
              <a:rPr lang="tr-TR" sz="4000" b="1" dirty="0">
                <a:latin typeface="Century Gothic"/>
                <a:ea typeface="+mj-lt"/>
                <a:cs typeface="+mj-lt"/>
              </a:rPr>
              <a:t> a </a:t>
            </a:r>
            <a:r>
              <a:rPr lang="tr-TR" sz="4000" b="1" dirty="0" err="1">
                <a:latin typeface="Century Gothic"/>
                <a:ea typeface="+mj-lt"/>
                <a:cs typeface="+mj-lt"/>
              </a:rPr>
              <a:t>Repository</a:t>
            </a:r>
            <a:endParaRPr lang="tr-TR" sz="4000" b="1" dirty="0">
              <a:latin typeface="Century Gothic"/>
              <a:ea typeface="+mj-lt"/>
              <a:cs typeface="+mj-lt"/>
            </a:endParaRPr>
          </a:p>
        </p:txBody>
      </p:sp>
      <p:sp>
        <p:nvSpPr>
          <p:cNvPr id="6" name="Content Placeholder 5">
            <a:extLst>
              <a:ext uri="{FF2B5EF4-FFF2-40B4-BE49-F238E27FC236}">
                <a16:creationId xmlns:a16="http://schemas.microsoft.com/office/drawing/2014/main" id="{ECAD76BA-7F6A-EC15-842F-7A921D3632F1}"/>
              </a:ext>
            </a:extLst>
          </p:cNvPr>
          <p:cNvSpPr>
            <a:spLocks noGrp="1"/>
          </p:cNvSpPr>
          <p:nvPr>
            <p:ph idx="1"/>
          </p:nvPr>
        </p:nvSpPr>
        <p:spPr>
          <a:xfrm>
            <a:off x="268355" y="1324928"/>
            <a:ext cx="10330958" cy="4852035"/>
          </a:xfrm>
        </p:spPr>
        <p:txBody>
          <a:bodyPr>
            <a:normAutofit/>
          </a:bodyPr>
          <a:lstStyle/>
          <a:p>
            <a:pPr algn="l">
              <a:lnSpc>
                <a:spcPct val="100000"/>
              </a:lnSpc>
              <a:spcAft>
                <a:spcPts val="825"/>
              </a:spcAft>
              <a:buNone/>
            </a:pPr>
            <a:r>
              <a:rPr lang="en-GB" b="0" i="0" dirty="0">
                <a:effectLst/>
                <a:latin typeface="Arial" panose="020B0604020202020204" pitchFamily="34" charset="0"/>
              </a:rPr>
              <a:t>$ </a:t>
            </a:r>
            <a:r>
              <a:rPr lang="en-GB" b="0" i="0" dirty="0" err="1">
                <a:effectLst/>
                <a:latin typeface="Arial" panose="020B0604020202020204" pitchFamily="34" charset="0"/>
              </a:rPr>
              <a:t>mkdir</a:t>
            </a:r>
            <a:r>
              <a:rPr lang="en-GB" b="0" i="0" dirty="0">
                <a:effectLst/>
                <a:latin typeface="Arial" panose="020B0604020202020204" pitchFamily="34" charset="0"/>
              </a:rPr>
              <a:t> </a:t>
            </a:r>
            <a:r>
              <a:rPr lang="en-GB" dirty="0" err="1"/>
              <a:t>version_control</a:t>
            </a:r>
            <a:endParaRPr lang="en-GB" dirty="0"/>
          </a:p>
          <a:p>
            <a:pPr algn="l">
              <a:lnSpc>
                <a:spcPct val="100000"/>
              </a:lnSpc>
              <a:spcAft>
                <a:spcPts val="825"/>
              </a:spcAft>
              <a:buNone/>
            </a:pPr>
            <a:r>
              <a:rPr lang="en-GB" dirty="0"/>
              <a:t>$ cd </a:t>
            </a:r>
            <a:r>
              <a:rPr lang="en-GB" dirty="0" err="1"/>
              <a:t>version_control</a:t>
            </a:r>
            <a:endParaRPr lang="en-GB" dirty="0"/>
          </a:p>
          <a:p>
            <a:pPr algn="l">
              <a:lnSpc>
                <a:spcPct val="100000"/>
              </a:lnSpc>
              <a:spcAft>
                <a:spcPts val="825"/>
              </a:spcAft>
              <a:buNone/>
            </a:pPr>
            <a:r>
              <a:rPr lang="en-GB" dirty="0"/>
              <a:t>$ Create a file named as </a:t>
            </a:r>
            <a:r>
              <a:rPr lang="en-GB" dirty="0" err="1"/>
              <a:t>init.py</a:t>
            </a:r>
            <a:r>
              <a:rPr lang="en-GB" dirty="0"/>
              <a:t> </a:t>
            </a:r>
          </a:p>
          <a:p>
            <a:pPr>
              <a:lnSpc>
                <a:spcPct val="100000"/>
              </a:lnSpc>
              <a:spcAft>
                <a:spcPts val="825"/>
              </a:spcAft>
              <a:buNone/>
            </a:pPr>
            <a:r>
              <a:rPr lang="en-GB" b="0" i="0" dirty="0">
                <a:effectLst/>
                <a:latin typeface="Arial" panose="020B0604020202020204" pitchFamily="34" charset="0"/>
              </a:rPr>
              <a:t>$ </a:t>
            </a:r>
            <a:r>
              <a:rPr lang="en-GB" dirty="0">
                <a:solidFill>
                  <a:srgbClr val="FF0000"/>
                </a:solidFill>
              </a:rPr>
              <a:t>git </a:t>
            </a:r>
            <a:r>
              <a:rPr lang="en-GB" dirty="0" err="1">
                <a:solidFill>
                  <a:srgbClr val="FF0000"/>
                </a:solidFill>
              </a:rPr>
              <a:t>init</a:t>
            </a:r>
            <a:r>
              <a:rPr lang="en-GB" dirty="0">
                <a:solidFill>
                  <a:srgbClr val="FF0000"/>
                </a:solidFill>
              </a:rPr>
              <a:t>: </a:t>
            </a:r>
            <a:r>
              <a:rPr lang="en-GB" sz="2400" i="1" dirty="0">
                <a:solidFill>
                  <a:schemeClr val="tx1">
                    <a:lumMod val="75000"/>
                    <a:lumOff val="25000"/>
                  </a:schemeClr>
                </a:solidFill>
              </a:rPr>
              <a:t>This creates a new subdirectory named </a:t>
            </a:r>
            <a:r>
              <a:rPr lang="en-GB" sz="2400" i="1" dirty="0">
                <a:solidFill>
                  <a:schemeClr val="tx1">
                    <a:lumMod val="75000"/>
                    <a:lumOff val="25000"/>
                  </a:schemeClr>
                </a:solidFill>
                <a:highlight>
                  <a:srgbClr val="808080"/>
                </a:highlight>
              </a:rPr>
              <a:t>.git</a:t>
            </a:r>
            <a:r>
              <a:rPr lang="en-GB" sz="2400" i="1" dirty="0">
                <a:solidFill>
                  <a:schemeClr val="tx1">
                    <a:lumMod val="75000"/>
                    <a:lumOff val="25000"/>
                  </a:schemeClr>
                </a:solidFill>
              </a:rPr>
              <a:t> that contains all of your necessary repository files — a Git repository skeleton.</a:t>
            </a:r>
          </a:p>
          <a:p>
            <a:pPr>
              <a:lnSpc>
                <a:spcPct val="100000"/>
              </a:lnSpc>
              <a:spcAft>
                <a:spcPts val="825"/>
              </a:spcAft>
              <a:buNone/>
            </a:pPr>
            <a:r>
              <a:rPr lang="en-GB" dirty="0"/>
              <a:t>$ git add </a:t>
            </a:r>
            <a:r>
              <a:rPr lang="en-GB" dirty="0" err="1"/>
              <a:t>init.py</a:t>
            </a:r>
            <a:r>
              <a:rPr lang="en-GB" dirty="0"/>
              <a:t> </a:t>
            </a:r>
            <a:r>
              <a:rPr lang="en-GB" sz="2800" i="1" dirty="0">
                <a:solidFill>
                  <a:schemeClr val="tx1">
                    <a:lumMod val="75000"/>
                    <a:lumOff val="25000"/>
                  </a:schemeClr>
                </a:solidFill>
              </a:rPr>
              <a:t>This basically stages your changes </a:t>
            </a:r>
            <a:endParaRPr lang="en-GB" dirty="0"/>
          </a:p>
          <a:p>
            <a:pPr>
              <a:lnSpc>
                <a:spcPct val="100000"/>
              </a:lnSpc>
              <a:spcAft>
                <a:spcPts val="825"/>
              </a:spcAft>
              <a:buNone/>
            </a:pPr>
            <a:r>
              <a:rPr lang="en-GB" dirty="0"/>
              <a:t>$ git commit -m 'Initial project version'</a:t>
            </a:r>
            <a:endParaRPr lang="en-GB" b="0" i="0" dirty="0">
              <a:effectLst/>
              <a:latin typeface="Arial" panose="020B0604020202020204" pitchFamily="34" charset="0"/>
            </a:endParaRPr>
          </a:p>
        </p:txBody>
      </p:sp>
    </p:spTree>
    <p:extLst>
      <p:ext uri="{BB962C8B-B14F-4D97-AF65-F5344CB8AC3E}">
        <p14:creationId xmlns:p14="http://schemas.microsoft.com/office/powerpoint/2010/main" val="191531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E8FCB-D00D-3B75-1D4C-81F026E526A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F08253A-3639-27AF-4E39-4F21369C2D1E}"/>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Cloning</a:t>
            </a:r>
            <a:r>
              <a:rPr lang="tr-TR" sz="4000" b="1" dirty="0">
                <a:latin typeface="Century Gothic"/>
                <a:ea typeface="+mj-lt"/>
                <a:cs typeface="+mj-lt"/>
              </a:rPr>
              <a:t> a </a:t>
            </a:r>
            <a:r>
              <a:rPr lang="tr-TR" sz="4000" b="1" dirty="0" err="1">
                <a:latin typeface="Century Gothic"/>
                <a:ea typeface="+mj-lt"/>
                <a:cs typeface="+mj-lt"/>
              </a:rPr>
              <a:t>Repository</a:t>
            </a:r>
            <a:endParaRPr lang="tr-TR" sz="4000" b="1" dirty="0">
              <a:latin typeface="Century Gothic"/>
              <a:ea typeface="+mj-lt"/>
              <a:cs typeface="+mj-lt"/>
            </a:endParaRPr>
          </a:p>
        </p:txBody>
      </p:sp>
      <p:sp>
        <p:nvSpPr>
          <p:cNvPr id="6" name="Content Placeholder 5">
            <a:extLst>
              <a:ext uri="{FF2B5EF4-FFF2-40B4-BE49-F238E27FC236}">
                <a16:creationId xmlns:a16="http://schemas.microsoft.com/office/drawing/2014/main" id="{095A2E45-1BC4-4CFE-7C66-20EA3CD0729C}"/>
              </a:ext>
            </a:extLst>
          </p:cNvPr>
          <p:cNvSpPr>
            <a:spLocks noGrp="1"/>
          </p:cNvSpPr>
          <p:nvPr>
            <p:ph idx="1"/>
          </p:nvPr>
        </p:nvSpPr>
        <p:spPr>
          <a:xfrm>
            <a:off x="268355" y="1324928"/>
            <a:ext cx="10330958" cy="4852035"/>
          </a:xfrm>
        </p:spPr>
        <p:txBody>
          <a:bodyPr>
            <a:normAutofit/>
          </a:bodyPr>
          <a:lstStyle/>
          <a:p>
            <a:pPr algn="l">
              <a:lnSpc>
                <a:spcPct val="100000"/>
              </a:lnSpc>
              <a:spcAft>
                <a:spcPts val="825"/>
              </a:spcAft>
              <a:buNone/>
            </a:pPr>
            <a:r>
              <a:rPr lang="en-GB" b="0" i="0" dirty="0">
                <a:effectLst/>
                <a:latin typeface="Arial" panose="020B0604020202020204" pitchFamily="34" charset="0"/>
              </a:rPr>
              <a:t>$ git clone </a:t>
            </a:r>
            <a:r>
              <a:rPr lang="en-GB" b="0" i="0" dirty="0" err="1">
                <a:effectLst/>
                <a:latin typeface="Arial" panose="020B0604020202020204" pitchFamily="34" charset="0"/>
              </a:rPr>
              <a:t>github.com</a:t>
            </a:r>
            <a:r>
              <a:rPr lang="en-GB" b="0" i="0" dirty="0">
                <a:effectLst/>
                <a:latin typeface="Arial" panose="020B0604020202020204" pitchFamily="34" charset="0"/>
              </a:rPr>
              <a:t>/</a:t>
            </a:r>
            <a:r>
              <a:rPr lang="en-GB" b="0" i="0" dirty="0" err="1">
                <a:effectLst/>
                <a:latin typeface="Arial" panose="020B0604020202020204" pitchFamily="34" charset="0"/>
              </a:rPr>
              <a:t>slatifi</a:t>
            </a:r>
            <a:r>
              <a:rPr lang="en-GB" b="0" i="0" dirty="0">
                <a:effectLst/>
                <a:latin typeface="Arial" panose="020B0604020202020204" pitchFamily="34" charset="0"/>
              </a:rPr>
              <a:t>/drive-coding</a:t>
            </a:r>
          </a:p>
          <a:p>
            <a:pPr algn="l">
              <a:lnSpc>
                <a:spcPct val="100000"/>
              </a:lnSpc>
              <a:spcAft>
                <a:spcPts val="825"/>
              </a:spcAft>
              <a:buNone/>
            </a:pPr>
            <a:r>
              <a:rPr lang="en-GB" dirty="0">
                <a:latin typeface="Arial" panose="020B0604020202020204" pitchFamily="34" charset="0"/>
              </a:rPr>
              <a:t>$ cd </a:t>
            </a:r>
            <a:r>
              <a:rPr lang="en-GB" b="0" i="0" dirty="0">
                <a:effectLst/>
                <a:latin typeface="Arial" panose="020B0604020202020204" pitchFamily="34" charset="0"/>
              </a:rPr>
              <a:t>drive-coding/lesson02-versioncontrol/playgroun</a:t>
            </a:r>
            <a:r>
              <a:rPr lang="en-GB" dirty="0">
                <a:latin typeface="Arial" panose="020B0604020202020204" pitchFamily="34" charset="0"/>
              </a:rPr>
              <a:t>d</a:t>
            </a:r>
            <a:endParaRPr lang="en-GB" b="0" i="0" dirty="0">
              <a:effectLst/>
              <a:latin typeface="Arial" panose="020B0604020202020204" pitchFamily="34" charset="0"/>
            </a:endParaRPr>
          </a:p>
        </p:txBody>
      </p:sp>
      <p:pic>
        <p:nvPicPr>
          <p:cNvPr id="3" name="Picture 2">
            <a:extLst>
              <a:ext uri="{FF2B5EF4-FFF2-40B4-BE49-F238E27FC236}">
                <a16:creationId xmlns:a16="http://schemas.microsoft.com/office/drawing/2014/main" id="{66C0F4B7-575F-479A-538B-FE402F35B531}"/>
              </a:ext>
            </a:extLst>
          </p:cNvPr>
          <p:cNvPicPr>
            <a:picLocks noChangeAspect="1"/>
          </p:cNvPicPr>
          <p:nvPr/>
        </p:nvPicPr>
        <p:blipFill>
          <a:blip r:embed="rId3"/>
          <a:stretch>
            <a:fillRect/>
          </a:stretch>
        </p:blipFill>
        <p:spPr>
          <a:xfrm>
            <a:off x="268355" y="2695865"/>
            <a:ext cx="10044822" cy="1325563"/>
          </a:xfrm>
          <a:prstGeom prst="rect">
            <a:avLst/>
          </a:prstGeom>
        </p:spPr>
      </p:pic>
      <p:pic>
        <p:nvPicPr>
          <p:cNvPr id="4" name="Picture 3">
            <a:extLst>
              <a:ext uri="{FF2B5EF4-FFF2-40B4-BE49-F238E27FC236}">
                <a16:creationId xmlns:a16="http://schemas.microsoft.com/office/drawing/2014/main" id="{D87D7A37-040E-8621-2BD4-837F22B33425}"/>
              </a:ext>
            </a:extLst>
          </p:cNvPr>
          <p:cNvPicPr>
            <a:picLocks noChangeAspect="1"/>
          </p:cNvPicPr>
          <p:nvPr/>
        </p:nvPicPr>
        <p:blipFill>
          <a:blip r:embed="rId4"/>
          <a:stretch>
            <a:fillRect/>
          </a:stretch>
        </p:blipFill>
        <p:spPr>
          <a:xfrm>
            <a:off x="268355" y="4019654"/>
            <a:ext cx="9269197" cy="2745422"/>
          </a:xfrm>
          <a:prstGeom prst="rect">
            <a:avLst/>
          </a:prstGeom>
        </p:spPr>
      </p:pic>
    </p:spTree>
    <p:extLst>
      <p:ext uri="{BB962C8B-B14F-4D97-AF65-F5344CB8AC3E}">
        <p14:creationId xmlns:p14="http://schemas.microsoft.com/office/powerpoint/2010/main" val="413672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D0FC4-856F-0416-6A24-EB731B390464}"/>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EC3B472-2D0B-B283-8F61-62B4C2E84CC2}"/>
              </a:ext>
            </a:extLst>
          </p:cNvPr>
          <p:cNvSpPr>
            <a:spLocks noGrp="1"/>
          </p:cNvSpPr>
          <p:nvPr>
            <p:ph idx="1"/>
          </p:nvPr>
        </p:nvSpPr>
        <p:spPr>
          <a:xfrm>
            <a:off x="268355" y="565075"/>
            <a:ext cx="10330958" cy="4852035"/>
          </a:xfrm>
        </p:spPr>
        <p:txBody>
          <a:bodyPr>
            <a:normAutofit/>
          </a:bodyPr>
          <a:lstStyle/>
          <a:p>
            <a:pPr algn="l">
              <a:buNone/>
            </a:pPr>
            <a:r>
              <a:rPr lang="en-GB" b="0" i="0" dirty="0">
                <a:solidFill>
                  <a:srgbClr val="4E443C"/>
                </a:solidFill>
                <a:effectLst/>
                <a:latin typeface="Adelle"/>
              </a:rPr>
              <a:t>Touch README</a:t>
            </a:r>
            <a:br>
              <a:rPr lang="en-GB" b="0" i="0" dirty="0">
                <a:solidFill>
                  <a:srgbClr val="4E443C"/>
                </a:solidFill>
                <a:effectLst/>
                <a:latin typeface="Adelle"/>
              </a:rPr>
            </a:br>
            <a:r>
              <a:rPr lang="en-GB" b="0" i="0" dirty="0">
                <a:solidFill>
                  <a:srgbClr val="4E443C"/>
                </a:solidFill>
                <a:effectLst/>
                <a:latin typeface="Adelle"/>
              </a:rPr>
              <a:t>$ git add README</a:t>
            </a:r>
          </a:p>
        </p:txBody>
      </p:sp>
      <p:pic>
        <p:nvPicPr>
          <p:cNvPr id="8" name="Picture 7">
            <a:extLst>
              <a:ext uri="{FF2B5EF4-FFF2-40B4-BE49-F238E27FC236}">
                <a16:creationId xmlns:a16="http://schemas.microsoft.com/office/drawing/2014/main" id="{CB3BFC7C-C7C4-D790-7090-28EDE31CFF7A}"/>
              </a:ext>
            </a:extLst>
          </p:cNvPr>
          <p:cNvPicPr>
            <a:picLocks noChangeAspect="1"/>
          </p:cNvPicPr>
          <p:nvPr/>
        </p:nvPicPr>
        <p:blipFill>
          <a:blip r:embed="rId3"/>
          <a:stretch>
            <a:fillRect/>
          </a:stretch>
        </p:blipFill>
        <p:spPr>
          <a:xfrm>
            <a:off x="268355" y="1932912"/>
            <a:ext cx="8265990" cy="1818033"/>
          </a:xfrm>
          <a:prstGeom prst="rect">
            <a:avLst/>
          </a:prstGeom>
        </p:spPr>
      </p:pic>
    </p:spTree>
    <p:extLst>
      <p:ext uri="{BB962C8B-B14F-4D97-AF65-F5344CB8AC3E}">
        <p14:creationId xmlns:p14="http://schemas.microsoft.com/office/powerpoint/2010/main" val="1681251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11E9F-BB97-9955-4651-0715A64E1BE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A684D42-F0CD-E327-EA5A-A06994CDF243}"/>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Ignore</a:t>
            </a:r>
            <a:r>
              <a:rPr lang="tr-TR" sz="4000" b="1" dirty="0">
                <a:latin typeface="Century Gothic"/>
                <a:ea typeface="+mj-lt"/>
                <a:cs typeface="+mj-lt"/>
              </a:rPr>
              <a:t> </a:t>
            </a:r>
            <a:r>
              <a:rPr lang="tr-TR" sz="4000" b="1" dirty="0" err="1">
                <a:latin typeface="Century Gothic"/>
                <a:ea typeface="+mj-lt"/>
                <a:cs typeface="+mj-lt"/>
              </a:rPr>
              <a:t>Files</a:t>
            </a:r>
            <a:endParaRPr lang="tr-TR" sz="4000" b="1" dirty="0">
              <a:latin typeface="Century Gothic"/>
              <a:ea typeface="+mj-lt"/>
              <a:cs typeface="+mj-lt"/>
            </a:endParaRPr>
          </a:p>
        </p:txBody>
      </p:sp>
      <p:sp>
        <p:nvSpPr>
          <p:cNvPr id="6" name="Content Placeholder 5">
            <a:extLst>
              <a:ext uri="{FF2B5EF4-FFF2-40B4-BE49-F238E27FC236}">
                <a16:creationId xmlns:a16="http://schemas.microsoft.com/office/drawing/2014/main" id="{A382FBFC-08A8-E2FE-BC05-D2F95299AD14}"/>
              </a:ext>
            </a:extLst>
          </p:cNvPr>
          <p:cNvSpPr>
            <a:spLocks noGrp="1"/>
          </p:cNvSpPr>
          <p:nvPr>
            <p:ph idx="1"/>
          </p:nvPr>
        </p:nvSpPr>
        <p:spPr>
          <a:xfrm>
            <a:off x="268355" y="1324928"/>
            <a:ext cx="10330958" cy="4852035"/>
          </a:xfrm>
        </p:spPr>
        <p:txBody>
          <a:bodyPr>
            <a:normAutofit/>
          </a:bodyPr>
          <a:lstStyle/>
          <a:p>
            <a:pPr>
              <a:lnSpc>
                <a:spcPct val="100000"/>
              </a:lnSpc>
              <a:spcAft>
                <a:spcPts val="825"/>
              </a:spcAft>
              <a:buNone/>
            </a:pPr>
            <a:r>
              <a:rPr lang="en-GB" sz="2000" b="0" i="0" dirty="0">
                <a:effectLst/>
                <a:latin typeface="Arial" panose="020B0604020202020204" pitchFamily="34" charset="0"/>
              </a:rPr>
              <a:t>   Often, you’ll have a class of files that you don’t want Git to automatically add or even show you as being untracked. These are generally automatically generated files such as log files or files produced by your build system. In such cases, you can create a file listing patterns to match them named .</a:t>
            </a:r>
            <a:r>
              <a:rPr lang="en-GB" sz="2000" b="0" i="0" dirty="0" err="1">
                <a:effectLst/>
                <a:latin typeface="Arial" panose="020B0604020202020204" pitchFamily="34" charset="0"/>
              </a:rPr>
              <a:t>gitignore</a:t>
            </a:r>
            <a:r>
              <a:rPr lang="en-GB" sz="2000" b="0" i="0" dirty="0">
                <a:effectLst/>
                <a:latin typeface="Arial" panose="020B0604020202020204" pitchFamily="34" charset="0"/>
              </a:rPr>
              <a:t>.</a:t>
            </a:r>
          </a:p>
        </p:txBody>
      </p:sp>
      <p:sp>
        <p:nvSpPr>
          <p:cNvPr id="7" name="Content Placeholder 5">
            <a:extLst>
              <a:ext uri="{FF2B5EF4-FFF2-40B4-BE49-F238E27FC236}">
                <a16:creationId xmlns:a16="http://schemas.microsoft.com/office/drawing/2014/main" id="{8F8FDC10-C265-2014-D668-D4351C01C050}"/>
              </a:ext>
            </a:extLst>
          </p:cNvPr>
          <p:cNvSpPr txBox="1">
            <a:spLocks/>
          </p:cNvSpPr>
          <p:nvPr/>
        </p:nvSpPr>
        <p:spPr>
          <a:xfrm>
            <a:off x="645599" y="2894004"/>
            <a:ext cx="10330958" cy="485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25"/>
              </a:spcAft>
              <a:buFont typeface="Arial" panose="020B0604020202020204" pitchFamily="34" charset="0"/>
              <a:buNone/>
            </a:pPr>
            <a:r>
              <a:rPr lang="en-GB" dirty="0">
                <a:latin typeface="Arial" panose="020B0604020202020204" pitchFamily="34" charset="0"/>
              </a:rPr>
              <a:t>$ touch .</a:t>
            </a:r>
            <a:r>
              <a:rPr lang="en-GB" dirty="0" err="1">
                <a:latin typeface="Arial" panose="020B0604020202020204" pitchFamily="34" charset="0"/>
              </a:rPr>
              <a:t>gitignore</a:t>
            </a:r>
            <a:endParaRPr lang="en-GB" dirty="0">
              <a:latin typeface="Arial" panose="020B0604020202020204" pitchFamily="34" charset="0"/>
            </a:endParaRPr>
          </a:p>
          <a:p>
            <a:pPr>
              <a:lnSpc>
                <a:spcPct val="100000"/>
              </a:lnSpc>
              <a:spcAft>
                <a:spcPts val="825"/>
              </a:spcAft>
              <a:buFont typeface="Arial" panose="020B0604020202020204" pitchFamily="34" charset="0"/>
              <a:buNone/>
            </a:pPr>
            <a:r>
              <a:rPr lang="en-GB" dirty="0">
                <a:latin typeface="Arial" panose="020B0604020202020204" pitchFamily="34" charset="0"/>
              </a:rPr>
              <a:t>$ echo *.</a:t>
            </a:r>
            <a:r>
              <a:rPr lang="en-GB" dirty="0" err="1">
                <a:latin typeface="Arial" panose="020B0604020202020204" pitchFamily="34" charset="0"/>
              </a:rPr>
              <a:t>nii</a:t>
            </a:r>
            <a:r>
              <a:rPr lang="en-GB" dirty="0">
                <a:latin typeface="Arial" panose="020B0604020202020204" pitchFamily="34" charset="0"/>
              </a:rPr>
              <a:t> &gt; .</a:t>
            </a:r>
            <a:r>
              <a:rPr lang="en-GB" dirty="0" err="1">
                <a:latin typeface="Arial" panose="020B0604020202020204" pitchFamily="34" charset="0"/>
              </a:rPr>
              <a:t>gitignore</a:t>
            </a:r>
            <a:endParaRPr lang="en-GB" dirty="0">
              <a:latin typeface="Arial" panose="020B0604020202020204" pitchFamily="34" charset="0"/>
            </a:endParaRPr>
          </a:p>
        </p:txBody>
      </p:sp>
    </p:spTree>
    <p:extLst>
      <p:ext uri="{BB962C8B-B14F-4D97-AF65-F5344CB8AC3E}">
        <p14:creationId xmlns:p14="http://schemas.microsoft.com/office/powerpoint/2010/main" val="296969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1AFA1-9329-2834-E100-9AFDEE5A5B5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238FC28-925F-1D38-B9A5-B4EC27E55F68}"/>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Comitting</a:t>
            </a:r>
            <a:endParaRPr lang="tr-TR" sz="4000" b="1" dirty="0">
              <a:latin typeface="Century Gothic"/>
              <a:ea typeface="+mj-lt"/>
              <a:cs typeface="+mj-lt"/>
            </a:endParaRPr>
          </a:p>
        </p:txBody>
      </p:sp>
      <p:sp>
        <p:nvSpPr>
          <p:cNvPr id="6" name="Content Placeholder 5">
            <a:extLst>
              <a:ext uri="{FF2B5EF4-FFF2-40B4-BE49-F238E27FC236}">
                <a16:creationId xmlns:a16="http://schemas.microsoft.com/office/drawing/2014/main" id="{F8BE96F4-E067-0DF9-EFFF-9B430EBC8A18}"/>
              </a:ext>
            </a:extLst>
          </p:cNvPr>
          <p:cNvSpPr>
            <a:spLocks noGrp="1"/>
          </p:cNvSpPr>
          <p:nvPr>
            <p:ph idx="1"/>
          </p:nvPr>
        </p:nvSpPr>
        <p:spPr>
          <a:xfrm>
            <a:off x="268355" y="1324928"/>
            <a:ext cx="10330958" cy="4852035"/>
          </a:xfrm>
        </p:spPr>
        <p:txBody>
          <a:bodyPr>
            <a:normAutofit/>
          </a:bodyPr>
          <a:lstStyle/>
          <a:p>
            <a:pPr>
              <a:lnSpc>
                <a:spcPct val="100000"/>
              </a:lnSpc>
              <a:spcAft>
                <a:spcPts val="825"/>
              </a:spcAft>
              <a:buNone/>
            </a:pPr>
            <a:r>
              <a:rPr lang="en-GB" sz="2000" b="0" i="0" dirty="0">
                <a:effectLst/>
                <a:latin typeface="Arial" panose="020B0604020202020204" pitchFamily="34" charset="0"/>
              </a:rPr>
              <a:t>Now that you are happy with your changes and staged </a:t>
            </a:r>
            <a:r>
              <a:rPr lang="en-GB" sz="2000" b="0" i="0" dirty="0" err="1">
                <a:effectLst/>
                <a:latin typeface="Arial" panose="020B0604020202020204" pitchFamily="34" charset="0"/>
              </a:rPr>
              <a:t>everyting</a:t>
            </a:r>
            <a:r>
              <a:rPr lang="en-GB" sz="2000" b="0" i="0" dirty="0">
                <a:effectLst/>
                <a:latin typeface="Arial" panose="020B0604020202020204" pitchFamily="34" charset="0"/>
              </a:rPr>
              <a:t> with git add. Now it is time to be starting to be careful. </a:t>
            </a:r>
          </a:p>
          <a:p>
            <a:pPr marL="457200" indent="-457200">
              <a:lnSpc>
                <a:spcPct val="100000"/>
              </a:lnSpc>
              <a:spcAft>
                <a:spcPts val="825"/>
              </a:spcAft>
              <a:buAutoNum type="arabicPeriod"/>
            </a:pPr>
            <a:r>
              <a:rPr lang="en-GB" sz="2000" dirty="0">
                <a:latin typeface="Arial" panose="020B0604020202020204" pitchFamily="34" charset="0"/>
              </a:rPr>
              <a:t>First check the status of your staged changes with </a:t>
            </a:r>
            <a:r>
              <a:rPr lang="en-GB" sz="2000" i="1" dirty="0">
                <a:latin typeface="Arial" panose="020B0604020202020204" pitchFamily="34" charset="0"/>
              </a:rPr>
              <a:t>git status</a:t>
            </a:r>
          </a:p>
          <a:p>
            <a:pPr marL="457200" indent="-457200">
              <a:lnSpc>
                <a:spcPct val="100000"/>
              </a:lnSpc>
              <a:spcAft>
                <a:spcPts val="825"/>
              </a:spcAft>
              <a:buAutoNum type="arabicPeriod"/>
            </a:pPr>
            <a:r>
              <a:rPr lang="en-GB" sz="2000" b="0" dirty="0">
                <a:effectLst/>
                <a:latin typeface="Arial" panose="020B0604020202020204" pitchFamily="34" charset="0"/>
              </a:rPr>
              <a:t>Check your changes are correct.</a:t>
            </a:r>
          </a:p>
          <a:p>
            <a:pPr marL="457200" indent="-457200">
              <a:lnSpc>
                <a:spcPct val="100000"/>
              </a:lnSpc>
              <a:spcAft>
                <a:spcPts val="825"/>
              </a:spcAft>
              <a:buAutoNum type="arabicPeriod"/>
            </a:pPr>
            <a:r>
              <a:rPr lang="en-GB" sz="2000" b="0" dirty="0">
                <a:effectLst/>
                <a:latin typeface="Arial" panose="020B0604020202020204" pitchFamily="34" charset="0"/>
              </a:rPr>
              <a:t>Now ready to commit your changes!</a:t>
            </a:r>
          </a:p>
          <a:p>
            <a:pPr marL="457200" indent="-457200">
              <a:lnSpc>
                <a:spcPct val="100000"/>
              </a:lnSpc>
              <a:spcAft>
                <a:spcPts val="825"/>
              </a:spcAft>
              <a:buAutoNum type="arabicPeriod"/>
            </a:pPr>
            <a:endParaRPr lang="en-GB" sz="2000" b="0" dirty="0">
              <a:effectLst/>
              <a:latin typeface="Arial" panose="020B0604020202020204" pitchFamily="34" charset="0"/>
            </a:endParaRPr>
          </a:p>
        </p:txBody>
      </p:sp>
      <p:pic>
        <p:nvPicPr>
          <p:cNvPr id="3" name="Picture 2">
            <a:extLst>
              <a:ext uri="{FF2B5EF4-FFF2-40B4-BE49-F238E27FC236}">
                <a16:creationId xmlns:a16="http://schemas.microsoft.com/office/drawing/2014/main" id="{E586CE67-9354-381D-CD8A-6CEAF983786B}"/>
              </a:ext>
            </a:extLst>
          </p:cNvPr>
          <p:cNvPicPr>
            <a:picLocks noChangeAspect="1"/>
          </p:cNvPicPr>
          <p:nvPr/>
        </p:nvPicPr>
        <p:blipFill>
          <a:blip r:embed="rId3"/>
          <a:stretch>
            <a:fillRect/>
          </a:stretch>
        </p:blipFill>
        <p:spPr>
          <a:xfrm>
            <a:off x="137160" y="3892272"/>
            <a:ext cx="10898628" cy="1514613"/>
          </a:xfrm>
          <a:prstGeom prst="rect">
            <a:avLst/>
          </a:prstGeom>
        </p:spPr>
      </p:pic>
    </p:spTree>
    <p:extLst>
      <p:ext uri="{BB962C8B-B14F-4D97-AF65-F5344CB8AC3E}">
        <p14:creationId xmlns:p14="http://schemas.microsoft.com/office/powerpoint/2010/main" val="114720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1338F-4577-56F5-8581-78412ED6F12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97345F8-BA84-C49C-6ED4-581D5139401E}"/>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Comitting</a:t>
            </a:r>
            <a:r>
              <a:rPr lang="tr-TR" sz="4000" b="1" dirty="0">
                <a:latin typeface="Century Gothic"/>
                <a:ea typeface="+mj-lt"/>
                <a:cs typeface="+mj-lt"/>
              </a:rPr>
              <a:t>: </a:t>
            </a:r>
            <a:r>
              <a:rPr lang="tr-TR" sz="4000" b="1" dirty="0" err="1">
                <a:latin typeface="Century Gothic"/>
                <a:ea typeface="+mj-lt"/>
                <a:cs typeface="+mj-lt"/>
              </a:rPr>
              <a:t>Messages</a:t>
            </a:r>
            <a:endParaRPr lang="tr-TR" sz="4000" b="1" dirty="0">
              <a:latin typeface="Century Gothic"/>
              <a:ea typeface="+mj-lt"/>
              <a:cs typeface="+mj-lt"/>
            </a:endParaRPr>
          </a:p>
        </p:txBody>
      </p:sp>
      <p:sp>
        <p:nvSpPr>
          <p:cNvPr id="6" name="Content Placeholder 5">
            <a:extLst>
              <a:ext uri="{FF2B5EF4-FFF2-40B4-BE49-F238E27FC236}">
                <a16:creationId xmlns:a16="http://schemas.microsoft.com/office/drawing/2014/main" id="{DEFA36F1-18C3-7CDC-B946-8F277013F60E}"/>
              </a:ext>
            </a:extLst>
          </p:cNvPr>
          <p:cNvSpPr>
            <a:spLocks noGrp="1"/>
          </p:cNvSpPr>
          <p:nvPr>
            <p:ph idx="1"/>
          </p:nvPr>
        </p:nvSpPr>
        <p:spPr>
          <a:xfrm>
            <a:off x="268355" y="1324928"/>
            <a:ext cx="10330958" cy="4852035"/>
          </a:xfrm>
        </p:spPr>
        <p:txBody>
          <a:bodyPr>
            <a:normAutofit/>
          </a:bodyPr>
          <a:lstStyle/>
          <a:p>
            <a:pPr marL="0" indent="0">
              <a:lnSpc>
                <a:spcPct val="100000"/>
              </a:lnSpc>
              <a:spcAft>
                <a:spcPts val="825"/>
              </a:spcAft>
              <a:buNone/>
            </a:pPr>
            <a:r>
              <a:rPr lang="en-GB" sz="2000" dirty="0">
                <a:latin typeface="Arial" panose="020B0604020202020204" pitchFamily="34" charset="0"/>
              </a:rPr>
              <a:t>Set meaningful commit messages. </a:t>
            </a:r>
          </a:p>
          <a:p>
            <a:pPr marL="0" indent="0">
              <a:lnSpc>
                <a:spcPct val="100000"/>
              </a:lnSpc>
              <a:spcAft>
                <a:spcPts val="825"/>
              </a:spcAft>
              <a:buNone/>
            </a:pPr>
            <a:r>
              <a:rPr lang="en-GB" sz="2000" dirty="0">
                <a:latin typeface="Arial" panose="020B0604020202020204" pitchFamily="34" charset="0"/>
              </a:rPr>
              <a:t>Especially working with another people!</a:t>
            </a:r>
          </a:p>
          <a:p>
            <a:pPr marL="0" indent="0">
              <a:lnSpc>
                <a:spcPct val="100000"/>
              </a:lnSpc>
              <a:spcAft>
                <a:spcPts val="825"/>
              </a:spcAft>
              <a:buNone/>
            </a:pPr>
            <a:r>
              <a:rPr lang="en-GB" sz="2000" b="0" dirty="0">
                <a:effectLst/>
                <a:latin typeface="Arial" panose="020B0604020202020204" pitchFamily="34" charset="0"/>
              </a:rPr>
              <a:t>Examples:</a:t>
            </a:r>
          </a:p>
          <a:p>
            <a:pPr marL="0" indent="0">
              <a:lnSpc>
                <a:spcPct val="100000"/>
              </a:lnSpc>
              <a:spcAft>
                <a:spcPts val="825"/>
              </a:spcAft>
              <a:buNone/>
            </a:pPr>
            <a:r>
              <a:rPr lang="en-GB" sz="2000" dirty="0">
                <a:latin typeface="Arial" panose="020B0604020202020204" pitchFamily="34" charset="0"/>
              </a:rPr>
              <a:t>- Git commit –m ”fix: fixed bug on </a:t>
            </a:r>
            <a:r>
              <a:rPr lang="en-GB" sz="2000" dirty="0" err="1">
                <a:latin typeface="Arial" panose="020B0604020202020204" pitchFamily="34" charset="0"/>
              </a:rPr>
              <a:t>nii</a:t>
            </a:r>
            <a:r>
              <a:rPr lang="en-GB" sz="2000" dirty="0">
                <a:latin typeface="Arial" panose="020B0604020202020204" pitchFamily="34" charset="0"/>
              </a:rPr>
              <a:t> conversion</a:t>
            </a:r>
          </a:p>
          <a:p>
            <a:pPr>
              <a:lnSpc>
                <a:spcPct val="100000"/>
              </a:lnSpc>
              <a:spcAft>
                <a:spcPts val="825"/>
              </a:spcAft>
              <a:buFontTx/>
              <a:buChar char="-"/>
            </a:pPr>
            <a:r>
              <a:rPr lang="en-GB" sz="2000" b="0" dirty="0">
                <a:effectLst/>
                <a:latin typeface="Arial" panose="020B0604020202020204" pitchFamily="34" charset="0"/>
              </a:rPr>
              <a:t>Git commit –m ”feat: added skull stripping”</a:t>
            </a:r>
          </a:p>
          <a:p>
            <a:pPr>
              <a:lnSpc>
                <a:spcPct val="100000"/>
              </a:lnSpc>
              <a:spcAft>
                <a:spcPts val="825"/>
              </a:spcAft>
              <a:buFontTx/>
              <a:buChar char="-"/>
            </a:pPr>
            <a:r>
              <a:rPr lang="en-GB" sz="2000" dirty="0">
                <a:latin typeface="Arial" panose="020B0604020202020204" pitchFamily="34" charset="0"/>
              </a:rPr>
              <a:t>Git commit –m “chore: did daily task x”</a:t>
            </a:r>
            <a:endParaRPr lang="en-GB" sz="2000" b="0" dirty="0">
              <a:effectLst/>
              <a:latin typeface="Arial" panose="020B0604020202020204" pitchFamily="34" charset="0"/>
            </a:endParaRPr>
          </a:p>
        </p:txBody>
      </p:sp>
      <p:pic>
        <p:nvPicPr>
          <p:cNvPr id="1026" name="Picture 2" descr="How to Write a Git Commit Message">
            <a:extLst>
              <a:ext uri="{FF2B5EF4-FFF2-40B4-BE49-F238E27FC236}">
                <a16:creationId xmlns:a16="http://schemas.microsoft.com/office/drawing/2014/main" id="{D89C8CCD-083E-8E02-A70F-250DE6113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285" y="314792"/>
            <a:ext cx="5946360" cy="33930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95F97D1-6F71-1A31-8C62-5C6752F0DE83}"/>
              </a:ext>
            </a:extLst>
          </p:cNvPr>
          <p:cNvPicPr>
            <a:picLocks noChangeAspect="1"/>
          </p:cNvPicPr>
          <p:nvPr/>
        </p:nvPicPr>
        <p:blipFill>
          <a:blip r:embed="rId4"/>
          <a:stretch>
            <a:fillRect/>
          </a:stretch>
        </p:blipFill>
        <p:spPr>
          <a:xfrm>
            <a:off x="7255126" y="3774174"/>
            <a:ext cx="3475382" cy="2931886"/>
          </a:xfrm>
          <a:prstGeom prst="rect">
            <a:avLst/>
          </a:prstGeom>
        </p:spPr>
      </p:pic>
    </p:spTree>
    <p:extLst>
      <p:ext uri="{BB962C8B-B14F-4D97-AF65-F5344CB8AC3E}">
        <p14:creationId xmlns:p14="http://schemas.microsoft.com/office/powerpoint/2010/main" val="399200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44B1E-BC58-4F7A-4FDF-618C64FFCE5A}"/>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80EC029-3322-916B-1A9E-18A9621334A5}"/>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Commit</a:t>
            </a:r>
            <a:r>
              <a:rPr lang="tr-TR" sz="4000" b="1" dirty="0">
                <a:latin typeface="Century Gothic"/>
                <a:ea typeface="+mj-lt"/>
                <a:cs typeface="+mj-lt"/>
              </a:rPr>
              <a:t> </a:t>
            </a:r>
            <a:r>
              <a:rPr lang="tr-TR" sz="4000" b="1" dirty="0" err="1">
                <a:latin typeface="Century Gothic"/>
                <a:ea typeface="+mj-lt"/>
                <a:cs typeface="+mj-lt"/>
              </a:rPr>
              <a:t>History</a:t>
            </a:r>
            <a:endParaRPr lang="tr-TR" sz="4000" b="1" dirty="0">
              <a:latin typeface="Century Gothic"/>
              <a:ea typeface="+mj-lt"/>
              <a:cs typeface="+mj-lt"/>
            </a:endParaRPr>
          </a:p>
        </p:txBody>
      </p:sp>
      <p:sp>
        <p:nvSpPr>
          <p:cNvPr id="6" name="Content Placeholder 5">
            <a:extLst>
              <a:ext uri="{FF2B5EF4-FFF2-40B4-BE49-F238E27FC236}">
                <a16:creationId xmlns:a16="http://schemas.microsoft.com/office/drawing/2014/main" id="{769F7507-4528-A59F-12D2-96795F3C95A7}"/>
              </a:ext>
            </a:extLst>
          </p:cNvPr>
          <p:cNvSpPr>
            <a:spLocks noGrp="1"/>
          </p:cNvSpPr>
          <p:nvPr>
            <p:ph idx="1"/>
          </p:nvPr>
        </p:nvSpPr>
        <p:spPr>
          <a:xfrm>
            <a:off x="268355" y="1324928"/>
            <a:ext cx="10330958" cy="4852035"/>
          </a:xfrm>
        </p:spPr>
        <p:txBody>
          <a:bodyPr>
            <a:normAutofit/>
          </a:bodyPr>
          <a:lstStyle/>
          <a:p>
            <a:pPr marL="0" indent="0">
              <a:lnSpc>
                <a:spcPct val="100000"/>
              </a:lnSpc>
              <a:spcAft>
                <a:spcPts val="825"/>
              </a:spcAft>
              <a:buNone/>
            </a:pPr>
            <a:r>
              <a:rPr lang="en-GB" sz="2000" dirty="0">
                <a:latin typeface="Arial" panose="020B0604020202020204" pitchFamily="34" charset="0"/>
              </a:rPr>
              <a:t>To view the commit history:</a:t>
            </a:r>
            <a:br>
              <a:rPr lang="en-GB" sz="2000" dirty="0">
                <a:latin typeface="Arial" panose="020B0604020202020204" pitchFamily="34" charset="0"/>
              </a:rPr>
            </a:br>
            <a:r>
              <a:rPr lang="en-GB" sz="2000" dirty="0">
                <a:latin typeface="Arial" panose="020B0604020202020204" pitchFamily="34" charset="0"/>
              </a:rPr>
              <a:t>$ git log</a:t>
            </a:r>
            <a:endParaRPr lang="en-GB" sz="2000" b="0" dirty="0">
              <a:effectLst/>
              <a:latin typeface="Arial" panose="020B0604020202020204" pitchFamily="34" charset="0"/>
            </a:endParaRPr>
          </a:p>
        </p:txBody>
      </p:sp>
      <p:pic>
        <p:nvPicPr>
          <p:cNvPr id="5" name="Picture 4">
            <a:extLst>
              <a:ext uri="{FF2B5EF4-FFF2-40B4-BE49-F238E27FC236}">
                <a16:creationId xmlns:a16="http://schemas.microsoft.com/office/drawing/2014/main" id="{774F0553-F815-63B9-3E86-5D4F035E88E0}"/>
              </a:ext>
            </a:extLst>
          </p:cNvPr>
          <p:cNvPicPr>
            <a:picLocks noChangeAspect="1"/>
          </p:cNvPicPr>
          <p:nvPr/>
        </p:nvPicPr>
        <p:blipFill>
          <a:blip r:embed="rId3"/>
          <a:stretch>
            <a:fillRect/>
          </a:stretch>
        </p:blipFill>
        <p:spPr>
          <a:xfrm>
            <a:off x="2133598" y="1930596"/>
            <a:ext cx="6841435" cy="4927404"/>
          </a:xfrm>
          <a:prstGeom prst="rect">
            <a:avLst/>
          </a:prstGeom>
        </p:spPr>
      </p:pic>
    </p:spTree>
    <p:extLst>
      <p:ext uri="{BB962C8B-B14F-4D97-AF65-F5344CB8AC3E}">
        <p14:creationId xmlns:p14="http://schemas.microsoft.com/office/powerpoint/2010/main" val="498335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709DA-C49C-4714-8B3E-F3ED80B7CDE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F3BF7F9-70B1-B856-9C2A-57659790C302}"/>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Undoing</a:t>
            </a:r>
            <a:r>
              <a:rPr lang="tr-TR" sz="4000" b="1" dirty="0">
                <a:latin typeface="Century Gothic"/>
                <a:ea typeface="+mj-lt"/>
                <a:cs typeface="+mj-lt"/>
              </a:rPr>
              <a:t> </a:t>
            </a:r>
            <a:r>
              <a:rPr lang="tr-TR" sz="4000" b="1" dirty="0" err="1">
                <a:latin typeface="Century Gothic"/>
                <a:ea typeface="+mj-lt"/>
                <a:cs typeface="+mj-lt"/>
              </a:rPr>
              <a:t>Things</a:t>
            </a:r>
            <a:endParaRPr lang="tr-TR" sz="4000" b="1" dirty="0">
              <a:latin typeface="Century Gothic"/>
              <a:ea typeface="+mj-lt"/>
              <a:cs typeface="+mj-lt"/>
            </a:endParaRPr>
          </a:p>
        </p:txBody>
      </p:sp>
      <p:sp>
        <p:nvSpPr>
          <p:cNvPr id="6" name="Content Placeholder 5">
            <a:extLst>
              <a:ext uri="{FF2B5EF4-FFF2-40B4-BE49-F238E27FC236}">
                <a16:creationId xmlns:a16="http://schemas.microsoft.com/office/drawing/2014/main" id="{7E60CC67-952D-B385-706C-558F11F841DC}"/>
              </a:ext>
            </a:extLst>
          </p:cNvPr>
          <p:cNvSpPr>
            <a:spLocks noGrp="1"/>
          </p:cNvSpPr>
          <p:nvPr>
            <p:ph idx="1"/>
          </p:nvPr>
        </p:nvSpPr>
        <p:spPr>
          <a:xfrm>
            <a:off x="268355" y="1324928"/>
            <a:ext cx="10330958" cy="4852035"/>
          </a:xfrm>
        </p:spPr>
        <p:txBody>
          <a:bodyPr>
            <a:normAutofit/>
          </a:bodyPr>
          <a:lstStyle/>
          <a:p>
            <a:pPr marL="0" indent="0">
              <a:lnSpc>
                <a:spcPct val="100000"/>
              </a:lnSpc>
              <a:spcAft>
                <a:spcPts val="825"/>
              </a:spcAft>
              <a:buNone/>
            </a:pPr>
            <a:r>
              <a:rPr lang="en-GB" sz="2000" dirty="0">
                <a:latin typeface="Arial" panose="020B0604020202020204" pitchFamily="34" charset="0"/>
              </a:rPr>
              <a:t>!! Be careful with undoing things, you may lose your work!!</a:t>
            </a:r>
            <a:br>
              <a:rPr lang="en-GB" sz="2000" dirty="0">
                <a:latin typeface="Arial" panose="020B0604020202020204" pitchFamily="34" charset="0"/>
              </a:rPr>
            </a:br>
            <a:endParaRPr lang="en-GB" sz="2000" dirty="0">
              <a:latin typeface="Arial" panose="020B0604020202020204" pitchFamily="34" charset="0"/>
            </a:endParaRPr>
          </a:p>
          <a:p>
            <a:pPr>
              <a:lnSpc>
                <a:spcPct val="100000"/>
              </a:lnSpc>
              <a:spcAft>
                <a:spcPts val="825"/>
              </a:spcAft>
              <a:buFontTx/>
              <a:buChar char="-"/>
            </a:pPr>
            <a:r>
              <a:rPr lang="en-GB" sz="2000" dirty="0">
                <a:latin typeface="Arial" panose="020B0604020202020204" pitchFamily="34" charset="0"/>
              </a:rPr>
              <a:t> If you want to redo that commit, make the additional changes you forgot, stage them, and commit again using the --amend option:</a:t>
            </a:r>
          </a:p>
          <a:p>
            <a:pPr>
              <a:lnSpc>
                <a:spcPct val="100000"/>
              </a:lnSpc>
              <a:spcAft>
                <a:spcPts val="825"/>
              </a:spcAft>
              <a:buFontTx/>
              <a:buChar char="-"/>
            </a:pPr>
            <a:r>
              <a:rPr lang="en-GB" sz="2000" dirty="0">
                <a:latin typeface="Arial" panose="020B0604020202020204" pitchFamily="34" charset="0"/>
              </a:rPr>
              <a:t>$ git commit –amend</a:t>
            </a:r>
          </a:p>
          <a:p>
            <a:pPr>
              <a:lnSpc>
                <a:spcPct val="100000"/>
              </a:lnSpc>
              <a:spcAft>
                <a:spcPts val="825"/>
              </a:spcAft>
              <a:buFontTx/>
              <a:buChar char="-"/>
            </a:pPr>
            <a:r>
              <a:rPr lang="en-GB" sz="2000" b="0" dirty="0">
                <a:effectLst/>
                <a:latin typeface="Arial" panose="020B0604020202020204" pitchFamily="34" charset="0"/>
              </a:rPr>
              <a:t>This command takes your staging area and uses it for the commit. If you’ve made no changes since your last commit (for instance, you run this command immediately after your previous commit), then your snapshot will look exactly the same, and all you’ll change is your commit message.</a:t>
            </a:r>
          </a:p>
        </p:txBody>
      </p:sp>
      <p:pic>
        <p:nvPicPr>
          <p:cNvPr id="3" name="Picture 2">
            <a:extLst>
              <a:ext uri="{FF2B5EF4-FFF2-40B4-BE49-F238E27FC236}">
                <a16:creationId xmlns:a16="http://schemas.microsoft.com/office/drawing/2014/main" id="{2F4FE31A-AA55-7818-165A-D2AE192C4450}"/>
              </a:ext>
            </a:extLst>
          </p:cNvPr>
          <p:cNvPicPr>
            <a:picLocks noChangeAspect="1"/>
          </p:cNvPicPr>
          <p:nvPr/>
        </p:nvPicPr>
        <p:blipFill>
          <a:blip r:embed="rId3"/>
          <a:stretch>
            <a:fillRect/>
          </a:stretch>
        </p:blipFill>
        <p:spPr>
          <a:xfrm>
            <a:off x="268355" y="4980000"/>
            <a:ext cx="10520998" cy="1632834"/>
          </a:xfrm>
          <a:prstGeom prst="rect">
            <a:avLst/>
          </a:prstGeom>
        </p:spPr>
      </p:pic>
    </p:spTree>
    <p:extLst>
      <p:ext uri="{BB962C8B-B14F-4D97-AF65-F5344CB8AC3E}">
        <p14:creationId xmlns:p14="http://schemas.microsoft.com/office/powerpoint/2010/main" val="331401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A5D13-5937-1FE4-D1EE-D5AA551B97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ADDDB23-AE06-806F-8124-15017402AD21}"/>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Undoing</a:t>
            </a:r>
            <a:r>
              <a:rPr lang="tr-TR" sz="4000" b="1" dirty="0">
                <a:latin typeface="Century Gothic"/>
                <a:ea typeface="+mj-lt"/>
                <a:cs typeface="+mj-lt"/>
              </a:rPr>
              <a:t> </a:t>
            </a:r>
            <a:r>
              <a:rPr lang="tr-TR" sz="4000" b="1" dirty="0" err="1">
                <a:latin typeface="Century Gothic"/>
                <a:ea typeface="+mj-lt"/>
                <a:cs typeface="+mj-lt"/>
              </a:rPr>
              <a:t>Things</a:t>
            </a:r>
            <a:endParaRPr lang="tr-TR" sz="4000" b="1" dirty="0">
              <a:latin typeface="Century Gothic"/>
              <a:ea typeface="+mj-lt"/>
              <a:cs typeface="+mj-lt"/>
            </a:endParaRPr>
          </a:p>
        </p:txBody>
      </p:sp>
      <p:pic>
        <p:nvPicPr>
          <p:cNvPr id="7" name="Picture 6">
            <a:extLst>
              <a:ext uri="{FF2B5EF4-FFF2-40B4-BE49-F238E27FC236}">
                <a16:creationId xmlns:a16="http://schemas.microsoft.com/office/drawing/2014/main" id="{94B34A2C-9620-1E7F-B2E4-2314D89E7623}"/>
              </a:ext>
            </a:extLst>
          </p:cNvPr>
          <p:cNvPicPr>
            <a:picLocks noChangeAspect="1"/>
          </p:cNvPicPr>
          <p:nvPr/>
        </p:nvPicPr>
        <p:blipFill>
          <a:blip r:embed="rId3"/>
          <a:stretch>
            <a:fillRect/>
          </a:stretch>
        </p:blipFill>
        <p:spPr>
          <a:xfrm>
            <a:off x="2554357" y="1065685"/>
            <a:ext cx="7772400" cy="5792315"/>
          </a:xfrm>
          <a:prstGeom prst="rect">
            <a:avLst/>
          </a:prstGeom>
        </p:spPr>
      </p:pic>
    </p:spTree>
    <p:extLst>
      <p:ext uri="{BB962C8B-B14F-4D97-AF65-F5344CB8AC3E}">
        <p14:creationId xmlns:p14="http://schemas.microsoft.com/office/powerpoint/2010/main" val="334950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B8C61C-DB03-8CB1-1031-D9A81EB197BE}"/>
              </a:ext>
            </a:extLst>
          </p:cNvPr>
          <p:cNvSpPr>
            <a:spLocks noGrp="1"/>
          </p:cNvSpPr>
          <p:nvPr>
            <p:ph type="title"/>
          </p:nvPr>
        </p:nvSpPr>
        <p:spPr/>
        <p:txBody>
          <a:bodyPr>
            <a:normAutofit/>
          </a:bodyPr>
          <a:lstStyle/>
          <a:p>
            <a:r>
              <a:rPr lang="tr-TR" sz="4000" b="1" dirty="0">
                <a:latin typeface="Century Gothic"/>
              </a:rPr>
              <a:t>Content</a:t>
            </a:r>
          </a:p>
        </p:txBody>
      </p:sp>
      <p:sp>
        <p:nvSpPr>
          <p:cNvPr id="6" name="İçerik Yer Tutucusu 5">
            <a:extLst>
              <a:ext uri="{FF2B5EF4-FFF2-40B4-BE49-F238E27FC236}">
                <a16:creationId xmlns:a16="http://schemas.microsoft.com/office/drawing/2014/main" id="{E6EFEA67-2836-3053-6313-4E0849DB860C}"/>
              </a:ext>
            </a:extLst>
          </p:cNvPr>
          <p:cNvSpPr>
            <a:spLocks noGrp="1"/>
          </p:cNvSpPr>
          <p:nvPr>
            <p:ph idx="1"/>
          </p:nvPr>
        </p:nvSpPr>
        <p:spPr>
          <a:xfrm>
            <a:off x="838200" y="1563754"/>
            <a:ext cx="10952480" cy="4929121"/>
          </a:xfrm>
        </p:spPr>
        <p:txBody>
          <a:bodyPr vert="horz" lIns="91440" tIns="45720" rIns="91440" bIns="45720" rtlCol="0" anchor="t">
            <a:normAutofit/>
          </a:bodyPr>
          <a:lstStyle/>
          <a:p>
            <a:pPr>
              <a:lnSpc>
                <a:spcPct val="170000"/>
              </a:lnSpc>
            </a:pPr>
            <a:r>
              <a:rPr lang="tr-TR" dirty="0" err="1">
                <a:latin typeface="Century Gothic" panose="020B0502020202020204" pitchFamily="34" charset="0"/>
              </a:rPr>
              <a:t>Version</a:t>
            </a:r>
            <a:r>
              <a:rPr lang="tr-TR" dirty="0">
                <a:latin typeface="Century Gothic" panose="020B0502020202020204" pitchFamily="34" charset="0"/>
              </a:rPr>
              <a:t> Control</a:t>
            </a:r>
          </a:p>
          <a:p>
            <a:pPr>
              <a:lnSpc>
                <a:spcPct val="170000"/>
              </a:lnSpc>
            </a:pPr>
            <a:r>
              <a:rPr lang="tr-TR" dirty="0">
                <a:latin typeface="Century Gothic" panose="020B0502020202020204" pitchFamily="34" charset="0"/>
              </a:rPr>
              <a:t>Git Basics</a:t>
            </a:r>
          </a:p>
          <a:p>
            <a:pPr>
              <a:lnSpc>
                <a:spcPct val="170000"/>
              </a:lnSpc>
            </a:pPr>
            <a:r>
              <a:rPr lang="tr-TR" dirty="0">
                <a:latin typeface="Century Gothic" panose="020B0502020202020204" pitchFamily="34" charset="0"/>
              </a:rPr>
              <a:t>Git </a:t>
            </a:r>
            <a:r>
              <a:rPr lang="tr-TR" dirty="0" err="1">
                <a:latin typeface="Century Gothic" panose="020B0502020202020204" pitchFamily="34" charset="0"/>
              </a:rPr>
              <a:t>Branching</a:t>
            </a:r>
            <a:endParaRPr lang="tr-TR" dirty="0">
              <a:latin typeface="Century Gothic" panose="020B0502020202020204" pitchFamily="34" charset="0"/>
            </a:endParaRPr>
          </a:p>
        </p:txBody>
      </p:sp>
    </p:spTree>
    <p:extLst>
      <p:ext uri="{BB962C8B-B14F-4D97-AF65-F5344CB8AC3E}">
        <p14:creationId xmlns:p14="http://schemas.microsoft.com/office/powerpoint/2010/main" val="3274477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5862C-1D09-133F-1527-F6775CBC033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ECABA5D-046C-04A7-ED85-EB324CC9950D}"/>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Push</a:t>
            </a:r>
            <a:r>
              <a:rPr lang="tr-TR" sz="4000" b="1" dirty="0">
                <a:latin typeface="Century Gothic"/>
                <a:ea typeface="+mj-lt"/>
                <a:cs typeface="+mj-lt"/>
              </a:rPr>
              <a:t> </a:t>
            </a:r>
            <a:r>
              <a:rPr lang="tr-TR" sz="4000" b="1" dirty="0" err="1">
                <a:latin typeface="Century Gothic"/>
                <a:ea typeface="+mj-lt"/>
                <a:cs typeface="+mj-lt"/>
              </a:rPr>
              <a:t>your</a:t>
            </a:r>
            <a:r>
              <a:rPr lang="tr-TR" sz="4000" b="1" dirty="0">
                <a:latin typeface="Century Gothic"/>
                <a:ea typeface="+mj-lt"/>
                <a:cs typeface="+mj-lt"/>
              </a:rPr>
              <a:t> </a:t>
            </a:r>
            <a:r>
              <a:rPr lang="tr-TR" sz="4000" b="1" dirty="0" err="1">
                <a:latin typeface="Century Gothic"/>
                <a:ea typeface="+mj-lt"/>
                <a:cs typeface="+mj-lt"/>
              </a:rPr>
              <a:t>changes</a:t>
            </a:r>
            <a:r>
              <a:rPr lang="tr-TR" sz="4000" b="1" dirty="0">
                <a:latin typeface="Century Gothic"/>
                <a:ea typeface="+mj-lt"/>
                <a:cs typeface="+mj-lt"/>
              </a:rPr>
              <a:t> </a:t>
            </a:r>
            <a:r>
              <a:rPr lang="tr-TR" sz="4000" b="1" dirty="0" err="1">
                <a:latin typeface="Century Gothic"/>
                <a:ea typeface="+mj-lt"/>
                <a:cs typeface="+mj-lt"/>
              </a:rPr>
              <a:t>to</a:t>
            </a:r>
            <a:r>
              <a:rPr lang="tr-TR" sz="4000" b="1" dirty="0">
                <a:latin typeface="Century Gothic"/>
                <a:ea typeface="+mj-lt"/>
                <a:cs typeface="+mj-lt"/>
              </a:rPr>
              <a:t> </a:t>
            </a:r>
            <a:r>
              <a:rPr lang="tr-TR" sz="4000" b="1" dirty="0" err="1">
                <a:latin typeface="Century Gothic"/>
                <a:ea typeface="+mj-lt"/>
                <a:cs typeface="+mj-lt"/>
              </a:rPr>
              <a:t>your</a:t>
            </a:r>
            <a:r>
              <a:rPr lang="tr-TR" sz="4000" b="1" dirty="0">
                <a:latin typeface="Century Gothic"/>
                <a:ea typeface="+mj-lt"/>
                <a:cs typeface="+mj-lt"/>
              </a:rPr>
              <a:t> </a:t>
            </a:r>
            <a:r>
              <a:rPr lang="tr-TR" sz="4000" b="1" dirty="0" err="1">
                <a:latin typeface="Century Gothic"/>
                <a:ea typeface="+mj-lt"/>
                <a:cs typeface="+mj-lt"/>
              </a:rPr>
              <a:t>branch</a:t>
            </a:r>
            <a:endParaRPr lang="tr-TR" sz="4000" b="1" dirty="0">
              <a:latin typeface="Century Gothic"/>
              <a:ea typeface="+mj-lt"/>
              <a:cs typeface="+mj-lt"/>
            </a:endParaRPr>
          </a:p>
        </p:txBody>
      </p:sp>
      <p:sp>
        <p:nvSpPr>
          <p:cNvPr id="3" name="Content Placeholder 5">
            <a:extLst>
              <a:ext uri="{FF2B5EF4-FFF2-40B4-BE49-F238E27FC236}">
                <a16:creationId xmlns:a16="http://schemas.microsoft.com/office/drawing/2014/main" id="{9FDB2874-1C84-5F62-C9E4-D1EB1740CB9B}"/>
              </a:ext>
            </a:extLst>
          </p:cNvPr>
          <p:cNvSpPr>
            <a:spLocks noGrp="1"/>
          </p:cNvSpPr>
          <p:nvPr>
            <p:ph idx="1"/>
          </p:nvPr>
        </p:nvSpPr>
        <p:spPr>
          <a:xfrm>
            <a:off x="268355" y="1324928"/>
            <a:ext cx="10330958" cy="4852035"/>
          </a:xfrm>
        </p:spPr>
        <p:txBody>
          <a:bodyPr>
            <a:normAutofit/>
          </a:bodyPr>
          <a:lstStyle/>
          <a:p>
            <a:pPr marL="0" indent="0">
              <a:lnSpc>
                <a:spcPct val="100000"/>
              </a:lnSpc>
              <a:spcAft>
                <a:spcPts val="825"/>
              </a:spcAft>
              <a:buNone/>
            </a:pPr>
            <a:r>
              <a:rPr lang="en-GB" sz="2000" dirty="0">
                <a:latin typeface="Arial" panose="020B0604020202020204" pitchFamily="34" charset="0"/>
              </a:rPr>
              <a:t>When you are done with your changes and want to save them in your repository,</a:t>
            </a:r>
            <a:br>
              <a:rPr lang="en-GB" sz="2000" dirty="0">
                <a:latin typeface="Arial" panose="020B0604020202020204" pitchFamily="34" charset="0"/>
              </a:rPr>
            </a:br>
            <a:r>
              <a:rPr lang="en-GB" sz="2000" dirty="0">
                <a:latin typeface="Arial" panose="020B0604020202020204" pitchFamily="34" charset="0"/>
              </a:rPr>
              <a:t>just -carefully- do</a:t>
            </a:r>
          </a:p>
          <a:p>
            <a:pPr marL="0" indent="0">
              <a:lnSpc>
                <a:spcPct val="100000"/>
              </a:lnSpc>
              <a:spcAft>
                <a:spcPts val="825"/>
              </a:spcAft>
              <a:buNone/>
            </a:pPr>
            <a:br>
              <a:rPr lang="en-GB" sz="2000" dirty="0">
                <a:latin typeface="Arial" panose="020B0604020202020204" pitchFamily="34" charset="0"/>
              </a:rPr>
            </a:br>
            <a:r>
              <a:rPr lang="en-GB" sz="2000" dirty="0">
                <a:latin typeface="Arial" panose="020B0604020202020204" pitchFamily="34" charset="0"/>
              </a:rPr>
              <a:t>$git push</a:t>
            </a:r>
            <a:endParaRPr lang="en-GB" sz="2000" b="0" dirty="0">
              <a:effectLst/>
              <a:latin typeface="Arial" panose="020B0604020202020204" pitchFamily="34" charset="0"/>
            </a:endParaRPr>
          </a:p>
        </p:txBody>
      </p:sp>
    </p:spTree>
    <p:extLst>
      <p:ext uri="{BB962C8B-B14F-4D97-AF65-F5344CB8AC3E}">
        <p14:creationId xmlns:p14="http://schemas.microsoft.com/office/powerpoint/2010/main" val="368298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E24F9-EACB-894B-8F78-90793FB3010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9652F24-3628-E71A-3E14-4A6A8D077459}"/>
              </a:ext>
            </a:extLst>
          </p:cNvPr>
          <p:cNvSpPr>
            <a:spLocks noGrp="1"/>
          </p:cNvSpPr>
          <p:nvPr>
            <p:ph type="title"/>
          </p:nvPr>
        </p:nvSpPr>
        <p:spPr>
          <a:xfrm>
            <a:off x="137160" y="-635"/>
            <a:ext cx="11216640" cy="1325563"/>
          </a:xfrm>
        </p:spPr>
        <p:txBody>
          <a:bodyPr>
            <a:normAutofit/>
          </a:bodyPr>
          <a:lstStyle/>
          <a:p>
            <a:r>
              <a:rPr lang="tr-TR" sz="4000" b="1" dirty="0">
                <a:latin typeface="Century Gothic"/>
                <a:ea typeface="+mj-lt"/>
                <a:cs typeface="+mj-lt"/>
              </a:rPr>
              <a:t>Git </a:t>
            </a:r>
            <a:r>
              <a:rPr lang="tr-TR" sz="4000" b="1" dirty="0" err="1">
                <a:latin typeface="Century Gothic"/>
                <a:ea typeface="+mj-lt"/>
                <a:cs typeface="+mj-lt"/>
              </a:rPr>
              <a:t>Branching</a:t>
            </a:r>
            <a:endParaRPr lang="tr-TR" sz="4000" b="1" dirty="0">
              <a:latin typeface="Century Gothic"/>
              <a:ea typeface="+mj-lt"/>
              <a:cs typeface="+mj-lt"/>
            </a:endParaRPr>
          </a:p>
        </p:txBody>
      </p:sp>
      <p:sp>
        <p:nvSpPr>
          <p:cNvPr id="3" name="Content Placeholder 5">
            <a:extLst>
              <a:ext uri="{FF2B5EF4-FFF2-40B4-BE49-F238E27FC236}">
                <a16:creationId xmlns:a16="http://schemas.microsoft.com/office/drawing/2014/main" id="{A3AC848A-B11A-D0D3-2C45-1201143D073A}"/>
              </a:ext>
            </a:extLst>
          </p:cNvPr>
          <p:cNvSpPr>
            <a:spLocks noGrp="1"/>
          </p:cNvSpPr>
          <p:nvPr>
            <p:ph idx="1"/>
          </p:nvPr>
        </p:nvSpPr>
        <p:spPr>
          <a:xfrm>
            <a:off x="268355" y="1324928"/>
            <a:ext cx="6583206" cy="4852035"/>
          </a:xfrm>
        </p:spPr>
        <p:txBody>
          <a:bodyPr>
            <a:normAutofit/>
          </a:bodyPr>
          <a:lstStyle/>
          <a:p>
            <a:pPr marL="0" indent="0">
              <a:lnSpc>
                <a:spcPct val="100000"/>
              </a:lnSpc>
              <a:spcAft>
                <a:spcPts val="825"/>
              </a:spcAft>
              <a:buNone/>
            </a:pPr>
            <a:r>
              <a:rPr lang="en-GB" sz="2000" dirty="0">
                <a:latin typeface="Arial" panose="020B0604020202020204" pitchFamily="34" charset="0"/>
              </a:rPr>
              <a:t>Nearly every VCS has some form of branching support. Branching means you diverge from the main line of development and continue to do work without messing with that main line.</a:t>
            </a:r>
          </a:p>
          <a:p>
            <a:pPr marL="0" indent="0">
              <a:lnSpc>
                <a:spcPct val="100000"/>
              </a:lnSpc>
              <a:spcAft>
                <a:spcPts val="825"/>
              </a:spcAft>
              <a:buNone/>
            </a:pPr>
            <a:endParaRPr lang="en-GB" sz="2000" dirty="0">
              <a:latin typeface="Arial" panose="020B0604020202020204" pitchFamily="34" charset="0"/>
            </a:endParaRPr>
          </a:p>
          <a:p>
            <a:pPr marL="0" indent="0">
              <a:lnSpc>
                <a:spcPct val="100000"/>
              </a:lnSpc>
              <a:spcAft>
                <a:spcPts val="825"/>
              </a:spcAft>
              <a:buNone/>
            </a:pPr>
            <a:r>
              <a:rPr lang="en-GB" sz="2000" b="0" dirty="0">
                <a:effectLst/>
                <a:latin typeface="Arial" panose="020B0604020202020204" pitchFamily="34" charset="0"/>
              </a:rPr>
              <a:t>A branch in Git is simply a lightweight movable pointer to one of these commits. The default branch name in Git is master. As you start making commits, you’re given a master branch that points to the last commit you made. Every time you commit, the master branch pointer moves forward automatically.</a:t>
            </a:r>
          </a:p>
        </p:txBody>
      </p:sp>
      <p:pic>
        <p:nvPicPr>
          <p:cNvPr id="4" name="Picture 3">
            <a:extLst>
              <a:ext uri="{FF2B5EF4-FFF2-40B4-BE49-F238E27FC236}">
                <a16:creationId xmlns:a16="http://schemas.microsoft.com/office/drawing/2014/main" id="{50FCDCDE-EDE9-7899-8299-B7FC051B0454}"/>
              </a:ext>
            </a:extLst>
          </p:cNvPr>
          <p:cNvPicPr>
            <a:picLocks noChangeAspect="1"/>
          </p:cNvPicPr>
          <p:nvPr/>
        </p:nvPicPr>
        <p:blipFill>
          <a:blip r:embed="rId3"/>
          <a:stretch>
            <a:fillRect/>
          </a:stretch>
        </p:blipFill>
        <p:spPr>
          <a:xfrm>
            <a:off x="6735030" y="694688"/>
            <a:ext cx="5456970" cy="5545898"/>
          </a:xfrm>
          <a:prstGeom prst="rect">
            <a:avLst/>
          </a:prstGeom>
        </p:spPr>
      </p:pic>
    </p:spTree>
    <p:extLst>
      <p:ext uri="{BB962C8B-B14F-4D97-AF65-F5344CB8AC3E}">
        <p14:creationId xmlns:p14="http://schemas.microsoft.com/office/powerpoint/2010/main" val="1760497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6829E-E603-CB63-3B11-4D2E70344187}"/>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11759E2-01A4-8EC0-31A1-E15D97A7EE87}"/>
              </a:ext>
            </a:extLst>
          </p:cNvPr>
          <p:cNvSpPr>
            <a:spLocks noGrp="1"/>
          </p:cNvSpPr>
          <p:nvPr>
            <p:ph type="title"/>
          </p:nvPr>
        </p:nvSpPr>
        <p:spPr>
          <a:xfrm>
            <a:off x="137160" y="-635"/>
            <a:ext cx="11216640" cy="1325563"/>
          </a:xfrm>
        </p:spPr>
        <p:txBody>
          <a:bodyPr>
            <a:normAutofit/>
          </a:bodyPr>
          <a:lstStyle/>
          <a:p>
            <a:r>
              <a:rPr lang="tr-TR" sz="4000" b="1" dirty="0">
                <a:latin typeface="Century Gothic"/>
                <a:ea typeface="+mj-lt"/>
                <a:cs typeface="+mj-lt"/>
              </a:rPr>
              <a:t>Git </a:t>
            </a:r>
            <a:r>
              <a:rPr lang="tr-TR" sz="4000" b="1" dirty="0" err="1">
                <a:latin typeface="Century Gothic"/>
                <a:ea typeface="+mj-lt"/>
                <a:cs typeface="+mj-lt"/>
              </a:rPr>
              <a:t>Branching</a:t>
            </a:r>
            <a:endParaRPr lang="tr-TR" sz="4000" b="1" dirty="0">
              <a:latin typeface="Century Gothic"/>
              <a:ea typeface="+mj-lt"/>
              <a:cs typeface="+mj-lt"/>
            </a:endParaRPr>
          </a:p>
        </p:txBody>
      </p:sp>
      <p:sp>
        <p:nvSpPr>
          <p:cNvPr id="3" name="Content Placeholder 5">
            <a:extLst>
              <a:ext uri="{FF2B5EF4-FFF2-40B4-BE49-F238E27FC236}">
                <a16:creationId xmlns:a16="http://schemas.microsoft.com/office/drawing/2014/main" id="{BAC562A0-9DB6-5716-4FE9-98BC97F03F84}"/>
              </a:ext>
            </a:extLst>
          </p:cNvPr>
          <p:cNvSpPr>
            <a:spLocks noGrp="1"/>
          </p:cNvSpPr>
          <p:nvPr>
            <p:ph idx="1"/>
          </p:nvPr>
        </p:nvSpPr>
        <p:spPr>
          <a:xfrm>
            <a:off x="268355" y="1324928"/>
            <a:ext cx="4648202" cy="4852035"/>
          </a:xfrm>
        </p:spPr>
        <p:txBody>
          <a:bodyPr>
            <a:normAutofit/>
          </a:bodyPr>
          <a:lstStyle/>
          <a:p>
            <a:pPr>
              <a:buNone/>
            </a:pPr>
            <a:r>
              <a:rPr lang="en-GB" sz="2000" b="0" i="0" dirty="0">
                <a:solidFill>
                  <a:srgbClr val="4E443C"/>
                </a:solidFill>
                <a:effectLst/>
                <a:latin typeface="Adelle"/>
              </a:rPr>
              <a:t>What happens when you create a new branch? Well, doing so creates a new pointer for you to move around. </a:t>
            </a:r>
          </a:p>
          <a:p>
            <a:pPr>
              <a:buNone/>
            </a:pPr>
            <a:br>
              <a:rPr lang="en-GB" sz="2000" b="0" i="0" dirty="0">
                <a:solidFill>
                  <a:srgbClr val="4E443C"/>
                </a:solidFill>
                <a:effectLst/>
                <a:latin typeface="Adelle"/>
              </a:rPr>
            </a:br>
            <a:r>
              <a:rPr lang="en-GB" sz="2000" b="0" i="0" dirty="0">
                <a:solidFill>
                  <a:srgbClr val="4E443C"/>
                </a:solidFill>
                <a:effectLst/>
                <a:latin typeface="Adelle"/>
              </a:rPr>
              <a:t>$ git branch testing</a:t>
            </a:r>
          </a:p>
          <a:p>
            <a:pPr marL="0" indent="0">
              <a:buNone/>
            </a:pPr>
            <a:br>
              <a:rPr lang="en-GB" sz="2000" b="0" i="0" dirty="0">
                <a:solidFill>
                  <a:srgbClr val="4E443C"/>
                </a:solidFill>
                <a:effectLst/>
                <a:latin typeface="Adelle"/>
              </a:rPr>
            </a:br>
            <a:r>
              <a:rPr lang="en-GB" sz="2000" b="0" i="0" dirty="0">
                <a:solidFill>
                  <a:srgbClr val="4E443C"/>
                </a:solidFill>
                <a:effectLst/>
                <a:latin typeface="Adelle"/>
              </a:rPr>
              <a:t>How does Git know what branch you’re currently on? It keeps a special pointer called HEAD. In Git, this is a pointer to the local branch you’re currently on. In this case, you’re still on master. The git branch command only created a new branch — it didn’t switch to that branch.</a:t>
            </a:r>
          </a:p>
          <a:p>
            <a:pPr algn="l">
              <a:buNone/>
            </a:pPr>
            <a:endParaRPr lang="en-GB" sz="2000" b="0" i="0" dirty="0">
              <a:solidFill>
                <a:srgbClr val="4E443C"/>
              </a:solidFill>
              <a:effectLst/>
              <a:latin typeface="Adelle"/>
            </a:endParaRPr>
          </a:p>
        </p:txBody>
      </p:sp>
      <p:pic>
        <p:nvPicPr>
          <p:cNvPr id="5" name="Picture 4">
            <a:extLst>
              <a:ext uri="{FF2B5EF4-FFF2-40B4-BE49-F238E27FC236}">
                <a16:creationId xmlns:a16="http://schemas.microsoft.com/office/drawing/2014/main" id="{92FF4B05-D6DA-E1F5-3B91-6E81750FFB18}"/>
              </a:ext>
            </a:extLst>
          </p:cNvPr>
          <p:cNvPicPr>
            <a:picLocks noChangeAspect="1"/>
          </p:cNvPicPr>
          <p:nvPr/>
        </p:nvPicPr>
        <p:blipFill>
          <a:blip r:embed="rId3"/>
          <a:stretch>
            <a:fillRect/>
          </a:stretch>
        </p:blipFill>
        <p:spPr>
          <a:xfrm>
            <a:off x="5662691" y="755084"/>
            <a:ext cx="5640714" cy="2284324"/>
          </a:xfrm>
          <a:prstGeom prst="rect">
            <a:avLst/>
          </a:prstGeom>
        </p:spPr>
      </p:pic>
      <p:pic>
        <p:nvPicPr>
          <p:cNvPr id="6" name="Picture 5">
            <a:extLst>
              <a:ext uri="{FF2B5EF4-FFF2-40B4-BE49-F238E27FC236}">
                <a16:creationId xmlns:a16="http://schemas.microsoft.com/office/drawing/2014/main" id="{CC7259AC-A08C-8177-7470-AD29207D4D75}"/>
              </a:ext>
            </a:extLst>
          </p:cNvPr>
          <p:cNvPicPr>
            <a:picLocks noChangeAspect="1"/>
          </p:cNvPicPr>
          <p:nvPr/>
        </p:nvPicPr>
        <p:blipFill>
          <a:blip r:embed="rId4"/>
          <a:stretch>
            <a:fillRect/>
          </a:stretch>
        </p:blipFill>
        <p:spPr>
          <a:xfrm>
            <a:off x="5612297" y="3429000"/>
            <a:ext cx="5741503" cy="3189724"/>
          </a:xfrm>
          <a:prstGeom prst="rect">
            <a:avLst/>
          </a:prstGeom>
        </p:spPr>
      </p:pic>
    </p:spTree>
    <p:extLst>
      <p:ext uri="{BB962C8B-B14F-4D97-AF65-F5344CB8AC3E}">
        <p14:creationId xmlns:p14="http://schemas.microsoft.com/office/powerpoint/2010/main" val="3096842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DE9C2-D033-90A3-6CB3-33AE6D42951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406DD44-5E0D-0D90-770D-4A6CEFDE6AEE}"/>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Switching</a:t>
            </a:r>
            <a:r>
              <a:rPr lang="tr-TR" sz="4000" b="1" dirty="0">
                <a:latin typeface="Century Gothic"/>
                <a:ea typeface="+mj-lt"/>
                <a:cs typeface="+mj-lt"/>
              </a:rPr>
              <a:t> </a:t>
            </a:r>
            <a:r>
              <a:rPr lang="tr-TR" sz="4000" b="1" dirty="0" err="1">
                <a:latin typeface="Century Gothic"/>
                <a:ea typeface="+mj-lt"/>
                <a:cs typeface="+mj-lt"/>
              </a:rPr>
              <a:t>Branches</a:t>
            </a:r>
            <a:endParaRPr lang="tr-TR" sz="4000" b="1" dirty="0">
              <a:latin typeface="Century Gothic"/>
              <a:ea typeface="+mj-lt"/>
              <a:cs typeface="+mj-lt"/>
            </a:endParaRPr>
          </a:p>
        </p:txBody>
      </p:sp>
      <p:sp>
        <p:nvSpPr>
          <p:cNvPr id="3" name="Content Placeholder 5">
            <a:extLst>
              <a:ext uri="{FF2B5EF4-FFF2-40B4-BE49-F238E27FC236}">
                <a16:creationId xmlns:a16="http://schemas.microsoft.com/office/drawing/2014/main" id="{4E57FBB6-95BC-15EE-D471-6F808DB49F01}"/>
              </a:ext>
            </a:extLst>
          </p:cNvPr>
          <p:cNvSpPr>
            <a:spLocks noGrp="1"/>
          </p:cNvSpPr>
          <p:nvPr>
            <p:ph idx="1"/>
          </p:nvPr>
        </p:nvSpPr>
        <p:spPr>
          <a:xfrm>
            <a:off x="268354" y="1324928"/>
            <a:ext cx="8623855" cy="4852035"/>
          </a:xfrm>
        </p:spPr>
        <p:txBody>
          <a:bodyPr>
            <a:normAutofit/>
          </a:bodyPr>
          <a:lstStyle/>
          <a:p>
            <a:pPr>
              <a:buNone/>
            </a:pPr>
            <a:r>
              <a:rPr lang="en-GB" sz="2000" b="0" i="0" dirty="0">
                <a:solidFill>
                  <a:srgbClr val="4E443C"/>
                </a:solidFill>
                <a:effectLst/>
                <a:latin typeface="Arial" panose="020B0604020202020204" pitchFamily="34" charset="0"/>
                <a:cs typeface="Arial" panose="020B0604020202020204" pitchFamily="34" charset="0"/>
              </a:rPr>
              <a:t>$ git checkout testing: </a:t>
            </a:r>
            <a:r>
              <a:rPr lang="en-GB" sz="1800" b="0" i="1" dirty="0">
                <a:solidFill>
                  <a:schemeClr val="tx1">
                    <a:lumMod val="75000"/>
                    <a:lumOff val="25000"/>
                  </a:schemeClr>
                </a:solidFill>
                <a:effectLst/>
                <a:latin typeface="Arial" panose="020B0604020202020204" pitchFamily="34" charset="0"/>
                <a:cs typeface="Arial" panose="020B0604020202020204" pitchFamily="34" charset="0"/>
              </a:rPr>
              <a:t>This moves HEAD to point to the testing branch.</a:t>
            </a:r>
          </a:p>
          <a:p>
            <a:pPr>
              <a:buNone/>
            </a:pPr>
            <a:br>
              <a:rPr lang="en-GB" sz="2000" b="0" i="0" dirty="0">
                <a:solidFill>
                  <a:srgbClr val="4E443C"/>
                </a:solidFill>
                <a:effectLst/>
                <a:latin typeface="Arial" panose="020B0604020202020204" pitchFamily="34" charset="0"/>
                <a:cs typeface="Arial" panose="020B0604020202020204" pitchFamily="34" charset="0"/>
              </a:rPr>
            </a:br>
            <a:endParaRPr lang="en-GB" sz="2000" b="0" i="0" dirty="0">
              <a:solidFill>
                <a:srgbClr val="4E443C"/>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0BA843-13C8-A356-1A2A-8186C38789B8}"/>
              </a:ext>
            </a:extLst>
          </p:cNvPr>
          <p:cNvPicPr>
            <a:picLocks noChangeAspect="1"/>
          </p:cNvPicPr>
          <p:nvPr/>
        </p:nvPicPr>
        <p:blipFill>
          <a:blip r:embed="rId3"/>
          <a:stretch>
            <a:fillRect/>
          </a:stretch>
        </p:blipFill>
        <p:spPr>
          <a:xfrm>
            <a:off x="3116580" y="2650491"/>
            <a:ext cx="5958840" cy="3310467"/>
          </a:xfrm>
          <a:prstGeom prst="rect">
            <a:avLst/>
          </a:prstGeom>
        </p:spPr>
      </p:pic>
    </p:spTree>
    <p:extLst>
      <p:ext uri="{BB962C8B-B14F-4D97-AF65-F5344CB8AC3E}">
        <p14:creationId xmlns:p14="http://schemas.microsoft.com/office/powerpoint/2010/main" val="3649451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AC608-B31B-EC2A-9C26-0DE77EED36B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E87C556-F338-6833-527D-1034842CFFFA}"/>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100E42DC-ACB7-7426-75EA-FCFB182C9144}"/>
              </a:ext>
            </a:extLst>
          </p:cNvPr>
          <p:cNvPicPr>
            <a:picLocks noGrp="1" noChangeAspect="1"/>
          </p:cNvPicPr>
          <p:nvPr>
            <p:ph idx="1"/>
          </p:nvPr>
        </p:nvPicPr>
        <p:blipFill>
          <a:blip r:embed="rId3"/>
          <a:stretch>
            <a:fillRect/>
          </a:stretch>
        </p:blipFill>
        <p:spPr>
          <a:xfrm>
            <a:off x="1752600" y="1874044"/>
            <a:ext cx="8686800" cy="4254500"/>
          </a:xfrm>
          <a:prstGeom prst="rect">
            <a:avLst/>
          </a:prstGeom>
        </p:spPr>
      </p:pic>
    </p:spTree>
    <p:extLst>
      <p:ext uri="{BB962C8B-B14F-4D97-AF65-F5344CB8AC3E}">
        <p14:creationId xmlns:p14="http://schemas.microsoft.com/office/powerpoint/2010/main" val="1857248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EED7E-24EE-8780-CCE2-F7B66F1B15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3F387-FDFC-189B-EB58-74BD35165459}"/>
              </a:ext>
            </a:extLst>
          </p:cNvPr>
          <p:cNvSpPr>
            <a:spLocks noGrp="1"/>
          </p:cNvSpPr>
          <p:nvPr>
            <p:ph idx="1"/>
          </p:nvPr>
        </p:nvSpPr>
        <p:spPr>
          <a:xfrm>
            <a:off x="838200" y="344555"/>
            <a:ext cx="10515600" cy="4351338"/>
          </a:xfrm>
        </p:spPr>
        <p:txBody>
          <a:bodyPr>
            <a:normAutofit/>
          </a:bodyPr>
          <a:lstStyle/>
          <a:p>
            <a:pPr algn="l">
              <a:buNone/>
            </a:pPr>
            <a:r>
              <a:rPr lang="en-GB" sz="2000" b="0" i="0" dirty="0">
                <a:solidFill>
                  <a:srgbClr val="4E443C"/>
                </a:solidFill>
                <a:effectLst/>
                <a:latin typeface="Arial" panose="020B0604020202020204" pitchFamily="34" charset="0"/>
                <a:cs typeface="Arial" panose="020B0604020202020204" pitchFamily="34" charset="0"/>
              </a:rPr>
              <a:t>$ git checkout master</a:t>
            </a:r>
          </a:p>
          <a:p>
            <a:pPr>
              <a:buNone/>
            </a:pPr>
            <a:br>
              <a:rPr lang="en-GB"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9F50847-EF34-B31D-CD4B-D1C18D6945F0}"/>
              </a:ext>
            </a:extLst>
          </p:cNvPr>
          <p:cNvPicPr>
            <a:picLocks noChangeAspect="1"/>
          </p:cNvPicPr>
          <p:nvPr/>
        </p:nvPicPr>
        <p:blipFill>
          <a:blip r:embed="rId3"/>
          <a:stretch>
            <a:fillRect/>
          </a:stretch>
        </p:blipFill>
        <p:spPr>
          <a:xfrm>
            <a:off x="1102581" y="1405144"/>
            <a:ext cx="9714506" cy="4047711"/>
          </a:xfrm>
          <a:prstGeom prst="rect">
            <a:avLst/>
          </a:prstGeom>
        </p:spPr>
      </p:pic>
    </p:spTree>
    <p:extLst>
      <p:ext uri="{BB962C8B-B14F-4D97-AF65-F5344CB8AC3E}">
        <p14:creationId xmlns:p14="http://schemas.microsoft.com/office/powerpoint/2010/main" val="1643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8D19C-6A88-77E4-FEDC-27C78AF20D0A}"/>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22180DB-EFFC-1737-8496-E20DBA351A5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3493698-9C8F-59E7-DA85-1E4C740EA33E}"/>
              </a:ext>
            </a:extLst>
          </p:cNvPr>
          <p:cNvPicPr>
            <a:picLocks noChangeAspect="1"/>
          </p:cNvPicPr>
          <p:nvPr/>
        </p:nvPicPr>
        <p:blipFill>
          <a:blip r:embed="rId3"/>
          <a:stretch>
            <a:fillRect/>
          </a:stretch>
        </p:blipFill>
        <p:spPr>
          <a:xfrm>
            <a:off x="1838739" y="515294"/>
            <a:ext cx="7772400" cy="659063"/>
          </a:xfrm>
          <a:prstGeom prst="rect">
            <a:avLst/>
          </a:prstGeom>
        </p:spPr>
      </p:pic>
      <p:pic>
        <p:nvPicPr>
          <p:cNvPr id="7" name="Picture 6">
            <a:extLst>
              <a:ext uri="{FF2B5EF4-FFF2-40B4-BE49-F238E27FC236}">
                <a16:creationId xmlns:a16="http://schemas.microsoft.com/office/drawing/2014/main" id="{4FE6349D-B60C-63B6-141D-71A7F3AEF5DF}"/>
              </a:ext>
            </a:extLst>
          </p:cNvPr>
          <p:cNvPicPr>
            <a:picLocks noChangeAspect="1"/>
          </p:cNvPicPr>
          <p:nvPr/>
        </p:nvPicPr>
        <p:blipFill>
          <a:blip r:embed="rId4"/>
          <a:stretch>
            <a:fillRect/>
          </a:stretch>
        </p:blipFill>
        <p:spPr>
          <a:xfrm>
            <a:off x="1838739" y="1652556"/>
            <a:ext cx="9245758" cy="4257914"/>
          </a:xfrm>
          <a:prstGeom prst="rect">
            <a:avLst/>
          </a:prstGeom>
        </p:spPr>
      </p:pic>
    </p:spTree>
    <p:extLst>
      <p:ext uri="{BB962C8B-B14F-4D97-AF65-F5344CB8AC3E}">
        <p14:creationId xmlns:p14="http://schemas.microsoft.com/office/powerpoint/2010/main" val="1192684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BAC20-CE32-DBF3-3255-34C20A3D02D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7C41B48-8A43-C524-F2B5-DC33E4E73A64}"/>
              </a:ext>
            </a:extLst>
          </p:cNvPr>
          <p:cNvSpPr>
            <a:spLocks noGrp="1"/>
          </p:cNvSpPr>
          <p:nvPr>
            <p:ph idx="1"/>
          </p:nvPr>
        </p:nvSpPr>
        <p:spPr>
          <a:xfrm>
            <a:off x="568897" y="447399"/>
            <a:ext cx="10515600" cy="4351338"/>
          </a:xfrm>
        </p:spPr>
        <p:txBody>
          <a:bodyPr/>
          <a:lstStyle/>
          <a:p>
            <a:pPr marL="0" indent="0">
              <a:buNone/>
            </a:pPr>
            <a:r>
              <a:rPr lang="en-US" b="1" dirty="0"/>
              <a:t>Branching and merging example</a:t>
            </a:r>
          </a:p>
        </p:txBody>
      </p:sp>
      <p:pic>
        <p:nvPicPr>
          <p:cNvPr id="2" name="Picture 1">
            <a:extLst>
              <a:ext uri="{FF2B5EF4-FFF2-40B4-BE49-F238E27FC236}">
                <a16:creationId xmlns:a16="http://schemas.microsoft.com/office/drawing/2014/main" id="{ECD2832F-EFB0-6F58-8AAD-89ECEFF5EDC9}"/>
              </a:ext>
            </a:extLst>
          </p:cNvPr>
          <p:cNvPicPr>
            <a:picLocks noChangeAspect="1"/>
          </p:cNvPicPr>
          <p:nvPr/>
        </p:nvPicPr>
        <p:blipFill>
          <a:blip r:embed="rId3"/>
          <a:stretch>
            <a:fillRect/>
          </a:stretch>
        </p:blipFill>
        <p:spPr>
          <a:xfrm>
            <a:off x="2209800" y="869004"/>
            <a:ext cx="7772400" cy="2124910"/>
          </a:xfrm>
          <a:prstGeom prst="rect">
            <a:avLst/>
          </a:prstGeom>
        </p:spPr>
      </p:pic>
      <p:pic>
        <p:nvPicPr>
          <p:cNvPr id="4" name="Picture 3">
            <a:extLst>
              <a:ext uri="{FF2B5EF4-FFF2-40B4-BE49-F238E27FC236}">
                <a16:creationId xmlns:a16="http://schemas.microsoft.com/office/drawing/2014/main" id="{28D7D90F-F9CD-F1B9-64A3-08EAD3B19DF4}"/>
              </a:ext>
            </a:extLst>
          </p:cNvPr>
          <p:cNvPicPr>
            <a:picLocks noChangeAspect="1"/>
          </p:cNvPicPr>
          <p:nvPr/>
        </p:nvPicPr>
        <p:blipFill>
          <a:blip r:embed="rId4"/>
          <a:stretch>
            <a:fillRect/>
          </a:stretch>
        </p:blipFill>
        <p:spPr>
          <a:xfrm>
            <a:off x="2209800" y="2888789"/>
            <a:ext cx="7772400" cy="1738563"/>
          </a:xfrm>
          <a:prstGeom prst="rect">
            <a:avLst/>
          </a:prstGeom>
        </p:spPr>
      </p:pic>
      <p:pic>
        <p:nvPicPr>
          <p:cNvPr id="8" name="Picture 7">
            <a:extLst>
              <a:ext uri="{FF2B5EF4-FFF2-40B4-BE49-F238E27FC236}">
                <a16:creationId xmlns:a16="http://schemas.microsoft.com/office/drawing/2014/main" id="{4EC09C90-2476-F8BC-57C8-90EBBCCF1BC4}"/>
              </a:ext>
            </a:extLst>
          </p:cNvPr>
          <p:cNvPicPr>
            <a:picLocks noChangeAspect="1"/>
          </p:cNvPicPr>
          <p:nvPr/>
        </p:nvPicPr>
        <p:blipFill>
          <a:blip r:embed="rId5"/>
          <a:stretch>
            <a:fillRect/>
          </a:stretch>
        </p:blipFill>
        <p:spPr>
          <a:xfrm>
            <a:off x="3513128" y="4454387"/>
            <a:ext cx="5165744" cy="2363857"/>
          </a:xfrm>
          <a:prstGeom prst="rect">
            <a:avLst/>
          </a:prstGeom>
        </p:spPr>
      </p:pic>
    </p:spTree>
    <p:extLst>
      <p:ext uri="{BB962C8B-B14F-4D97-AF65-F5344CB8AC3E}">
        <p14:creationId xmlns:p14="http://schemas.microsoft.com/office/powerpoint/2010/main" val="4198342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462A5-EE31-A1EA-B927-E2D6CC668D9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E617F7E-DF55-53BF-CC05-37B353C7C546}"/>
              </a:ext>
            </a:extLst>
          </p:cNvPr>
          <p:cNvPicPr>
            <a:picLocks noChangeAspect="1"/>
          </p:cNvPicPr>
          <p:nvPr/>
        </p:nvPicPr>
        <p:blipFill>
          <a:blip r:embed="rId3"/>
          <a:stretch>
            <a:fillRect/>
          </a:stretch>
        </p:blipFill>
        <p:spPr>
          <a:xfrm>
            <a:off x="1606648" y="1468191"/>
            <a:ext cx="8978704" cy="3557351"/>
          </a:xfrm>
          <a:prstGeom prst="rect">
            <a:avLst/>
          </a:prstGeom>
        </p:spPr>
      </p:pic>
    </p:spTree>
    <p:extLst>
      <p:ext uri="{BB962C8B-B14F-4D97-AF65-F5344CB8AC3E}">
        <p14:creationId xmlns:p14="http://schemas.microsoft.com/office/powerpoint/2010/main" val="511026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0B0A3-987D-6FF9-1115-01561BFEFC3E}"/>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4417850-F6D3-08D9-B1EF-24B4A9302F16}"/>
              </a:ext>
            </a:extLst>
          </p:cNvPr>
          <p:cNvSpPr>
            <a:spLocks noGrp="1"/>
          </p:cNvSpPr>
          <p:nvPr>
            <p:ph idx="1"/>
          </p:nvPr>
        </p:nvSpPr>
        <p:spPr/>
        <p:txBody>
          <a:bodyPr/>
          <a:lstStyle/>
          <a:p>
            <a:endParaRPr lang="en-US"/>
          </a:p>
        </p:txBody>
      </p:sp>
      <p:pic>
        <p:nvPicPr>
          <p:cNvPr id="2" name="Picture 1">
            <a:extLst>
              <a:ext uri="{FF2B5EF4-FFF2-40B4-BE49-F238E27FC236}">
                <a16:creationId xmlns:a16="http://schemas.microsoft.com/office/drawing/2014/main" id="{82F59EA5-F0D0-B8E4-2963-6AE748157CA5}"/>
              </a:ext>
            </a:extLst>
          </p:cNvPr>
          <p:cNvPicPr>
            <a:picLocks noChangeAspect="1"/>
          </p:cNvPicPr>
          <p:nvPr/>
        </p:nvPicPr>
        <p:blipFill>
          <a:blip r:embed="rId3"/>
          <a:stretch>
            <a:fillRect/>
          </a:stretch>
        </p:blipFill>
        <p:spPr>
          <a:xfrm>
            <a:off x="2178326" y="1027682"/>
            <a:ext cx="7835348" cy="5395393"/>
          </a:xfrm>
          <a:prstGeom prst="rect">
            <a:avLst/>
          </a:prstGeom>
        </p:spPr>
      </p:pic>
    </p:spTree>
    <p:extLst>
      <p:ext uri="{BB962C8B-B14F-4D97-AF65-F5344CB8AC3E}">
        <p14:creationId xmlns:p14="http://schemas.microsoft.com/office/powerpoint/2010/main" val="16563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B8C61C-DB03-8CB1-1031-D9A81EB197BE}"/>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Version</a:t>
            </a:r>
            <a:r>
              <a:rPr lang="tr-TR" sz="4000" b="1" dirty="0">
                <a:latin typeface="Century Gothic"/>
                <a:ea typeface="+mj-lt"/>
                <a:cs typeface="+mj-lt"/>
              </a:rPr>
              <a:t> Control</a:t>
            </a:r>
          </a:p>
        </p:txBody>
      </p:sp>
      <p:sp>
        <p:nvSpPr>
          <p:cNvPr id="6" name="Content Placeholder 5">
            <a:extLst>
              <a:ext uri="{FF2B5EF4-FFF2-40B4-BE49-F238E27FC236}">
                <a16:creationId xmlns:a16="http://schemas.microsoft.com/office/drawing/2014/main" id="{AA6EAF11-D754-A5C4-38EA-AEFEEBD150FC}"/>
              </a:ext>
            </a:extLst>
          </p:cNvPr>
          <p:cNvSpPr>
            <a:spLocks noGrp="1"/>
          </p:cNvSpPr>
          <p:nvPr>
            <p:ph idx="1"/>
          </p:nvPr>
        </p:nvSpPr>
        <p:spPr>
          <a:xfrm>
            <a:off x="838200" y="1253331"/>
            <a:ext cx="6026426" cy="4351338"/>
          </a:xfrm>
        </p:spPr>
        <p:txBody>
          <a:bodyPr/>
          <a:lstStyle/>
          <a:p>
            <a:r>
              <a:rPr lang="en-GB" b="0" i="0" dirty="0">
                <a:effectLst/>
                <a:latin typeface="Arial" panose="020B0604020202020204" pitchFamily="34" charset="0"/>
              </a:rPr>
              <a:t>Version control is a system that records changes to a file or set of files over time so that you can recall specific versions later.</a:t>
            </a:r>
          </a:p>
          <a:p>
            <a:r>
              <a:rPr lang="en-GB" dirty="0">
                <a:latin typeface="Arial" panose="020B0604020202020204" pitchFamily="34" charset="0"/>
              </a:rPr>
              <a:t>It allows you to collaborate with other developers on same project without distortion.</a:t>
            </a:r>
            <a:endParaRPr lang="en-US" dirty="0"/>
          </a:p>
        </p:txBody>
      </p:sp>
      <p:pic>
        <p:nvPicPr>
          <p:cNvPr id="2050" name="Picture 2" descr="Local version control diagram">
            <a:extLst>
              <a:ext uri="{FF2B5EF4-FFF2-40B4-BE49-F238E27FC236}">
                <a16:creationId xmlns:a16="http://schemas.microsoft.com/office/drawing/2014/main" id="{7B55F53C-6C38-6FBC-C950-4C8307C74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82" y="92764"/>
            <a:ext cx="4743658" cy="40515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entralized version control diagram">
            <a:extLst>
              <a:ext uri="{FF2B5EF4-FFF2-40B4-BE49-F238E27FC236}">
                <a16:creationId xmlns:a16="http://schemas.microsoft.com/office/drawing/2014/main" id="{12B2B086-CF60-8C88-FFF2-1B5FC36273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6796" y="4413479"/>
            <a:ext cx="4865204" cy="19815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87A960A-F909-A1E5-8FB1-3636E128655F}"/>
              </a:ext>
            </a:extLst>
          </p:cNvPr>
          <p:cNvPicPr>
            <a:picLocks noChangeAspect="1"/>
          </p:cNvPicPr>
          <p:nvPr/>
        </p:nvPicPr>
        <p:blipFill>
          <a:blip r:embed="rId5"/>
          <a:stretch>
            <a:fillRect/>
          </a:stretch>
        </p:blipFill>
        <p:spPr>
          <a:xfrm>
            <a:off x="838200" y="4216790"/>
            <a:ext cx="5245100" cy="2374900"/>
          </a:xfrm>
          <a:prstGeom prst="rect">
            <a:avLst/>
          </a:prstGeom>
        </p:spPr>
      </p:pic>
    </p:spTree>
    <p:extLst>
      <p:ext uri="{BB962C8B-B14F-4D97-AF65-F5344CB8AC3E}">
        <p14:creationId xmlns:p14="http://schemas.microsoft.com/office/powerpoint/2010/main" val="1150921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90AF-55B1-9992-814F-6666B0BEBC14}"/>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F75AFA5-E813-658F-932E-235423D97DA4}"/>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6B579478-DEF2-A949-1AC1-0800E6785BFF}"/>
              </a:ext>
            </a:extLst>
          </p:cNvPr>
          <p:cNvPicPr>
            <a:picLocks noChangeAspect="1"/>
          </p:cNvPicPr>
          <p:nvPr/>
        </p:nvPicPr>
        <p:blipFill>
          <a:blip r:embed="rId3"/>
          <a:stretch>
            <a:fillRect/>
          </a:stretch>
        </p:blipFill>
        <p:spPr>
          <a:xfrm>
            <a:off x="2947764" y="0"/>
            <a:ext cx="6296472" cy="6858000"/>
          </a:xfrm>
          <a:prstGeom prst="rect">
            <a:avLst/>
          </a:prstGeom>
        </p:spPr>
      </p:pic>
    </p:spTree>
    <p:extLst>
      <p:ext uri="{BB962C8B-B14F-4D97-AF65-F5344CB8AC3E}">
        <p14:creationId xmlns:p14="http://schemas.microsoft.com/office/powerpoint/2010/main" val="547895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8B354-E9A3-EAEC-C2A8-A9DA0621CD2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19B5E61-9FF2-C7CC-16A0-F902C9D92131}"/>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0FAFBE68-B628-98D3-85B7-135583F1107E}"/>
              </a:ext>
            </a:extLst>
          </p:cNvPr>
          <p:cNvPicPr>
            <a:picLocks noChangeAspect="1"/>
          </p:cNvPicPr>
          <p:nvPr/>
        </p:nvPicPr>
        <p:blipFill>
          <a:blip r:embed="rId3"/>
          <a:stretch>
            <a:fillRect/>
          </a:stretch>
        </p:blipFill>
        <p:spPr>
          <a:xfrm>
            <a:off x="2209800" y="93913"/>
            <a:ext cx="7772400" cy="6670173"/>
          </a:xfrm>
          <a:prstGeom prst="rect">
            <a:avLst/>
          </a:prstGeom>
        </p:spPr>
      </p:pic>
    </p:spTree>
    <p:extLst>
      <p:ext uri="{BB962C8B-B14F-4D97-AF65-F5344CB8AC3E}">
        <p14:creationId xmlns:p14="http://schemas.microsoft.com/office/powerpoint/2010/main" val="4182984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FBAC8-D8F5-6DFF-522A-D1712F66B39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426B8C2-A080-1405-AD89-F2FD994E60AE}"/>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5BBD66DF-2B34-C9F2-6CD3-720F655D12E8}"/>
              </a:ext>
            </a:extLst>
          </p:cNvPr>
          <p:cNvPicPr>
            <a:picLocks noChangeAspect="1"/>
          </p:cNvPicPr>
          <p:nvPr/>
        </p:nvPicPr>
        <p:blipFill>
          <a:blip r:embed="rId3"/>
          <a:stretch>
            <a:fillRect/>
          </a:stretch>
        </p:blipFill>
        <p:spPr>
          <a:xfrm>
            <a:off x="2209800" y="355266"/>
            <a:ext cx="7772400" cy="6147468"/>
          </a:xfrm>
          <a:prstGeom prst="rect">
            <a:avLst/>
          </a:prstGeom>
        </p:spPr>
      </p:pic>
    </p:spTree>
    <p:extLst>
      <p:ext uri="{BB962C8B-B14F-4D97-AF65-F5344CB8AC3E}">
        <p14:creationId xmlns:p14="http://schemas.microsoft.com/office/powerpoint/2010/main" val="75838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DEF29-9D30-6BD9-3D44-480BF485369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9914820-8A7D-F4DF-45FF-7CDF346A5785}"/>
              </a:ext>
            </a:extLst>
          </p:cNvPr>
          <p:cNvPicPr>
            <a:picLocks noChangeAspect="1"/>
          </p:cNvPicPr>
          <p:nvPr/>
        </p:nvPicPr>
        <p:blipFill>
          <a:blip r:embed="rId3"/>
          <a:stretch>
            <a:fillRect/>
          </a:stretch>
        </p:blipFill>
        <p:spPr>
          <a:xfrm>
            <a:off x="2209800" y="1991561"/>
            <a:ext cx="7772400" cy="2874878"/>
          </a:xfrm>
          <a:prstGeom prst="rect">
            <a:avLst/>
          </a:prstGeom>
        </p:spPr>
      </p:pic>
    </p:spTree>
    <p:extLst>
      <p:ext uri="{BB962C8B-B14F-4D97-AF65-F5344CB8AC3E}">
        <p14:creationId xmlns:p14="http://schemas.microsoft.com/office/powerpoint/2010/main" val="1087364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C241F-D313-EC77-F557-4AE0C1A6F6CA}"/>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BFB657-83E4-BF2A-E299-1693784D24BC}"/>
              </a:ext>
            </a:extLst>
          </p:cNvPr>
          <p:cNvSpPr>
            <a:spLocks noGrp="1"/>
          </p:cNvSpPr>
          <p:nvPr>
            <p:ph idx="1"/>
          </p:nvPr>
        </p:nvSpPr>
        <p:spPr>
          <a:xfrm>
            <a:off x="568897" y="447399"/>
            <a:ext cx="10515600" cy="4351338"/>
          </a:xfrm>
        </p:spPr>
        <p:txBody>
          <a:bodyPr/>
          <a:lstStyle/>
          <a:p>
            <a:pPr marL="0" indent="0">
              <a:buNone/>
            </a:pPr>
            <a:r>
              <a:rPr lang="en-US" b="1" dirty="0"/>
              <a:t>Merge Conflicts</a:t>
            </a:r>
          </a:p>
        </p:txBody>
      </p:sp>
      <p:pic>
        <p:nvPicPr>
          <p:cNvPr id="3" name="Picture 2">
            <a:extLst>
              <a:ext uri="{FF2B5EF4-FFF2-40B4-BE49-F238E27FC236}">
                <a16:creationId xmlns:a16="http://schemas.microsoft.com/office/drawing/2014/main" id="{B59BD8CE-A77C-C3BD-8DA3-64C676ABD2CC}"/>
              </a:ext>
            </a:extLst>
          </p:cNvPr>
          <p:cNvPicPr>
            <a:picLocks noChangeAspect="1"/>
          </p:cNvPicPr>
          <p:nvPr/>
        </p:nvPicPr>
        <p:blipFill>
          <a:blip r:embed="rId3"/>
          <a:stretch>
            <a:fillRect/>
          </a:stretch>
        </p:blipFill>
        <p:spPr>
          <a:xfrm>
            <a:off x="2875721" y="940628"/>
            <a:ext cx="7159487" cy="5866363"/>
          </a:xfrm>
          <a:prstGeom prst="rect">
            <a:avLst/>
          </a:prstGeom>
        </p:spPr>
      </p:pic>
    </p:spTree>
    <p:extLst>
      <p:ext uri="{BB962C8B-B14F-4D97-AF65-F5344CB8AC3E}">
        <p14:creationId xmlns:p14="http://schemas.microsoft.com/office/powerpoint/2010/main" val="1540499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9D656-9C41-D8B8-0C7D-E0D805C57B2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05B0A1-6016-3551-CFB4-9B86C9753222}"/>
              </a:ext>
            </a:extLst>
          </p:cNvPr>
          <p:cNvSpPr>
            <a:spLocks noGrp="1"/>
          </p:cNvSpPr>
          <p:nvPr>
            <p:ph idx="1"/>
          </p:nvPr>
        </p:nvSpPr>
        <p:spPr>
          <a:xfrm>
            <a:off x="568897" y="447399"/>
            <a:ext cx="10515600" cy="4351338"/>
          </a:xfrm>
        </p:spPr>
        <p:txBody>
          <a:bodyPr/>
          <a:lstStyle/>
          <a:p>
            <a:pPr marL="0" indent="0">
              <a:buNone/>
            </a:pPr>
            <a:r>
              <a:rPr lang="en-US" b="1" dirty="0"/>
              <a:t>Continuous Integration/ </a:t>
            </a:r>
            <a:r>
              <a:rPr lang="en-US" b="1" dirty="0" err="1"/>
              <a:t>Continous</a:t>
            </a:r>
            <a:r>
              <a:rPr lang="en-US" b="1" dirty="0"/>
              <a:t> Development (CI/CD)</a:t>
            </a:r>
          </a:p>
        </p:txBody>
      </p:sp>
      <p:pic>
        <p:nvPicPr>
          <p:cNvPr id="22530" name="Picture 2" descr="How Amazon and Google view CI/CD in an entirely different way | by Carlos  Arguelles | Medium">
            <a:extLst>
              <a:ext uri="{FF2B5EF4-FFF2-40B4-BE49-F238E27FC236}">
                <a16:creationId xmlns:a16="http://schemas.microsoft.com/office/drawing/2014/main" id="{40422989-2EA0-E571-F2A8-0E9240E94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383" y="1563757"/>
            <a:ext cx="4564623" cy="22415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742C44-49DA-B2D8-D06F-6849096CDD12}"/>
              </a:ext>
            </a:extLst>
          </p:cNvPr>
          <p:cNvSpPr txBox="1"/>
          <p:nvPr/>
        </p:nvSpPr>
        <p:spPr>
          <a:xfrm>
            <a:off x="317679" y="1120676"/>
            <a:ext cx="6096000" cy="2585323"/>
          </a:xfrm>
          <a:prstGeom prst="rect">
            <a:avLst/>
          </a:prstGeom>
          <a:noFill/>
        </p:spPr>
        <p:txBody>
          <a:bodyPr wrap="square">
            <a:spAutoFit/>
          </a:bodyPr>
          <a:lstStyle/>
          <a:p>
            <a:pPr>
              <a:buNone/>
            </a:pPr>
            <a:r>
              <a:rPr lang="en-GB" b="1" dirty="0">
                <a:latin typeface="Arial" panose="020B0604020202020204" pitchFamily="34" charset="0"/>
                <a:cs typeface="Arial" panose="020B0604020202020204" pitchFamily="34" charset="0"/>
              </a:rPr>
              <a:t>CI:</a:t>
            </a:r>
            <a:br>
              <a:rPr lang="en-GB" b="1" dirty="0">
                <a:latin typeface="Arial" panose="020B0604020202020204" pitchFamily="34" charset="0"/>
                <a:cs typeface="Arial" panose="020B0604020202020204" pitchFamily="34" charset="0"/>
              </a:rPr>
            </a:br>
            <a:r>
              <a:rPr lang="en-GB" b="1" dirty="0">
                <a:latin typeface="Arial" panose="020B0604020202020204" pitchFamily="34" charset="0"/>
                <a:cs typeface="Arial" panose="020B0604020202020204" pitchFamily="34" charset="0"/>
              </a:rPr>
              <a:t>What it is:</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The process of </a:t>
            </a:r>
            <a:r>
              <a:rPr lang="en-GB" b="1" dirty="0">
                <a:latin typeface="Arial" panose="020B0604020202020204" pitchFamily="34" charset="0"/>
                <a:cs typeface="Arial" panose="020B0604020202020204" pitchFamily="34" charset="0"/>
              </a:rPr>
              <a:t>automatically integrating</a:t>
            </a:r>
            <a:r>
              <a:rPr lang="en-GB" dirty="0">
                <a:latin typeface="Arial" panose="020B0604020202020204" pitchFamily="34" charset="0"/>
                <a:cs typeface="Arial" panose="020B0604020202020204" pitchFamily="34" charset="0"/>
              </a:rPr>
              <a:t> code changes from multiple contributors into a shared repository several times a day.</a:t>
            </a:r>
          </a:p>
          <a:p>
            <a:pPr>
              <a:buNone/>
            </a:pPr>
            <a:r>
              <a:rPr lang="en-GB" b="1" dirty="0">
                <a:latin typeface="Arial" panose="020B0604020202020204" pitchFamily="34" charset="0"/>
                <a:cs typeface="Arial" panose="020B0604020202020204" pitchFamily="34" charset="0"/>
              </a:rPr>
              <a:t>Why it matters:</a:t>
            </a:r>
            <a:endParaRPr lang="en-GB" dirty="0">
              <a:latin typeface="Arial" panose="020B0604020202020204" pitchFamily="34" charset="0"/>
              <a:cs typeface="Arial" panose="020B0604020202020204" pitchFamily="34" charset="0"/>
            </a:endParaRPr>
          </a:p>
          <a:p>
            <a:pPr>
              <a:buFont typeface="Arial" panose="020B0604020202020204" pitchFamily="34" charset="0"/>
              <a:buChar char="•"/>
            </a:pPr>
            <a:r>
              <a:rPr lang="en-GB" dirty="0">
                <a:latin typeface="Arial" panose="020B0604020202020204" pitchFamily="34" charset="0"/>
                <a:cs typeface="Arial" panose="020B0604020202020204" pitchFamily="34" charset="0"/>
              </a:rPr>
              <a:t>Detects bugs early via </a:t>
            </a:r>
            <a:r>
              <a:rPr lang="en-GB" b="1" dirty="0">
                <a:latin typeface="Arial" panose="020B0604020202020204" pitchFamily="34" charset="0"/>
                <a:cs typeface="Arial" panose="020B0604020202020204" pitchFamily="34" charset="0"/>
              </a:rPr>
              <a:t>automated testing</a:t>
            </a:r>
            <a:endParaRPr lang="en-GB" dirty="0">
              <a:latin typeface="Arial" panose="020B0604020202020204" pitchFamily="34" charset="0"/>
              <a:cs typeface="Arial" panose="020B0604020202020204" pitchFamily="34" charset="0"/>
            </a:endParaRPr>
          </a:p>
          <a:p>
            <a:pPr>
              <a:buFont typeface="Arial" panose="020B0604020202020204" pitchFamily="34" charset="0"/>
              <a:buChar char="•"/>
            </a:pPr>
            <a:r>
              <a:rPr lang="en-GB" dirty="0">
                <a:latin typeface="Arial" panose="020B0604020202020204" pitchFamily="34" charset="0"/>
                <a:cs typeface="Arial" panose="020B0604020202020204" pitchFamily="34" charset="0"/>
              </a:rPr>
              <a:t>Ensures that new code doesn't break the main project</a:t>
            </a:r>
          </a:p>
          <a:p>
            <a:pPr>
              <a:buFont typeface="Arial" panose="020B0604020202020204" pitchFamily="34" charset="0"/>
              <a:buChar char="•"/>
            </a:pPr>
            <a:r>
              <a:rPr lang="en-GB" dirty="0">
                <a:latin typeface="Arial" panose="020B0604020202020204" pitchFamily="34" charset="0"/>
                <a:cs typeface="Arial" panose="020B0604020202020204" pitchFamily="34" charset="0"/>
              </a:rPr>
              <a:t>Speeds up collaboration and code review</a:t>
            </a:r>
          </a:p>
        </p:txBody>
      </p:sp>
      <p:sp>
        <p:nvSpPr>
          <p:cNvPr id="7" name="TextBox 6">
            <a:extLst>
              <a:ext uri="{FF2B5EF4-FFF2-40B4-BE49-F238E27FC236}">
                <a16:creationId xmlns:a16="http://schemas.microsoft.com/office/drawing/2014/main" id="{BC725061-17F2-219B-4061-F0A5E61449F1}"/>
              </a:ext>
            </a:extLst>
          </p:cNvPr>
          <p:cNvSpPr txBox="1"/>
          <p:nvPr/>
        </p:nvSpPr>
        <p:spPr>
          <a:xfrm>
            <a:off x="317679" y="3718679"/>
            <a:ext cx="7190704" cy="2862322"/>
          </a:xfrm>
          <a:prstGeom prst="rect">
            <a:avLst/>
          </a:prstGeom>
          <a:noFill/>
        </p:spPr>
        <p:txBody>
          <a:bodyPr wrap="square">
            <a:spAutoFit/>
          </a:bodyPr>
          <a:lstStyle/>
          <a:p>
            <a:pPr>
              <a:buNone/>
            </a:pPr>
            <a:r>
              <a:rPr lang="en-GB" b="1" dirty="0">
                <a:latin typeface="Arial" panose="020B0604020202020204" pitchFamily="34" charset="0"/>
                <a:cs typeface="Arial" panose="020B0604020202020204" pitchFamily="34" charset="0"/>
              </a:rPr>
              <a:t>Continuous Delivery:</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Automatically prepares your code to be deployed (e.g., packaging, staging) after it passes CI.</a:t>
            </a:r>
          </a:p>
          <a:p>
            <a:pPr>
              <a:buNone/>
            </a:pPr>
            <a:r>
              <a:rPr lang="en-GB" b="1" dirty="0">
                <a:latin typeface="Arial" panose="020B0604020202020204" pitchFamily="34" charset="0"/>
                <a:cs typeface="Arial" panose="020B0604020202020204" pitchFamily="34" charset="0"/>
              </a:rPr>
              <a:t>Continuous Deployment:</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Goes one step further—</a:t>
            </a:r>
            <a:r>
              <a:rPr lang="en-GB" b="1" dirty="0">
                <a:latin typeface="Arial" panose="020B0604020202020204" pitchFamily="34" charset="0"/>
                <a:cs typeface="Arial" panose="020B0604020202020204" pitchFamily="34" charset="0"/>
              </a:rPr>
              <a:t>automatically deploys</a:t>
            </a:r>
            <a:r>
              <a:rPr lang="en-GB" dirty="0">
                <a:latin typeface="Arial" panose="020B0604020202020204" pitchFamily="34" charset="0"/>
                <a:cs typeface="Arial" panose="020B0604020202020204" pitchFamily="34" charset="0"/>
              </a:rPr>
              <a:t> every passing change to production.</a:t>
            </a:r>
          </a:p>
          <a:p>
            <a:pPr>
              <a:buNone/>
            </a:pPr>
            <a:r>
              <a:rPr lang="en-GB" b="1" dirty="0">
                <a:latin typeface="Arial" panose="020B0604020202020204" pitchFamily="34" charset="0"/>
                <a:cs typeface="Arial" panose="020B0604020202020204" pitchFamily="34" charset="0"/>
              </a:rPr>
              <a:t>Why it matters:</a:t>
            </a:r>
            <a:endParaRPr lang="en-GB" dirty="0">
              <a:latin typeface="Arial" panose="020B0604020202020204" pitchFamily="34" charset="0"/>
              <a:cs typeface="Arial" panose="020B0604020202020204" pitchFamily="34" charset="0"/>
            </a:endParaRPr>
          </a:p>
          <a:p>
            <a:pPr>
              <a:buFont typeface="Arial" panose="020B0604020202020204" pitchFamily="34" charset="0"/>
              <a:buChar char="•"/>
            </a:pPr>
            <a:r>
              <a:rPr lang="en-GB" dirty="0">
                <a:latin typeface="Arial" panose="020B0604020202020204" pitchFamily="34" charset="0"/>
                <a:cs typeface="Arial" panose="020B0604020202020204" pitchFamily="34" charset="0"/>
              </a:rPr>
              <a:t>Reduces manual work and human error</a:t>
            </a:r>
          </a:p>
          <a:p>
            <a:pPr>
              <a:buFont typeface="Arial" panose="020B0604020202020204" pitchFamily="34" charset="0"/>
              <a:buChar char="•"/>
            </a:pPr>
            <a:r>
              <a:rPr lang="en-GB" dirty="0">
                <a:latin typeface="Arial" panose="020B0604020202020204" pitchFamily="34" charset="0"/>
                <a:cs typeface="Arial" panose="020B0604020202020204" pitchFamily="34" charset="0"/>
              </a:rPr>
              <a:t>Makes releases </a:t>
            </a:r>
            <a:r>
              <a:rPr lang="en-GB" b="1" dirty="0">
                <a:latin typeface="Arial" panose="020B0604020202020204" pitchFamily="34" charset="0"/>
                <a:cs typeface="Arial" panose="020B0604020202020204" pitchFamily="34" charset="0"/>
              </a:rPr>
              <a:t>faster and more frequent</a:t>
            </a:r>
            <a:endParaRPr lang="en-GB" dirty="0">
              <a:latin typeface="Arial" panose="020B0604020202020204" pitchFamily="34" charset="0"/>
              <a:cs typeface="Arial" panose="020B0604020202020204" pitchFamily="34" charset="0"/>
            </a:endParaRPr>
          </a:p>
          <a:p>
            <a:pPr>
              <a:buFont typeface="Arial" panose="020B0604020202020204" pitchFamily="34" charset="0"/>
              <a:buChar char="•"/>
            </a:pPr>
            <a:r>
              <a:rPr lang="en-GB" dirty="0">
                <a:latin typeface="Arial" panose="020B0604020202020204" pitchFamily="34" charset="0"/>
                <a:cs typeface="Arial" panose="020B0604020202020204" pitchFamily="34" charset="0"/>
              </a:rPr>
              <a:t>Encourages small, incremental updates (safer and easier to debug)</a:t>
            </a:r>
          </a:p>
        </p:txBody>
      </p:sp>
    </p:spTree>
    <p:extLst>
      <p:ext uri="{BB962C8B-B14F-4D97-AF65-F5344CB8AC3E}">
        <p14:creationId xmlns:p14="http://schemas.microsoft.com/office/powerpoint/2010/main" val="3885074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21074-5D04-3FE0-46BE-D30831A1A9C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ED14322-75C8-E476-7F9B-E140CB98E36F}"/>
              </a:ext>
            </a:extLst>
          </p:cNvPr>
          <p:cNvSpPr>
            <a:spLocks noGrp="1"/>
          </p:cNvSpPr>
          <p:nvPr>
            <p:ph idx="1"/>
          </p:nvPr>
        </p:nvSpPr>
        <p:spPr>
          <a:xfrm>
            <a:off x="568897" y="447399"/>
            <a:ext cx="10515600" cy="4351338"/>
          </a:xfrm>
        </p:spPr>
        <p:txBody>
          <a:bodyPr/>
          <a:lstStyle/>
          <a:p>
            <a:pPr marL="0" indent="0">
              <a:buNone/>
            </a:pPr>
            <a:r>
              <a:rPr lang="en-US" b="1" dirty="0"/>
              <a:t>Further Topics</a:t>
            </a:r>
          </a:p>
          <a:p>
            <a:pPr>
              <a:buFontTx/>
              <a:buChar char="-"/>
            </a:pPr>
            <a:r>
              <a:rPr lang="en-US" dirty="0"/>
              <a:t>CI/CD</a:t>
            </a:r>
          </a:p>
          <a:p>
            <a:pPr>
              <a:buFontTx/>
              <a:buChar char="-"/>
            </a:pPr>
            <a:r>
              <a:rPr lang="en-US" dirty="0"/>
              <a:t>Unit testing </a:t>
            </a:r>
          </a:p>
          <a:p>
            <a:pPr>
              <a:buFontTx/>
              <a:buChar char="-"/>
            </a:pPr>
            <a:r>
              <a:rPr lang="en-US" dirty="0"/>
              <a:t>GitLab</a:t>
            </a:r>
          </a:p>
          <a:p>
            <a:pPr>
              <a:buFontTx/>
              <a:buChar char="-"/>
            </a:pPr>
            <a:r>
              <a:rPr lang="en-US" dirty="0"/>
              <a:t>Semantic Versioning</a:t>
            </a:r>
          </a:p>
          <a:p>
            <a:pPr>
              <a:buFontTx/>
              <a:buChar char="-"/>
            </a:pPr>
            <a:r>
              <a:rPr lang="en-US" dirty="0"/>
              <a:t>DevOps: Docker</a:t>
            </a:r>
          </a:p>
        </p:txBody>
      </p:sp>
    </p:spTree>
    <p:extLst>
      <p:ext uri="{BB962C8B-B14F-4D97-AF65-F5344CB8AC3E}">
        <p14:creationId xmlns:p14="http://schemas.microsoft.com/office/powerpoint/2010/main" val="4145271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F9F5B-83A2-0056-2C33-18CF337EBAC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153500-9B02-5440-6B16-8A9EC6F3B05B}"/>
              </a:ext>
            </a:extLst>
          </p:cNvPr>
          <p:cNvSpPr>
            <a:spLocks noGrp="1"/>
          </p:cNvSpPr>
          <p:nvPr>
            <p:ph idx="1"/>
          </p:nvPr>
        </p:nvSpPr>
        <p:spPr>
          <a:xfrm>
            <a:off x="568897" y="447399"/>
            <a:ext cx="10515600" cy="4351338"/>
          </a:xfrm>
        </p:spPr>
        <p:txBody>
          <a:bodyPr/>
          <a:lstStyle/>
          <a:p>
            <a:pPr marL="0" indent="0">
              <a:buNone/>
            </a:pPr>
            <a:r>
              <a:rPr lang="en-US" b="1" dirty="0"/>
              <a:t>References</a:t>
            </a:r>
          </a:p>
        </p:txBody>
      </p:sp>
      <p:sp>
        <p:nvSpPr>
          <p:cNvPr id="4" name="TextBox 3">
            <a:extLst>
              <a:ext uri="{FF2B5EF4-FFF2-40B4-BE49-F238E27FC236}">
                <a16:creationId xmlns:a16="http://schemas.microsoft.com/office/drawing/2014/main" id="{03CE601B-2E66-DA4B-E082-6C83CC4D083B}"/>
              </a:ext>
            </a:extLst>
          </p:cNvPr>
          <p:cNvSpPr txBox="1"/>
          <p:nvPr/>
        </p:nvSpPr>
        <p:spPr>
          <a:xfrm>
            <a:off x="1107503" y="1599151"/>
            <a:ext cx="6096000" cy="461665"/>
          </a:xfrm>
          <a:prstGeom prst="rect">
            <a:avLst/>
          </a:prstGeom>
          <a:noFill/>
        </p:spPr>
        <p:txBody>
          <a:bodyPr wrap="square">
            <a:spAutoFit/>
          </a:bodyPr>
          <a:lstStyle/>
          <a:p>
            <a:r>
              <a:rPr lang="en-US" sz="2400" dirty="0"/>
              <a:t>https://git-</a:t>
            </a:r>
            <a:r>
              <a:rPr lang="en-US" sz="2400" dirty="0" err="1"/>
              <a:t>scm.com</a:t>
            </a:r>
            <a:r>
              <a:rPr lang="en-US" sz="2400" dirty="0"/>
              <a:t>/book/</a:t>
            </a:r>
            <a:r>
              <a:rPr lang="en-US" sz="2400" dirty="0" err="1"/>
              <a:t>en</a:t>
            </a:r>
            <a:r>
              <a:rPr lang="en-US" sz="2400" dirty="0"/>
              <a:t>/v2</a:t>
            </a:r>
          </a:p>
        </p:txBody>
      </p:sp>
    </p:spTree>
    <p:extLst>
      <p:ext uri="{BB962C8B-B14F-4D97-AF65-F5344CB8AC3E}">
        <p14:creationId xmlns:p14="http://schemas.microsoft.com/office/powerpoint/2010/main" val="350071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D98E4-68EE-1C21-0A7C-BC382A985CA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A3E5971-34A3-1399-7749-65C02971CF4A}"/>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Centralized</a:t>
            </a:r>
            <a:r>
              <a:rPr lang="tr-TR" sz="4000" b="1" dirty="0">
                <a:latin typeface="Century Gothic"/>
                <a:ea typeface="+mj-lt"/>
                <a:cs typeface="+mj-lt"/>
              </a:rPr>
              <a:t> VS </a:t>
            </a:r>
          </a:p>
        </p:txBody>
      </p:sp>
      <p:sp>
        <p:nvSpPr>
          <p:cNvPr id="6" name="Content Placeholder 5">
            <a:extLst>
              <a:ext uri="{FF2B5EF4-FFF2-40B4-BE49-F238E27FC236}">
                <a16:creationId xmlns:a16="http://schemas.microsoft.com/office/drawing/2014/main" id="{DEC7A1CC-23B1-4060-D3AC-DDDB8042D89B}"/>
              </a:ext>
            </a:extLst>
          </p:cNvPr>
          <p:cNvSpPr>
            <a:spLocks noGrp="1"/>
          </p:cNvSpPr>
          <p:nvPr>
            <p:ph idx="1"/>
          </p:nvPr>
        </p:nvSpPr>
        <p:spPr>
          <a:xfrm>
            <a:off x="838200" y="1253331"/>
            <a:ext cx="6026426" cy="4351338"/>
          </a:xfrm>
        </p:spPr>
        <p:txBody>
          <a:bodyPr>
            <a:normAutofit fontScale="92500" lnSpcReduction="10000"/>
          </a:bodyPr>
          <a:lstStyle/>
          <a:p>
            <a:r>
              <a:rPr lang="en-GB" dirty="0">
                <a:latin typeface="Arial" panose="020B0604020202020204" pitchFamily="34" charset="0"/>
                <a:cs typeface="Arial" panose="020B0604020202020204" pitchFamily="34" charset="0"/>
              </a:rPr>
              <a:t>In Subversion, CVS, Perforce, etc. A central server repository (repo) holds the "official copy" of the code – the server maintains the sole version history of the repo </a:t>
            </a:r>
          </a:p>
          <a:p>
            <a:r>
              <a:rPr lang="en-GB" dirty="0">
                <a:latin typeface="Arial" panose="020B0604020202020204" pitchFamily="34" charset="0"/>
                <a:cs typeface="Arial" panose="020B0604020202020204" pitchFamily="34" charset="0"/>
              </a:rPr>
              <a:t>• You make "checkouts" of it to your local copy – you make local modifications – your changes are not versioned </a:t>
            </a:r>
          </a:p>
          <a:p>
            <a:r>
              <a:rPr lang="en-GB" dirty="0">
                <a:latin typeface="Arial" panose="020B0604020202020204" pitchFamily="34" charset="0"/>
                <a:cs typeface="Arial" panose="020B0604020202020204" pitchFamily="34" charset="0"/>
              </a:rPr>
              <a:t>• When you're done, you "check in" back to the server – your </a:t>
            </a:r>
            <a:r>
              <a:rPr lang="en-GB" dirty="0" err="1">
                <a:latin typeface="Arial" panose="020B0604020202020204" pitchFamily="34" charset="0"/>
                <a:cs typeface="Arial" panose="020B0604020202020204" pitchFamily="34" charset="0"/>
              </a:rPr>
              <a:t>checkin</a:t>
            </a:r>
            <a:r>
              <a:rPr lang="en-GB" dirty="0">
                <a:latin typeface="Arial" panose="020B0604020202020204" pitchFamily="34" charset="0"/>
                <a:cs typeface="Arial" panose="020B0604020202020204" pitchFamily="34" charset="0"/>
              </a:rPr>
              <a:t> increments the repo's version </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B56C552-AC76-2BDE-B8BC-3371EC249404}"/>
              </a:ext>
            </a:extLst>
          </p:cNvPr>
          <p:cNvPicPr>
            <a:picLocks noChangeAspect="1"/>
          </p:cNvPicPr>
          <p:nvPr/>
        </p:nvPicPr>
        <p:blipFill>
          <a:blip r:embed="rId3"/>
          <a:stretch>
            <a:fillRect/>
          </a:stretch>
        </p:blipFill>
        <p:spPr>
          <a:xfrm>
            <a:off x="7379528" y="662651"/>
            <a:ext cx="4205357" cy="3266661"/>
          </a:xfrm>
          <a:prstGeom prst="rect">
            <a:avLst/>
          </a:prstGeom>
        </p:spPr>
      </p:pic>
    </p:spTree>
    <p:extLst>
      <p:ext uri="{BB962C8B-B14F-4D97-AF65-F5344CB8AC3E}">
        <p14:creationId xmlns:p14="http://schemas.microsoft.com/office/powerpoint/2010/main" val="329820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BA3A-CBE9-E6F2-F69C-B6149BE8FA7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E907396-66D4-9EB0-2899-A6094DD5DB09}"/>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What</a:t>
            </a:r>
            <a:r>
              <a:rPr lang="tr-TR" sz="4000" b="1" dirty="0">
                <a:latin typeface="Century Gothic"/>
                <a:ea typeface="+mj-lt"/>
                <a:cs typeface="+mj-lt"/>
              </a:rPr>
              <a:t> is Git?</a:t>
            </a:r>
          </a:p>
        </p:txBody>
      </p:sp>
      <p:sp>
        <p:nvSpPr>
          <p:cNvPr id="6" name="Content Placeholder 5">
            <a:extLst>
              <a:ext uri="{FF2B5EF4-FFF2-40B4-BE49-F238E27FC236}">
                <a16:creationId xmlns:a16="http://schemas.microsoft.com/office/drawing/2014/main" id="{AF146569-6DBE-1C2B-8EFC-D6B253FD7852}"/>
              </a:ext>
            </a:extLst>
          </p:cNvPr>
          <p:cNvSpPr>
            <a:spLocks noGrp="1"/>
          </p:cNvSpPr>
          <p:nvPr>
            <p:ph idx="1"/>
          </p:nvPr>
        </p:nvSpPr>
        <p:spPr>
          <a:xfrm>
            <a:off x="838200" y="1825625"/>
            <a:ext cx="6026426" cy="4351338"/>
          </a:xfrm>
        </p:spPr>
        <p:txBody>
          <a:bodyPr/>
          <a:lstStyle/>
          <a:p>
            <a:r>
              <a:rPr lang="en-GB" b="0" i="0" dirty="0">
                <a:solidFill>
                  <a:srgbClr val="1F1F1F"/>
                </a:solidFill>
                <a:effectLst/>
                <a:latin typeface="Arial" panose="020B0604020202020204" pitchFamily="34" charset="0"/>
                <a:cs typeface="Arial" panose="020B0604020202020204" pitchFamily="34" charset="0"/>
              </a:rPr>
              <a:t>Git is </a:t>
            </a:r>
            <a:r>
              <a:rPr lang="en-GB" dirty="0">
                <a:latin typeface="Arial" panose="020B0604020202020204" pitchFamily="34" charset="0"/>
                <a:cs typeface="Arial" panose="020B0604020202020204" pitchFamily="34" charset="0"/>
              </a:rPr>
              <a:t>a free, open-source, and distributed version control system (DVCS) that tracks changes in files.</a:t>
            </a:r>
          </a:p>
          <a:p>
            <a:r>
              <a:rPr lang="en-US" dirty="0">
                <a:latin typeface="Arial" panose="020B0604020202020204" pitchFamily="34" charset="0"/>
                <a:cs typeface="Arial" panose="020B0604020202020204" pitchFamily="34" charset="0"/>
              </a:rPr>
              <a:t>With Git, every time you commit, or save the state of your project, Git basically takes a picture of what all your files look like at that moment and stores a reference to that snapshot</a:t>
            </a:r>
          </a:p>
        </p:txBody>
      </p:sp>
      <p:pic>
        <p:nvPicPr>
          <p:cNvPr id="5" name="Picture 4">
            <a:extLst>
              <a:ext uri="{FF2B5EF4-FFF2-40B4-BE49-F238E27FC236}">
                <a16:creationId xmlns:a16="http://schemas.microsoft.com/office/drawing/2014/main" id="{FC0270E5-FB62-F1CF-17E2-9B27BD1148AE}"/>
              </a:ext>
            </a:extLst>
          </p:cNvPr>
          <p:cNvPicPr>
            <a:picLocks noChangeAspect="1"/>
          </p:cNvPicPr>
          <p:nvPr/>
        </p:nvPicPr>
        <p:blipFill>
          <a:blip r:embed="rId3"/>
          <a:stretch>
            <a:fillRect/>
          </a:stretch>
        </p:blipFill>
        <p:spPr>
          <a:xfrm>
            <a:off x="7156174" y="2395470"/>
            <a:ext cx="4744277" cy="2281290"/>
          </a:xfrm>
          <a:prstGeom prst="rect">
            <a:avLst/>
          </a:prstGeom>
        </p:spPr>
      </p:pic>
    </p:spTree>
    <p:extLst>
      <p:ext uri="{BB962C8B-B14F-4D97-AF65-F5344CB8AC3E}">
        <p14:creationId xmlns:p14="http://schemas.microsoft.com/office/powerpoint/2010/main" val="360491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E0185-7D0C-8025-7AE0-C8A18A0B787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C0ED444-4934-4050-5DDF-628D8B47CBCD}"/>
              </a:ext>
            </a:extLst>
          </p:cNvPr>
          <p:cNvSpPr>
            <a:spLocks noGrp="1"/>
          </p:cNvSpPr>
          <p:nvPr>
            <p:ph type="title"/>
          </p:nvPr>
        </p:nvSpPr>
        <p:spPr>
          <a:xfrm>
            <a:off x="137160" y="-635"/>
            <a:ext cx="11216640" cy="1325563"/>
          </a:xfrm>
        </p:spPr>
        <p:txBody>
          <a:bodyPr>
            <a:normAutofit/>
          </a:bodyPr>
          <a:lstStyle/>
          <a:p>
            <a:r>
              <a:rPr lang="tr-TR" sz="4000" b="1" dirty="0" err="1">
                <a:latin typeface="Century Gothic"/>
                <a:ea typeface="+mj-lt"/>
                <a:cs typeface="+mj-lt"/>
              </a:rPr>
              <a:t>What</a:t>
            </a:r>
            <a:r>
              <a:rPr lang="tr-TR" sz="4000" b="1" dirty="0">
                <a:latin typeface="Century Gothic"/>
                <a:ea typeface="+mj-lt"/>
                <a:cs typeface="+mj-lt"/>
              </a:rPr>
              <a:t> is Git?</a:t>
            </a:r>
          </a:p>
        </p:txBody>
      </p:sp>
      <p:sp>
        <p:nvSpPr>
          <p:cNvPr id="6" name="Content Placeholder 5">
            <a:extLst>
              <a:ext uri="{FF2B5EF4-FFF2-40B4-BE49-F238E27FC236}">
                <a16:creationId xmlns:a16="http://schemas.microsoft.com/office/drawing/2014/main" id="{1661FB4C-ACCA-94C0-5EA0-91A9AA6112BF}"/>
              </a:ext>
            </a:extLst>
          </p:cNvPr>
          <p:cNvSpPr>
            <a:spLocks noGrp="1"/>
          </p:cNvSpPr>
          <p:nvPr>
            <p:ph idx="1"/>
          </p:nvPr>
        </p:nvSpPr>
        <p:spPr>
          <a:xfrm>
            <a:off x="838200" y="1825625"/>
            <a:ext cx="6026426" cy="4351338"/>
          </a:xfrm>
        </p:spPr>
        <p:txBody>
          <a:bodyPr>
            <a:normAutofit fontScale="92500" lnSpcReduction="10000"/>
          </a:bodyPr>
          <a:lstStyle/>
          <a:p>
            <a:r>
              <a:rPr lang="en-GB" b="0" i="0" dirty="0">
                <a:solidFill>
                  <a:srgbClr val="1F1F1F"/>
                </a:solidFill>
                <a:effectLst/>
                <a:latin typeface="Arial" panose="020B0604020202020204" pitchFamily="34" charset="0"/>
                <a:cs typeface="Arial" panose="020B0604020202020204" pitchFamily="34" charset="0"/>
              </a:rPr>
              <a:t>In git, mercurial, etc., you don't "checkout" from a central repo – you "clone" it and "pull" changes from it</a:t>
            </a:r>
          </a:p>
          <a:p>
            <a:r>
              <a:rPr lang="en-GB" b="0" i="0" dirty="0">
                <a:solidFill>
                  <a:srgbClr val="1F1F1F"/>
                </a:solidFill>
                <a:effectLst/>
                <a:latin typeface="Arial" panose="020B0604020202020204" pitchFamily="34" charset="0"/>
                <a:cs typeface="Arial" panose="020B0604020202020204" pitchFamily="34" charset="0"/>
              </a:rPr>
              <a:t> Your local repo is a complete copy of everything on the remote server – yours is "just as good" as theirs </a:t>
            </a:r>
          </a:p>
          <a:p>
            <a:r>
              <a:rPr lang="en-GB" b="0" i="0" dirty="0">
                <a:solidFill>
                  <a:srgbClr val="1F1F1F"/>
                </a:solidFill>
                <a:effectLst/>
                <a:latin typeface="Arial" panose="020B0604020202020204" pitchFamily="34" charset="0"/>
                <a:cs typeface="Arial" panose="020B0604020202020204" pitchFamily="34" charset="0"/>
              </a:rPr>
              <a:t>Many operations are local: – check in/out from local repo – commit changes to local repo – local repo keeps version history </a:t>
            </a:r>
          </a:p>
          <a:p>
            <a:r>
              <a:rPr lang="en-GB" b="0" i="0" dirty="0">
                <a:solidFill>
                  <a:srgbClr val="1F1F1F"/>
                </a:solidFill>
                <a:effectLst/>
                <a:latin typeface="Arial" panose="020B0604020202020204" pitchFamily="34" charset="0"/>
                <a:cs typeface="Arial" panose="020B0604020202020204" pitchFamily="34" charset="0"/>
              </a:rPr>
              <a:t>When you're ready, you can "push" changes back to server</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0E498FB-7409-5562-17B6-F5B7012AF143}"/>
              </a:ext>
            </a:extLst>
          </p:cNvPr>
          <p:cNvPicPr>
            <a:picLocks noChangeAspect="1"/>
          </p:cNvPicPr>
          <p:nvPr/>
        </p:nvPicPr>
        <p:blipFill>
          <a:blip r:embed="rId3"/>
          <a:stretch>
            <a:fillRect/>
          </a:stretch>
        </p:blipFill>
        <p:spPr>
          <a:xfrm>
            <a:off x="7675808" y="1305741"/>
            <a:ext cx="3871175" cy="4527690"/>
          </a:xfrm>
          <a:prstGeom prst="rect">
            <a:avLst/>
          </a:prstGeom>
        </p:spPr>
      </p:pic>
    </p:spTree>
    <p:extLst>
      <p:ext uri="{BB962C8B-B14F-4D97-AF65-F5344CB8AC3E}">
        <p14:creationId xmlns:p14="http://schemas.microsoft.com/office/powerpoint/2010/main" val="6595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126C1-F64C-3764-878D-3D26939ACFA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2E7045B-16E0-AA6F-DD1B-1E05A0C1B343}"/>
              </a:ext>
            </a:extLst>
          </p:cNvPr>
          <p:cNvSpPr>
            <a:spLocks noGrp="1"/>
          </p:cNvSpPr>
          <p:nvPr>
            <p:ph type="title"/>
          </p:nvPr>
        </p:nvSpPr>
        <p:spPr>
          <a:xfrm>
            <a:off x="137160" y="-635"/>
            <a:ext cx="11216640" cy="1325563"/>
          </a:xfrm>
        </p:spPr>
        <p:txBody>
          <a:bodyPr>
            <a:normAutofit/>
          </a:bodyPr>
          <a:lstStyle/>
          <a:p>
            <a:r>
              <a:rPr lang="tr-TR" sz="4000" b="1" dirty="0">
                <a:latin typeface="Century Gothic"/>
                <a:ea typeface="+mj-lt"/>
                <a:cs typeface="+mj-lt"/>
              </a:rPr>
              <a:t>Git has </a:t>
            </a:r>
            <a:r>
              <a:rPr lang="tr-TR" sz="4000" b="1" dirty="0" err="1">
                <a:latin typeface="Century Gothic"/>
                <a:ea typeface="+mj-lt"/>
                <a:cs typeface="+mj-lt"/>
              </a:rPr>
              <a:t>three</a:t>
            </a:r>
            <a:r>
              <a:rPr lang="tr-TR" sz="4000" b="1" dirty="0">
                <a:latin typeface="Century Gothic"/>
                <a:ea typeface="+mj-lt"/>
                <a:cs typeface="+mj-lt"/>
              </a:rPr>
              <a:t> main </a:t>
            </a:r>
            <a:r>
              <a:rPr lang="tr-TR" sz="4000" b="1" dirty="0" err="1">
                <a:latin typeface="Century Gothic"/>
                <a:ea typeface="+mj-lt"/>
                <a:cs typeface="+mj-lt"/>
              </a:rPr>
              <a:t>stages</a:t>
            </a:r>
            <a:endParaRPr lang="tr-TR" sz="4000" b="1" dirty="0">
              <a:latin typeface="Century Gothic"/>
              <a:ea typeface="+mj-lt"/>
              <a:cs typeface="+mj-lt"/>
            </a:endParaRPr>
          </a:p>
        </p:txBody>
      </p:sp>
      <p:sp>
        <p:nvSpPr>
          <p:cNvPr id="6" name="Content Placeholder 5">
            <a:extLst>
              <a:ext uri="{FF2B5EF4-FFF2-40B4-BE49-F238E27FC236}">
                <a16:creationId xmlns:a16="http://schemas.microsoft.com/office/drawing/2014/main" id="{2D8F8FA7-40BD-9E54-5B4A-09EBE0E7AFAE}"/>
              </a:ext>
            </a:extLst>
          </p:cNvPr>
          <p:cNvSpPr>
            <a:spLocks noGrp="1"/>
          </p:cNvSpPr>
          <p:nvPr>
            <p:ph idx="1"/>
          </p:nvPr>
        </p:nvSpPr>
        <p:spPr>
          <a:xfrm>
            <a:off x="268355" y="1825625"/>
            <a:ext cx="7404279" cy="4351338"/>
          </a:xfrm>
        </p:spPr>
        <p:txBody>
          <a:bodyPr>
            <a:normAutofit lnSpcReduction="10000"/>
          </a:bodyPr>
          <a:lstStyle/>
          <a:p>
            <a:r>
              <a:rPr lang="en-GB" b="0" i="0" dirty="0">
                <a:solidFill>
                  <a:srgbClr val="1F1F1F"/>
                </a:solidFill>
                <a:effectLst/>
                <a:latin typeface="Arial" panose="020B0604020202020204" pitchFamily="34" charset="0"/>
                <a:cs typeface="Arial" panose="020B0604020202020204" pitchFamily="34" charset="0"/>
              </a:rPr>
              <a:t>Git has three main states that your files can reside in: </a:t>
            </a:r>
            <a:r>
              <a:rPr lang="en-GB" b="1" i="0" dirty="0">
                <a:solidFill>
                  <a:srgbClr val="1F1F1F"/>
                </a:solidFill>
                <a:effectLst/>
                <a:latin typeface="Arial" panose="020B0604020202020204" pitchFamily="34" charset="0"/>
                <a:cs typeface="Arial" panose="020B0604020202020204" pitchFamily="34" charset="0"/>
              </a:rPr>
              <a:t>modified, staged</a:t>
            </a:r>
            <a:r>
              <a:rPr lang="en-GB" b="0" i="0" dirty="0">
                <a:solidFill>
                  <a:srgbClr val="1F1F1F"/>
                </a:solidFill>
                <a:effectLst/>
                <a:latin typeface="Arial" panose="020B0604020202020204" pitchFamily="34" charset="0"/>
                <a:cs typeface="Arial" panose="020B0604020202020204" pitchFamily="34" charset="0"/>
              </a:rPr>
              <a:t>, and </a:t>
            </a:r>
            <a:r>
              <a:rPr lang="en-GB" b="1" i="0" dirty="0">
                <a:solidFill>
                  <a:srgbClr val="1F1F1F"/>
                </a:solidFill>
                <a:effectLst/>
                <a:latin typeface="Arial" panose="020B0604020202020204" pitchFamily="34" charset="0"/>
                <a:cs typeface="Arial" panose="020B0604020202020204" pitchFamily="34" charset="0"/>
              </a:rPr>
              <a:t>committed</a:t>
            </a:r>
            <a:r>
              <a:rPr lang="en-GB" b="0" i="0" dirty="0">
                <a:solidFill>
                  <a:srgbClr val="1F1F1F"/>
                </a:solidFill>
                <a:effectLst/>
                <a:latin typeface="Arial" panose="020B0604020202020204" pitchFamily="34" charset="0"/>
                <a:cs typeface="Arial" panose="020B0604020202020204" pitchFamily="34" charset="0"/>
              </a:rPr>
              <a:t>:</a:t>
            </a:r>
          </a:p>
          <a:p>
            <a:r>
              <a:rPr lang="en-GB" b="0" i="0" dirty="0">
                <a:solidFill>
                  <a:srgbClr val="1F1F1F"/>
                </a:solidFill>
                <a:effectLst/>
                <a:latin typeface="Arial" panose="020B0604020202020204" pitchFamily="34" charset="0"/>
                <a:cs typeface="Arial" panose="020B0604020202020204" pitchFamily="34" charset="0"/>
              </a:rPr>
              <a:t>Modified means that you have changed the file but have not committed it to your database yet.</a:t>
            </a:r>
          </a:p>
          <a:p>
            <a:r>
              <a:rPr lang="en-GB" b="0" i="0" dirty="0">
                <a:solidFill>
                  <a:srgbClr val="1F1F1F"/>
                </a:solidFill>
                <a:effectLst/>
                <a:latin typeface="Arial" panose="020B0604020202020204" pitchFamily="34" charset="0"/>
                <a:cs typeface="Arial" panose="020B0604020202020204" pitchFamily="34" charset="0"/>
              </a:rPr>
              <a:t>Staged means that you have marked a modified file in its current version to go into your next commit snapshot.</a:t>
            </a:r>
          </a:p>
          <a:p>
            <a:r>
              <a:rPr lang="en-GB" b="0" i="0" dirty="0">
                <a:solidFill>
                  <a:srgbClr val="1F1F1F"/>
                </a:solidFill>
                <a:effectLst/>
                <a:latin typeface="Arial" panose="020B0604020202020204" pitchFamily="34" charset="0"/>
                <a:cs typeface="Arial" panose="020B0604020202020204" pitchFamily="34" charset="0"/>
              </a:rPr>
              <a:t>Committed means that the data is safely stored in your local database.</a:t>
            </a:r>
          </a:p>
        </p:txBody>
      </p:sp>
      <p:pic>
        <p:nvPicPr>
          <p:cNvPr id="4098" name="Picture 2" descr="Working tree, staging area, and Git directory.">
            <a:extLst>
              <a:ext uri="{FF2B5EF4-FFF2-40B4-BE49-F238E27FC236}">
                <a16:creationId xmlns:a16="http://schemas.microsoft.com/office/drawing/2014/main" id="{72B57DE5-FE72-7D09-19D5-A81262BEE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402" y="2319130"/>
            <a:ext cx="4736598" cy="2610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25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F2152-C1BB-E84D-66D1-88FEB656F8F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77C3C84-97E4-157D-CE0B-09A25F4C5311}"/>
              </a:ext>
            </a:extLst>
          </p:cNvPr>
          <p:cNvSpPr>
            <a:spLocks noGrp="1"/>
          </p:cNvSpPr>
          <p:nvPr>
            <p:ph type="title"/>
          </p:nvPr>
        </p:nvSpPr>
        <p:spPr>
          <a:xfrm>
            <a:off x="137160" y="-635"/>
            <a:ext cx="11216640" cy="1325563"/>
          </a:xfrm>
        </p:spPr>
        <p:txBody>
          <a:bodyPr>
            <a:normAutofit/>
          </a:bodyPr>
          <a:lstStyle/>
          <a:p>
            <a:r>
              <a:rPr lang="tr-TR" sz="4000" b="1" dirty="0">
                <a:latin typeface="Century Gothic"/>
                <a:ea typeface="+mj-lt"/>
                <a:cs typeface="+mj-lt"/>
              </a:rPr>
              <a:t>Basic Git </a:t>
            </a:r>
            <a:r>
              <a:rPr lang="tr-TR" sz="4000" b="1" dirty="0" err="1">
                <a:latin typeface="Century Gothic"/>
                <a:ea typeface="+mj-lt"/>
                <a:cs typeface="+mj-lt"/>
              </a:rPr>
              <a:t>Workflow</a:t>
            </a:r>
            <a:endParaRPr lang="tr-TR" sz="4000" b="1" dirty="0">
              <a:latin typeface="Century Gothic"/>
              <a:ea typeface="+mj-lt"/>
              <a:cs typeface="+mj-lt"/>
            </a:endParaRPr>
          </a:p>
        </p:txBody>
      </p:sp>
      <p:sp>
        <p:nvSpPr>
          <p:cNvPr id="6" name="Content Placeholder 5">
            <a:extLst>
              <a:ext uri="{FF2B5EF4-FFF2-40B4-BE49-F238E27FC236}">
                <a16:creationId xmlns:a16="http://schemas.microsoft.com/office/drawing/2014/main" id="{6AA6F5AC-EA5C-F8AA-60F1-90E8822C5A0A}"/>
              </a:ext>
            </a:extLst>
          </p:cNvPr>
          <p:cNvSpPr>
            <a:spLocks noGrp="1"/>
          </p:cNvSpPr>
          <p:nvPr>
            <p:ph idx="1"/>
          </p:nvPr>
        </p:nvSpPr>
        <p:spPr>
          <a:xfrm>
            <a:off x="268355" y="1324928"/>
            <a:ext cx="7404279" cy="4852035"/>
          </a:xfrm>
        </p:spPr>
        <p:txBody>
          <a:bodyPr>
            <a:normAutofit/>
          </a:bodyPr>
          <a:lstStyle/>
          <a:p>
            <a:pPr algn="l">
              <a:lnSpc>
                <a:spcPct val="100000"/>
              </a:lnSpc>
              <a:spcAft>
                <a:spcPts val="825"/>
              </a:spcAft>
              <a:buNone/>
            </a:pPr>
            <a:r>
              <a:rPr lang="en-GB" dirty="0">
                <a:latin typeface="Arial" panose="020B0604020202020204" pitchFamily="34" charset="0"/>
              </a:rPr>
              <a:t>1. </a:t>
            </a:r>
            <a:r>
              <a:rPr lang="en-GB" b="0" i="0" dirty="0">
                <a:effectLst/>
                <a:latin typeface="Arial" panose="020B0604020202020204" pitchFamily="34" charset="0"/>
              </a:rPr>
              <a:t>You modify files in your working tree.</a:t>
            </a:r>
          </a:p>
          <a:p>
            <a:pPr algn="l">
              <a:lnSpc>
                <a:spcPct val="100000"/>
              </a:lnSpc>
              <a:spcAft>
                <a:spcPts val="825"/>
              </a:spcAft>
              <a:buNone/>
            </a:pPr>
            <a:r>
              <a:rPr lang="en-GB" b="0" i="0" dirty="0">
                <a:effectLst/>
                <a:latin typeface="Arial" panose="020B0604020202020204" pitchFamily="34" charset="0"/>
              </a:rPr>
              <a:t>2. You selectively stage just those changes you want to be part of your next commit, which adds only those changes to the staging area.</a:t>
            </a:r>
          </a:p>
          <a:p>
            <a:pPr algn="l">
              <a:lnSpc>
                <a:spcPct val="100000"/>
              </a:lnSpc>
              <a:spcAft>
                <a:spcPts val="825"/>
              </a:spcAft>
              <a:buNone/>
            </a:pPr>
            <a:r>
              <a:rPr lang="en-GB" b="0" i="0" dirty="0">
                <a:effectLst/>
                <a:latin typeface="Arial" panose="020B0604020202020204" pitchFamily="34" charset="0"/>
              </a:rPr>
              <a:t>3. You do a commit, which takes the files as they are in the staging area and stores that snapshot permanently to your Git directory.</a:t>
            </a:r>
          </a:p>
        </p:txBody>
      </p:sp>
      <p:pic>
        <p:nvPicPr>
          <p:cNvPr id="4098" name="Picture 2" descr="Working tree, staging area, and Git directory.">
            <a:extLst>
              <a:ext uri="{FF2B5EF4-FFF2-40B4-BE49-F238E27FC236}">
                <a16:creationId xmlns:a16="http://schemas.microsoft.com/office/drawing/2014/main" id="{0E59B280-A77D-C3FC-73EC-C0C9966D2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402" y="1984279"/>
            <a:ext cx="4736598" cy="2610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3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5C865-E421-C269-3FE6-CA7D7DBBA98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4CBF1A8-5D8E-7DA1-2384-C6FBF33E85E5}"/>
              </a:ext>
            </a:extLst>
          </p:cNvPr>
          <p:cNvSpPr>
            <a:spLocks noGrp="1"/>
          </p:cNvSpPr>
          <p:nvPr>
            <p:ph type="title"/>
          </p:nvPr>
        </p:nvSpPr>
        <p:spPr>
          <a:xfrm>
            <a:off x="137160" y="-635"/>
            <a:ext cx="11216640" cy="1325563"/>
          </a:xfrm>
        </p:spPr>
        <p:txBody>
          <a:bodyPr>
            <a:normAutofit/>
          </a:bodyPr>
          <a:lstStyle/>
          <a:p>
            <a:r>
              <a:rPr lang="tr-TR" sz="4000" b="1" dirty="0">
                <a:latin typeface="Century Gothic"/>
                <a:ea typeface="+mj-lt"/>
                <a:cs typeface="+mj-lt"/>
              </a:rPr>
              <a:t>Basic Git </a:t>
            </a:r>
            <a:r>
              <a:rPr lang="tr-TR" sz="4000" b="1" dirty="0" err="1">
                <a:latin typeface="Century Gothic"/>
                <a:ea typeface="+mj-lt"/>
                <a:cs typeface="+mj-lt"/>
              </a:rPr>
              <a:t>Workflow</a:t>
            </a:r>
            <a:endParaRPr lang="tr-TR" sz="4000" b="1" dirty="0">
              <a:latin typeface="Century Gothic"/>
              <a:ea typeface="+mj-lt"/>
              <a:cs typeface="+mj-lt"/>
            </a:endParaRPr>
          </a:p>
        </p:txBody>
      </p:sp>
      <p:sp>
        <p:nvSpPr>
          <p:cNvPr id="4" name="Content Placeholder 3">
            <a:extLst>
              <a:ext uri="{FF2B5EF4-FFF2-40B4-BE49-F238E27FC236}">
                <a16:creationId xmlns:a16="http://schemas.microsoft.com/office/drawing/2014/main" id="{E0B53EC1-C5BE-7EC0-B599-BA2EA23463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2FE65CA-40C2-6F97-6902-36F008F22C1B}"/>
              </a:ext>
            </a:extLst>
          </p:cNvPr>
          <p:cNvPicPr>
            <a:picLocks noChangeAspect="1"/>
          </p:cNvPicPr>
          <p:nvPr/>
        </p:nvPicPr>
        <p:blipFill>
          <a:blip r:embed="rId3"/>
          <a:stretch>
            <a:fillRect/>
          </a:stretch>
        </p:blipFill>
        <p:spPr>
          <a:xfrm>
            <a:off x="2305878" y="1933161"/>
            <a:ext cx="8009559" cy="3523266"/>
          </a:xfrm>
          <a:prstGeom prst="rect">
            <a:avLst/>
          </a:prstGeom>
        </p:spPr>
      </p:pic>
    </p:spTree>
    <p:extLst>
      <p:ext uri="{BB962C8B-B14F-4D97-AF65-F5344CB8AC3E}">
        <p14:creationId xmlns:p14="http://schemas.microsoft.com/office/powerpoint/2010/main" val="1166221099"/>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4340</TotalTime>
  <Words>4399</Words>
  <Application>Microsoft Macintosh PowerPoint</Application>
  <PresentationFormat>Widescreen</PresentationFormat>
  <Paragraphs>201</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Adelle</vt:lpstr>
      <vt:lpstr>Aptos</vt:lpstr>
      <vt:lpstr>Aptos Display</vt:lpstr>
      <vt:lpstr>Arial</vt:lpstr>
      <vt:lpstr>Century Gothic</vt:lpstr>
      <vt:lpstr>Courier</vt:lpstr>
      <vt:lpstr>Ofis Teması</vt:lpstr>
      <vt:lpstr>Introduction to Version Control</vt:lpstr>
      <vt:lpstr>Content</vt:lpstr>
      <vt:lpstr>Version Control</vt:lpstr>
      <vt:lpstr>Centralized VS </vt:lpstr>
      <vt:lpstr>What is Git?</vt:lpstr>
      <vt:lpstr>What is Git?</vt:lpstr>
      <vt:lpstr>Git has three main stages</vt:lpstr>
      <vt:lpstr>Basic Git Workflow</vt:lpstr>
      <vt:lpstr>Basic Git Workflow</vt:lpstr>
      <vt:lpstr>Hands ON: Install Git</vt:lpstr>
      <vt:lpstr>Creating a Repository</vt:lpstr>
      <vt:lpstr>Cloning a Repository</vt:lpstr>
      <vt:lpstr>PowerPoint Presentation</vt:lpstr>
      <vt:lpstr>Ignore Files</vt:lpstr>
      <vt:lpstr>Comitting</vt:lpstr>
      <vt:lpstr>Comitting: Messages</vt:lpstr>
      <vt:lpstr>Commit History</vt:lpstr>
      <vt:lpstr>Undoing Things</vt:lpstr>
      <vt:lpstr>Undoing Things</vt:lpstr>
      <vt:lpstr>Push your changes to your branch</vt:lpstr>
      <vt:lpstr>Git Branching</vt:lpstr>
      <vt:lpstr>Git Branching</vt:lpstr>
      <vt:lpstr>Switching 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Yigit Avci</cp:lastModifiedBy>
  <cp:revision>213</cp:revision>
  <dcterms:created xsi:type="dcterms:W3CDTF">2024-12-02T14:01:34Z</dcterms:created>
  <dcterms:modified xsi:type="dcterms:W3CDTF">2025-04-15T11:00:34Z</dcterms:modified>
</cp:coreProperties>
</file>