
<file path=[Content_Types].xml><?xml version="1.0" encoding="utf-8"?>
<Types xmlns="http://schemas.openxmlformats.org/package/2006/content-types">
  <Default Extension="tmp" ContentType="image/png"/>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04" r:id="rId1"/>
  </p:sldMasterIdLst>
  <p:notesMasterIdLst>
    <p:notesMasterId r:id="rId16"/>
  </p:notesMasterIdLst>
  <p:sldIdLst>
    <p:sldId id="256" r:id="rId2"/>
    <p:sldId id="257" r:id="rId3"/>
    <p:sldId id="258" r:id="rId4"/>
    <p:sldId id="259" r:id="rId5"/>
    <p:sldId id="262" r:id="rId6"/>
    <p:sldId id="260" r:id="rId7"/>
    <p:sldId id="261" r:id="rId8"/>
    <p:sldId id="263" r:id="rId9"/>
    <p:sldId id="264" r:id="rId10"/>
    <p:sldId id="265" r:id="rId11"/>
    <p:sldId id="269" r:id="rId12"/>
    <p:sldId id="266" r:id="rId13"/>
    <p:sldId id="267" r:id="rId14"/>
    <p:sldId id="268" r:id="rId15"/>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720D58-B941-459C-B421-91D2C29915BB}">
          <p14:sldIdLst>
            <p14:sldId id="256"/>
            <p14:sldId id="257"/>
            <p14:sldId id="258"/>
            <p14:sldId id="259"/>
            <p14:sldId id="262"/>
            <p14:sldId id="260"/>
            <p14:sldId id="261"/>
            <p14:sldId id="263"/>
            <p14:sldId id="264"/>
            <p14:sldId id="265"/>
            <p14:sldId id="269"/>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FE3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91" d="100"/>
          <a:sy n="91" d="100"/>
        </p:scale>
        <p:origin x="-156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0C55D8DE-46F7-4C8C-9E7C-7155D5BB52AD}" type="datetimeFigureOut">
              <a:rPr lang="he-IL" smtClean="0"/>
              <a:t>י"ט/תמוז/תשע"ג</a:t>
            </a:fld>
            <a:endParaRPr lang="he-I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87DC3F2-C103-4689-8670-DD332FE4131C}" type="slidenum">
              <a:rPr lang="he-IL" smtClean="0"/>
              <a:t>‹#›</a:t>
            </a:fld>
            <a:endParaRPr lang="he-IL"/>
          </a:p>
        </p:txBody>
      </p:sp>
    </p:spTree>
    <p:extLst>
      <p:ext uri="{BB962C8B-B14F-4D97-AF65-F5344CB8AC3E}">
        <p14:creationId xmlns:p14="http://schemas.microsoft.com/office/powerpoint/2010/main" val="281248880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a:p>
        </p:txBody>
      </p:sp>
      <p:sp>
        <p:nvSpPr>
          <p:cNvPr id="4" name="Slide Number Placeholder 3"/>
          <p:cNvSpPr>
            <a:spLocks noGrp="1"/>
          </p:cNvSpPr>
          <p:nvPr>
            <p:ph type="sldNum" sz="quarter" idx="10"/>
          </p:nvPr>
        </p:nvSpPr>
        <p:spPr/>
        <p:txBody>
          <a:bodyPr/>
          <a:lstStyle/>
          <a:p>
            <a:fld id="{887DC3F2-C103-4689-8670-DD332FE4131C}" type="slidenum">
              <a:rPr lang="he-IL" smtClean="0"/>
              <a:t>2</a:t>
            </a:fld>
            <a:endParaRPr lang="he-IL"/>
          </a:p>
        </p:txBody>
      </p:sp>
    </p:spTree>
    <p:extLst>
      <p:ext uri="{BB962C8B-B14F-4D97-AF65-F5344CB8AC3E}">
        <p14:creationId xmlns:p14="http://schemas.microsoft.com/office/powerpoint/2010/main" val="89996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normAutofit/>
          </a:bodyPr>
          <a:lstStyle/>
          <a:p>
            <a:fld id="{2237841C-A1B9-42E5-8B5B-9773365F97CE}"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237841C-A1B9-42E5-8B5B-9773365F97CE}"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237841C-A1B9-42E5-8B5B-9773365F97CE}"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237841C-A1B9-42E5-8B5B-9773365F97CE}"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237841C-A1B9-42E5-8B5B-9773365F97CE}"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237841C-A1B9-42E5-8B5B-9773365F97CE}" type="slidenum">
              <a:rPr lang="he-IL" smtClean="0"/>
              <a:t>‹#›</a:t>
            </a:fld>
            <a:endParaRPr lang="he-IL"/>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237841C-A1B9-42E5-8B5B-9773365F97CE}" type="slidenum">
              <a:rPr lang="he-IL" smtClean="0"/>
              <a:t>‹#›</a:t>
            </a:fld>
            <a:endParaRPr lang="he-IL"/>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237841C-A1B9-42E5-8B5B-9773365F97CE}"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237841C-A1B9-42E5-8B5B-9773365F97CE}"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237841C-A1B9-42E5-8B5B-9773365F97CE}" type="slidenum">
              <a:rPr lang="he-IL" smtClean="0"/>
              <a:t>‹#›</a:t>
            </a:fld>
            <a:endParaRPr lang="he-IL"/>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F5BEB92-DCF5-4560-B952-8268A569104B}" type="datetimeFigureOut">
              <a:rPr lang="he-IL" smtClean="0"/>
              <a:t>י"ט/תמוז/תשע"ג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237841C-A1B9-42E5-8B5B-9773365F97CE}" type="slidenum">
              <a:rPr lang="he-IL" smtClean="0"/>
              <a:t>‹#›</a:t>
            </a:fld>
            <a:endParaRPr lang="he-IL"/>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DF5BEB92-DCF5-4560-B952-8268A569104B}" type="datetimeFigureOut">
              <a:rPr lang="he-IL" smtClean="0"/>
              <a:t>י"ט/תמוז/תשע"ג</a:t>
            </a:fld>
            <a:endParaRPr lang="he-IL"/>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he-IL"/>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2237841C-A1B9-42E5-8B5B-9773365F97CE}" type="slidenum">
              <a:rPr lang="he-IL" smtClean="0"/>
              <a:t>‹#›</a:t>
            </a:fld>
            <a:endParaRPr lang="he-IL"/>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1" eaLnBrk="1" latinLnBrk="0" hangingPunct="1">
        <a:spcBef>
          <a:spcPct val="0"/>
        </a:spcBef>
        <a:buNone/>
        <a:defRPr sz="3600" kern="1200" cap="all" baseline="0">
          <a:solidFill>
            <a:schemeClr val="tx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274320" algn="r" defTabSz="914400" rtl="1"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r" defTabSz="914400" rtl="1"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r" defTabSz="914400" rtl="1"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r" defTabSz="914400" rtl="1"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r" defTabSz="914400" rtl="1"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r" defTabSz="914400" rtl="1"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r" defTabSz="914400" rtl="1"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r" defTabSz="914400" rtl="1"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r" defTabSz="914400" rtl="1"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9180" y="629010"/>
            <a:ext cx="7970964" cy="2000548"/>
          </a:xfrm>
          <a:prstGeom prst="rect">
            <a:avLst/>
          </a:prstGeom>
          <a:noFill/>
        </p:spPr>
        <p:txBody>
          <a:bodyPr wrap="none" lIns="91440" tIns="45720" rIns="91440" bIns="45720">
            <a:spAutoFit/>
          </a:bodyPr>
          <a:lstStyle/>
          <a:p>
            <a:pPr algn="ctr"/>
            <a:r>
              <a:rPr lang="en-US" sz="3300" b="1" cap="none" spc="0" dirty="0" smtClean="0">
                <a:ln w="1905"/>
                <a:solidFill>
                  <a:srgbClr val="FFFF00"/>
                </a:solidFill>
                <a:effectLst>
                  <a:innerShdw blurRad="69850" dist="43180" dir="5400000">
                    <a:srgbClr val="000000">
                      <a:alpha val="65000"/>
                    </a:srgbClr>
                  </a:innerShdw>
                </a:effectLst>
              </a:rPr>
              <a:t>Communication framework for vehicle </a:t>
            </a:r>
          </a:p>
          <a:p>
            <a:pPr algn="ctr"/>
            <a:r>
              <a:rPr lang="en-US" sz="3300" b="1" dirty="0" smtClean="0">
                <a:ln w="1905"/>
                <a:solidFill>
                  <a:srgbClr val="FFFF00"/>
                </a:solidFill>
                <a:effectLst>
                  <a:innerShdw blurRad="69850" dist="43180" dir="5400000">
                    <a:srgbClr val="000000">
                      <a:alpha val="65000"/>
                    </a:srgbClr>
                  </a:innerShdw>
                </a:effectLst>
              </a:rPr>
              <a:t>ad hoc network on freeways</a:t>
            </a:r>
          </a:p>
          <a:p>
            <a:pPr algn="ctr"/>
            <a:endParaRPr lang="en-US" sz="3300" b="1" dirty="0" smtClean="0">
              <a:ln w="1905"/>
              <a:solidFill>
                <a:srgbClr val="FFFF00"/>
              </a:solidFill>
              <a:effectLst>
                <a:innerShdw blurRad="69850" dist="43180" dir="5400000">
                  <a:srgbClr val="000000">
                    <a:alpha val="65000"/>
                  </a:srgbClr>
                </a:innerShdw>
              </a:effectLst>
            </a:endParaRPr>
          </a:p>
          <a:p>
            <a:pPr algn="ctr"/>
            <a:r>
              <a:rPr lang="en-US" sz="2500" b="1" cap="none" spc="0" dirty="0" smtClean="0">
                <a:ln w="1905"/>
                <a:solidFill>
                  <a:srgbClr val="FFFF00"/>
                </a:solidFill>
                <a:effectLst>
                  <a:innerShdw blurRad="69850" dist="43180" dir="5400000">
                    <a:srgbClr val="000000">
                      <a:alpha val="65000"/>
                    </a:srgbClr>
                  </a:innerShdw>
                </a:effectLst>
              </a:rPr>
              <a:t>K.L. Chiu and R.H. Hwang</a:t>
            </a:r>
          </a:p>
        </p:txBody>
      </p:sp>
      <p:sp>
        <p:nvSpPr>
          <p:cNvPr id="8" name="TextBox 7"/>
          <p:cNvSpPr txBox="1"/>
          <p:nvPr/>
        </p:nvSpPr>
        <p:spPr>
          <a:xfrm>
            <a:off x="791256" y="3429000"/>
            <a:ext cx="4324359" cy="646331"/>
          </a:xfrm>
          <a:prstGeom prst="rect">
            <a:avLst/>
          </a:prstGeom>
          <a:noFill/>
        </p:spPr>
        <p:txBody>
          <a:bodyPr wrap="square" rtlCol="1">
            <a:spAutoFit/>
          </a:bodyPr>
          <a:lstStyle/>
          <a:p>
            <a:pPr algn="l" rtl="0"/>
            <a:r>
              <a:rPr lang="en-US" dirty="0" smtClean="0">
                <a:solidFill>
                  <a:srgbClr val="FFFF00"/>
                </a:solidFill>
              </a:rPr>
              <a:t>Presented by: Ron </a:t>
            </a:r>
            <a:r>
              <a:rPr lang="en-US" dirty="0" err="1" smtClean="0">
                <a:solidFill>
                  <a:srgbClr val="FFFF00"/>
                </a:solidFill>
              </a:rPr>
              <a:t>Meiry</a:t>
            </a:r>
            <a:r>
              <a:rPr lang="en-US" dirty="0" smtClean="0">
                <a:solidFill>
                  <a:srgbClr val="FFFF00"/>
                </a:solidFill>
              </a:rPr>
              <a:t>     3011224283</a:t>
            </a:r>
          </a:p>
          <a:p>
            <a:pPr algn="l" rtl="0"/>
            <a:r>
              <a:rPr lang="en-US" dirty="0">
                <a:solidFill>
                  <a:srgbClr val="FFFF00"/>
                </a:solidFill>
              </a:rPr>
              <a:t>	 </a:t>
            </a:r>
            <a:r>
              <a:rPr lang="en-US" dirty="0" smtClean="0">
                <a:solidFill>
                  <a:srgbClr val="FFFF00"/>
                </a:solidFill>
              </a:rPr>
              <a:t>     </a:t>
            </a:r>
            <a:r>
              <a:rPr lang="en-US" dirty="0" err="1" smtClean="0">
                <a:solidFill>
                  <a:srgbClr val="FFFF00"/>
                </a:solidFill>
              </a:rPr>
              <a:t>Slava</a:t>
            </a:r>
            <a:r>
              <a:rPr lang="en-US" dirty="0" smtClean="0">
                <a:solidFill>
                  <a:srgbClr val="FFFF00"/>
                </a:solidFill>
              </a:rPr>
              <a:t> Ustinov 309930006</a:t>
            </a:r>
            <a:endParaRPr lang="he-IL" dirty="0">
              <a:solidFill>
                <a:srgbClr val="FFFF00"/>
              </a:solidFill>
            </a:endParaRPr>
          </a:p>
        </p:txBody>
      </p:sp>
    </p:spTree>
    <p:extLst>
      <p:ext uri="{BB962C8B-B14F-4D97-AF65-F5344CB8AC3E}">
        <p14:creationId xmlns:p14="http://schemas.microsoft.com/office/powerpoint/2010/main" val="204798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188640"/>
            <a:ext cx="4392488"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Results</a:t>
            </a:r>
          </a:p>
        </p:txBody>
      </p:sp>
      <p:sp>
        <p:nvSpPr>
          <p:cNvPr id="3" name="TextBox 2"/>
          <p:cNvSpPr txBox="1"/>
          <p:nvPr/>
        </p:nvSpPr>
        <p:spPr>
          <a:xfrm>
            <a:off x="683568" y="1124744"/>
            <a:ext cx="7056784" cy="2585323"/>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marL="285750" indent="-285750" algn="l" rtl="0">
              <a:buFont typeface="Arial" pitchFamily="34" charset="0"/>
              <a:buChar char="•"/>
            </a:pPr>
            <a:r>
              <a:rPr lang="en-US" dirty="0" smtClean="0"/>
              <a:t>The instructions given were to gather results and compare them to results in the original article. However,  it was mostly impossible - we could not simulate a big part of the parameters in the original article, and we were able to gather results to compare with only one of the graphs.</a:t>
            </a:r>
          </a:p>
          <a:p>
            <a:pPr algn="l" rtl="0"/>
            <a:endParaRPr lang="en-US" dirty="0" smtClean="0"/>
          </a:p>
          <a:p>
            <a:pPr marL="285750" indent="-285750" algn="l" rtl="0">
              <a:buFont typeface="Arial" pitchFamily="34" charset="0"/>
              <a:buChar char="•"/>
            </a:pPr>
            <a:r>
              <a:rPr lang="en-US" dirty="0" smtClean="0"/>
              <a:t>In addition, we decided to simulate and graph several other behavioral features of this scheme, with emphasis on the efficiency of the safety system (FLOOD messages).</a:t>
            </a:r>
            <a:endParaRPr lang="he-IL" dirty="0"/>
          </a:p>
        </p:txBody>
      </p:sp>
    </p:spTree>
    <p:extLst>
      <p:ext uri="{BB962C8B-B14F-4D97-AF65-F5344CB8AC3E}">
        <p14:creationId xmlns:p14="http://schemas.microsoft.com/office/powerpoint/2010/main" val="1878186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1"/>
            <a:ext cx="8640960"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Average frame loss rate per AV (# of AVs)</a:t>
            </a:r>
          </a:p>
        </p:txBody>
      </p:sp>
      <p:grpSp>
        <p:nvGrpSpPr>
          <p:cNvPr id="4" name="Group 3"/>
          <p:cNvGrpSpPr/>
          <p:nvPr/>
        </p:nvGrpSpPr>
        <p:grpSpPr>
          <a:xfrm>
            <a:off x="251520" y="836712"/>
            <a:ext cx="8712967" cy="3744416"/>
            <a:chOff x="251520" y="836712"/>
            <a:chExt cx="8712967" cy="3744416"/>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712967"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39752" y="1124744"/>
              <a:ext cx="1368152" cy="461665"/>
            </a:xfrm>
            <a:prstGeom prst="rect">
              <a:avLst/>
            </a:prstGeom>
            <a:noFill/>
          </p:spPr>
          <p:txBody>
            <a:bodyPr wrap="square" rtlCol="1">
              <a:spAutoFit/>
            </a:bodyPr>
            <a:lstStyle/>
            <a:p>
              <a:pPr algn="l" rtl="0"/>
              <a:r>
                <a:rPr lang="en-US" sz="1200" b="1" dirty="0" smtClean="0">
                  <a:solidFill>
                    <a:srgbClr val="0070C0"/>
                  </a:solidFill>
                </a:rPr>
                <a:t>Article graph</a:t>
              </a:r>
            </a:p>
            <a:p>
              <a:pPr algn="l" rtl="0"/>
              <a:r>
                <a:rPr lang="en-US" sz="1200" b="1" dirty="0" smtClean="0">
                  <a:solidFill>
                    <a:srgbClr val="FF0066"/>
                  </a:solidFill>
                </a:rPr>
                <a:t>Our graph</a:t>
              </a:r>
              <a:endParaRPr lang="he-IL" sz="1200" b="1" dirty="0">
                <a:solidFill>
                  <a:srgbClr val="FF0066"/>
                </a:solidFill>
              </a:endParaRPr>
            </a:p>
          </p:txBody>
        </p:sp>
        <p:cxnSp>
          <p:nvCxnSpPr>
            <p:cNvPr id="6" name="Straight Connector 5"/>
            <p:cNvCxnSpPr/>
            <p:nvPr/>
          </p:nvCxnSpPr>
          <p:spPr>
            <a:xfrm>
              <a:off x="1907704" y="1268760"/>
              <a:ext cx="432048" cy="0"/>
            </a:xfrm>
            <a:prstGeom prst="line">
              <a:avLst/>
            </a:prstGeom>
            <a:ln>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a:off x="1907704" y="1455093"/>
              <a:ext cx="432048" cy="0"/>
            </a:xfrm>
            <a:prstGeom prst="line">
              <a:avLst/>
            </a:prstGeom>
            <a:ln>
              <a:solidFill>
                <a:srgbClr val="FF0066"/>
              </a:solidFill>
            </a:ln>
          </p:spPr>
          <p:style>
            <a:lnRef idx="1">
              <a:schemeClr val="accent2"/>
            </a:lnRef>
            <a:fillRef idx="0">
              <a:schemeClr val="accent2"/>
            </a:fillRef>
            <a:effectRef idx="0">
              <a:schemeClr val="accent2"/>
            </a:effectRef>
            <a:fontRef idx="minor">
              <a:schemeClr val="tx1"/>
            </a:fontRef>
          </p:style>
        </p:cxnSp>
      </p:grpSp>
      <p:sp>
        <p:nvSpPr>
          <p:cNvPr id="10" name="TextBox 9"/>
          <p:cNvSpPr txBox="1"/>
          <p:nvPr/>
        </p:nvSpPr>
        <p:spPr>
          <a:xfrm>
            <a:off x="360040" y="4654877"/>
            <a:ext cx="8604448" cy="646331"/>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algn="l" rtl="0"/>
            <a:r>
              <a:rPr lang="en-US" sz="1200" dirty="0" smtClean="0"/>
              <a:t>As can be seen, out graph is fairly different form the article’s. The discrepancy comes from our implementation of the </a:t>
            </a:r>
            <a:r>
              <a:rPr lang="en-US" sz="1200" dirty="0" err="1" smtClean="0"/>
              <a:t>WiMAX</a:t>
            </a:r>
            <a:r>
              <a:rPr lang="en-US" sz="1200" dirty="0" smtClean="0"/>
              <a:t> protocol.</a:t>
            </a:r>
          </a:p>
          <a:p>
            <a:pPr algn="l" rtl="0"/>
            <a:r>
              <a:rPr lang="en-US" sz="1200" dirty="0" smtClean="0"/>
              <a:t>Our </a:t>
            </a:r>
            <a:r>
              <a:rPr lang="en-US" sz="1200" dirty="0" err="1" smtClean="0"/>
              <a:t>WiMAX</a:t>
            </a:r>
            <a:r>
              <a:rPr lang="en-US" sz="1200" dirty="0" smtClean="0"/>
              <a:t> is a simple S&amp;W protocol which doesn’t really simulate an actual </a:t>
            </a:r>
            <a:r>
              <a:rPr lang="en-US" sz="1200" dirty="0" err="1" smtClean="0"/>
              <a:t>WiMAX</a:t>
            </a:r>
            <a:r>
              <a:rPr lang="en-US" sz="1200" dirty="0" smtClean="0"/>
              <a:t> protocol.</a:t>
            </a:r>
          </a:p>
          <a:p>
            <a:pPr algn="l" rtl="0"/>
            <a:r>
              <a:rPr lang="en-US" sz="1200" dirty="0" smtClean="0"/>
              <a:t>Furthermore, our error function (as shown before)  probably doesn’t represent the actual error rate between two users.</a:t>
            </a:r>
            <a:endParaRPr lang="he-IL" sz="1200" dirty="0"/>
          </a:p>
        </p:txBody>
      </p:sp>
    </p:spTree>
    <p:extLst>
      <p:ext uri="{BB962C8B-B14F-4D97-AF65-F5344CB8AC3E}">
        <p14:creationId xmlns:p14="http://schemas.microsoft.com/office/powerpoint/2010/main" val="1108163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88641"/>
            <a:ext cx="8640960"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Max FLOOD prop. time (# of AVs)</a:t>
            </a:r>
          </a:p>
        </p:txBody>
      </p:sp>
      <p:sp>
        <p:nvSpPr>
          <p:cNvPr id="7" name="TextBox 6"/>
          <p:cNvSpPr txBox="1"/>
          <p:nvPr/>
        </p:nvSpPr>
        <p:spPr>
          <a:xfrm>
            <a:off x="360040" y="4654877"/>
            <a:ext cx="8604448" cy="646331"/>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algn="l" rtl="0"/>
            <a:r>
              <a:rPr lang="en-US" sz="1200" dirty="0" smtClean="0"/>
              <a:t>The maximum time of a FLOOD message propagation across the network is highly affected by the </a:t>
            </a:r>
            <a:r>
              <a:rPr lang="en-US" sz="1200" dirty="0" err="1" smtClean="0"/>
              <a:t>WiMAX</a:t>
            </a:r>
            <a:r>
              <a:rPr lang="en-US" sz="1200" dirty="0" smtClean="0"/>
              <a:t> timeout value (which we’ve set to 0.5 seconds) and the amount of floods across the network. The bottleneck in this case is the BS, which queues up all flood messages and sends them one by one across the network.</a:t>
            </a:r>
            <a:endParaRPr lang="he-IL" sz="1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36712"/>
            <a:ext cx="8712968" cy="3672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432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1"/>
            <a:ext cx="8640960"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Average # of thrown packets at SRV (# of AVs)</a:t>
            </a:r>
          </a:p>
        </p:txBody>
      </p:sp>
      <p:sp>
        <p:nvSpPr>
          <p:cNvPr id="5" name="TextBox 4"/>
          <p:cNvSpPr txBox="1"/>
          <p:nvPr/>
        </p:nvSpPr>
        <p:spPr>
          <a:xfrm>
            <a:off x="360040" y="4654877"/>
            <a:ext cx="8604448" cy="646331"/>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algn="l" rtl="0"/>
            <a:r>
              <a:rPr lang="en-US" sz="1200" dirty="0" smtClean="0"/>
              <a:t>Though this graph looks at the average amount of thrown packets across the network, most of the packets are thrown by the SRVs at the rear end of the road, since they’re affected by all FLOOD messages arriving from vehicles in front of them, causing them to transmit that FLOOD themselves.</a:t>
            </a:r>
            <a:endParaRPr lang="he-IL"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42639"/>
            <a:ext cx="8712968" cy="376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221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1"/>
            <a:ext cx="8640960"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Number of collisions (# of AVs)</a:t>
            </a:r>
          </a:p>
        </p:txBody>
      </p:sp>
      <p:sp>
        <p:nvSpPr>
          <p:cNvPr id="4" name="TextBox 3"/>
          <p:cNvSpPr txBox="1"/>
          <p:nvPr/>
        </p:nvSpPr>
        <p:spPr>
          <a:xfrm>
            <a:off x="360040" y="4654877"/>
            <a:ext cx="8604448" cy="276999"/>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algn="l" rtl="0"/>
            <a:r>
              <a:rPr lang="en-US" sz="1200" dirty="0" smtClean="0"/>
              <a:t>As expected, the number of collisions rises, somewhat linearly, as a function of the number of AVs per SRV.</a:t>
            </a:r>
            <a:endParaRPr lang="he-IL" sz="1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78689"/>
            <a:ext cx="8719181" cy="373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249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27784" y="188640"/>
            <a:ext cx="3706107"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cap="none" spc="0" dirty="0" smtClean="0">
                <a:ln/>
                <a:solidFill>
                  <a:schemeClr val="accent3"/>
                </a:solidFill>
                <a:effectLst/>
              </a:rPr>
              <a:t>Introduction</a:t>
            </a:r>
            <a:endParaRPr lang="en-US" sz="3000" b="1" cap="none" spc="0" dirty="0">
              <a:ln/>
              <a:solidFill>
                <a:schemeClr val="accent3"/>
              </a:solidFill>
              <a:effectLst/>
            </a:endParaRPr>
          </a:p>
        </p:txBody>
      </p:sp>
      <p:sp>
        <p:nvSpPr>
          <p:cNvPr id="7" name="TextBox 6"/>
          <p:cNvSpPr txBox="1"/>
          <p:nvPr/>
        </p:nvSpPr>
        <p:spPr>
          <a:xfrm>
            <a:off x="572691" y="1124744"/>
            <a:ext cx="7848872" cy="3939540"/>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marL="285750" indent="-285750" algn="l" rtl="0">
              <a:buFont typeface="Arial" pitchFamily="34" charset="0"/>
              <a:buChar char="•"/>
            </a:pPr>
            <a:r>
              <a:rPr lang="en-US" sz="2500" dirty="0" smtClean="0"/>
              <a:t>Our article proposes a new scheme for vehicular communication over highways. </a:t>
            </a:r>
          </a:p>
          <a:p>
            <a:pPr marL="285750" indent="-285750" algn="l" rtl="0">
              <a:buFont typeface="Arial" pitchFamily="34" charset="0"/>
              <a:buChar char="•"/>
            </a:pPr>
            <a:r>
              <a:rPr lang="en-US" sz="2500" dirty="0" smtClean="0"/>
              <a:t>It’s an application-layer vehicular ad-hoc network (VANET) communication protocol.</a:t>
            </a:r>
          </a:p>
          <a:p>
            <a:pPr marL="285750" indent="-285750" algn="l" rtl="0">
              <a:buFont typeface="Arial" pitchFamily="34" charset="0"/>
              <a:buChar char="•"/>
            </a:pPr>
            <a:r>
              <a:rPr lang="en-US" sz="2500" dirty="0" smtClean="0"/>
              <a:t>This scheme proposes to enhance the conventional  VANET schemes by dealing with some of the drawbacks of those protocols: high jitter delay and short transmission range, while adding new features such as emergency flood broadcasts and a car-fleet management system.</a:t>
            </a:r>
          </a:p>
        </p:txBody>
      </p:sp>
    </p:spTree>
    <p:extLst>
      <p:ext uri="{BB962C8B-B14F-4D97-AF65-F5344CB8AC3E}">
        <p14:creationId xmlns:p14="http://schemas.microsoft.com/office/powerpoint/2010/main" val="1356522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908720"/>
            <a:ext cx="5076056" cy="3789040"/>
          </a:xfrm>
          <a:prstGeom prst="rect">
            <a:avLst/>
          </a:prstGeom>
        </p:spPr>
      </p:pic>
      <p:sp>
        <p:nvSpPr>
          <p:cNvPr id="3" name="Rectangle 2"/>
          <p:cNvSpPr/>
          <p:nvPr/>
        </p:nvSpPr>
        <p:spPr>
          <a:xfrm>
            <a:off x="2627784" y="188640"/>
            <a:ext cx="3706107"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Architecture</a:t>
            </a:r>
            <a:endParaRPr lang="en-US" sz="3000" b="1" cap="none" spc="0" dirty="0">
              <a:ln/>
              <a:solidFill>
                <a:schemeClr val="accent3"/>
              </a:solidFill>
              <a:effectLst/>
            </a:endParaRPr>
          </a:p>
        </p:txBody>
      </p:sp>
      <p:sp>
        <p:nvSpPr>
          <p:cNvPr id="4" name="TextBox 3"/>
          <p:cNvSpPr txBox="1"/>
          <p:nvPr/>
        </p:nvSpPr>
        <p:spPr>
          <a:xfrm>
            <a:off x="251520" y="742638"/>
            <a:ext cx="3672408" cy="4801314"/>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marL="285750" indent="-285750" algn="l" rtl="0">
              <a:buFont typeface="Arial" pitchFamily="34" charset="0"/>
              <a:buChar char="•"/>
            </a:pPr>
            <a:r>
              <a:rPr lang="en-US" dirty="0" smtClean="0">
                <a:solidFill>
                  <a:srgbClr val="FFFF00"/>
                </a:solidFill>
              </a:rPr>
              <a:t>Ancillary Vehicle (AV) </a:t>
            </a:r>
            <a:r>
              <a:rPr lang="en-US" dirty="0" smtClean="0"/>
              <a:t>– A regular vehicle that uses the network’s services.</a:t>
            </a:r>
          </a:p>
          <a:p>
            <a:pPr marL="285750" indent="-285750" algn="l" rtl="0">
              <a:buFont typeface="Arial" pitchFamily="34" charset="0"/>
              <a:buChar char="•"/>
            </a:pPr>
            <a:r>
              <a:rPr lang="en-US" dirty="0" smtClean="0">
                <a:solidFill>
                  <a:srgbClr val="FFFF00"/>
                </a:solidFill>
              </a:rPr>
              <a:t>SIP-</a:t>
            </a:r>
            <a:r>
              <a:rPr lang="en-US" dirty="0">
                <a:solidFill>
                  <a:srgbClr val="FFFF00"/>
                </a:solidFill>
              </a:rPr>
              <a:t>b</a:t>
            </a:r>
            <a:r>
              <a:rPr lang="en-US" dirty="0" smtClean="0">
                <a:solidFill>
                  <a:srgbClr val="FFFF00"/>
                </a:solidFill>
              </a:rPr>
              <a:t>ased  Relay Vehicle (SRV) </a:t>
            </a:r>
            <a:r>
              <a:rPr lang="en-US" dirty="0" smtClean="0"/>
              <a:t>– Relays all communication between the AVs and the infrastructure.</a:t>
            </a:r>
          </a:p>
          <a:p>
            <a:pPr marL="285750" indent="-285750" algn="l" rtl="0">
              <a:buFont typeface="Arial" pitchFamily="34" charset="0"/>
              <a:buChar char="•"/>
            </a:pPr>
            <a:r>
              <a:rPr lang="en-US" dirty="0" smtClean="0">
                <a:solidFill>
                  <a:srgbClr val="FFFF00"/>
                </a:solidFill>
              </a:rPr>
              <a:t>Base Station (BS) </a:t>
            </a:r>
            <a:r>
              <a:rPr lang="en-US" dirty="0" smtClean="0"/>
              <a:t>– Connects all SRVs to the infrastructure</a:t>
            </a:r>
          </a:p>
          <a:p>
            <a:pPr marL="285750" indent="-285750" algn="l" rtl="0">
              <a:buFont typeface="Arial" pitchFamily="34" charset="0"/>
              <a:buChar char="•"/>
            </a:pPr>
            <a:r>
              <a:rPr lang="en-US" dirty="0" smtClean="0">
                <a:solidFill>
                  <a:srgbClr val="FFFF00"/>
                </a:solidFill>
              </a:rPr>
              <a:t>Guard Server </a:t>
            </a:r>
            <a:r>
              <a:rPr lang="en-US" dirty="0" smtClean="0"/>
              <a:t>–</a:t>
            </a:r>
            <a:r>
              <a:rPr lang="en-US" dirty="0" smtClean="0">
                <a:solidFill>
                  <a:srgbClr val="FFFF00"/>
                </a:solidFill>
              </a:rPr>
              <a:t> </a:t>
            </a:r>
            <a:r>
              <a:rPr lang="en-US" dirty="0" smtClean="0"/>
              <a:t>Performs routing between servers and base stations.</a:t>
            </a:r>
          </a:p>
          <a:p>
            <a:pPr marL="285750" indent="-285750" algn="l" rtl="0">
              <a:buFont typeface="Arial" pitchFamily="34" charset="0"/>
              <a:buChar char="•"/>
            </a:pPr>
            <a:r>
              <a:rPr lang="en-US" dirty="0" smtClean="0">
                <a:solidFill>
                  <a:srgbClr val="FFFF00"/>
                </a:solidFill>
              </a:rPr>
              <a:t>Location Server </a:t>
            </a:r>
            <a:r>
              <a:rPr lang="en-US" dirty="0" smtClean="0"/>
              <a:t>– Logs the locations of vehicles over the network</a:t>
            </a:r>
          </a:p>
          <a:p>
            <a:pPr marL="285750" indent="-285750" algn="l" rtl="0">
              <a:buFont typeface="Arial" pitchFamily="34" charset="0"/>
              <a:buChar char="•"/>
            </a:pPr>
            <a:r>
              <a:rPr lang="en-US" dirty="0" smtClean="0">
                <a:solidFill>
                  <a:srgbClr val="FFFF00"/>
                </a:solidFill>
              </a:rPr>
              <a:t>Registrar Server </a:t>
            </a:r>
            <a:r>
              <a:rPr lang="en-US" dirty="0" smtClean="0"/>
              <a:t>– Responsible for authentication and authorization of all clients over the network </a:t>
            </a:r>
            <a:endParaRPr lang="he-IL" dirty="0"/>
          </a:p>
        </p:txBody>
      </p:sp>
    </p:spTree>
    <p:extLst>
      <p:ext uri="{BB962C8B-B14F-4D97-AF65-F5344CB8AC3E}">
        <p14:creationId xmlns:p14="http://schemas.microsoft.com/office/powerpoint/2010/main" val="305209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1760" y="188640"/>
            <a:ext cx="4392488"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Simulation - Modules</a:t>
            </a:r>
            <a:endParaRPr lang="en-US" sz="3000" b="1" cap="none" spc="0" dirty="0">
              <a:ln/>
              <a:solidFill>
                <a:schemeClr val="accent3"/>
              </a:solidFill>
              <a:effectLst/>
            </a:endParaRPr>
          </a:p>
        </p:txBody>
      </p:sp>
      <p:sp>
        <p:nvSpPr>
          <p:cNvPr id="8" name="Rounded Rectangle 7"/>
          <p:cNvSpPr/>
          <p:nvPr/>
        </p:nvSpPr>
        <p:spPr>
          <a:xfrm>
            <a:off x="611560" y="1020798"/>
            <a:ext cx="1947021" cy="1923025"/>
          </a:xfrm>
          <a:prstGeom prst="roundRect">
            <a:avLst/>
          </a:prstGeom>
          <a:noFill/>
          <a:ln w="28575">
            <a:solidFill>
              <a:srgbClr val="FFFF00"/>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Rectangle 8"/>
          <p:cNvSpPr/>
          <p:nvPr/>
        </p:nvSpPr>
        <p:spPr>
          <a:xfrm>
            <a:off x="1232664" y="534963"/>
            <a:ext cx="596509" cy="40011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000" cap="none" spc="0" dirty="0" smtClean="0">
                <a:ln/>
                <a:solidFill>
                  <a:schemeClr val="accent3"/>
                </a:solidFill>
                <a:effectLst/>
                <a:cs typeface="+mj-cs"/>
              </a:rPr>
              <a:t>AV</a:t>
            </a:r>
            <a:endParaRPr lang="he-IL" sz="2000" cap="none" spc="0" dirty="0">
              <a:ln/>
              <a:solidFill>
                <a:schemeClr val="accent3"/>
              </a:solidFill>
              <a:effectLst/>
              <a:cs typeface="+mj-cs"/>
            </a:endParaRPr>
          </a:p>
        </p:txBody>
      </p:sp>
      <p:sp>
        <p:nvSpPr>
          <p:cNvPr id="10" name="Rounded Rectangle 9"/>
          <p:cNvSpPr/>
          <p:nvPr/>
        </p:nvSpPr>
        <p:spPr>
          <a:xfrm>
            <a:off x="830389" y="1162408"/>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 name="TextBox 10"/>
          <p:cNvSpPr txBox="1"/>
          <p:nvPr/>
        </p:nvSpPr>
        <p:spPr>
          <a:xfrm>
            <a:off x="790621" y="1211275"/>
            <a:ext cx="1551936" cy="292388"/>
          </a:xfrm>
          <a:prstGeom prst="rect">
            <a:avLst/>
          </a:prstGeom>
          <a:noFill/>
        </p:spPr>
        <p:txBody>
          <a:bodyPr wrap="square" rtlCol="1">
            <a:spAutoFit/>
          </a:bodyPr>
          <a:lstStyle/>
          <a:p>
            <a:pPr algn="l" rtl="0"/>
            <a:r>
              <a:rPr lang="en-US" sz="1300" dirty="0" smtClean="0"/>
              <a:t>On-board computer</a:t>
            </a:r>
            <a:endParaRPr lang="he-IL" sz="1300" dirty="0"/>
          </a:p>
        </p:txBody>
      </p:sp>
      <p:sp>
        <p:nvSpPr>
          <p:cNvPr id="12" name="Rounded Rectangle 11"/>
          <p:cNvSpPr/>
          <p:nvPr/>
        </p:nvSpPr>
        <p:spPr>
          <a:xfrm>
            <a:off x="830389" y="1798577"/>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3" name="Rounded Rectangle 12"/>
          <p:cNvSpPr/>
          <p:nvPr/>
        </p:nvSpPr>
        <p:spPr>
          <a:xfrm>
            <a:off x="830389" y="2424909"/>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4" name="TextBox 13"/>
          <p:cNvSpPr txBox="1"/>
          <p:nvPr/>
        </p:nvSpPr>
        <p:spPr>
          <a:xfrm>
            <a:off x="1176262" y="1812715"/>
            <a:ext cx="1551936" cy="307777"/>
          </a:xfrm>
          <a:prstGeom prst="rect">
            <a:avLst/>
          </a:prstGeom>
          <a:noFill/>
        </p:spPr>
        <p:txBody>
          <a:bodyPr wrap="square" rtlCol="1">
            <a:spAutoFit/>
          </a:bodyPr>
          <a:lstStyle/>
          <a:p>
            <a:pPr algn="l" rtl="0"/>
            <a:r>
              <a:rPr lang="en-US" sz="1400" dirty="0" smtClean="0"/>
              <a:t>UDP/IP</a:t>
            </a:r>
            <a:endParaRPr lang="he-IL" sz="1400" dirty="0"/>
          </a:p>
        </p:txBody>
      </p:sp>
      <p:sp>
        <p:nvSpPr>
          <p:cNvPr id="15" name="TextBox 14"/>
          <p:cNvSpPr txBox="1"/>
          <p:nvPr/>
        </p:nvSpPr>
        <p:spPr>
          <a:xfrm>
            <a:off x="1150661" y="2477172"/>
            <a:ext cx="1551936" cy="307777"/>
          </a:xfrm>
          <a:prstGeom prst="rect">
            <a:avLst/>
          </a:prstGeom>
          <a:noFill/>
        </p:spPr>
        <p:txBody>
          <a:bodyPr wrap="square" rtlCol="1">
            <a:spAutoFit/>
          </a:bodyPr>
          <a:lstStyle/>
          <a:p>
            <a:pPr algn="l" rtl="0"/>
            <a:r>
              <a:rPr lang="en-US" sz="1400" dirty="0" err="1" smtClean="0"/>
              <a:t>WiMAX</a:t>
            </a:r>
            <a:endParaRPr lang="he-IL" sz="1400" dirty="0"/>
          </a:p>
        </p:txBody>
      </p:sp>
      <p:sp>
        <p:nvSpPr>
          <p:cNvPr id="16" name="Rounded Rectangle 15"/>
          <p:cNvSpPr/>
          <p:nvPr/>
        </p:nvSpPr>
        <p:spPr>
          <a:xfrm>
            <a:off x="6526771" y="1073927"/>
            <a:ext cx="1947021" cy="1923025"/>
          </a:xfrm>
          <a:prstGeom prst="roundRect">
            <a:avLst/>
          </a:prstGeom>
          <a:noFill/>
          <a:ln w="28575">
            <a:solidFill>
              <a:srgbClr val="FFFF00"/>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7" name="Rectangle 16"/>
          <p:cNvSpPr/>
          <p:nvPr/>
        </p:nvSpPr>
        <p:spPr>
          <a:xfrm>
            <a:off x="7146375" y="534963"/>
            <a:ext cx="596509" cy="40011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000" cap="none" spc="0" dirty="0" smtClean="0">
                <a:ln/>
                <a:solidFill>
                  <a:schemeClr val="accent3"/>
                </a:solidFill>
                <a:effectLst/>
                <a:cs typeface="+mj-cs"/>
              </a:rPr>
              <a:t>SRV</a:t>
            </a:r>
            <a:endParaRPr lang="he-IL" sz="2000" cap="none" spc="0" dirty="0">
              <a:ln/>
              <a:solidFill>
                <a:schemeClr val="accent3"/>
              </a:solidFill>
              <a:effectLst/>
              <a:cs typeface="+mj-cs"/>
            </a:endParaRPr>
          </a:p>
        </p:txBody>
      </p:sp>
      <p:sp>
        <p:nvSpPr>
          <p:cNvPr id="18" name="Rounded Rectangle 17"/>
          <p:cNvSpPr/>
          <p:nvPr/>
        </p:nvSpPr>
        <p:spPr>
          <a:xfrm>
            <a:off x="6745600" y="1215537"/>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TextBox 18"/>
          <p:cNvSpPr txBox="1"/>
          <p:nvPr/>
        </p:nvSpPr>
        <p:spPr>
          <a:xfrm>
            <a:off x="6705832" y="1264404"/>
            <a:ext cx="1551936" cy="307777"/>
          </a:xfrm>
          <a:prstGeom prst="rect">
            <a:avLst/>
          </a:prstGeom>
          <a:noFill/>
        </p:spPr>
        <p:txBody>
          <a:bodyPr wrap="square" rtlCol="1">
            <a:spAutoFit/>
          </a:bodyPr>
          <a:lstStyle/>
          <a:p>
            <a:pPr algn="l" rtl="0"/>
            <a:r>
              <a:rPr lang="en-US" sz="1400" dirty="0" smtClean="0"/>
              <a:t>       SIP Proxy</a:t>
            </a:r>
            <a:endParaRPr lang="he-IL" sz="1400" dirty="0"/>
          </a:p>
        </p:txBody>
      </p:sp>
      <p:sp>
        <p:nvSpPr>
          <p:cNvPr id="20" name="Rounded Rectangle 19"/>
          <p:cNvSpPr/>
          <p:nvPr/>
        </p:nvSpPr>
        <p:spPr>
          <a:xfrm>
            <a:off x="6744357" y="1834314"/>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1" name="Rounded Rectangle 20"/>
          <p:cNvSpPr/>
          <p:nvPr/>
        </p:nvSpPr>
        <p:spPr>
          <a:xfrm>
            <a:off x="6745600" y="2468513"/>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TextBox 21"/>
          <p:cNvSpPr txBox="1"/>
          <p:nvPr/>
        </p:nvSpPr>
        <p:spPr>
          <a:xfrm>
            <a:off x="7063600" y="1897374"/>
            <a:ext cx="1551936" cy="307777"/>
          </a:xfrm>
          <a:prstGeom prst="rect">
            <a:avLst/>
          </a:prstGeom>
          <a:noFill/>
        </p:spPr>
        <p:txBody>
          <a:bodyPr wrap="square" rtlCol="1">
            <a:spAutoFit/>
          </a:bodyPr>
          <a:lstStyle/>
          <a:p>
            <a:pPr algn="l" rtl="0"/>
            <a:r>
              <a:rPr lang="en-US" sz="1400" dirty="0" smtClean="0"/>
              <a:t>UDP/IP</a:t>
            </a:r>
            <a:endParaRPr lang="he-IL" sz="1400" dirty="0"/>
          </a:p>
        </p:txBody>
      </p:sp>
      <p:sp>
        <p:nvSpPr>
          <p:cNvPr id="23" name="TextBox 22"/>
          <p:cNvSpPr txBox="1"/>
          <p:nvPr/>
        </p:nvSpPr>
        <p:spPr>
          <a:xfrm>
            <a:off x="7075397" y="2520776"/>
            <a:ext cx="1551936" cy="307777"/>
          </a:xfrm>
          <a:prstGeom prst="rect">
            <a:avLst/>
          </a:prstGeom>
          <a:noFill/>
        </p:spPr>
        <p:txBody>
          <a:bodyPr wrap="square" rtlCol="1">
            <a:spAutoFit/>
          </a:bodyPr>
          <a:lstStyle/>
          <a:p>
            <a:pPr algn="l" rtl="0"/>
            <a:r>
              <a:rPr lang="en-US" sz="1400" dirty="0" err="1" smtClean="0"/>
              <a:t>WiMAX</a:t>
            </a:r>
            <a:endParaRPr lang="he-IL" sz="1400" dirty="0"/>
          </a:p>
        </p:txBody>
      </p:sp>
      <p:sp>
        <p:nvSpPr>
          <p:cNvPr id="32" name="Rounded Rectangle 31"/>
          <p:cNvSpPr/>
          <p:nvPr/>
        </p:nvSpPr>
        <p:spPr>
          <a:xfrm>
            <a:off x="3131840" y="1139390"/>
            <a:ext cx="2803257" cy="1098999"/>
          </a:xfrm>
          <a:prstGeom prst="roundRect">
            <a:avLst/>
          </a:prstGeom>
          <a:noFill/>
          <a:ln w="28575">
            <a:solidFill>
              <a:srgbClr val="FFFF00"/>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Rectangle 32"/>
          <p:cNvSpPr/>
          <p:nvPr/>
        </p:nvSpPr>
        <p:spPr>
          <a:xfrm>
            <a:off x="4194003" y="697934"/>
            <a:ext cx="596509" cy="40011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000" cap="none" spc="0" dirty="0" smtClean="0">
                <a:ln/>
                <a:solidFill>
                  <a:schemeClr val="accent3"/>
                </a:solidFill>
                <a:effectLst/>
                <a:cs typeface="+mj-cs"/>
              </a:rPr>
              <a:t>BS</a:t>
            </a:r>
            <a:endParaRPr lang="he-IL" sz="2000" cap="none" spc="0" dirty="0">
              <a:ln/>
              <a:solidFill>
                <a:schemeClr val="accent3"/>
              </a:solidFill>
              <a:effectLst/>
              <a:cs typeface="+mj-cs"/>
            </a:endParaRPr>
          </a:p>
        </p:txBody>
      </p:sp>
      <p:sp>
        <p:nvSpPr>
          <p:cNvPr id="34" name="Rounded Rectangle 33"/>
          <p:cNvSpPr/>
          <p:nvPr/>
        </p:nvSpPr>
        <p:spPr>
          <a:xfrm>
            <a:off x="3289915" y="1482257"/>
            <a:ext cx="1096240"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5" name="TextBox 34"/>
          <p:cNvSpPr txBox="1"/>
          <p:nvPr/>
        </p:nvSpPr>
        <p:spPr>
          <a:xfrm>
            <a:off x="3250605" y="1525703"/>
            <a:ext cx="1551936" cy="307777"/>
          </a:xfrm>
          <a:prstGeom prst="rect">
            <a:avLst/>
          </a:prstGeom>
          <a:noFill/>
        </p:spPr>
        <p:txBody>
          <a:bodyPr wrap="square" rtlCol="1">
            <a:spAutoFit/>
          </a:bodyPr>
          <a:lstStyle/>
          <a:p>
            <a:pPr algn="l" rtl="0"/>
            <a:r>
              <a:rPr lang="en-US" sz="1400" dirty="0" smtClean="0"/>
              <a:t>    </a:t>
            </a:r>
            <a:r>
              <a:rPr lang="en-US" sz="1400" dirty="0" err="1" smtClean="0"/>
              <a:t>WiMAX</a:t>
            </a:r>
            <a:endParaRPr lang="he-IL" sz="1400" dirty="0"/>
          </a:p>
        </p:txBody>
      </p:sp>
      <p:sp>
        <p:nvSpPr>
          <p:cNvPr id="36" name="Rounded Rectangle 35"/>
          <p:cNvSpPr/>
          <p:nvPr/>
        </p:nvSpPr>
        <p:spPr>
          <a:xfrm>
            <a:off x="4719789" y="1472962"/>
            <a:ext cx="1096240"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8" name="TextBox 37"/>
          <p:cNvSpPr txBox="1"/>
          <p:nvPr/>
        </p:nvSpPr>
        <p:spPr>
          <a:xfrm>
            <a:off x="4418810" y="1525704"/>
            <a:ext cx="1551936" cy="307777"/>
          </a:xfrm>
          <a:prstGeom prst="rect">
            <a:avLst/>
          </a:prstGeom>
          <a:noFill/>
        </p:spPr>
        <p:txBody>
          <a:bodyPr wrap="square" rtlCol="1">
            <a:spAutoFit/>
          </a:bodyPr>
          <a:lstStyle/>
          <a:p>
            <a:pPr algn="l" rtl="0"/>
            <a:r>
              <a:rPr lang="en-US" sz="1400" dirty="0" smtClean="0"/>
              <a:t>         Ethernet</a:t>
            </a:r>
            <a:endParaRPr lang="he-IL" sz="1400" dirty="0"/>
          </a:p>
        </p:txBody>
      </p:sp>
      <p:sp>
        <p:nvSpPr>
          <p:cNvPr id="39" name="Rounded Rectangle 38"/>
          <p:cNvSpPr/>
          <p:nvPr/>
        </p:nvSpPr>
        <p:spPr>
          <a:xfrm>
            <a:off x="630121" y="3563623"/>
            <a:ext cx="1947021" cy="1923025"/>
          </a:xfrm>
          <a:prstGeom prst="roundRect">
            <a:avLst/>
          </a:prstGeom>
          <a:noFill/>
          <a:ln w="28575">
            <a:solidFill>
              <a:srgbClr val="FFFF00"/>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Rectangle 39"/>
          <p:cNvSpPr/>
          <p:nvPr/>
        </p:nvSpPr>
        <p:spPr>
          <a:xfrm>
            <a:off x="1136130" y="3163513"/>
            <a:ext cx="954506" cy="40011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000" cap="none" spc="0" dirty="0" smtClean="0">
                <a:ln/>
                <a:solidFill>
                  <a:schemeClr val="accent3"/>
                </a:solidFill>
                <a:effectLst/>
                <a:cs typeface="+mj-cs"/>
              </a:rPr>
              <a:t>Guard</a:t>
            </a:r>
            <a:endParaRPr lang="he-IL" sz="2000" cap="none" spc="0" dirty="0">
              <a:ln/>
              <a:solidFill>
                <a:schemeClr val="accent3"/>
              </a:solidFill>
              <a:effectLst/>
              <a:cs typeface="+mj-cs"/>
            </a:endParaRPr>
          </a:p>
        </p:txBody>
      </p:sp>
      <p:sp>
        <p:nvSpPr>
          <p:cNvPr id="41" name="Rounded Rectangle 40"/>
          <p:cNvSpPr/>
          <p:nvPr/>
        </p:nvSpPr>
        <p:spPr>
          <a:xfrm>
            <a:off x="848950" y="3705233"/>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2" name="TextBox 41"/>
          <p:cNvSpPr txBox="1"/>
          <p:nvPr/>
        </p:nvSpPr>
        <p:spPr>
          <a:xfrm>
            <a:off x="809182" y="3754100"/>
            <a:ext cx="1551936" cy="307777"/>
          </a:xfrm>
          <a:prstGeom prst="rect">
            <a:avLst/>
          </a:prstGeom>
          <a:noFill/>
        </p:spPr>
        <p:txBody>
          <a:bodyPr wrap="square" rtlCol="1">
            <a:spAutoFit/>
          </a:bodyPr>
          <a:lstStyle/>
          <a:p>
            <a:pPr algn="l" rtl="0"/>
            <a:r>
              <a:rPr lang="en-US" sz="1400" dirty="0" smtClean="0"/>
              <a:t>       SIP Guard</a:t>
            </a:r>
            <a:endParaRPr lang="he-IL" sz="1400" dirty="0"/>
          </a:p>
        </p:txBody>
      </p:sp>
      <p:sp>
        <p:nvSpPr>
          <p:cNvPr id="43" name="Rounded Rectangle 42"/>
          <p:cNvSpPr/>
          <p:nvPr/>
        </p:nvSpPr>
        <p:spPr>
          <a:xfrm>
            <a:off x="848950" y="4350927"/>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4" name="Rounded Rectangle 43"/>
          <p:cNvSpPr/>
          <p:nvPr/>
        </p:nvSpPr>
        <p:spPr>
          <a:xfrm>
            <a:off x="848950" y="4967734"/>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5" name="TextBox 44"/>
          <p:cNvSpPr txBox="1"/>
          <p:nvPr/>
        </p:nvSpPr>
        <p:spPr>
          <a:xfrm>
            <a:off x="1194823" y="4355540"/>
            <a:ext cx="1551936" cy="307777"/>
          </a:xfrm>
          <a:prstGeom prst="rect">
            <a:avLst/>
          </a:prstGeom>
          <a:noFill/>
        </p:spPr>
        <p:txBody>
          <a:bodyPr wrap="square" rtlCol="1">
            <a:spAutoFit/>
          </a:bodyPr>
          <a:lstStyle/>
          <a:p>
            <a:pPr algn="l" rtl="0"/>
            <a:r>
              <a:rPr lang="en-US" sz="1400" dirty="0" smtClean="0"/>
              <a:t>UDP/IP</a:t>
            </a:r>
            <a:endParaRPr lang="he-IL" sz="1400" dirty="0"/>
          </a:p>
        </p:txBody>
      </p:sp>
      <p:sp>
        <p:nvSpPr>
          <p:cNvPr id="46" name="TextBox 45"/>
          <p:cNvSpPr txBox="1"/>
          <p:nvPr/>
        </p:nvSpPr>
        <p:spPr>
          <a:xfrm>
            <a:off x="1169222" y="5010472"/>
            <a:ext cx="1551936" cy="307777"/>
          </a:xfrm>
          <a:prstGeom prst="rect">
            <a:avLst/>
          </a:prstGeom>
          <a:noFill/>
        </p:spPr>
        <p:txBody>
          <a:bodyPr wrap="square" rtlCol="1">
            <a:spAutoFit/>
          </a:bodyPr>
          <a:lstStyle/>
          <a:p>
            <a:pPr algn="l" rtl="0"/>
            <a:r>
              <a:rPr lang="en-US" sz="1400" dirty="0" smtClean="0"/>
              <a:t>Ethernet</a:t>
            </a:r>
            <a:endParaRPr lang="he-IL" sz="1400" dirty="0"/>
          </a:p>
        </p:txBody>
      </p:sp>
      <p:sp>
        <p:nvSpPr>
          <p:cNvPr id="47" name="Rounded Rectangle 46"/>
          <p:cNvSpPr/>
          <p:nvPr/>
        </p:nvSpPr>
        <p:spPr>
          <a:xfrm>
            <a:off x="3559958" y="3926442"/>
            <a:ext cx="1947021" cy="1923025"/>
          </a:xfrm>
          <a:prstGeom prst="roundRect">
            <a:avLst/>
          </a:prstGeom>
          <a:noFill/>
          <a:ln w="28575">
            <a:solidFill>
              <a:srgbClr val="FFFF00"/>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8" name="Rectangle 47"/>
          <p:cNvSpPr/>
          <p:nvPr/>
        </p:nvSpPr>
        <p:spPr>
          <a:xfrm>
            <a:off x="3813727" y="3515822"/>
            <a:ext cx="1370130" cy="40011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000" cap="none" spc="0" dirty="0" smtClean="0">
                <a:ln/>
                <a:solidFill>
                  <a:schemeClr val="accent3"/>
                </a:solidFill>
                <a:effectLst/>
                <a:cs typeface="+mj-cs"/>
              </a:rPr>
              <a:t>Registrar</a:t>
            </a:r>
            <a:endParaRPr lang="he-IL" sz="2000" cap="none" spc="0" dirty="0">
              <a:ln/>
              <a:solidFill>
                <a:schemeClr val="accent3"/>
              </a:solidFill>
              <a:effectLst/>
              <a:cs typeface="+mj-cs"/>
            </a:endParaRPr>
          </a:p>
        </p:txBody>
      </p:sp>
      <p:sp>
        <p:nvSpPr>
          <p:cNvPr id="49" name="Rounded Rectangle 48"/>
          <p:cNvSpPr/>
          <p:nvPr/>
        </p:nvSpPr>
        <p:spPr>
          <a:xfrm>
            <a:off x="3778787" y="4068052"/>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0" name="TextBox 49"/>
          <p:cNvSpPr txBox="1"/>
          <p:nvPr/>
        </p:nvSpPr>
        <p:spPr>
          <a:xfrm>
            <a:off x="3739019" y="4116919"/>
            <a:ext cx="1551936" cy="307777"/>
          </a:xfrm>
          <a:prstGeom prst="rect">
            <a:avLst/>
          </a:prstGeom>
          <a:noFill/>
        </p:spPr>
        <p:txBody>
          <a:bodyPr wrap="square" rtlCol="1">
            <a:spAutoFit/>
          </a:bodyPr>
          <a:lstStyle/>
          <a:p>
            <a:pPr algn="l" rtl="0"/>
            <a:r>
              <a:rPr lang="en-US" sz="1400" dirty="0" smtClean="0"/>
              <a:t>     SIP Registrar</a:t>
            </a:r>
            <a:endParaRPr lang="he-IL" sz="1400" dirty="0"/>
          </a:p>
        </p:txBody>
      </p:sp>
      <p:sp>
        <p:nvSpPr>
          <p:cNvPr id="51" name="Rounded Rectangle 50"/>
          <p:cNvSpPr/>
          <p:nvPr/>
        </p:nvSpPr>
        <p:spPr>
          <a:xfrm>
            <a:off x="3778787" y="4675646"/>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Rounded Rectangle 51"/>
          <p:cNvSpPr/>
          <p:nvPr/>
        </p:nvSpPr>
        <p:spPr>
          <a:xfrm>
            <a:off x="3778787" y="5330553"/>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3" name="TextBox 52"/>
          <p:cNvSpPr txBox="1"/>
          <p:nvPr/>
        </p:nvSpPr>
        <p:spPr>
          <a:xfrm>
            <a:off x="4124660" y="4718359"/>
            <a:ext cx="1551936" cy="307777"/>
          </a:xfrm>
          <a:prstGeom prst="rect">
            <a:avLst/>
          </a:prstGeom>
          <a:noFill/>
        </p:spPr>
        <p:txBody>
          <a:bodyPr wrap="square" rtlCol="1">
            <a:spAutoFit/>
          </a:bodyPr>
          <a:lstStyle/>
          <a:p>
            <a:pPr algn="l" rtl="0"/>
            <a:r>
              <a:rPr lang="en-US" sz="1400" dirty="0" smtClean="0"/>
              <a:t>UDP/IP</a:t>
            </a:r>
            <a:endParaRPr lang="he-IL" sz="1400" dirty="0"/>
          </a:p>
        </p:txBody>
      </p:sp>
      <p:sp>
        <p:nvSpPr>
          <p:cNvPr id="54" name="TextBox 53"/>
          <p:cNvSpPr txBox="1"/>
          <p:nvPr/>
        </p:nvSpPr>
        <p:spPr>
          <a:xfrm>
            <a:off x="4099059" y="5373291"/>
            <a:ext cx="1551936" cy="307777"/>
          </a:xfrm>
          <a:prstGeom prst="rect">
            <a:avLst/>
          </a:prstGeom>
          <a:noFill/>
        </p:spPr>
        <p:txBody>
          <a:bodyPr wrap="square" rtlCol="1">
            <a:spAutoFit/>
          </a:bodyPr>
          <a:lstStyle/>
          <a:p>
            <a:pPr algn="l" rtl="0"/>
            <a:r>
              <a:rPr lang="en-US" sz="1400" dirty="0" smtClean="0"/>
              <a:t>Ethernet</a:t>
            </a:r>
            <a:endParaRPr lang="he-IL" sz="1400" dirty="0"/>
          </a:p>
        </p:txBody>
      </p:sp>
      <p:sp>
        <p:nvSpPr>
          <p:cNvPr id="55" name="Rounded Rectangle 54"/>
          <p:cNvSpPr/>
          <p:nvPr/>
        </p:nvSpPr>
        <p:spPr>
          <a:xfrm>
            <a:off x="6526771" y="3563623"/>
            <a:ext cx="1947021" cy="1923025"/>
          </a:xfrm>
          <a:prstGeom prst="roundRect">
            <a:avLst/>
          </a:prstGeom>
          <a:noFill/>
          <a:ln w="28575">
            <a:solidFill>
              <a:srgbClr val="FFFF00"/>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6" name="Rectangle 55"/>
          <p:cNvSpPr/>
          <p:nvPr/>
        </p:nvSpPr>
        <p:spPr>
          <a:xfrm>
            <a:off x="6780540" y="3153003"/>
            <a:ext cx="1370130" cy="40011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2000" cap="none" spc="0" dirty="0" smtClean="0">
                <a:ln/>
                <a:solidFill>
                  <a:schemeClr val="accent3"/>
                </a:solidFill>
                <a:effectLst/>
                <a:cs typeface="+mj-cs"/>
              </a:rPr>
              <a:t>Location</a:t>
            </a:r>
            <a:endParaRPr lang="he-IL" sz="2000" cap="none" spc="0" dirty="0">
              <a:ln/>
              <a:solidFill>
                <a:schemeClr val="accent3"/>
              </a:solidFill>
              <a:effectLst/>
              <a:cs typeface="+mj-cs"/>
            </a:endParaRPr>
          </a:p>
        </p:txBody>
      </p:sp>
      <p:sp>
        <p:nvSpPr>
          <p:cNvPr id="57" name="Rounded Rectangle 56"/>
          <p:cNvSpPr/>
          <p:nvPr/>
        </p:nvSpPr>
        <p:spPr>
          <a:xfrm>
            <a:off x="6745600" y="3705233"/>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8" name="TextBox 57"/>
          <p:cNvSpPr txBox="1"/>
          <p:nvPr/>
        </p:nvSpPr>
        <p:spPr>
          <a:xfrm>
            <a:off x="6705832" y="3754100"/>
            <a:ext cx="1551936" cy="307777"/>
          </a:xfrm>
          <a:prstGeom prst="rect">
            <a:avLst/>
          </a:prstGeom>
          <a:noFill/>
        </p:spPr>
        <p:txBody>
          <a:bodyPr wrap="square" rtlCol="1">
            <a:spAutoFit/>
          </a:bodyPr>
          <a:lstStyle/>
          <a:p>
            <a:pPr algn="l" rtl="0"/>
            <a:r>
              <a:rPr lang="en-US" sz="1400" dirty="0" smtClean="0"/>
              <a:t>      SIP Location</a:t>
            </a:r>
            <a:endParaRPr lang="he-IL" sz="1400" dirty="0"/>
          </a:p>
        </p:txBody>
      </p:sp>
      <p:sp>
        <p:nvSpPr>
          <p:cNvPr id="59" name="Rounded Rectangle 58"/>
          <p:cNvSpPr/>
          <p:nvPr/>
        </p:nvSpPr>
        <p:spPr>
          <a:xfrm>
            <a:off x="6745600" y="4312827"/>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0" name="Rounded Rectangle 59"/>
          <p:cNvSpPr/>
          <p:nvPr/>
        </p:nvSpPr>
        <p:spPr>
          <a:xfrm>
            <a:off x="6745600" y="4967734"/>
            <a:ext cx="1499917" cy="413263"/>
          </a:xfrm>
          <a:prstGeom prst="roundRect">
            <a:avLst/>
          </a:prstGeom>
          <a:solidFill>
            <a:schemeClr val="accent4">
              <a:alpha val="45000"/>
            </a:schemeClr>
          </a:solidFill>
          <a:ln w="19050">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1" name="TextBox 60"/>
          <p:cNvSpPr txBox="1"/>
          <p:nvPr/>
        </p:nvSpPr>
        <p:spPr>
          <a:xfrm>
            <a:off x="7091473" y="4355540"/>
            <a:ext cx="1551936" cy="307777"/>
          </a:xfrm>
          <a:prstGeom prst="rect">
            <a:avLst/>
          </a:prstGeom>
          <a:noFill/>
        </p:spPr>
        <p:txBody>
          <a:bodyPr wrap="square" rtlCol="1">
            <a:spAutoFit/>
          </a:bodyPr>
          <a:lstStyle/>
          <a:p>
            <a:pPr algn="l" rtl="0"/>
            <a:r>
              <a:rPr lang="en-US" sz="1400" dirty="0" smtClean="0"/>
              <a:t>UDP/IP</a:t>
            </a:r>
            <a:endParaRPr lang="he-IL" sz="1400" dirty="0"/>
          </a:p>
        </p:txBody>
      </p:sp>
      <p:sp>
        <p:nvSpPr>
          <p:cNvPr id="62" name="TextBox 61"/>
          <p:cNvSpPr txBox="1"/>
          <p:nvPr/>
        </p:nvSpPr>
        <p:spPr>
          <a:xfrm>
            <a:off x="7065872" y="5010472"/>
            <a:ext cx="1551936" cy="307777"/>
          </a:xfrm>
          <a:prstGeom prst="rect">
            <a:avLst/>
          </a:prstGeom>
          <a:noFill/>
        </p:spPr>
        <p:txBody>
          <a:bodyPr wrap="square" rtlCol="1">
            <a:spAutoFit/>
          </a:bodyPr>
          <a:lstStyle/>
          <a:p>
            <a:pPr algn="l" rtl="0"/>
            <a:r>
              <a:rPr lang="en-US" sz="1400" dirty="0" smtClean="0"/>
              <a:t>Ethernet</a:t>
            </a:r>
            <a:endParaRPr lang="he-IL" sz="1400" dirty="0"/>
          </a:p>
        </p:txBody>
      </p:sp>
      <p:sp>
        <p:nvSpPr>
          <p:cNvPr id="66" name="Left-Right Arrow 65"/>
          <p:cNvSpPr/>
          <p:nvPr/>
        </p:nvSpPr>
        <p:spPr>
          <a:xfrm rot="5400000" flipV="1">
            <a:off x="5044925" y="2042975"/>
            <a:ext cx="492059" cy="175263"/>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67" name="Left-Right Arrow 66"/>
          <p:cNvSpPr/>
          <p:nvPr/>
        </p:nvSpPr>
        <p:spPr>
          <a:xfrm>
            <a:off x="4386156" y="1611674"/>
            <a:ext cx="333634" cy="153503"/>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68" name="Left-Right Arrow 67"/>
          <p:cNvSpPr/>
          <p:nvPr/>
        </p:nvSpPr>
        <p:spPr>
          <a:xfrm rot="5400000" flipV="1">
            <a:off x="3573169" y="2048447"/>
            <a:ext cx="481116" cy="175264"/>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69" name="Left-Right Arrow 68"/>
          <p:cNvSpPr/>
          <p:nvPr/>
        </p:nvSpPr>
        <p:spPr>
          <a:xfrm rot="5400000" flipV="1">
            <a:off x="1412276" y="1640439"/>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70" name="Left-Right Arrow 69"/>
          <p:cNvSpPr/>
          <p:nvPr/>
        </p:nvSpPr>
        <p:spPr>
          <a:xfrm rot="5400000" flipV="1">
            <a:off x="1412275" y="2268508"/>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71" name="Left-Right Arrow 70"/>
          <p:cNvSpPr/>
          <p:nvPr/>
        </p:nvSpPr>
        <p:spPr>
          <a:xfrm rot="5400000" flipV="1">
            <a:off x="7365257" y="1691683"/>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b="1" dirty="0"/>
          </a:p>
        </p:txBody>
      </p:sp>
      <p:sp>
        <p:nvSpPr>
          <p:cNvPr id="72" name="Left-Right Arrow 71"/>
          <p:cNvSpPr/>
          <p:nvPr/>
        </p:nvSpPr>
        <p:spPr>
          <a:xfrm rot="5400000" flipV="1">
            <a:off x="7371223" y="2332820"/>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73" name="Left-Right Arrow 72"/>
          <p:cNvSpPr/>
          <p:nvPr/>
        </p:nvSpPr>
        <p:spPr>
          <a:xfrm rot="5400000" flipV="1">
            <a:off x="1430756" y="4184689"/>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74" name="Left-Right Arrow 73"/>
          <p:cNvSpPr/>
          <p:nvPr/>
        </p:nvSpPr>
        <p:spPr>
          <a:xfrm rot="5400000" flipV="1">
            <a:off x="1430757" y="4837598"/>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75" name="Left-Right Arrow 74"/>
          <p:cNvSpPr/>
          <p:nvPr/>
        </p:nvSpPr>
        <p:spPr>
          <a:xfrm rot="5400000" flipV="1">
            <a:off x="4342113" y="4545485"/>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76" name="Left-Right Arrow 75"/>
          <p:cNvSpPr/>
          <p:nvPr/>
        </p:nvSpPr>
        <p:spPr>
          <a:xfrm rot="5400000" flipV="1">
            <a:off x="4342116" y="5174152"/>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77" name="Left-Right Arrow 76"/>
          <p:cNvSpPr/>
          <p:nvPr/>
        </p:nvSpPr>
        <p:spPr>
          <a:xfrm rot="5400000" flipV="1">
            <a:off x="7365257" y="4184689"/>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78" name="Left-Right Arrow 77"/>
          <p:cNvSpPr/>
          <p:nvPr/>
        </p:nvSpPr>
        <p:spPr>
          <a:xfrm rot="5400000" flipV="1">
            <a:off x="7365257" y="4799498"/>
            <a:ext cx="258117" cy="87632"/>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81" name="Left-Right Arrow 80"/>
          <p:cNvSpPr/>
          <p:nvPr/>
        </p:nvSpPr>
        <p:spPr>
          <a:xfrm rot="5400000" flipV="1">
            <a:off x="1399268" y="2879035"/>
            <a:ext cx="263755" cy="180091"/>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82" name="Left-Right Arrow 81"/>
          <p:cNvSpPr/>
          <p:nvPr/>
        </p:nvSpPr>
        <p:spPr>
          <a:xfrm rot="5400000" flipV="1">
            <a:off x="1409456" y="5396602"/>
            <a:ext cx="263755" cy="180091"/>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83" name="Left-Right Arrow 82"/>
          <p:cNvSpPr/>
          <p:nvPr/>
        </p:nvSpPr>
        <p:spPr>
          <a:xfrm rot="5400000" flipV="1">
            <a:off x="4360381" y="5785648"/>
            <a:ext cx="263755" cy="180091"/>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84" name="Left-Right Arrow 83"/>
          <p:cNvSpPr/>
          <p:nvPr/>
        </p:nvSpPr>
        <p:spPr>
          <a:xfrm rot="5400000" flipV="1">
            <a:off x="7368403" y="5396601"/>
            <a:ext cx="263755" cy="180091"/>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85" name="Left-Right Arrow 84"/>
          <p:cNvSpPr/>
          <p:nvPr/>
        </p:nvSpPr>
        <p:spPr>
          <a:xfrm rot="5400000" flipV="1">
            <a:off x="7362437" y="2890651"/>
            <a:ext cx="263755" cy="180091"/>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86" name="Rounded Rectangle 85"/>
          <p:cNvSpPr/>
          <p:nvPr/>
        </p:nvSpPr>
        <p:spPr>
          <a:xfrm>
            <a:off x="3745713" y="2824297"/>
            <a:ext cx="1443306" cy="402460"/>
          </a:xfrm>
          <a:prstGeom prst="roundRect">
            <a:avLst/>
          </a:prstGeom>
          <a:noFill/>
          <a:ln w="28575">
            <a:solidFill>
              <a:srgbClr val="FFFF00"/>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7" name="TextBox 86"/>
          <p:cNvSpPr txBox="1"/>
          <p:nvPr/>
        </p:nvSpPr>
        <p:spPr>
          <a:xfrm>
            <a:off x="3799935" y="2827678"/>
            <a:ext cx="1389596" cy="369332"/>
          </a:xfrm>
          <a:prstGeom prst="rect">
            <a:avLst/>
          </a:prstGeom>
          <a:noFill/>
        </p:spPr>
        <p:txBody>
          <a:bodyPr wrap="square" rtlCol="1">
            <a:spAutoFit/>
          </a:bodyPr>
          <a:lstStyle/>
          <a:p>
            <a:pPr algn="l" rtl="0"/>
            <a:r>
              <a:rPr lang="en-US" dirty="0" smtClean="0">
                <a:solidFill>
                  <a:srgbClr val="FFFF00"/>
                </a:solidFill>
              </a:rPr>
              <a:t>   Control</a:t>
            </a:r>
            <a:endParaRPr lang="he-IL" dirty="0">
              <a:solidFill>
                <a:srgbClr val="FFFF00"/>
              </a:solidFill>
            </a:endParaRPr>
          </a:p>
        </p:txBody>
      </p:sp>
      <p:sp>
        <p:nvSpPr>
          <p:cNvPr id="88" name="Left-Right Arrow 87"/>
          <p:cNvSpPr/>
          <p:nvPr/>
        </p:nvSpPr>
        <p:spPr>
          <a:xfrm rot="5400000" flipV="1">
            <a:off x="4360381" y="3187797"/>
            <a:ext cx="263755" cy="180091"/>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79" name="Left-Right Arrow 78"/>
          <p:cNvSpPr/>
          <p:nvPr/>
        </p:nvSpPr>
        <p:spPr>
          <a:xfrm rot="5400000" flipV="1">
            <a:off x="1399042" y="993614"/>
            <a:ext cx="263755" cy="180091"/>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
        <p:nvSpPr>
          <p:cNvPr id="80" name="Left-Right Arrow 79"/>
          <p:cNvSpPr/>
          <p:nvPr/>
        </p:nvSpPr>
        <p:spPr>
          <a:xfrm rot="5400000" flipV="1">
            <a:off x="7362436" y="1034055"/>
            <a:ext cx="263755" cy="180091"/>
          </a:xfrm>
          <a:prstGeom prst="leftRightArrow">
            <a:avLst/>
          </a:prstGeom>
        </p:spPr>
        <p:style>
          <a:lnRef idx="0">
            <a:schemeClr val="accent5"/>
          </a:lnRef>
          <a:fillRef idx="3">
            <a:schemeClr val="accent5"/>
          </a:fillRef>
          <a:effectRef idx="3">
            <a:schemeClr val="accent5"/>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404799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188640"/>
            <a:ext cx="4392488"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Module Overview</a:t>
            </a:r>
            <a:endParaRPr lang="en-US" sz="3000" b="1" cap="none" spc="0" dirty="0">
              <a:ln/>
              <a:solidFill>
                <a:schemeClr val="accent3"/>
              </a:solidFill>
              <a:effectLst/>
            </a:endParaRPr>
          </a:p>
        </p:txBody>
      </p:sp>
      <p:sp>
        <p:nvSpPr>
          <p:cNvPr id="3" name="TextBox 2"/>
          <p:cNvSpPr txBox="1"/>
          <p:nvPr/>
        </p:nvSpPr>
        <p:spPr>
          <a:xfrm>
            <a:off x="827584" y="908720"/>
            <a:ext cx="7056784" cy="4524315"/>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marL="285750" indent="-285750" algn="l" rtl="0">
              <a:buFont typeface="Arial" pitchFamily="34" charset="0"/>
              <a:buChar char="•"/>
            </a:pPr>
            <a:r>
              <a:rPr lang="en-US" sz="1600" dirty="0" err="1" smtClean="0">
                <a:solidFill>
                  <a:srgbClr val="FFFF00"/>
                </a:solidFill>
              </a:rPr>
              <a:t>WiMAX</a:t>
            </a:r>
            <a:endParaRPr lang="en-US" sz="1600" dirty="0" smtClean="0">
              <a:solidFill>
                <a:srgbClr val="FFFF00"/>
              </a:solidFill>
            </a:endParaRPr>
          </a:p>
          <a:p>
            <a:pPr marL="742950" lvl="1" indent="-285750" algn="l" rtl="0">
              <a:buFont typeface="Arial" pitchFamily="34" charset="0"/>
              <a:buChar char="•"/>
            </a:pPr>
            <a:r>
              <a:rPr lang="en-US" sz="1600" dirty="0" smtClean="0"/>
              <a:t>Implements S&amp;W mechanism with ACKs and </a:t>
            </a:r>
            <a:r>
              <a:rPr lang="en-US" sz="1600" dirty="0" err="1" smtClean="0"/>
              <a:t>TimeOuts</a:t>
            </a:r>
            <a:r>
              <a:rPr lang="en-US" sz="1600" dirty="0" smtClean="0"/>
              <a:t>.</a:t>
            </a:r>
          </a:p>
          <a:p>
            <a:pPr marL="742950" lvl="1" indent="-285750" algn="l" rtl="0">
              <a:buFont typeface="Arial" pitchFamily="34" charset="0"/>
              <a:buChar char="•"/>
            </a:pPr>
            <a:r>
              <a:rPr lang="en-US" sz="1600" dirty="0" smtClean="0"/>
              <a:t>Each </a:t>
            </a:r>
            <a:r>
              <a:rPr lang="en-US" sz="1600" dirty="0" err="1" smtClean="0"/>
              <a:t>WiMAX</a:t>
            </a:r>
            <a:r>
              <a:rPr lang="en-US" sz="1600" dirty="0" smtClean="0"/>
              <a:t> channel has a priority queue, when FLOOD messages are prioritized.</a:t>
            </a:r>
          </a:p>
          <a:p>
            <a:pPr marL="742950" lvl="1" indent="-285750" algn="l" rtl="0">
              <a:buFont typeface="Arial" pitchFamily="34" charset="0"/>
              <a:buChar char="•"/>
            </a:pPr>
            <a:r>
              <a:rPr lang="en-US" sz="1600" dirty="0" smtClean="0"/>
              <a:t>Frame error probability is calculated relatively to the distance between the vehicles.</a:t>
            </a:r>
          </a:p>
          <a:p>
            <a:pPr marL="285750" indent="-285750" algn="l" rtl="0">
              <a:buFont typeface="Arial" pitchFamily="34" charset="0"/>
              <a:buChar char="•"/>
            </a:pPr>
            <a:r>
              <a:rPr lang="en-US" sz="1600" dirty="0" smtClean="0">
                <a:solidFill>
                  <a:srgbClr val="FFFF00"/>
                </a:solidFill>
              </a:rPr>
              <a:t>AV, SRV and </a:t>
            </a:r>
            <a:r>
              <a:rPr lang="en-US" sz="1600" dirty="0" err="1" smtClean="0">
                <a:solidFill>
                  <a:srgbClr val="FFFF00"/>
                </a:solidFill>
              </a:rPr>
              <a:t>Control_unit</a:t>
            </a:r>
            <a:endParaRPr lang="en-US" sz="1600" dirty="0" smtClean="0">
              <a:solidFill>
                <a:srgbClr val="FFFF00"/>
              </a:solidFill>
            </a:endParaRPr>
          </a:p>
          <a:p>
            <a:pPr marL="742950" lvl="1" indent="-285750" algn="l" rtl="0">
              <a:buFont typeface="Arial" pitchFamily="34" charset="0"/>
              <a:buChar char="•"/>
            </a:pPr>
            <a:r>
              <a:rPr lang="en-US" sz="1600" dirty="0" smtClean="0"/>
              <a:t>All vehicle relocation along the road are handled by the </a:t>
            </a:r>
            <a:r>
              <a:rPr lang="en-US" sz="1600" dirty="0" err="1" smtClean="0"/>
              <a:t>Control_unit</a:t>
            </a:r>
            <a:r>
              <a:rPr lang="en-US" sz="1600" dirty="0" smtClean="0"/>
              <a:t>.</a:t>
            </a:r>
          </a:p>
          <a:p>
            <a:pPr marL="742950" lvl="1" indent="-285750" algn="l" rtl="0">
              <a:buFont typeface="Arial" pitchFamily="34" charset="0"/>
              <a:buChar char="•"/>
            </a:pPr>
            <a:r>
              <a:rPr lang="en-US" sz="1600" dirty="0" smtClean="0"/>
              <a:t>On a crash event (when the range between 2 vehicles is 5 meters or less), </a:t>
            </a:r>
            <a:r>
              <a:rPr lang="en-US" sz="1600" dirty="0" smtClean="0">
                <a:solidFill>
                  <a:srgbClr val="00B0F0"/>
                </a:solidFill>
              </a:rPr>
              <a:t>the vehicle at the rear breaks</a:t>
            </a:r>
            <a:r>
              <a:rPr lang="en-US" sz="1600" dirty="0" smtClean="0"/>
              <a:t>, reduces it’s speed to 60 </a:t>
            </a:r>
            <a:r>
              <a:rPr lang="en-US" sz="1600" dirty="0" err="1" smtClean="0"/>
              <a:t>kmh</a:t>
            </a:r>
            <a:r>
              <a:rPr lang="en-US" sz="1600" dirty="0" smtClean="0"/>
              <a:t> and sends a FLOOD message.</a:t>
            </a:r>
          </a:p>
          <a:p>
            <a:pPr marL="742950" lvl="1" indent="-285750" algn="l" rtl="0">
              <a:buFont typeface="Arial" pitchFamily="34" charset="0"/>
              <a:buChar char="•"/>
            </a:pPr>
            <a:r>
              <a:rPr lang="en-US" sz="1600" dirty="0" smtClean="0"/>
              <a:t>On reception of a FLOOD message, AVs and SRVs will react to it only if it’s originated location is relevant to their functionality.</a:t>
            </a:r>
          </a:p>
          <a:p>
            <a:pPr marL="742950" lvl="1" indent="-285750" algn="l" rtl="0">
              <a:buFont typeface="Arial" pitchFamily="34" charset="0"/>
              <a:buChar char="•"/>
            </a:pPr>
            <a:r>
              <a:rPr lang="en-US" sz="1600" dirty="0" smtClean="0"/>
              <a:t>A vehicle returns to normal speed (variable around 110 </a:t>
            </a:r>
            <a:r>
              <a:rPr lang="en-US" sz="1600" dirty="0" err="1" smtClean="0"/>
              <a:t>kmh</a:t>
            </a:r>
            <a:r>
              <a:rPr lang="en-US" sz="1600" dirty="0" smtClean="0"/>
              <a:t>) only after it hasn’t received a FLOOD message for over 2 seconds.</a:t>
            </a:r>
          </a:p>
          <a:p>
            <a:pPr marL="285750" indent="-285750" algn="l" rtl="0">
              <a:buFont typeface="Arial" pitchFamily="34" charset="0"/>
              <a:buChar char="•"/>
            </a:pPr>
            <a:r>
              <a:rPr lang="en-US" sz="1600" dirty="0" smtClean="0">
                <a:solidFill>
                  <a:srgbClr val="FFFF00"/>
                </a:solidFill>
              </a:rPr>
              <a:t>Guard Server</a:t>
            </a:r>
          </a:p>
          <a:p>
            <a:pPr marL="742950" lvl="1" indent="-285750" algn="l" rtl="0">
              <a:buFont typeface="Arial" pitchFamily="34" charset="0"/>
              <a:buChar char="•"/>
            </a:pPr>
            <a:r>
              <a:rPr lang="en-US" sz="1600" dirty="0" smtClean="0"/>
              <a:t>Receives all FLOOD messages across the road and filters the ones that already been handled.</a:t>
            </a:r>
            <a:endParaRPr lang="he-IL" sz="1600" dirty="0"/>
          </a:p>
        </p:txBody>
      </p:sp>
    </p:spTree>
    <p:extLst>
      <p:ext uri="{BB962C8B-B14F-4D97-AF65-F5344CB8AC3E}">
        <p14:creationId xmlns:p14="http://schemas.microsoft.com/office/powerpoint/2010/main" val="1511744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188640"/>
            <a:ext cx="4392488"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Simulation – Network</a:t>
            </a:r>
            <a:endParaRPr lang="en-US" sz="3000" b="1" cap="none" spc="0" dirty="0">
              <a:ln/>
              <a:solidFill>
                <a:schemeClr val="accent3"/>
              </a:solidFill>
              <a:effectLst/>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836712"/>
            <a:ext cx="6289779" cy="4320480"/>
          </a:xfrm>
          <a:prstGeom prst="rect">
            <a:avLst/>
          </a:prstGeom>
        </p:spPr>
      </p:pic>
      <p:sp>
        <p:nvSpPr>
          <p:cNvPr id="6" name="Rounded Rectangular Callout 5"/>
          <p:cNvSpPr/>
          <p:nvPr/>
        </p:nvSpPr>
        <p:spPr>
          <a:xfrm>
            <a:off x="251520" y="2636912"/>
            <a:ext cx="2016224" cy="2736304"/>
          </a:xfrm>
          <a:prstGeom prst="wedgeRoundRectCallout">
            <a:avLst>
              <a:gd name="adj1" fmla="val 79792"/>
              <a:gd name="adj2" fmla="val -106107"/>
              <a:gd name="adj3" fmla="val 16667"/>
            </a:avLst>
          </a:prstGeom>
          <a:noFill/>
          <a:ln w="28575">
            <a:solidFill>
              <a:srgbClr val="FFFF00"/>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endParaRPr lang="he-IL"/>
          </a:p>
        </p:txBody>
      </p:sp>
      <p:sp>
        <p:nvSpPr>
          <p:cNvPr id="8" name="TextBox 7"/>
          <p:cNvSpPr txBox="1"/>
          <p:nvPr/>
        </p:nvSpPr>
        <p:spPr>
          <a:xfrm>
            <a:off x="395536" y="2852936"/>
            <a:ext cx="1728192" cy="2308324"/>
          </a:xfrm>
          <a:prstGeom prst="rect">
            <a:avLst/>
          </a:prstGeom>
          <a:noFill/>
        </p:spPr>
        <p:txBody>
          <a:bodyPr wrap="square" rtlCol="1">
            <a:spAutoFit/>
          </a:bodyPr>
          <a:lstStyle/>
          <a:p>
            <a:pPr algn="l" rtl="0"/>
            <a:r>
              <a:rPr lang="en-US" sz="1600" dirty="0" smtClean="0"/>
              <a:t>Our </a:t>
            </a:r>
            <a:r>
              <a:rPr lang="en-US" sz="1600" dirty="0" err="1" smtClean="0"/>
              <a:t>Control_unit</a:t>
            </a:r>
            <a:r>
              <a:rPr lang="en-US" sz="1600" dirty="0" smtClean="0"/>
              <a:t> module is responsible for all vehicle relocation on the road, thus it simulates movement along the road and crash events.</a:t>
            </a:r>
            <a:endParaRPr lang="he-IL" sz="1600" dirty="0"/>
          </a:p>
        </p:txBody>
      </p:sp>
      <p:sp>
        <p:nvSpPr>
          <p:cNvPr id="9" name="TextBox 8"/>
          <p:cNvSpPr txBox="1"/>
          <p:nvPr/>
        </p:nvSpPr>
        <p:spPr>
          <a:xfrm>
            <a:off x="338386" y="798612"/>
            <a:ext cx="2016224" cy="1200329"/>
          </a:xfrm>
          <a:prstGeom prst="rect">
            <a:avLst/>
          </a:prstGeom>
          <a:noFill/>
        </p:spPr>
        <p:txBody>
          <a:bodyPr wrap="square" rtlCol="1">
            <a:spAutoFit/>
          </a:bodyPr>
          <a:lstStyle/>
          <a:p>
            <a:pPr algn="l" rtl="0"/>
            <a:r>
              <a:rPr lang="en-US" dirty="0" smtClean="0">
                <a:solidFill>
                  <a:schemeClr val="accent3"/>
                </a:solidFill>
              </a:rPr>
              <a:t>A snapshot of a simulation with 2 SRVs and 3 AVs per SRV</a:t>
            </a:r>
            <a:endParaRPr lang="he-IL" dirty="0">
              <a:solidFill>
                <a:schemeClr val="accent3"/>
              </a:solidFill>
            </a:endParaRPr>
          </a:p>
        </p:txBody>
      </p:sp>
    </p:spTree>
    <p:extLst>
      <p:ext uri="{BB962C8B-B14F-4D97-AF65-F5344CB8AC3E}">
        <p14:creationId xmlns:p14="http://schemas.microsoft.com/office/powerpoint/2010/main" val="2212313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188640"/>
            <a:ext cx="4392488"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Simulation</a:t>
            </a:r>
          </a:p>
        </p:txBody>
      </p:sp>
      <p:sp>
        <p:nvSpPr>
          <p:cNvPr id="4" name="TextBox 3"/>
          <p:cNvSpPr txBox="1"/>
          <p:nvPr/>
        </p:nvSpPr>
        <p:spPr>
          <a:xfrm>
            <a:off x="683568" y="1124744"/>
            <a:ext cx="7056784" cy="2308324"/>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marL="285750" indent="-285750" algn="l" rtl="0">
              <a:buFont typeface="Arial" pitchFamily="34" charset="0"/>
              <a:buChar char="•"/>
            </a:pPr>
            <a:r>
              <a:rPr lang="en-US" sz="1600" b="1" dirty="0" smtClean="0"/>
              <a:t>Register</a:t>
            </a:r>
            <a:r>
              <a:rPr lang="en-US" sz="1600" dirty="0" smtClean="0"/>
              <a:t> – Sent only at the beginning of the simulation. Meant to register all vehicles, AVs and SRVs, to the network.</a:t>
            </a:r>
          </a:p>
          <a:p>
            <a:pPr marL="285750" indent="-285750" algn="l" rtl="0">
              <a:buFont typeface="Arial" pitchFamily="34" charset="0"/>
              <a:buChar char="•"/>
            </a:pPr>
            <a:r>
              <a:rPr lang="en-US" sz="1600" b="1" dirty="0" smtClean="0"/>
              <a:t>Register OK </a:t>
            </a:r>
            <a:r>
              <a:rPr lang="en-US" sz="1600" dirty="0" smtClean="0"/>
              <a:t>– A reply to a Register message. Sent by the Registrar server.</a:t>
            </a:r>
          </a:p>
          <a:p>
            <a:pPr marL="285750" indent="-285750" algn="l" rtl="0">
              <a:buFont typeface="Arial" pitchFamily="34" charset="0"/>
              <a:buChar char="•"/>
            </a:pPr>
            <a:r>
              <a:rPr lang="en-US" sz="1600" b="1" dirty="0" smtClean="0">
                <a:solidFill>
                  <a:srgbClr val="FFFF00"/>
                </a:solidFill>
              </a:rPr>
              <a:t>HELLO</a:t>
            </a:r>
            <a:r>
              <a:rPr lang="en-US" sz="1600" dirty="0" smtClean="0">
                <a:solidFill>
                  <a:srgbClr val="FFFF00"/>
                </a:solidFill>
              </a:rPr>
              <a:t> </a:t>
            </a:r>
            <a:r>
              <a:rPr lang="en-US" sz="1600" dirty="0" smtClean="0"/>
              <a:t> - Keep-alive messages. Sent by and AV to it’s SRV and by an SRV to it’s</a:t>
            </a:r>
            <a:r>
              <a:rPr lang="en-US" sz="1600" dirty="0" smtClean="0">
                <a:solidFill>
                  <a:srgbClr val="FFFF00"/>
                </a:solidFill>
              </a:rPr>
              <a:t> </a:t>
            </a:r>
            <a:r>
              <a:rPr lang="en-US" sz="1600" dirty="0" smtClean="0"/>
              <a:t>BS.</a:t>
            </a:r>
          </a:p>
          <a:p>
            <a:pPr marL="285750" indent="-285750" algn="l" rtl="0">
              <a:buFont typeface="Arial" pitchFamily="34" charset="0"/>
              <a:buChar char="•"/>
            </a:pPr>
            <a:r>
              <a:rPr lang="en-US" sz="1600" b="1" dirty="0" smtClean="0">
                <a:solidFill>
                  <a:schemeClr val="bg1"/>
                </a:solidFill>
              </a:rPr>
              <a:t>Control</a:t>
            </a:r>
            <a:r>
              <a:rPr lang="en-US" sz="1600" dirty="0" smtClean="0"/>
              <a:t> – Sent by all AVs and SRVs every 2 seconds. Done to relocate the vehicles along the road and simulate crash events.</a:t>
            </a:r>
          </a:p>
          <a:p>
            <a:pPr marL="285750" indent="-285750" algn="l" rtl="0">
              <a:buFont typeface="Arial" pitchFamily="34" charset="0"/>
              <a:buChar char="•"/>
            </a:pPr>
            <a:r>
              <a:rPr lang="en-US" sz="1600" b="1" dirty="0" smtClean="0">
                <a:solidFill>
                  <a:srgbClr val="0FE314"/>
                </a:solidFill>
              </a:rPr>
              <a:t>ACK</a:t>
            </a:r>
          </a:p>
          <a:p>
            <a:pPr marL="285750" indent="-285750" algn="l" rtl="0">
              <a:buFont typeface="Arial" pitchFamily="34" charset="0"/>
              <a:buChar char="•"/>
            </a:pPr>
            <a:r>
              <a:rPr lang="en-US" sz="1600" b="1" dirty="0" smtClean="0">
                <a:solidFill>
                  <a:srgbClr val="FF0000"/>
                </a:solidFill>
              </a:rPr>
              <a:t>FLOOD</a:t>
            </a:r>
            <a:r>
              <a:rPr lang="en-US" sz="1600" dirty="0" smtClean="0">
                <a:solidFill>
                  <a:srgbClr val="FF0000"/>
                </a:solidFill>
              </a:rPr>
              <a:t> </a:t>
            </a:r>
            <a:r>
              <a:rPr lang="en-US" sz="1600" dirty="0" smtClean="0"/>
              <a:t> - Sent across the network on a crash event.</a:t>
            </a:r>
            <a:r>
              <a:rPr lang="en-US" sz="1600" dirty="0" smtClean="0">
                <a:solidFill>
                  <a:srgbClr val="FF0000"/>
                </a:solidFill>
              </a:rPr>
              <a:t> </a:t>
            </a:r>
            <a:endParaRPr lang="he-IL" sz="1600" dirty="0">
              <a:solidFill>
                <a:srgbClr val="FF0000"/>
              </a:solidFill>
            </a:endParaRPr>
          </a:p>
        </p:txBody>
      </p:sp>
      <p:sp>
        <p:nvSpPr>
          <p:cNvPr id="5" name="Rectangle 4"/>
          <p:cNvSpPr/>
          <p:nvPr/>
        </p:nvSpPr>
        <p:spPr>
          <a:xfrm>
            <a:off x="827584" y="692696"/>
            <a:ext cx="1174809" cy="369332"/>
          </a:xfrm>
          <a:prstGeom prst="rect">
            <a:avLst/>
          </a:prstGeom>
        </p:spPr>
        <p:txBody>
          <a:bodyPr wrap="none">
            <a:spAutoFit/>
          </a:bodyPr>
          <a:lstStyle/>
          <a:p>
            <a:pPr algn="ctr"/>
            <a:r>
              <a:rPr lang="en-US" b="1" dirty="0" smtClean="0">
                <a:ln/>
                <a:solidFill>
                  <a:schemeClr val="accent3"/>
                </a:solidFill>
              </a:rPr>
              <a:t>Messages</a:t>
            </a:r>
            <a:endParaRPr lang="en-US" b="1" cap="none" spc="0" dirty="0">
              <a:ln/>
              <a:solidFill>
                <a:schemeClr val="accent3"/>
              </a:solidFill>
              <a:effectLst/>
            </a:endParaRPr>
          </a:p>
        </p:txBody>
      </p:sp>
      <p:sp>
        <p:nvSpPr>
          <p:cNvPr id="6" name="Rectangle 5"/>
          <p:cNvSpPr/>
          <p:nvPr/>
        </p:nvSpPr>
        <p:spPr>
          <a:xfrm>
            <a:off x="845635" y="3591009"/>
            <a:ext cx="1576072" cy="369332"/>
          </a:xfrm>
          <a:prstGeom prst="rect">
            <a:avLst/>
          </a:prstGeom>
        </p:spPr>
        <p:txBody>
          <a:bodyPr wrap="none">
            <a:spAutoFit/>
          </a:bodyPr>
          <a:lstStyle/>
          <a:p>
            <a:pPr algn="ctr"/>
            <a:r>
              <a:rPr lang="en-US" b="1" dirty="0" smtClean="0">
                <a:ln/>
                <a:solidFill>
                  <a:schemeClr val="accent3"/>
                </a:solidFill>
              </a:rPr>
              <a:t>Assumptions</a:t>
            </a:r>
            <a:endParaRPr lang="en-US" b="1" cap="none" spc="0" dirty="0">
              <a:ln/>
              <a:solidFill>
                <a:schemeClr val="accent3"/>
              </a:solidFill>
              <a:effectLst/>
            </a:endParaRPr>
          </a:p>
        </p:txBody>
      </p:sp>
      <p:sp>
        <p:nvSpPr>
          <p:cNvPr id="8" name="TextBox 7"/>
          <p:cNvSpPr txBox="1"/>
          <p:nvPr/>
        </p:nvSpPr>
        <p:spPr>
          <a:xfrm>
            <a:off x="683568" y="3935958"/>
            <a:ext cx="7056784" cy="1077218"/>
          </a:xfrm>
          <a:prstGeom prst="rect">
            <a:avLst/>
          </a:prstGeom>
        </p:spPr>
        <p:style>
          <a:lnRef idx="0">
            <a:scrgbClr r="0" g="0" b="0"/>
          </a:lnRef>
          <a:fillRef idx="1001">
            <a:schemeClr val="dk2"/>
          </a:fillRef>
          <a:effectRef idx="0">
            <a:scrgbClr r="0" g="0" b="0"/>
          </a:effectRef>
          <a:fontRef idx="major"/>
        </p:style>
        <p:txBody>
          <a:bodyPr wrap="square" rtlCol="1">
            <a:spAutoFit/>
          </a:bodyPr>
          <a:lstStyle/>
          <a:p>
            <a:pPr marL="285750" indent="-285750" algn="l" rtl="0">
              <a:buFont typeface="Arial" pitchFamily="34" charset="0"/>
              <a:buChar char="•"/>
            </a:pPr>
            <a:r>
              <a:rPr lang="en-US" sz="1600" dirty="0" smtClean="0"/>
              <a:t>AVs are always in range of the SRV.  If an AV slips out of range, we relocate it to opposite edge of the SRVs range limit.</a:t>
            </a:r>
          </a:p>
          <a:p>
            <a:pPr marL="285750" indent="-285750" algn="l" rtl="0">
              <a:buFont typeface="Arial" pitchFamily="34" charset="0"/>
              <a:buChar char="•"/>
            </a:pPr>
            <a:r>
              <a:rPr lang="en-US" sz="1600" dirty="0" smtClean="0"/>
              <a:t>SRV and the BS are always within range.</a:t>
            </a:r>
          </a:p>
          <a:p>
            <a:pPr marL="285750" indent="-285750" algn="l" rtl="0">
              <a:buFont typeface="Arial" pitchFamily="34" charset="0"/>
              <a:buChar char="•"/>
            </a:pPr>
            <a:r>
              <a:rPr lang="en-US" sz="1600" dirty="0" smtClean="0"/>
              <a:t>If a vehicle switches lanes, it can switch to the same lane and it can’t crash.</a:t>
            </a:r>
            <a:endParaRPr lang="he-IL" sz="1600" dirty="0"/>
          </a:p>
        </p:txBody>
      </p:sp>
    </p:spTree>
    <p:extLst>
      <p:ext uri="{BB962C8B-B14F-4D97-AF65-F5344CB8AC3E}">
        <p14:creationId xmlns:p14="http://schemas.microsoft.com/office/powerpoint/2010/main" val="2840617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7704" y="188640"/>
            <a:ext cx="4896544"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Simulation – Parameters</a:t>
            </a:r>
            <a:endParaRPr lang="en-US" sz="3000" b="1" cap="none" spc="0" dirty="0">
              <a:ln/>
              <a:solidFill>
                <a:schemeClr val="accent3"/>
              </a:solidFill>
              <a:effectLst/>
            </a:endParaRPr>
          </a:p>
        </p:txBody>
      </p:sp>
      <p:sp>
        <p:nvSpPr>
          <p:cNvPr id="4" name="TextBox 3"/>
          <p:cNvSpPr txBox="1"/>
          <p:nvPr/>
        </p:nvSpPr>
        <p:spPr>
          <a:xfrm>
            <a:off x="683568" y="908720"/>
            <a:ext cx="7056784" cy="4278094"/>
          </a:xfrm>
          <a:prstGeom prst="rect">
            <a:avLst/>
          </a:prstGeom>
          <a:noFill/>
        </p:spPr>
        <p:txBody>
          <a:bodyPr wrap="square" rtlCol="1">
            <a:spAutoFit/>
          </a:bodyPr>
          <a:lstStyle/>
          <a:p>
            <a:pPr marL="285750" indent="-285750" algn="l" rtl="0">
              <a:buFont typeface="Arial" pitchFamily="34" charset="0"/>
              <a:buChar char="•"/>
            </a:pPr>
            <a:r>
              <a:rPr lang="en-US" sz="1600" dirty="0" smtClean="0"/>
              <a:t>Road Length = </a:t>
            </a:r>
            <a:r>
              <a:rPr lang="en-US" sz="1600" dirty="0"/>
              <a:t>3000</a:t>
            </a:r>
          </a:p>
          <a:p>
            <a:pPr marL="285750" indent="-285750" algn="l" rtl="0">
              <a:buFont typeface="Arial" pitchFamily="34" charset="0"/>
              <a:buChar char="•"/>
            </a:pPr>
            <a:r>
              <a:rPr lang="en-US" sz="1600" dirty="0" smtClean="0"/>
              <a:t>Number of SRVs = 3</a:t>
            </a:r>
            <a:endParaRPr lang="en-US" sz="1600" dirty="0"/>
          </a:p>
          <a:p>
            <a:pPr marL="285750" indent="-285750" algn="l" rtl="0">
              <a:buFont typeface="Arial" pitchFamily="34" charset="0"/>
              <a:buChar char="•"/>
            </a:pPr>
            <a:r>
              <a:rPr lang="en-US" sz="1600" dirty="0" smtClean="0"/>
              <a:t>SRV range = </a:t>
            </a:r>
            <a:r>
              <a:rPr lang="en-US" sz="1600" dirty="0"/>
              <a:t>200</a:t>
            </a:r>
          </a:p>
          <a:p>
            <a:pPr marL="285750" indent="-285750" algn="l" rtl="0">
              <a:buFont typeface="Arial" pitchFamily="34" charset="0"/>
              <a:buChar char="•"/>
            </a:pPr>
            <a:r>
              <a:rPr lang="en-US" sz="1600" dirty="0" smtClean="0"/>
              <a:t>FLOOD duration </a:t>
            </a:r>
            <a:r>
              <a:rPr lang="en-US" sz="1600" dirty="0"/>
              <a:t>= </a:t>
            </a:r>
            <a:r>
              <a:rPr lang="en-US" sz="1600" dirty="0" smtClean="0"/>
              <a:t>1second</a:t>
            </a:r>
            <a:endParaRPr lang="en-US" sz="1600" dirty="0"/>
          </a:p>
          <a:p>
            <a:pPr marL="285750" indent="-285750" algn="l" rtl="0">
              <a:buFont typeface="Arial" pitchFamily="34" charset="0"/>
              <a:buChar char="•"/>
            </a:pPr>
            <a:r>
              <a:rPr lang="en-US" sz="1600" dirty="0" smtClean="0"/>
              <a:t>HELLO message interval </a:t>
            </a:r>
            <a:r>
              <a:rPr lang="en-US" sz="1600" dirty="0"/>
              <a:t>= </a:t>
            </a:r>
            <a:r>
              <a:rPr lang="en-US" sz="1600" dirty="0" smtClean="0"/>
              <a:t>0.5 second</a:t>
            </a:r>
            <a:endParaRPr lang="en-US" sz="1600" dirty="0"/>
          </a:p>
          <a:p>
            <a:pPr marL="285750" indent="-285750" algn="l" rtl="0">
              <a:buFont typeface="Arial" pitchFamily="34" charset="0"/>
              <a:buChar char="•"/>
            </a:pPr>
            <a:r>
              <a:rPr lang="en-US" sz="1600" dirty="0" smtClean="0"/>
              <a:t>Number of lanes = </a:t>
            </a:r>
            <a:r>
              <a:rPr lang="en-US" sz="1600" dirty="0"/>
              <a:t>3</a:t>
            </a:r>
          </a:p>
          <a:p>
            <a:pPr marL="285750" indent="-285750" algn="l" rtl="0">
              <a:buFont typeface="Arial" pitchFamily="34" charset="0"/>
              <a:buChar char="•"/>
            </a:pPr>
            <a:r>
              <a:rPr lang="en-US" sz="1600" dirty="0" smtClean="0"/>
              <a:t>Percentage of crazy drivers = 15%</a:t>
            </a:r>
            <a:endParaRPr lang="en-US" sz="1600" dirty="0"/>
          </a:p>
          <a:p>
            <a:pPr marL="285750" indent="-285750" algn="l" rtl="0">
              <a:buFont typeface="Arial" pitchFamily="34" charset="0"/>
              <a:buChar char="•"/>
            </a:pPr>
            <a:r>
              <a:rPr lang="en-US" sz="1600" dirty="0" smtClean="0"/>
              <a:t>Lane switch probability = </a:t>
            </a:r>
            <a:r>
              <a:rPr lang="en-US" sz="1600" dirty="0"/>
              <a:t>0.3</a:t>
            </a:r>
          </a:p>
          <a:p>
            <a:pPr marL="285750" indent="-285750" algn="l" rtl="0">
              <a:buFont typeface="Arial" pitchFamily="34" charset="0"/>
              <a:buChar char="•"/>
            </a:pPr>
            <a:r>
              <a:rPr lang="en-US" sz="1600" dirty="0" err="1" smtClean="0"/>
              <a:t>WiMAX</a:t>
            </a:r>
            <a:r>
              <a:rPr lang="en-US" sz="1600" dirty="0" smtClean="0"/>
              <a:t> buffer size = 50 frames</a:t>
            </a:r>
          </a:p>
          <a:p>
            <a:pPr marL="285750" indent="-285750" algn="l" rtl="0">
              <a:buFont typeface="Arial" pitchFamily="34" charset="0"/>
              <a:buChar char="•"/>
            </a:pPr>
            <a:r>
              <a:rPr lang="en-US" sz="1600" dirty="0" smtClean="0"/>
              <a:t>Simulation time = 100 seconds</a:t>
            </a:r>
          </a:p>
          <a:p>
            <a:pPr marL="285750" indent="-285750" algn="l" rtl="0">
              <a:buFont typeface="Arial" pitchFamily="34" charset="0"/>
              <a:buChar char="•"/>
            </a:pPr>
            <a:endParaRPr lang="en-US" sz="1600" dirty="0"/>
          </a:p>
          <a:p>
            <a:pPr marL="285750" indent="-285750" algn="l" rtl="0">
              <a:buFont typeface="Arial" pitchFamily="34" charset="0"/>
              <a:buChar char="•"/>
            </a:pPr>
            <a:r>
              <a:rPr lang="en-US" sz="1600" dirty="0" smtClean="0">
                <a:solidFill>
                  <a:srgbClr val="FFFF00"/>
                </a:solidFill>
              </a:rPr>
              <a:t>Error probability function:</a:t>
            </a:r>
          </a:p>
          <a:p>
            <a:pPr marL="285750" indent="-285750" algn="l" rtl="0">
              <a:buFont typeface="Arial" pitchFamily="34" charset="0"/>
              <a:buChar char="•"/>
            </a:pPr>
            <a:endParaRPr lang="en-US" sz="1600" dirty="0">
              <a:solidFill>
                <a:srgbClr val="FFFF00"/>
              </a:solidFill>
            </a:endParaRPr>
          </a:p>
          <a:p>
            <a:pPr algn="l" rtl="0"/>
            <a:r>
              <a:rPr lang="en-US" sz="1600" dirty="0" smtClean="0">
                <a:solidFill>
                  <a:srgbClr val="FFFF00"/>
                </a:solidFill>
              </a:rPr>
              <a:t>Y-axis – Error prob.</a:t>
            </a:r>
          </a:p>
          <a:p>
            <a:pPr algn="l" rtl="0"/>
            <a:r>
              <a:rPr lang="en-US" sz="1600" dirty="0" smtClean="0">
                <a:solidFill>
                  <a:srgbClr val="FFFF00"/>
                </a:solidFill>
              </a:rPr>
              <a:t>X-axis – Percentage out of max </a:t>
            </a:r>
          </a:p>
          <a:p>
            <a:pPr algn="l" rtl="0"/>
            <a:r>
              <a:rPr lang="en-US" sz="1600" dirty="0" smtClean="0">
                <a:solidFill>
                  <a:srgbClr val="FFFF00"/>
                </a:solidFill>
              </a:rPr>
              <a:t>range</a:t>
            </a:r>
          </a:p>
          <a:p>
            <a:pPr marL="285750" indent="-285750" algn="l" rtl="0">
              <a:buFont typeface="Arial" pitchFamily="34" charset="0"/>
              <a:buChar char="•"/>
            </a:pPr>
            <a:endParaRPr lang="he-IL" sz="1600" dirty="0">
              <a:solidFill>
                <a:srgbClr val="FF0000"/>
              </a:solidFill>
            </a:endParaRPr>
          </a:p>
        </p:txBody>
      </p:sp>
      <p:pic>
        <p:nvPicPr>
          <p:cNvPr id="1026" name="Picture 2" descr="D:\Documents\לימודים\סמסטר ו\סימולציה\פרוייקט\errorFun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612" y="2636912"/>
            <a:ext cx="4970842" cy="3019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044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967" y="2132856"/>
            <a:ext cx="7980069" cy="1400383"/>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8500" b="1" cap="none" spc="0" dirty="0" smtClean="0">
                <a:ln/>
                <a:solidFill>
                  <a:schemeClr val="accent3"/>
                </a:solidFill>
                <a:effectLst/>
              </a:rPr>
              <a:t>Demonstration</a:t>
            </a:r>
          </a:p>
        </p:txBody>
      </p:sp>
    </p:spTree>
    <p:extLst>
      <p:ext uri="{BB962C8B-B14F-4D97-AF65-F5344CB8AC3E}">
        <p14:creationId xmlns:p14="http://schemas.microsoft.com/office/powerpoint/2010/main" val="1754247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Custom 1">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TC101859862[[fn=Urban Pop]]</Template>
  <TotalTime>460</TotalTime>
  <Words>966</Words>
  <Application>Microsoft Office PowerPoint</Application>
  <PresentationFormat>On-screen Show (4:3)</PresentationFormat>
  <Paragraphs>104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Urban Pop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Slava</dc:creator>
  <cp:lastModifiedBy>Slava</cp:lastModifiedBy>
  <cp:revision>97</cp:revision>
  <dcterms:created xsi:type="dcterms:W3CDTF">2013-06-19T14:33:51Z</dcterms:created>
  <dcterms:modified xsi:type="dcterms:W3CDTF">2013-06-27T07:31:10Z</dcterms:modified>
</cp:coreProperties>
</file>