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6" r:id="rId3"/>
    <p:sldId id="325" r:id="rId4"/>
    <p:sldId id="372" r:id="rId5"/>
    <p:sldId id="373" r:id="rId6"/>
    <p:sldId id="374" r:id="rId7"/>
    <p:sldId id="390" r:id="rId8"/>
    <p:sldId id="298" r:id="rId9"/>
    <p:sldId id="330" r:id="rId10"/>
    <p:sldId id="335" r:id="rId11"/>
    <p:sldId id="39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42A0B7-A9BF-4B78-83C4-03E3BF1D7DAE}">
          <p14:sldIdLst>
            <p14:sldId id="258"/>
          </p14:sldIdLst>
        </p14:section>
        <p14:section name="Sección sin título" id="{7E08C883-4046-4C1D-83B7-AFDDEA79CCC9}">
          <p14:sldIdLst>
            <p14:sldId id="256"/>
            <p14:sldId id="325"/>
            <p14:sldId id="372"/>
            <p14:sldId id="373"/>
            <p14:sldId id="374"/>
            <p14:sldId id="390"/>
            <p14:sldId id="298"/>
            <p14:sldId id="330"/>
            <p14:sldId id="335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810" y="72"/>
      </p:cViewPr>
      <p:guideLst>
        <p:guide orient="horz" pos="2183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F1BF-C838-44CB-BCC8-FC77A0E0D148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1456-0CFE-4CEA-AACD-A1D7BD0BEA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0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7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7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1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0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F23-F881-4C7B-B080-8F6EF05B8923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24537"/>
            <a:ext cx="914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 Marcador de contenido" descr="LOGO-PUCP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284" y="2348880"/>
            <a:ext cx="56259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Control de un </a:t>
            </a:r>
            <a:r>
              <a:rPr lang="en-US" dirty="0" err="1"/>
              <a:t>satélite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427940-2DD6-4A48-B4A1-C767BC63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99" y="1432646"/>
            <a:ext cx="4137747" cy="12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4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B7237-61FD-4DA8-908E-7FD25457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796"/>
            <a:ext cx="6607206" cy="548765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11E6FA1-0E9C-4A9F-A101-28E1C9069916}"/>
              </a:ext>
            </a:extLst>
          </p:cNvPr>
          <p:cNvSpPr txBox="1">
            <a:spLocks/>
          </p:cNvSpPr>
          <p:nvPr/>
        </p:nvSpPr>
        <p:spPr>
          <a:xfrm>
            <a:off x="628650" y="116552"/>
            <a:ext cx="7886700" cy="1137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/>
              <a:t>Servosistema más observador cuando la planta tiene un integrador es decir es de tipo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21478B-76CA-8D9B-8988-75E043A90BA7}"/>
                  </a:ext>
                </a:extLst>
              </p:cNvPr>
              <p:cNvSpPr txBox="1"/>
              <p:nvPr/>
            </p:nvSpPr>
            <p:spPr>
              <a:xfrm>
                <a:off x="7137919" y="2528596"/>
                <a:ext cx="167017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El observador devuelve los estados estimados. Sin embargo, se puede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dirty="0"/>
                  <a:t> directamente de la medida del sensor.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21478B-76CA-8D9B-8988-75E043A90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919" y="2528596"/>
                <a:ext cx="1670179" cy="2585323"/>
              </a:xfrm>
              <a:prstGeom prst="rect">
                <a:avLst/>
              </a:prstGeom>
              <a:blipFill>
                <a:blip r:embed="rId3"/>
                <a:stretch>
                  <a:fillRect l="-3285" t="-1415" b="-28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36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TEORÍA DE CONTROL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Celso De La Cruz Casaño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912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Sistemas de seguimiento o servosistemas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38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Sistema de </a:t>
                </a:r>
                <a:r>
                  <a:rPr lang="en-US" dirty="0" err="1"/>
                  <a:t>regulación</a:t>
                </a:r>
                <a:r>
                  <a:rPr lang="en-US" dirty="0"/>
                  <a:t> con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/>
              <a:t>En el diseño de controladores en espacio estados se supuso que las referencias para los estados eran ceros.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6BD51A-40F1-CA39-6B2D-94C9B482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90" y="3019852"/>
            <a:ext cx="4002735" cy="24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6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Servosistemas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PE" sz="2000" dirty="0"/>
                  <a:t>Un servosistema tiene una referencia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PE" sz="2000" dirty="0"/>
                  <a:t> para la salida. Por lo tanto, la salida deberá alcanzar la referencia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PE" sz="2000" dirty="0"/>
                  <a:t>.</a:t>
                </a:r>
              </a:p>
              <a:p>
                <a:r>
                  <a:rPr lang="es-PE" sz="2000" dirty="0"/>
                  <a:t>Se verán dos casos:</a:t>
                </a:r>
              </a:p>
              <a:p>
                <a:pPr lvl="1"/>
                <a:r>
                  <a:rPr lang="es-PE" sz="2000" dirty="0"/>
                  <a:t>Cuando la planta tiene integrador (sin agregar integrador).</a:t>
                </a:r>
              </a:p>
              <a:p>
                <a:pPr lvl="1"/>
                <a:r>
                  <a:rPr lang="es-PE" sz="2000" dirty="0"/>
                  <a:t>Agregando integrador (independientemente de si la planta tiene o no integrador).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3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7853"/>
          </a:xfrm>
        </p:spPr>
        <p:txBody>
          <a:bodyPr>
            <a:normAutofit/>
          </a:bodyPr>
          <a:lstStyle/>
          <a:p>
            <a:r>
              <a:rPr lang="es-PE" sz="3600" dirty="0"/>
              <a:t>Diseño de Servosistemas cuando la planta tiene un integrador es decir es de tipo I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96" y="1989083"/>
            <a:ext cx="6846669" cy="3814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28650" y="1561365"/>
                <a:ext cx="21194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/>
                  <a:t>Si la salida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sz="2000" dirty="0"/>
                  <a:t>:</a:t>
                </a: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61365"/>
                <a:ext cx="2119426" cy="400110"/>
              </a:xfrm>
              <a:prstGeom prst="rect">
                <a:avLst/>
              </a:prstGeom>
              <a:blipFill>
                <a:blip r:embed="rId3"/>
                <a:stretch>
                  <a:fillRect l="-2874" t="-7576" r="-201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45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7853"/>
          </a:xfrm>
        </p:spPr>
        <p:txBody>
          <a:bodyPr>
            <a:normAutofit/>
          </a:bodyPr>
          <a:lstStyle/>
          <a:p>
            <a:r>
              <a:rPr lang="es-PE" sz="3600" dirty="0"/>
              <a:t>Diseño de Servosistemas cuando la planta tiene un integrador es decir es de tipo I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28650" y="1465525"/>
            <a:ext cx="4378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El esquema de control sería el siguiente</a:t>
            </a:r>
            <a:r>
              <a:rPr lang="es-PE" sz="2000" dirty="0"/>
              <a:t>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847129"/>
            <a:ext cx="3267075" cy="1343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28650" y="3114379"/>
                <a:ext cx="807146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/>
                  <a:t>Donde </a:t>
                </a:r>
                <a:r>
                  <a:rPr lang="es-ES" sz="2000" b="1" dirty="0"/>
                  <a:t>K</a:t>
                </a:r>
                <a:r>
                  <a:rPr lang="es-ES" sz="2000" dirty="0"/>
                  <a:t> son las ganancias del controlador diseñado considerando el caso de regulador</a:t>
                </a:r>
                <a:r>
                  <a:rPr lang="es-PE" sz="2000" dirty="0"/>
                  <a:t>.</a:t>
                </a:r>
              </a:p>
              <a:p>
                <a:r>
                  <a:rPr lang="es-ES" sz="2000" dirty="0"/>
                  <a:t>Considerando la salida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sz="2000" dirty="0"/>
                  <a:t>. La matriz A debe cumplir:</a:t>
                </a: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14379"/>
                <a:ext cx="8071467" cy="1015663"/>
              </a:xfrm>
              <a:prstGeom prst="rect">
                <a:avLst/>
              </a:prstGeom>
              <a:blipFill>
                <a:blip r:embed="rId3"/>
                <a:stretch>
                  <a:fillRect l="-755" t="-3593" b="-95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2653D3-5370-4737-B05D-88AA3CD3ACCE}"/>
                  </a:ext>
                </a:extLst>
              </p:cNvPr>
              <p:cNvSpPr txBox="1"/>
              <p:nvPr/>
            </p:nvSpPr>
            <p:spPr>
              <a:xfrm>
                <a:off x="2938462" y="4072287"/>
                <a:ext cx="3068917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       donde: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2653D3-5370-4737-B05D-88AA3CD3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462" y="4072287"/>
                <a:ext cx="3068917" cy="1133900"/>
              </a:xfrm>
              <a:prstGeom prst="rect">
                <a:avLst/>
              </a:prstGeom>
              <a:blipFill>
                <a:blip r:embed="rId4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A7A252-AE45-49BD-9DE7-BFEF0543E61E}"/>
              </a:ext>
            </a:extLst>
          </p:cNvPr>
          <p:cNvSpPr txBox="1"/>
          <p:nvPr/>
        </p:nvSpPr>
        <p:spPr>
          <a:xfrm>
            <a:off x="757802" y="5378787"/>
            <a:ext cx="807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La planta tiene integrador si y solo si se cumplen estas condiciones.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05082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Ejemplo: Control de posición de un motor DC con un servosistema.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La identificación del motor DC da como resultado: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El diseño del regulador resultó en: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=[4   0.5]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Verificar si el regulador se puede convertir en un servosistema.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Modificar el regulador para convertirlo en un servosistema.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Control de un </a:t>
            </a:r>
            <a:r>
              <a:rPr lang="en-US" dirty="0" err="1"/>
              <a:t>satélite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23000"/>
          <a:stretch/>
        </p:blipFill>
        <p:spPr>
          <a:xfrm>
            <a:off x="1071701" y="1175175"/>
            <a:ext cx="5457825" cy="3690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FDDDF8-A62A-47F9-8DFF-837E24BC760C}"/>
                  </a:ext>
                </a:extLst>
              </p:cNvPr>
              <p:cNvSpPr txBox="1"/>
              <p:nvPr/>
            </p:nvSpPr>
            <p:spPr>
              <a:xfrm>
                <a:off x="6167815" y="3238011"/>
                <a:ext cx="1407116" cy="172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FDDDF8-A62A-47F9-8DFF-837E24BC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15" y="3238011"/>
                <a:ext cx="1407116" cy="1722587"/>
              </a:xfrm>
              <a:prstGeom prst="rect">
                <a:avLst/>
              </a:prstGeom>
              <a:blipFill>
                <a:blip r:embed="rId3"/>
                <a:stretch>
                  <a:fillRect b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E2D7CC0-B921-4EE1-B2B8-9DA1B5CEFF84}"/>
                  </a:ext>
                </a:extLst>
              </p:cNvPr>
              <p:cNvSpPr txBox="1"/>
              <p:nvPr/>
            </p:nvSpPr>
            <p:spPr>
              <a:xfrm>
                <a:off x="1246981" y="5357402"/>
                <a:ext cx="4920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Donde: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=0.091;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=0.0036;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E2D7CC0-B921-4EE1-B2B8-9DA1B5CEF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81" y="5357402"/>
                <a:ext cx="4920834" cy="369332"/>
              </a:xfrm>
              <a:prstGeom prst="rect">
                <a:avLst/>
              </a:prstGeom>
              <a:blipFill>
                <a:blip r:embed="rId4"/>
                <a:stretch>
                  <a:fillRect l="-111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856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5144</TotalTime>
  <Words>321</Words>
  <Application>Microsoft Office PowerPoint</Application>
  <PresentationFormat>Presentación en pantalla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TEORÍA DE CONTROL 2</vt:lpstr>
      <vt:lpstr>Sistemas de seguimiento o servosistemas</vt:lpstr>
      <vt:lpstr>Sistema de regulación con x→0</vt:lpstr>
      <vt:lpstr>Servosistemas</vt:lpstr>
      <vt:lpstr>Diseño de Servosistemas cuando la planta tiene un integrador es decir es de tipo I</vt:lpstr>
      <vt:lpstr>Diseño de Servosistemas cuando la planta tiene un integrador es decir es de tipo I</vt:lpstr>
      <vt:lpstr>Ejemplo: Control de posición de un motor DC con un servosistema.</vt:lpstr>
      <vt:lpstr>Ejemplo: Control de un satélite</vt:lpstr>
      <vt:lpstr>Ejemplo: Control de un satélite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Cataño Sanchez</dc:creator>
  <cp:lastModifiedBy>celso rmz</cp:lastModifiedBy>
  <cp:revision>415</cp:revision>
  <dcterms:created xsi:type="dcterms:W3CDTF">2017-08-15T01:34:00Z</dcterms:created>
  <dcterms:modified xsi:type="dcterms:W3CDTF">2024-04-22T17:58:29Z</dcterms:modified>
</cp:coreProperties>
</file>