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7"/>
  </p:notesMasterIdLst>
  <p:sldIdLst>
    <p:sldId id="256" r:id="rId2"/>
    <p:sldId id="289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3" r:id="rId22"/>
    <p:sldId id="374" r:id="rId23"/>
    <p:sldId id="375" r:id="rId24"/>
    <p:sldId id="377" r:id="rId25"/>
    <p:sldId id="378" r:id="rId26"/>
    <p:sldId id="477" r:id="rId27"/>
    <p:sldId id="380" r:id="rId28"/>
    <p:sldId id="381" r:id="rId29"/>
    <p:sldId id="382" r:id="rId30"/>
    <p:sldId id="383" r:id="rId31"/>
    <p:sldId id="385" r:id="rId32"/>
    <p:sldId id="386" r:id="rId33"/>
    <p:sldId id="387" r:id="rId34"/>
    <p:sldId id="376" r:id="rId35"/>
    <p:sldId id="388" r:id="rId36"/>
    <p:sldId id="389" r:id="rId37"/>
    <p:sldId id="390" r:id="rId38"/>
    <p:sldId id="459" r:id="rId39"/>
    <p:sldId id="391" r:id="rId40"/>
    <p:sldId id="392" r:id="rId41"/>
    <p:sldId id="393" r:id="rId42"/>
    <p:sldId id="394" r:id="rId43"/>
    <p:sldId id="460" r:id="rId44"/>
    <p:sldId id="395" r:id="rId45"/>
    <p:sldId id="396" r:id="rId46"/>
    <p:sldId id="462" r:id="rId47"/>
    <p:sldId id="397" r:id="rId48"/>
    <p:sldId id="398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64" r:id="rId57"/>
    <p:sldId id="465" r:id="rId58"/>
    <p:sldId id="466" r:id="rId59"/>
    <p:sldId id="467" r:id="rId60"/>
    <p:sldId id="409" r:id="rId61"/>
    <p:sldId id="410" r:id="rId62"/>
    <p:sldId id="411" r:id="rId63"/>
    <p:sldId id="412" r:id="rId64"/>
    <p:sldId id="413" r:id="rId65"/>
    <p:sldId id="414" r:id="rId66"/>
    <p:sldId id="468" r:id="rId67"/>
    <p:sldId id="415" r:id="rId68"/>
    <p:sldId id="416" r:id="rId69"/>
    <p:sldId id="417" r:id="rId70"/>
    <p:sldId id="424" r:id="rId71"/>
    <p:sldId id="420" r:id="rId72"/>
    <p:sldId id="421" r:id="rId73"/>
    <p:sldId id="422" r:id="rId74"/>
    <p:sldId id="423" r:id="rId75"/>
    <p:sldId id="425" r:id="rId76"/>
    <p:sldId id="426" r:id="rId77"/>
    <p:sldId id="427" r:id="rId78"/>
    <p:sldId id="428" r:id="rId79"/>
    <p:sldId id="429" r:id="rId80"/>
    <p:sldId id="430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76" r:id="rId96"/>
    <p:sldId id="458" r:id="rId97"/>
    <p:sldId id="439" r:id="rId98"/>
    <p:sldId id="440" r:id="rId99"/>
    <p:sldId id="441" r:id="rId100"/>
    <p:sldId id="442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1" r:id="rId109"/>
    <p:sldId id="452" r:id="rId110"/>
    <p:sldId id="453" r:id="rId111"/>
    <p:sldId id="455" r:id="rId112"/>
    <p:sldId id="456" r:id="rId113"/>
    <p:sldId id="308" r:id="rId114"/>
    <p:sldId id="310" r:id="rId115"/>
    <p:sldId id="311" r:id="rId1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99FF99"/>
    <a:srgbClr val="FFCC99"/>
    <a:srgbClr val="FFFF99"/>
    <a:srgbClr val="FFCC66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94575" autoAdjust="0"/>
  </p:normalViewPr>
  <p:slideViewPr>
    <p:cSldViewPr snapToGrid="0">
      <p:cViewPr>
        <p:scale>
          <a:sx n="113" d="100"/>
          <a:sy n="113" d="100"/>
        </p:scale>
        <p:origin x="1302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62A4063D-B55F-673D-20A3-9A38DAD013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BE72B388-DC7B-EBCA-A91F-C47DE1C262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F2F7EA-E223-737B-6175-C83B54900A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C428D85E-ECF2-E617-55BB-B89803F6EC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330BA58B-524E-0B6D-6CCE-99D31C8A7E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581E8A4A-D0C1-22D2-0F1F-F8E026D1E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14FB9E6-E4C9-4A2A-966C-F2485E70BA7F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27FE570-8B31-D341-9C1E-F653AA5FE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0AF3D3-6EB3-44DE-8C5F-F0C4A5850F31}" type="slidenum">
              <a:rPr lang="es-ES" altLang="es-ES"/>
              <a:pPr>
                <a:spcBef>
                  <a:spcPct val="0"/>
                </a:spcBef>
              </a:pPr>
              <a:t>3</a:t>
            </a:fld>
            <a:endParaRPr lang="es-ES" altLang="es-ES"/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84A8241-B58D-BC56-EFEE-51476AE1C4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69774C-09D2-4F24-83B1-F734B816CA81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48FE61A-DEA3-F4A4-DAF0-6388BF596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3A29A22-465C-8ABE-6DD3-BF90E0983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099E054-C0DA-C579-1155-F6F37A0BF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FC0067-A835-41ED-A956-99ABD1C9AF7D}" type="slidenum">
              <a:rPr lang="es-ES" altLang="es-ES"/>
              <a:pPr>
                <a:spcBef>
                  <a:spcPct val="0"/>
                </a:spcBef>
              </a:pPr>
              <a:t>22</a:t>
            </a:fld>
            <a:endParaRPr lang="es-ES" altLang="es-ES"/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CA6BADD1-6860-5C53-319B-F75BECE139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7D8165-3561-434D-BC55-DC3C370EFD96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F965211-D29A-E210-3BC1-0AF91F5F5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80F3E67-8A37-D30F-3D05-26E5BFF44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6BEC5BD-9335-0975-C157-B6BFEFA65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44642B-7D63-4E9F-B1B2-CBEB2E772906}" type="slidenum">
              <a:rPr lang="es-ES" altLang="es-ES"/>
              <a:pPr>
                <a:spcBef>
                  <a:spcPct val="0"/>
                </a:spcBef>
              </a:pPr>
              <a:t>23</a:t>
            </a:fld>
            <a:endParaRPr lang="es-ES" altLang="es-ES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6017C468-356D-DBE5-4BB3-99C69BCCC5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6750DC-4A86-4E87-8379-D80A9B4E1443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00D9AF43-9802-3FA6-0E7C-BAABACF4D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829AE36-4CE6-B87A-23A6-4819E03AE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8446C75-749F-95B2-7360-108A72C78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73E063-BF23-4815-9F43-5D748CFB262A}" type="slidenum">
              <a:rPr lang="es-ES" altLang="es-ES"/>
              <a:pPr>
                <a:spcBef>
                  <a:spcPct val="0"/>
                </a:spcBef>
              </a:pPr>
              <a:t>24</a:t>
            </a:fld>
            <a:endParaRPr lang="es-ES" altLang="es-ES"/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815FC903-B575-358B-35AF-C2BF597611D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90684-2B67-4354-9F43-95A2CFB93C2A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8F2E5CC-CAA2-D9DC-BA3D-B27344AC0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E5AB676-DAB7-67F9-6B00-59BB0319A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9A63885-B624-ED2D-2EF3-80FC47D35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71DA57-6F6C-4567-9E65-52E16200DDD0}" type="slidenum">
              <a:rPr lang="es-ES" altLang="es-ES"/>
              <a:pPr>
                <a:spcBef>
                  <a:spcPct val="0"/>
                </a:spcBef>
              </a:pPr>
              <a:t>34</a:t>
            </a:fld>
            <a:endParaRPr lang="es-ES" altLang="es-ES"/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48EA1391-D5A3-62CC-8CA5-5FF3A28EE1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1A45BD-40DF-48D0-B1B7-D24F6589090E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727BF2D9-EB71-E1F3-513F-E4C4A95B1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485D0997-2F7B-E165-8EEB-2E08C84B4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D3FC885-CD8D-76D3-9839-CF7840DBD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FBF90A-48BE-440A-8563-4DD3B8106C01}" type="slidenum">
              <a:rPr lang="es-ES" altLang="es-ES"/>
              <a:pPr>
                <a:spcBef>
                  <a:spcPct val="0"/>
                </a:spcBef>
              </a:pPr>
              <a:t>35</a:t>
            </a:fld>
            <a:endParaRPr lang="es-ES" altLang="es-ES"/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39D4355-EA01-FC10-A382-E2D0AB3F34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0D68C1-153D-4884-A32D-7877FC28D208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656E88A-6613-B728-3929-BC7F2E3A3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305C2741-FA90-6C20-32C5-6D66C5C8C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AB9D3E7-C5D7-8877-52B7-56450C9D8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122487-879A-4DFD-ABF1-936FC2F0FFDA}" type="slidenum">
              <a:rPr lang="es-ES" altLang="es-ES"/>
              <a:pPr>
                <a:spcBef>
                  <a:spcPct val="0"/>
                </a:spcBef>
              </a:pPr>
              <a:t>36</a:t>
            </a:fld>
            <a:endParaRPr lang="es-ES" altLang="es-ES"/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7908AFB5-2DBF-6D27-8493-15E03142F0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EC60F22-92EA-4550-AFE9-9B05C5F44D4B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D59D4296-3F87-C9D6-903B-F30ABEE05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5F618C70-0B62-8E45-2DBA-C1B15045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5451CA-9355-995B-9EEF-49066F5BB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7C7C99-B913-4B85-A023-E29B70FF4B49}" type="slidenum">
              <a:rPr lang="es-ES" altLang="es-ES"/>
              <a:pPr>
                <a:spcBef>
                  <a:spcPct val="0"/>
                </a:spcBef>
              </a:pPr>
              <a:t>37</a:t>
            </a:fld>
            <a:endParaRPr lang="es-ES" altLang="es-ES"/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C849B8B0-195F-0ECD-ECF4-5A8406D166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F1D4C9C-F3A6-497D-920B-D2EB906FA973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5672D96-3EB5-9299-6B2B-5070FBFFB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F4798CA-77B5-ABF3-C334-07A2696A4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1684BE1-E154-7D19-7258-2F50D218E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8A95EC-4388-4B97-BC89-087CDF1D24DE}" type="slidenum">
              <a:rPr lang="es-ES" altLang="es-ES"/>
              <a:pPr>
                <a:spcBef>
                  <a:spcPct val="0"/>
                </a:spcBef>
              </a:pPr>
              <a:t>38</a:t>
            </a:fld>
            <a:endParaRPr lang="es-ES" altLang="es-ES"/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A1618CE9-608D-FF9F-4127-93CE338508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E743A5-C817-450D-8349-B93D9A3DB9CA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C347407D-34A3-3B3A-04BA-B43B55088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D64FC6B6-9B10-7BFE-AAE4-80D301440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7EDFF0A-553F-C43D-EB1C-9E093CC9C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944B0E-552C-4192-8346-49330D8DF8D2}" type="slidenum">
              <a:rPr lang="es-ES" altLang="es-ES"/>
              <a:pPr>
                <a:spcBef>
                  <a:spcPct val="0"/>
                </a:spcBef>
              </a:pPr>
              <a:t>39</a:t>
            </a:fld>
            <a:endParaRPr lang="es-ES" altLang="es-ES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52D98343-6CDE-F19F-A2B9-E4944CCAD9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7716BC-4299-40D4-9E5A-663A821190D4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0ECDFEC0-5259-24CE-18C0-0FDB45659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B2281767-8ECE-85A8-FF70-0E5298823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FABE93A-08BB-45DE-A152-9847725A6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B91B48-3ABF-4367-BEAA-E01C0052A6EB}" type="slidenum">
              <a:rPr lang="es-ES" altLang="es-ES"/>
              <a:pPr>
                <a:spcBef>
                  <a:spcPct val="0"/>
                </a:spcBef>
              </a:pPr>
              <a:t>40</a:t>
            </a:fld>
            <a:endParaRPr lang="es-ES" altLang="es-ES"/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BBC4F35D-D5C5-0E3C-AD6D-4C5CA845A4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2AFDEC-7695-4AA4-8548-42E4F46ED3ED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3001ABB-7A63-B238-F877-D2997511F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C6EA9E26-FD30-F378-D55E-B3BA338E4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F28642F-DC38-8AA5-4B5C-FEF90F4FD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1D8F2F-4C67-4D6A-8D1F-4CD83ABABD33}" type="slidenum">
              <a:rPr lang="es-ES" altLang="es-ES"/>
              <a:pPr>
                <a:spcBef>
                  <a:spcPct val="0"/>
                </a:spcBef>
              </a:pPr>
              <a:t>14</a:t>
            </a:fld>
            <a:endParaRPr lang="es-ES" altLang="es-ES"/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9C5BFBEC-6BF4-4255-7473-3DABB5CCCA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E012DB-87F9-416F-9642-EC8E0FB07ACA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492B6F0-B876-9307-A826-4E6F5FBFB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6411573-0CBF-0BEF-B858-5CCEBA297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E5652A6-F587-D912-BAB3-675E565FE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C1F452-044F-42EC-AC7A-2BB7D89707D7}" type="slidenum">
              <a:rPr lang="es-ES" altLang="es-ES"/>
              <a:pPr>
                <a:spcBef>
                  <a:spcPct val="0"/>
                </a:spcBef>
              </a:pPr>
              <a:t>41</a:t>
            </a:fld>
            <a:endParaRPr lang="es-ES" altLang="es-ES"/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92B44652-BE75-5700-A7CA-CFF1F378FA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AEF178-EAD4-45E0-BC87-3638D450340C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F73FA3F6-9A6C-274B-0045-CB9C8EC16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A67B027D-5377-4DE4-2356-0E5CF4E26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84CE5F5-8FFF-A85F-48C7-00256B2E9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733D29-635A-40DB-A7DF-666EBFC52F84}" type="slidenum">
              <a:rPr lang="es-ES" altLang="es-ES"/>
              <a:pPr>
                <a:spcBef>
                  <a:spcPct val="0"/>
                </a:spcBef>
              </a:pPr>
              <a:t>42</a:t>
            </a:fld>
            <a:endParaRPr lang="es-ES" altLang="es-ES"/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67994AA1-EE5F-DB17-F6B2-73EC7E232F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0D61CE-2EEB-47E3-AB69-AF3668ADB1BF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943E39EE-1E0F-E4A6-DAAB-F6689715B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806C8F5E-163A-E5C4-8B1C-5B1D61B93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48B8C22-D9DC-B8FE-045F-5F15A8AAE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23901C-6EFE-41FB-B516-C97B8D8B8C9D}" type="slidenum">
              <a:rPr lang="es-ES" altLang="es-ES"/>
              <a:pPr>
                <a:spcBef>
                  <a:spcPct val="0"/>
                </a:spcBef>
              </a:pPr>
              <a:t>15</a:t>
            </a:fld>
            <a:endParaRPr lang="es-ES" altLang="es-ES"/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0F88FB62-13E9-20CB-24D3-04E437F96A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6CBCF9-A16C-4C5A-84BD-8DA357D4E614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61A045C-621A-1B03-3EDE-695856F95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E3FF7F0-1F14-8B66-1035-00D30857B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6D067C4-AEED-7887-5C84-58A986DD3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50113F-7CC7-43EC-A49D-6C5395B87CA6}" type="slidenum">
              <a:rPr lang="es-ES" altLang="es-ES"/>
              <a:pPr>
                <a:spcBef>
                  <a:spcPct val="0"/>
                </a:spcBef>
              </a:pPr>
              <a:t>16</a:t>
            </a:fld>
            <a:endParaRPr lang="es-ES" altLang="es-ES"/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B3942232-0A75-1EDF-B26A-28695BDE22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142945-DAAF-469C-A647-CFEAE14F386F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2BA528D-4AB4-F6B2-3DFE-B01529289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F745579-B741-0AA7-2AC6-0E50C7399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6CA6AD5-37E9-491E-3D8C-EC331177F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8D0332-1238-4FDE-858A-A21467ABDA4E}" type="slidenum">
              <a:rPr lang="es-ES" altLang="es-ES"/>
              <a:pPr>
                <a:spcBef>
                  <a:spcPct val="0"/>
                </a:spcBef>
              </a:pPr>
              <a:t>17</a:t>
            </a:fld>
            <a:endParaRPr lang="es-ES" altLang="es-ES"/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7C1153B9-8D88-12D1-8317-EB4C025E67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DC9C1F-F1A6-4E4B-BBC6-7CC7AB90C2DA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E07D8D3-75C1-1C16-4D8E-629768CFC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C1B680E9-F27B-8183-3D74-EE5E1D70D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DDCF69B-1FA5-D54C-BF68-CB29C29D9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2F27B1-FE86-479D-B8C4-A4BA1576B7B0}" type="slidenum">
              <a:rPr lang="es-ES" altLang="es-ES"/>
              <a:pPr>
                <a:spcBef>
                  <a:spcPct val="0"/>
                </a:spcBef>
              </a:pPr>
              <a:t>18</a:t>
            </a:fld>
            <a:endParaRPr lang="es-ES" altLang="es-ES"/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F08C0850-4600-6E93-4470-5D41BCA98C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C2948F-AC91-451E-AB3A-78727D8CF9BE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988195-C730-312A-1636-A2F66B481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7A68288-35EB-6921-CC6F-A326819EE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840DFF1-DD7F-41A3-DCAF-523314DA6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376040-CECC-4514-8756-075C4F89A131}" type="slidenum">
              <a:rPr lang="es-ES" altLang="es-ES"/>
              <a:pPr>
                <a:spcBef>
                  <a:spcPct val="0"/>
                </a:spcBef>
              </a:pPr>
              <a:t>19</a:t>
            </a:fld>
            <a:endParaRPr lang="es-ES" altLang="es-ES"/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C3D33CBB-3823-2C0C-C8BD-769482425E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C6F94F-82C6-42E9-9CAC-622A708BDCBC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25E1896-3421-A599-39C7-5566B8A45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E302C04-CAC3-053A-23B1-03A9E47E6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DDF456C-60CE-B456-B929-33650C489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C97D66-7C5C-4C51-999F-71B3ED47DA5C}" type="slidenum">
              <a:rPr lang="es-ES" altLang="es-ES"/>
              <a:pPr>
                <a:spcBef>
                  <a:spcPct val="0"/>
                </a:spcBef>
              </a:pPr>
              <a:t>20</a:t>
            </a:fld>
            <a:endParaRPr lang="es-ES" altLang="es-ES"/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0EA63D6A-4126-A3AC-D7EF-E13C3E8153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E480AF-48A0-4D98-9031-66AC163A1A52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8809F01-77E7-FBC2-E302-997091D8B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0179428-8FA1-12CC-F19F-39D96AA43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4061BE7-9E27-E0B6-64D2-6181F5AFB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71EECB-4B1C-4C15-B476-3B41DD4A09D3}" type="slidenum">
              <a:rPr lang="es-ES" altLang="es-ES"/>
              <a:pPr>
                <a:spcBef>
                  <a:spcPct val="0"/>
                </a:spcBef>
              </a:pPr>
              <a:t>21</a:t>
            </a:fld>
            <a:endParaRPr lang="es-ES" altLang="es-ES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A81CAA93-D656-721B-4CA0-CAEC101993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C87130-09E5-4DFB-A441-57EB144A48EB}" type="slidenum">
              <a:rPr lang="es-ES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E7BCD60-281C-04E1-86CF-15622DF53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CCD6DC8-0392-B75C-1EEB-6382CC464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74200BD-7C1F-F9A5-1D33-F21111CD4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s-ES" sz="24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0FB50979-225E-976B-A17A-33B8E4019F3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7519B7A8-D05F-5351-900E-1D34FC6ACD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36E089FC-56F3-D7D2-9A46-7D88D151EF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6F64C49-0E6E-77FA-6284-FAE3B659F5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5EEB1E69-6193-FC5E-A3C4-A2A0E0767B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6F10C8A2-2BE1-B89F-9189-A55F77D9F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8CE7F11A-A03D-3D31-FDF0-D0B3026F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</p:grp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B828AF1-8508-30E0-2D14-077151D15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98D85FB-13EB-3F3A-C5A4-F8D8A91465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5D43B33-000F-30B4-2961-F84786540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E4AFA784-FA72-4AFA-B518-A898B90328D7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877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ECC4C3-3484-A293-F101-392EBED09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547AAF-C2A8-DED5-5F8D-E09F25963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4D84DA-4B3C-029D-9812-C5F543E19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A89E0-A2BC-4B36-8C6C-C76B8F492803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530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4F2FB4-63DD-7243-EA35-695614C70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F18ECE-E3C4-94BD-D0E3-17DA26C4E9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634B21-7EC1-9BCF-19D4-03C3B4554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F12C9-3C96-421A-AEBD-4D7651713B63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352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97A150-E29A-DD31-0313-C7CD42657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90E625-F1BE-328B-1414-EE67945E9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2D7150-F043-83A1-871D-4CE326273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41390-F2AF-4B3E-8977-B180A8544CDE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0203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03DA78-358F-B3AA-1B7C-9632D2584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90E33F-89D1-CB05-BE69-CF66BA9725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735C73-BB77-3E94-A27A-70D07CA7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002F-ADA4-40EA-9EDA-6D12006D7B1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2133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02FFA-57D1-157D-8946-15F88A2CB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DD8F9-EC31-C5A3-214F-3D520787C2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BAD3C-336F-0406-52CE-AF29D4E5A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7241B-4E28-4A54-BF7A-F44FD610D0E2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989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5FD5D1-5862-A919-563F-F0F6A4F13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360FEB-F755-9258-D62C-889E30214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F04B0F-D5DF-ACEB-15A6-509E5D2209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48FF-3296-4F1C-BE12-BE37E750CC7F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626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A9C4B4-1B2D-0CEF-71FD-69B1400E4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100FC4-E490-AE0A-FEDE-A0C7CB9F9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F04231-1D7C-B4FD-170A-0F14E0EF4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F47A6-DC0A-4D48-864B-A19135285626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8197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5218E7-3CA5-DA52-B3F5-F360014D5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A955C6-0410-4384-D939-6596A4C21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F7D619-9B3E-1782-DD61-D1877ADA4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00F5-B8E4-466F-8DE3-AADB43B18A1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906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64583-957E-F262-EE52-FEDB7C939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3EC8B-E33F-EB0C-140C-7E13AF5C9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E31B13-FDFE-9514-9B9D-C7798F73B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2EC1C-9891-42FE-844D-C45F17943371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4080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BE8F1-EA2D-94B6-026A-F306D2947D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04D8C-6440-E309-FB24-EBCA02D73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7BC52-FF4A-E176-1383-DDEC4F6F7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BE82-97BB-41EF-BEBA-FEFDFFE7150D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919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8E1FC6-AFC9-6C13-AF34-C2F844C8B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041909-B0F9-1767-6ACE-F607DBD40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0D03C747-58B7-DA6B-6AF2-740AA81B84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0660F328-AA73-6DEE-B624-3582CDD80B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8F1D993E-896C-2BF1-7A47-DB0DD4AF04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AC2EE5-30DA-41EE-B4D7-9FA58BD44604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7DFC3595-AA2A-DEF4-546B-433166A1A3DD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4D997B79-E54C-1070-8231-DBFAAF134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52C77BE5-7E9A-7F37-0170-69DB28BE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E6EEA46C-83CA-2DCB-8420-44BE7459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46D8EEF6-C8D6-86F6-D4F7-E0830980A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04F1CFC1-BF41-A8C6-0547-4AF02A80C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s-E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emf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7.em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image" Target="../media/image1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1.emf"/><Relationship Id="rId4" Type="http://schemas.openxmlformats.org/officeDocument/2006/relationships/image" Target="../media/image15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53.e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2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9.wmf"/><Relationship Id="rId7" Type="http://schemas.openxmlformats.org/officeDocument/2006/relationships/oleObject" Target="../embeddings/oleObject23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5" Type="http://schemas.openxmlformats.org/officeDocument/2006/relationships/image" Target="../media/image80.wmf"/><Relationship Id="rId4" Type="http://schemas.openxmlformats.org/officeDocument/2006/relationships/oleObject" Target="../embeddings/oleObject2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8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wmf"/><Relationship Id="rId4" Type="http://schemas.openxmlformats.org/officeDocument/2006/relationships/oleObject" Target="../embeddings/oleObject29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0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118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7.wmf"/><Relationship Id="rId7" Type="http://schemas.openxmlformats.org/officeDocument/2006/relationships/image" Target="../media/image13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28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>
            <a:extLst>
              <a:ext uri="{FF2B5EF4-FFF2-40B4-BE49-F238E27FC236}">
                <a16:creationId xmlns:a16="http://schemas.microsoft.com/office/drawing/2014/main" id="{B235BE2D-60BA-D724-7B2B-5CD8282FA1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altLang="es-ES"/>
              <a:t>Modulación en Amplitud</a:t>
            </a:r>
            <a:endParaRPr lang="es-PE" altLang="es-ES"/>
          </a:p>
        </p:txBody>
      </p:sp>
      <p:pic>
        <p:nvPicPr>
          <p:cNvPr id="4099" name="Picture 19">
            <a:extLst>
              <a:ext uri="{FF2B5EF4-FFF2-40B4-BE49-F238E27FC236}">
                <a16:creationId xmlns:a16="http://schemas.microsoft.com/office/drawing/2014/main" id="{297B9CA1-3A20-A116-B571-E7441B3D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4017963"/>
            <a:ext cx="6927850" cy="2300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0">
            <a:extLst>
              <a:ext uri="{FF2B5EF4-FFF2-40B4-BE49-F238E27FC236}">
                <a16:creationId xmlns:a16="http://schemas.microsoft.com/office/drawing/2014/main" id="{E5A6A6EE-D3B5-1722-5A96-EC307C2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4098925"/>
            <a:ext cx="31273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6CEB1FC5-4801-1D97-996F-C9C7724C19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10810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en amplitud AM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La amplitud de la portadora es modulada por f(t).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Forma de onda: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/>
          </a:p>
        </p:txBody>
      </p:sp>
      <p:pic>
        <p:nvPicPr>
          <p:cNvPr id="124936" name="Picture 8">
            <a:extLst>
              <a:ext uri="{FF2B5EF4-FFF2-40B4-BE49-F238E27FC236}">
                <a16:creationId xmlns:a16="http://schemas.microsoft.com/office/drawing/2014/main" id="{F3D1FA18-CEA5-E63A-9EBB-C5069E38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8" b="8527"/>
          <a:stretch>
            <a:fillRect/>
          </a:stretch>
        </p:blipFill>
        <p:spPr bwMode="auto">
          <a:xfrm>
            <a:off x="323850" y="3644900"/>
            <a:ext cx="82089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91" name="Picture 163">
            <a:extLst>
              <a:ext uri="{FF2B5EF4-FFF2-40B4-BE49-F238E27FC236}">
                <a16:creationId xmlns:a16="http://schemas.microsoft.com/office/drawing/2014/main" id="{B91EEBEB-EB2E-DBED-F353-AEBCC503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932497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92" name="Picture 164">
            <a:extLst>
              <a:ext uri="{FF2B5EF4-FFF2-40B4-BE49-F238E27FC236}">
                <a16:creationId xmlns:a16="http://schemas.microsoft.com/office/drawing/2014/main" id="{01CE0A2C-C08C-0145-DB35-259CEB3A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641850"/>
            <a:ext cx="2720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2">
            <a:extLst>
              <a:ext uri="{FF2B5EF4-FFF2-40B4-BE49-F238E27FC236}">
                <a16:creationId xmlns:a16="http://schemas.microsoft.com/office/drawing/2014/main" id="{99ADB9AC-EE13-6FA6-8B95-4F94EA4D7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3F20264F-149F-6ACC-6919-A4C64FFF5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90838"/>
            <a:ext cx="7848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8" name="Text Box 5">
            <a:extLst>
              <a:ext uri="{FF2B5EF4-FFF2-40B4-BE49-F238E27FC236}">
                <a16:creationId xmlns:a16="http://schemas.microsoft.com/office/drawing/2014/main" id="{E97E9436-0D6F-DEE0-12B0-65A66A39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2) Forma de operación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38278" name="Picture 6">
            <a:extLst>
              <a:ext uri="{FF2B5EF4-FFF2-40B4-BE49-F238E27FC236}">
                <a16:creationId xmlns:a16="http://schemas.microsoft.com/office/drawing/2014/main" id="{7856F0A7-B656-2A7B-1E25-C3AAE3D2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24400"/>
            <a:ext cx="49672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279" name="Picture 7">
            <a:extLst>
              <a:ext uri="{FF2B5EF4-FFF2-40B4-BE49-F238E27FC236}">
                <a16:creationId xmlns:a16="http://schemas.microsoft.com/office/drawing/2014/main" id="{1163F19F-A1AA-33A7-7CB6-42063206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r="5576"/>
          <a:stretch>
            <a:fillRect/>
          </a:stretch>
        </p:blipFill>
        <p:spPr bwMode="auto">
          <a:xfrm>
            <a:off x="5724525" y="4365625"/>
            <a:ext cx="30956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8280" name="Arc 8">
            <a:extLst>
              <a:ext uri="{FF2B5EF4-FFF2-40B4-BE49-F238E27FC236}">
                <a16:creationId xmlns:a16="http://schemas.microsoft.com/office/drawing/2014/main" id="{86E20DA1-911C-BE3C-3977-8AB798ED30AB}"/>
              </a:ext>
            </a:extLst>
          </p:cNvPr>
          <p:cNvSpPr>
            <a:spLocks/>
          </p:cNvSpPr>
          <p:nvPr/>
        </p:nvSpPr>
        <p:spPr bwMode="auto">
          <a:xfrm flipH="1">
            <a:off x="6516688" y="3500438"/>
            <a:ext cx="576262" cy="822325"/>
          </a:xfrm>
          <a:custGeom>
            <a:avLst/>
            <a:gdLst>
              <a:gd name="T0" fmla="*/ 0 w 29564"/>
              <a:gd name="T1" fmla="*/ 2147483646 h 32541"/>
              <a:gd name="T2" fmla="*/ 2147483646 w 29564"/>
              <a:gd name="T3" fmla="*/ 2147483646 h 32541"/>
              <a:gd name="T4" fmla="*/ 2147483646 w 29564"/>
              <a:gd name="T5" fmla="*/ 2147483646 h 32541"/>
              <a:gd name="T6" fmla="*/ 0 60000 65536"/>
              <a:gd name="T7" fmla="*/ 0 60000 65536"/>
              <a:gd name="T8" fmla="*/ 0 60000 65536"/>
              <a:gd name="T9" fmla="*/ 0 w 29564"/>
              <a:gd name="T10" fmla="*/ 0 h 32541"/>
              <a:gd name="T11" fmla="*/ 29564 w 29564"/>
              <a:gd name="T12" fmla="*/ 32541 h 325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64" h="32541" fill="none" extrusionOk="0">
                <a:moveTo>
                  <a:pt x="-1" y="1521"/>
                </a:moveTo>
                <a:cubicBezTo>
                  <a:pt x="2534" y="516"/>
                  <a:pt x="5237" y="-1"/>
                  <a:pt x="7964" y="0"/>
                </a:cubicBezTo>
                <a:cubicBezTo>
                  <a:pt x="19893" y="0"/>
                  <a:pt x="29564" y="9670"/>
                  <a:pt x="29564" y="21600"/>
                </a:cubicBezTo>
                <a:cubicBezTo>
                  <a:pt x="29564" y="25446"/>
                  <a:pt x="28536" y="29224"/>
                  <a:pt x="26588" y="32541"/>
                </a:cubicBezTo>
              </a:path>
              <a:path w="29564" h="32541" stroke="0" extrusionOk="0">
                <a:moveTo>
                  <a:pt x="-1" y="1521"/>
                </a:moveTo>
                <a:cubicBezTo>
                  <a:pt x="2534" y="516"/>
                  <a:pt x="5237" y="-1"/>
                  <a:pt x="7964" y="0"/>
                </a:cubicBezTo>
                <a:cubicBezTo>
                  <a:pt x="19893" y="0"/>
                  <a:pt x="29564" y="9670"/>
                  <a:pt x="29564" y="21600"/>
                </a:cubicBezTo>
                <a:cubicBezTo>
                  <a:pt x="29564" y="25446"/>
                  <a:pt x="28536" y="29224"/>
                  <a:pt x="26588" y="32541"/>
                </a:cubicBezTo>
                <a:lnTo>
                  <a:pt x="7964" y="21600"/>
                </a:lnTo>
                <a:lnTo>
                  <a:pt x="-1" y="152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6983" name="Text Box 2">
            <a:extLst>
              <a:ext uri="{FF2B5EF4-FFF2-40B4-BE49-F238E27FC236}">
                <a16:creationId xmlns:a16="http://schemas.microsoft.com/office/drawing/2014/main" id="{4D89F2AC-0A65-AD9E-4CCB-B88BD6E22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5">
            <a:extLst>
              <a:ext uri="{FF2B5EF4-FFF2-40B4-BE49-F238E27FC236}">
                <a16:creationId xmlns:a16="http://schemas.microsoft.com/office/drawing/2014/main" id="{7101929F-8327-1FCE-7A2F-78F49034A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Obs: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E97B3997-5E52-285A-3655-AE8B2D15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7632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 b="1">
                <a:latin typeface="Tahoma" panose="020B0604030504040204" pitchFamily="34" charset="0"/>
              </a:rPr>
              <a:t>Nota: </a:t>
            </a:r>
            <a:r>
              <a:rPr lang="es-ES" altLang="es-ES" sz="2400">
                <a:latin typeface="Tahoma" panose="020B0604030504040204" pitchFamily="34" charset="0"/>
              </a:rPr>
              <a:t>En la práctica la AM se considera SSB o BLU para valores de </a:t>
            </a:r>
            <a:r>
              <a:rPr lang="es-ES" altLang="es-ES" sz="2400">
                <a:latin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s-ES" altLang="es-ES" sz="2400">
                <a:latin typeface="Tahoma" panose="020B0604030504040204" pitchFamily="34" charset="0"/>
              </a:rPr>
              <a:t> </a:t>
            </a:r>
            <a:r>
              <a:rPr lang="es-ES" altLang="es-ES" sz="2400">
                <a:latin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lang="es-ES" altLang="es-ES" sz="2400">
                <a:latin typeface="Tahoma" panose="020B0604030504040204" pitchFamily="34" charset="0"/>
              </a:rPr>
              <a:t> 10 %</a:t>
            </a:r>
          </a:p>
        </p:txBody>
      </p:sp>
      <p:pic>
        <p:nvPicPr>
          <p:cNvPr id="128004" name="Picture 6">
            <a:extLst>
              <a:ext uri="{FF2B5EF4-FFF2-40B4-BE49-F238E27FC236}">
                <a16:creationId xmlns:a16="http://schemas.microsoft.com/office/drawing/2014/main" id="{10597D31-9A1A-FCA0-1A6B-6176FF1A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66246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5" name="Text Box 2">
            <a:extLst>
              <a:ext uri="{FF2B5EF4-FFF2-40B4-BE49-F238E27FC236}">
                <a16:creationId xmlns:a16="http://schemas.microsoft.com/office/drawing/2014/main" id="{A7C1D620-D996-60CA-A181-D71D4E05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90CDB600-FB54-7879-0069-C083D140A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3) 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40325" name="Picture 5">
            <a:extLst>
              <a:ext uri="{FF2B5EF4-FFF2-40B4-BE49-F238E27FC236}">
                <a16:creationId xmlns:a16="http://schemas.microsoft.com/office/drawing/2014/main" id="{70C379E7-F21A-B9C9-19F3-717CFA6E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-11539" r="24443"/>
          <a:stretch>
            <a:fillRect/>
          </a:stretch>
        </p:blipFill>
        <p:spPr bwMode="auto">
          <a:xfrm>
            <a:off x="0" y="2708275"/>
            <a:ext cx="88931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6">
            <a:extLst>
              <a:ext uri="{FF2B5EF4-FFF2-40B4-BE49-F238E27FC236}">
                <a16:creationId xmlns:a16="http://schemas.microsoft.com/office/drawing/2014/main" id="{0A968B0F-4F08-F8C0-B41B-63E1F719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65532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9" name="Text Box 2">
            <a:extLst>
              <a:ext uri="{FF2B5EF4-FFF2-40B4-BE49-F238E27FC236}">
                <a16:creationId xmlns:a16="http://schemas.microsoft.com/office/drawing/2014/main" id="{1ECF2545-596C-EC4F-E831-3DD7D6B4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5">
            <a:extLst>
              <a:ext uri="{FF2B5EF4-FFF2-40B4-BE49-F238E27FC236}">
                <a16:creationId xmlns:a16="http://schemas.microsoft.com/office/drawing/2014/main" id="{1C40340B-A827-293C-7D85-88B6C0494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3) 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41349" name="Picture 5">
            <a:extLst>
              <a:ext uri="{FF2B5EF4-FFF2-40B4-BE49-F238E27FC236}">
                <a16:creationId xmlns:a16="http://schemas.microsoft.com/office/drawing/2014/main" id="{4E07E158-045F-FCF5-CDFA-8A19526E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-10817" r="7788"/>
          <a:stretch>
            <a:fillRect/>
          </a:stretch>
        </p:blipFill>
        <p:spPr bwMode="auto">
          <a:xfrm>
            <a:off x="-73025" y="2636838"/>
            <a:ext cx="93249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350" name="Picture 6">
            <a:extLst>
              <a:ext uri="{FF2B5EF4-FFF2-40B4-BE49-F238E27FC236}">
                <a16:creationId xmlns:a16="http://schemas.microsoft.com/office/drawing/2014/main" id="{62EF4070-A6AA-4E97-40BC-20312972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33825"/>
            <a:ext cx="65532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Text Box 2">
            <a:extLst>
              <a:ext uri="{FF2B5EF4-FFF2-40B4-BE49-F238E27FC236}">
                <a16:creationId xmlns:a16="http://schemas.microsoft.com/office/drawing/2014/main" id="{1D47AAD9-E14B-A655-17F2-A917B7D6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5">
            <a:extLst>
              <a:ext uri="{FF2B5EF4-FFF2-40B4-BE49-F238E27FC236}">
                <a16:creationId xmlns:a16="http://schemas.microsoft.com/office/drawing/2014/main" id="{15C09C9D-5540-C966-E8BD-9B056CC5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3) 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131075" name="Picture 5">
            <a:extLst>
              <a:ext uri="{FF2B5EF4-FFF2-40B4-BE49-F238E27FC236}">
                <a16:creationId xmlns:a16="http://schemas.microsoft.com/office/drawing/2014/main" id="{85499E31-33E4-8D1B-3B13-7E326C53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1"/>
          <a:stretch>
            <a:fillRect/>
          </a:stretch>
        </p:blipFill>
        <p:spPr bwMode="auto">
          <a:xfrm>
            <a:off x="215900" y="2852738"/>
            <a:ext cx="81724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Text Box 2">
            <a:extLst>
              <a:ext uri="{FF2B5EF4-FFF2-40B4-BE49-F238E27FC236}">
                <a16:creationId xmlns:a16="http://schemas.microsoft.com/office/drawing/2014/main" id="{36ACEE71-68EB-1A6B-44B8-6D2E773FC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5">
            <a:extLst>
              <a:ext uri="{FF2B5EF4-FFF2-40B4-BE49-F238E27FC236}">
                <a16:creationId xmlns:a16="http://schemas.microsoft.com/office/drawing/2014/main" id="{FF450B97-056A-E48A-0DA6-1E09B68A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3) 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43397" name="Picture 5">
            <a:extLst>
              <a:ext uri="{FF2B5EF4-FFF2-40B4-BE49-F238E27FC236}">
                <a16:creationId xmlns:a16="http://schemas.microsoft.com/office/drawing/2014/main" id="{AACFA3D8-5E78-F652-5323-20D63FB0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20938"/>
            <a:ext cx="40322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3398" name="Picture 6">
            <a:extLst>
              <a:ext uri="{FF2B5EF4-FFF2-40B4-BE49-F238E27FC236}">
                <a16:creationId xmlns:a16="http://schemas.microsoft.com/office/drawing/2014/main" id="{7118048A-AD01-D153-507A-E9BBD8EC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45555" b="8345"/>
          <a:stretch>
            <a:fillRect/>
          </a:stretch>
        </p:blipFill>
        <p:spPr bwMode="auto">
          <a:xfrm>
            <a:off x="323850" y="4581525"/>
            <a:ext cx="6877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Text Box 2">
            <a:extLst>
              <a:ext uri="{FF2B5EF4-FFF2-40B4-BE49-F238E27FC236}">
                <a16:creationId xmlns:a16="http://schemas.microsoft.com/office/drawing/2014/main" id="{A4FC1F04-3772-C8F5-ED86-C72B8C9C0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5">
            <a:extLst>
              <a:ext uri="{FF2B5EF4-FFF2-40B4-BE49-F238E27FC236}">
                <a16:creationId xmlns:a16="http://schemas.microsoft.com/office/drawing/2014/main" id="{E672516C-B81C-94FA-3702-106CE546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3) 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44421" name="Picture 5">
            <a:extLst>
              <a:ext uri="{FF2B5EF4-FFF2-40B4-BE49-F238E27FC236}">
                <a16:creationId xmlns:a16="http://schemas.microsoft.com/office/drawing/2014/main" id="{3B59034F-7A20-4DD4-A332-A0B943C0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45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422" name="Picture 6">
            <a:extLst>
              <a:ext uri="{FF2B5EF4-FFF2-40B4-BE49-F238E27FC236}">
                <a16:creationId xmlns:a16="http://schemas.microsoft.com/office/drawing/2014/main" id="{1A459BEF-29FF-4E0C-8413-EF18C558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53343"/>
          <a:stretch>
            <a:fillRect/>
          </a:stretch>
        </p:blipFill>
        <p:spPr bwMode="auto">
          <a:xfrm>
            <a:off x="395288" y="4581525"/>
            <a:ext cx="57610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5" name="Text Box 2">
            <a:extLst>
              <a:ext uri="{FF2B5EF4-FFF2-40B4-BE49-F238E27FC236}">
                <a16:creationId xmlns:a16="http://schemas.microsoft.com/office/drawing/2014/main" id="{550A0E5B-1522-47B8-F00A-C380083E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DAB19045-548A-DCD4-5478-2C049F98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4) Características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6B74B9F2-A716-AED5-CFC8-7ED4B977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80645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es-PE" altLang="es-ES" sz="2400">
                <a:latin typeface="Tahoma" panose="020B0604030504040204" pitchFamily="34" charset="0"/>
              </a:rPr>
              <a:t>No se requiere el corte ‘ideal’ de banda lateral, suficiente un filtro pasabanda real.</a:t>
            </a:r>
          </a:p>
          <a:p>
            <a:pPr algn="just" eaLnBrk="1" hangingPunct="1">
              <a:buClrTx/>
              <a:buSzTx/>
              <a:buFontTx/>
              <a:buChar char="-"/>
            </a:pPr>
            <a:r>
              <a:rPr lang="es-PE" altLang="es-ES" sz="2400">
                <a:latin typeface="Tahoma" panose="020B0604030504040204" pitchFamily="34" charset="0"/>
              </a:rPr>
              <a:t>Se exige sincronización en fase y en frecuencia. </a:t>
            </a:r>
            <a:r>
              <a:rPr lang="es-MX" altLang="es-ES" sz="2400">
                <a:latin typeface="Tahoma" panose="020B0604030504040204" pitchFamily="34" charset="0"/>
              </a:rPr>
              <a:t>Si </a:t>
            </a:r>
            <a:r>
              <a:rPr lang="es-PE" altLang="es-ES" sz="2400">
                <a:latin typeface="Tahoma" panose="020B0604030504040204" pitchFamily="34" charset="0"/>
              </a:rPr>
              <a:t>en el Rx</a:t>
            </a:r>
            <a:r>
              <a:rPr lang="es-MX" altLang="es-ES" sz="2400">
                <a:latin typeface="Tahoma" panose="020B0604030504040204" pitchFamily="34" charset="0"/>
              </a:rPr>
              <a:t> hay un error de fase </a:t>
            </a:r>
            <a:r>
              <a:rPr lang="es-MX" altLang="es-ES" sz="2400">
                <a:latin typeface="Tahoma" panose="020B0604030504040204" pitchFamily="34" charset="0"/>
                <a:sym typeface="Symbol" panose="05050102010706020507" pitchFamily="18" charset="2"/>
              </a:rPr>
              <a:t>: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s-MX" altLang="es-ES" sz="24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s-MX" altLang="es-ES" sz="24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algn="just" eaLnBrk="1" hangingPunct="1">
              <a:buClrTx/>
              <a:buSzTx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  <a:sym typeface="Symbol" panose="05050102010706020507" pitchFamily="18" charset="2"/>
              </a:rPr>
              <a:t>Patrón XY:</a:t>
            </a:r>
            <a:r>
              <a:rPr lang="es-ES" altLang="es-ES" sz="2400">
                <a:latin typeface="Tahoma" panose="020B0604030504040204" pitchFamily="34" charset="0"/>
              </a:rPr>
              <a:t> </a:t>
            </a:r>
            <a:endParaRPr lang="es-PE" altLang="es-ES" sz="240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34148" name="Rectangle 6">
            <a:extLst>
              <a:ext uri="{FF2B5EF4-FFF2-40B4-BE49-F238E27FC236}">
                <a16:creationId xmlns:a16="http://schemas.microsoft.com/office/drawing/2014/main" id="{80623C23-343A-BEE2-6607-84720B6A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445447" name="Object 7">
            <a:extLst>
              <a:ext uri="{FF2B5EF4-FFF2-40B4-BE49-F238E27FC236}">
                <a16:creationId xmlns:a16="http://schemas.microsoft.com/office/drawing/2014/main" id="{87030309-2F4E-2148-5AE1-BFDCECB68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10050"/>
          <a:ext cx="3589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90700" imgH="241300" progId="Equation.3">
                  <p:embed/>
                </p:oleObj>
              </mc:Choice>
              <mc:Fallback>
                <p:oleObj name="Ecuación" r:id="rId2" imgW="17907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10050"/>
                        <a:ext cx="3589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2">
            <a:extLst>
              <a:ext uri="{FF2B5EF4-FFF2-40B4-BE49-F238E27FC236}">
                <a16:creationId xmlns:a16="http://schemas.microsoft.com/office/drawing/2014/main" id="{38ECE248-C111-35C2-230F-5233FF935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445449" name="Picture 9">
            <a:extLst>
              <a:ext uri="{FF2B5EF4-FFF2-40B4-BE49-F238E27FC236}">
                <a16:creationId xmlns:a16="http://schemas.microsoft.com/office/drawing/2014/main" id="{84567A9C-D2A5-C63C-1A3A-A897C9A4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4918075"/>
            <a:ext cx="27543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783DC313-588D-8729-E93A-4EA22AC6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718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1) Sistema de Tx-Rx: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6AF56528-6AE5-E8B3-E3E4-0EACF743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08200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Es una técnica AM de banda vestigial con portadora.</a:t>
            </a:r>
            <a:r>
              <a:rPr lang="es-ES" altLang="es-ES" sz="24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35172" name="Rectangle 8">
            <a:extLst>
              <a:ext uri="{FF2B5EF4-FFF2-40B4-BE49-F238E27FC236}">
                <a16:creationId xmlns:a16="http://schemas.microsoft.com/office/drawing/2014/main" id="{40142949-B067-A115-5175-233CF4F2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447495" name="Picture 7">
            <a:extLst>
              <a:ext uri="{FF2B5EF4-FFF2-40B4-BE49-F238E27FC236}">
                <a16:creationId xmlns:a16="http://schemas.microsoft.com/office/drawing/2014/main" id="{3635894D-E3B5-8174-82F7-E67768FD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716338"/>
            <a:ext cx="9072563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 Box 2">
            <a:extLst>
              <a:ext uri="{FF2B5EF4-FFF2-40B4-BE49-F238E27FC236}">
                <a16:creationId xmlns:a16="http://schemas.microsoft.com/office/drawing/2014/main" id="{B834E21A-4A62-6D28-A1DE-4B0C15583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8">
            <a:extLst>
              <a:ext uri="{FF2B5EF4-FFF2-40B4-BE49-F238E27FC236}">
                <a16:creationId xmlns:a16="http://schemas.microsoft.com/office/drawing/2014/main" id="{6777C8A8-0271-11E5-E879-EBA28D10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448517" name="Picture 5">
            <a:extLst>
              <a:ext uri="{FF2B5EF4-FFF2-40B4-BE49-F238E27FC236}">
                <a16:creationId xmlns:a16="http://schemas.microsoft.com/office/drawing/2014/main" id="{1C424C6E-2497-493A-F621-175D6D693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200"/>
            <a:ext cx="363537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8518" name="Object 6">
            <a:extLst>
              <a:ext uri="{FF2B5EF4-FFF2-40B4-BE49-F238E27FC236}">
                <a16:creationId xmlns:a16="http://schemas.microsoft.com/office/drawing/2014/main" id="{F644E57F-EF79-A0AF-D743-9D9244217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9038" y="2541588"/>
          <a:ext cx="5214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679700" imgH="228600" progId="Equation.3">
                  <p:embed/>
                </p:oleObj>
              </mc:Choice>
              <mc:Fallback>
                <p:oleObj name="Ecuación" r:id="rId3" imgW="2679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2541588"/>
                        <a:ext cx="52149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8519" name="Picture 7">
            <a:extLst>
              <a:ext uri="{FF2B5EF4-FFF2-40B4-BE49-F238E27FC236}">
                <a16:creationId xmlns:a16="http://schemas.microsoft.com/office/drawing/2014/main" id="{211C382F-C69E-3030-19A0-5F063F0CA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573463"/>
            <a:ext cx="360045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2">
            <a:extLst>
              <a:ext uri="{FF2B5EF4-FFF2-40B4-BE49-F238E27FC236}">
                <a16:creationId xmlns:a16="http://schemas.microsoft.com/office/drawing/2014/main" id="{AACAA1D0-2BE8-EB91-84DA-86D505EC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6B50A597-A684-0F1C-BA53-F07749B29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353425" cy="14398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en frecuencia FM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La frecuencia de la portadora es modulada por f(t).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Forma de onda: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/>
          </a:p>
        </p:txBody>
      </p:sp>
      <p:pic>
        <p:nvPicPr>
          <p:cNvPr id="125961" name="Picture 9">
            <a:extLst>
              <a:ext uri="{FF2B5EF4-FFF2-40B4-BE49-F238E27FC236}">
                <a16:creationId xmlns:a16="http://schemas.microsoft.com/office/drawing/2014/main" id="{065DE1D6-5812-B03B-3A0A-C881B044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3" b="1039"/>
          <a:stretch>
            <a:fillRect/>
          </a:stretch>
        </p:blipFill>
        <p:spPr bwMode="auto">
          <a:xfrm>
            <a:off x="323850" y="3644900"/>
            <a:ext cx="84963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4" name="Freeform 12">
            <a:extLst>
              <a:ext uri="{FF2B5EF4-FFF2-40B4-BE49-F238E27FC236}">
                <a16:creationId xmlns:a16="http://schemas.microsoft.com/office/drawing/2014/main" id="{89FCB7BD-57AE-9C27-6822-9CB13B802E87}"/>
              </a:ext>
            </a:extLst>
          </p:cNvPr>
          <p:cNvSpPr>
            <a:spLocks/>
          </p:cNvSpPr>
          <p:nvPr/>
        </p:nvSpPr>
        <p:spPr bwMode="auto">
          <a:xfrm>
            <a:off x="6516688" y="4522788"/>
            <a:ext cx="2519362" cy="1042987"/>
          </a:xfrm>
          <a:custGeom>
            <a:avLst/>
            <a:gdLst>
              <a:gd name="T0" fmla="*/ 0 w 1587"/>
              <a:gd name="T1" fmla="*/ 2147483646 h 657"/>
              <a:gd name="T2" fmla="*/ 2147483646 w 1587"/>
              <a:gd name="T3" fmla="*/ 2147483646 h 657"/>
              <a:gd name="T4" fmla="*/ 2147483646 w 1587"/>
              <a:gd name="T5" fmla="*/ 2147483646 h 657"/>
              <a:gd name="T6" fmla="*/ 2147483646 w 1587"/>
              <a:gd name="T7" fmla="*/ 2147483646 h 657"/>
              <a:gd name="T8" fmla="*/ 2147483646 w 1587"/>
              <a:gd name="T9" fmla="*/ 2147483646 h 657"/>
              <a:gd name="T10" fmla="*/ 2147483646 w 1587"/>
              <a:gd name="T11" fmla="*/ 2147483646 h 657"/>
              <a:gd name="T12" fmla="*/ 2147483646 w 1587"/>
              <a:gd name="T13" fmla="*/ 2147483646 h 657"/>
              <a:gd name="T14" fmla="*/ 2147483646 w 1587"/>
              <a:gd name="T15" fmla="*/ 2147483646 h 657"/>
              <a:gd name="T16" fmla="*/ 2147483646 w 1587"/>
              <a:gd name="T17" fmla="*/ 2147483646 h 657"/>
              <a:gd name="T18" fmla="*/ 2147483646 w 1587"/>
              <a:gd name="T19" fmla="*/ 2147483646 h 657"/>
              <a:gd name="T20" fmla="*/ 2147483646 w 1587"/>
              <a:gd name="T21" fmla="*/ 2147483646 h 6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87"/>
              <a:gd name="T34" fmla="*/ 0 h 657"/>
              <a:gd name="T35" fmla="*/ 1587 w 1587"/>
              <a:gd name="T36" fmla="*/ 657 h 65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87" h="657">
                <a:moveTo>
                  <a:pt x="0" y="312"/>
                </a:moveTo>
                <a:cubicBezTo>
                  <a:pt x="30" y="301"/>
                  <a:pt x="137" y="267"/>
                  <a:pt x="188" y="242"/>
                </a:cubicBezTo>
                <a:cubicBezTo>
                  <a:pt x="239" y="217"/>
                  <a:pt x="259" y="202"/>
                  <a:pt x="305" y="163"/>
                </a:cubicBezTo>
                <a:cubicBezTo>
                  <a:pt x="351" y="124"/>
                  <a:pt x="412" y="14"/>
                  <a:pt x="461" y="7"/>
                </a:cubicBezTo>
                <a:cubicBezTo>
                  <a:pt x="510" y="0"/>
                  <a:pt x="557" y="78"/>
                  <a:pt x="599" y="121"/>
                </a:cubicBezTo>
                <a:cubicBezTo>
                  <a:pt x="641" y="164"/>
                  <a:pt x="656" y="225"/>
                  <a:pt x="713" y="265"/>
                </a:cubicBezTo>
                <a:cubicBezTo>
                  <a:pt x="770" y="305"/>
                  <a:pt x="859" y="301"/>
                  <a:pt x="941" y="361"/>
                </a:cubicBezTo>
                <a:cubicBezTo>
                  <a:pt x="1023" y="421"/>
                  <a:pt x="1133" y="593"/>
                  <a:pt x="1205" y="625"/>
                </a:cubicBezTo>
                <a:cubicBezTo>
                  <a:pt x="1277" y="657"/>
                  <a:pt x="1331" y="580"/>
                  <a:pt x="1373" y="553"/>
                </a:cubicBezTo>
                <a:cubicBezTo>
                  <a:pt x="1415" y="526"/>
                  <a:pt x="1420" y="489"/>
                  <a:pt x="1456" y="461"/>
                </a:cubicBezTo>
                <a:cubicBezTo>
                  <a:pt x="1492" y="433"/>
                  <a:pt x="1560" y="400"/>
                  <a:pt x="1587" y="38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25965" name="Picture 13">
            <a:extLst>
              <a:ext uri="{FF2B5EF4-FFF2-40B4-BE49-F238E27FC236}">
                <a16:creationId xmlns:a16="http://schemas.microsoft.com/office/drawing/2014/main" id="{69B11543-78F0-80A2-AAD5-98B21BE5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21163"/>
            <a:ext cx="8882062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2">
            <a:extLst>
              <a:ext uri="{FF2B5EF4-FFF2-40B4-BE49-F238E27FC236}">
                <a16:creationId xmlns:a16="http://schemas.microsoft.com/office/drawing/2014/main" id="{36418A2B-E1EE-47C9-164B-9ADE2851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8">
            <a:extLst>
              <a:ext uri="{FF2B5EF4-FFF2-40B4-BE49-F238E27FC236}">
                <a16:creationId xmlns:a16="http://schemas.microsoft.com/office/drawing/2014/main" id="{FE3F0A7A-8414-D902-A92E-D7876714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37219" name="Rectangle 5">
            <a:extLst>
              <a:ext uri="{FF2B5EF4-FFF2-40B4-BE49-F238E27FC236}">
                <a16:creationId xmlns:a16="http://schemas.microsoft.com/office/drawing/2014/main" id="{6D9B8739-BD4A-BC3F-E965-F66816FF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449542" name="Object 6">
            <a:extLst>
              <a:ext uri="{FF2B5EF4-FFF2-40B4-BE49-F238E27FC236}">
                <a16:creationId xmlns:a16="http://schemas.microsoft.com/office/drawing/2014/main" id="{6E9F7A9C-D0A4-B4EA-D7D5-D85A57D35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141663"/>
          <a:ext cx="91440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5765800" imgH="368300" progId="Equation.3">
                  <p:embed/>
                </p:oleObj>
              </mc:Choice>
              <mc:Fallback>
                <p:oleObj name="Ecuación" r:id="rId2" imgW="57658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1663"/>
                        <a:ext cx="91440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9543" name="Picture 7">
            <a:extLst>
              <a:ext uri="{FF2B5EF4-FFF2-40B4-BE49-F238E27FC236}">
                <a16:creationId xmlns:a16="http://schemas.microsoft.com/office/drawing/2014/main" id="{EF53D4E5-2CFA-A83A-829A-DBDEC727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5903912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9544" name="Object 8">
            <a:extLst>
              <a:ext uri="{FF2B5EF4-FFF2-40B4-BE49-F238E27FC236}">
                <a16:creationId xmlns:a16="http://schemas.microsoft.com/office/drawing/2014/main" id="{529A65E2-39DE-8519-0B5C-A52A1C83B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20938"/>
          <a:ext cx="49688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552700" imgH="203200" progId="Equation.3">
                  <p:embed/>
                </p:oleObj>
              </mc:Choice>
              <mc:Fallback>
                <p:oleObj name="Ecuación" r:id="rId5" imgW="25527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0938"/>
                        <a:ext cx="49688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2">
            <a:extLst>
              <a:ext uri="{FF2B5EF4-FFF2-40B4-BE49-F238E27FC236}">
                <a16:creationId xmlns:a16="http://schemas.microsoft.com/office/drawing/2014/main" id="{20D52869-A885-B4B9-DF83-B9B9F037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4 Marcador de fecha">
            <a:extLst>
              <a:ext uri="{FF2B5EF4-FFF2-40B4-BE49-F238E27FC236}">
                <a16:creationId xmlns:a16="http://schemas.microsoft.com/office/drawing/2014/main" id="{20C5E89B-DABF-2F6F-20A1-A1C55811F47E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latin typeface="Tahoma" panose="020B0604030504040204" pitchFamily="34" charset="0"/>
              </a:rPr>
              <a:t>Prof. Juan Huapaya</a:t>
            </a:r>
          </a:p>
        </p:txBody>
      </p:sp>
      <p:sp>
        <p:nvSpPr>
          <p:cNvPr id="138243" name="Text Box 5">
            <a:extLst>
              <a:ext uri="{FF2B5EF4-FFF2-40B4-BE49-F238E27FC236}">
                <a16:creationId xmlns:a16="http://schemas.microsoft.com/office/drawing/2014/main" id="{4829AC3E-66F2-7248-2E20-DDE9824B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Aplicación: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138244" name="Rectangle 8">
            <a:extLst>
              <a:ext uri="{FF2B5EF4-FFF2-40B4-BE49-F238E27FC236}">
                <a16:creationId xmlns:a16="http://schemas.microsoft.com/office/drawing/2014/main" id="{637ECFCD-DB7E-E653-0B93-76532330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979AE499-C5D6-9D12-93B9-ECA7A184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84425"/>
            <a:ext cx="8569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En los sistemas de difusión de TV, las señales de video se transmiten mediante banda laterales residuales, lo que reduce el ancho de banda de 8 MHz a 4.5 MHz aprox.</a:t>
            </a:r>
            <a:endParaRPr lang="es-ES" altLang="es-ES" sz="2400">
              <a:latin typeface="Tahoma" panose="020B0604030504040204" pitchFamily="34" charset="0"/>
            </a:endParaRPr>
          </a:p>
        </p:txBody>
      </p:sp>
      <p:pic>
        <p:nvPicPr>
          <p:cNvPr id="451591" name="Picture 7">
            <a:extLst>
              <a:ext uri="{FF2B5EF4-FFF2-40B4-BE49-F238E27FC236}">
                <a16:creationId xmlns:a16="http://schemas.microsoft.com/office/drawing/2014/main" id="{D035EDEB-F7F6-6AC7-C29D-788B2728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56088"/>
            <a:ext cx="8280400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7" name="Text Box 2">
            <a:extLst>
              <a:ext uri="{FF2B5EF4-FFF2-40B4-BE49-F238E27FC236}">
                <a16:creationId xmlns:a16="http://schemas.microsoft.com/office/drawing/2014/main" id="{7ED89BD2-C486-167A-2540-9BCC333E3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4 Marcador de fecha">
            <a:extLst>
              <a:ext uri="{FF2B5EF4-FFF2-40B4-BE49-F238E27FC236}">
                <a16:creationId xmlns:a16="http://schemas.microsoft.com/office/drawing/2014/main" id="{D6FEB476-F4EA-C077-D391-BA07D93800AF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latin typeface="Tahoma" panose="020B0604030504040204" pitchFamily="34" charset="0"/>
              </a:rPr>
              <a:t>Prof. Juan Huapaya</a:t>
            </a:r>
          </a:p>
        </p:txBody>
      </p:sp>
      <p:sp>
        <p:nvSpPr>
          <p:cNvPr id="139267" name="Rectangle 8">
            <a:extLst>
              <a:ext uri="{FF2B5EF4-FFF2-40B4-BE49-F238E27FC236}">
                <a16:creationId xmlns:a16="http://schemas.microsoft.com/office/drawing/2014/main" id="{AB020B34-E9BA-5792-2B9F-13D8707E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B7A9F195-6804-7E7F-E452-A877A2A5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1989138"/>
            <a:ext cx="85693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10000"/>
              </a:spcBef>
              <a:buClrTx/>
              <a:buSzTx/>
              <a:buNone/>
            </a:pPr>
            <a:r>
              <a:rPr lang="es-PE" altLang="es-ES" sz="2400" dirty="0">
                <a:latin typeface="Tahoma" panose="020B0604030504040204" pitchFamily="34" charset="0"/>
              </a:rPr>
              <a:t>En la figura se muestra que la caída gradual del filtro VSB no se sitúa sobre la portadora sino 1 MHz por debajo de ella y el en receptor se completa la característica de banda lateral residual.</a:t>
            </a:r>
            <a:endParaRPr lang="es-ES" altLang="es-ES" sz="2400" dirty="0">
              <a:latin typeface="Tahoma" panose="020B0604030504040204" pitchFamily="34" charset="0"/>
            </a:endParaRPr>
          </a:p>
        </p:txBody>
      </p:sp>
      <p:pic>
        <p:nvPicPr>
          <p:cNvPr id="139269" name="Picture 7">
            <a:extLst>
              <a:ext uri="{FF2B5EF4-FFF2-40B4-BE49-F238E27FC236}">
                <a16:creationId xmlns:a16="http://schemas.microsoft.com/office/drawing/2014/main" id="{4591118C-167D-03FB-6490-CD402DDE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3769581"/>
            <a:ext cx="82804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Text Box 2">
            <a:extLst>
              <a:ext uri="{FF2B5EF4-FFF2-40B4-BE49-F238E27FC236}">
                <a16:creationId xmlns:a16="http://schemas.microsoft.com/office/drawing/2014/main" id="{D278BC89-E5A0-9D92-A825-B0B6094E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fecha 1">
            <a:extLst>
              <a:ext uri="{FF2B5EF4-FFF2-40B4-BE49-F238E27FC236}">
                <a16:creationId xmlns:a16="http://schemas.microsoft.com/office/drawing/2014/main" id="{37890930-8B4C-A4FA-3D0C-810255C1DB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" altLang="es-PE"/>
              <a:t>Prof. Juan Huapaya</a:t>
            </a:r>
          </a:p>
        </p:txBody>
      </p:sp>
      <p:sp>
        <p:nvSpPr>
          <p:cNvPr id="25603" name="4 Marcador de fecha">
            <a:extLst>
              <a:ext uri="{FF2B5EF4-FFF2-40B4-BE49-F238E27FC236}">
                <a16:creationId xmlns:a16="http://schemas.microsoft.com/office/drawing/2014/main" id="{DC9C8D1C-F1AE-72C5-EAB3-8EE4B734E357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1400"/>
              <a:t>Prof. Juan Huapaya</a:t>
            </a: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119532C0-2A22-B3DF-3C44-49513EEB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180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AB31C25-814C-29FA-7CE3-4D643823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1989138"/>
            <a:ext cx="85693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10000"/>
              </a:spcBef>
              <a:buClrTx/>
              <a:buSzTx/>
              <a:buNone/>
            </a:pPr>
            <a:r>
              <a:rPr lang="es-PE" altLang="es-PE" sz="2400" dirty="0"/>
              <a:t>Observe que también la información de color y audio están centradas en otras frecuencias denominadas sub portadoras obteniéndose en realidad una señal múltiple FDM como anticipo al concepto de multicanalización.</a:t>
            </a:r>
            <a:r>
              <a:rPr lang="es-ES" altLang="es-PE" sz="2400" dirty="0"/>
              <a:t> </a:t>
            </a:r>
          </a:p>
        </p:txBody>
      </p:sp>
      <p:pic>
        <p:nvPicPr>
          <p:cNvPr id="25608" name="Picture 8">
            <a:extLst>
              <a:ext uri="{FF2B5EF4-FFF2-40B4-BE49-F238E27FC236}">
                <a16:creationId xmlns:a16="http://schemas.microsoft.com/office/drawing/2014/main" id="{E5F9E0EA-DA51-F6BE-4FE1-B5AFC4AC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" y="4019782"/>
            <a:ext cx="8280400" cy="260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D169FEE3-E836-2A80-1745-BEEF54F2B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fecha">
            <a:extLst>
              <a:ext uri="{FF2B5EF4-FFF2-40B4-BE49-F238E27FC236}">
                <a16:creationId xmlns:a16="http://schemas.microsoft.com/office/drawing/2014/main" id="{D9AF3244-CED9-7E19-74E3-578316B79D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1400"/>
              <a:t>Prof. Juan Huapaya</a:t>
            </a:r>
          </a:p>
        </p:txBody>
      </p:sp>
      <p:pic>
        <p:nvPicPr>
          <p:cNvPr id="26627" name="Imagen 3">
            <a:extLst>
              <a:ext uri="{FF2B5EF4-FFF2-40B4-BE49-F238E27FC236}">
                <a16:creationId xmlns:a16="http://schemas.microsoft.com/office/drawing/2014/main" id="{C6BB041B-7414-E585-8C95-24D5EB45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33613"/>
            <a:ext cx="8966200" cy="401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CB919D-D28B-8D48-9F51-119FF364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909638"/>
            <a:ext cx="77930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s-PE" kern="0" dirty="0"/>
              <a:t>Comparación entre sistemas AM</a:t>
            </a:r>
            <a:endParaRPr lang="es-ES" kern="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fecha">
            <a:extLst>
              <a:ext uri="{FF2B5EF4-FFF2-40B4-BE49-F238E27FC236}">
                <a16:creationId xmlns:a16="http://schemas.microsoft.com/office/drawing/2014/main" id="{2B148C1B-5E9B-C9CB-94BE-BACE14618F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70724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1400" dirty="0"/>
              <a:t>Prof. Juan Huapaya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56EF32-261F-F839-11DB-AF397F31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909638"/>
            <a:ext cx="77930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s-PE" kern="0" dirty="0"/>
              <a:t>Comparación entre sistemas AM</a:t>
            </a:r>
            <a:endParaRPr lang="es-ES" kern="0" dirty="0"/>
          </a:p>
        </p:txBody>
      </p:sp>
      <p:pic>
        <p:nvPicPr>
          <p:cNvPr id="27652" name="Imagen 1">
            <a:extLst>
              <a:ext uri="{FF2B5EF4-FFF2-40B4-BE49-F238E27FC236}">
                <a16:creationId xmlns:a16="http://schemas.microsoft.com/office/drawing/2014/main" id="{426D9E1A-2B38-761C-738F-487590E5E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325688"/>
            <a:ext cx="9144001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1604EEA9-DF3A-E5DA-DCAA-106B79EF5C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353425" cy="14398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en fase PM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La fase de la portadora es modulada por f(t).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Forma de onda: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/>
          </a:p>
        </p:txBody>
      </p:sp>
      <p:pic>
        <p:nvPicPr>
          <p:cNvPr id="126985" name="Picture 9">
            <a:extLst>
              <a:ext uri="{FF2B5EF4-FFF2-40B4-BE49-F238E27FC236}">
                <a16:creationId xmlns:a16="http://schemas.microsoft.com/office/drawing/2014/main" id="{30BA6359-15FE-BF7C-F728-C12AAC60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7" b="-38776"/>
          <a:stretch>
            <a:fillRect/>
          </a:stretch>
        </p:blipFill>
        <p:spPr bwMode="auto">
          <a:xfrm>
            <a:off x="395288" y="364490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6" name="Picture 10">
            <a:extLst>
              <a:ext uri="{FF2B5EF4-FFF2-40B4-BE49-F238E27FC236}">
                <a16:creationId xmlns:a16="http://schemas.microsoft.com/office/drawing/2014/main" id="{6B2E4E80-3285-7BF6-AA68-7E898333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08500"/>
            <a:ext cx="57610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7" name="Picture 11">
            <a:extLst>
              <a:ext uri="{FF2B5EF4-FFF2-40B4-BE49-F238E27FC236}">
                <a16:creationId xmlns:a16="http://schemas.microsoft.com/office/drawing/2014/main" id="{A5A99778-BDDC-253D-74C2-32C29B55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157788"/>
            <a:ext cx="1474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9" name="Picture 13">
            <a:extLst>
              <a:ext uri="{FF2B5EF4-FFF2-40B4-BE49-F238E27FC236}">
                <a16:creationId xmlns:a16="http://schemas.microsoft.com/office/drawing/2014/main" id="{3A59D51C-A315-6729-313F-85FFBA00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24400"/>
            <a:ext cx="230346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91" name="Picture 15">
            <a:extLst>
              <a:ext uri="{FF2B5EF4-FFF2-40B4-BE49-F238E27FC236}">
                <a16:creationId xmlns:a16="http://schemas.microsoft.com/office/drawing/2014/main" id="{21387A8F-5500-8475-6E6E-5A038EBC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24400"/>
            <a:ext cx="23034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2">
            <a:extLst>
              <a:ext uri="{FF2B5EF4-FFF2-40B4-BE49-F238E27FC236}">
                <a16:creationId xmlns:a16="http://schemas.microsoft.com/office/drawing/2014/main" id="{AD1426A8-8C40-6EC3-F761-D7A16F04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>
            <a:extLst>
              <a:ext uri="{FF2B5EF4-FFF2-40B4-BE49-F238E27FC236}">
                <a16:creationId xmlns:a16="http://schemas.microsoft.com/office/drawing/2014/main" id="{3F36E274-24E9-9594-9515-4E90479E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"/>
          <a:stretch>
            <a:fillRect/>
          </a:stretch>
        </p:blipFill>
        <p:spPr bwMode="auto">
          <a:xfrm>
            <a:off x="-180975" y="2205038"/>
            <a:ext cx="932497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>
            <a:extLst>
              <a:ext uri="{FF2B5EF4-FFF2-40B4-BE49-F238E27FC236}">
                <a16:creationId xmlns:a16="http://schemas.microsoft.com/office/drawing/2014/main" id="{A0A7AA90-C3CB-278E-76F1-CEE24217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23238C2E-33D3-C9C9-1DA3-407CEAE6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lineal o en Amplitud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C7C1B06-B981-B662-32D2-747ED1D39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749894BF-6FFA-2FEC-AF5E-FF6451AA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146300"/>
            <a:ext cx="80391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/>
              <a:t>Esta técnica de modulación fue la 1ra en desarrollarse a inicios del siglo XX. En ella la amplitud A(t) de la portadora varía linealmente con la señal mensaje f(t):</a:t>
            </a:r>
            <a:endParaRPr lang="es-ES" altLang="es-ES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7CF8F563-DC53-C45B-1E17-8E9019D0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4877ACB5-0456-23BD-4ECD-6A8175F3E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4646613"/>
          <a:ext cx="5891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714500" imgH="228600" progId="Equation.3">
                  <p:embed/>
                </p:oleObj>
              </mc:Choice>
              <mc:Fallback>
                <p:oleObj name="Ecuación" r:id="rId3" imgW="1714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646613"/>
                        <a:ext cx="5891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497DBF47-0347-9CDD-CFB7-6A648BCE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230545E3-CD86-5F6E-E467-C73B4A76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2532" name="Text Box 6">
            <a:extLst>
              <a:ext uri="{FF2B5EF4-FFF2-40B4-BE49-F238E27FC236}">
                <a16:creationId xmlns:a16="http://schemas.microsoft.com/office/drawing/2014/main" id="{6F9CAD9B-6C5F-659F-0D40-846D268B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930400"/>
            <a:ext cx="8561387" cy="5140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9388" indent="17621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PE" dirty="0"/>
              <a:t>Clasificación: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s-PE" sz="3200" dirty="0"/>
              <a:t>AM de Doble Banda Lateral: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DSB con portadora suprimida: DSB-SC o DBL-SP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AM con portadora presente: DSB o DSB-LC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s-PE" sz="3200" dirty="0"/>
              <a:t>AM de Banda Lateral: 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Lateral Única: SSB-SC o BLU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Lateral con portadora: SSB o SSB-LC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s-PE" sz="3200" dirty="0"/>
              <a:t>AM de Banda Vestigial: 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Vestigial sin portadora: VSB-SC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Lateral Residual: VSB o VSB-LC o BLR</a:t>
            </a:r>
          </a:p>
          <a:p>
            <a:pPr lvl="1" indent="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s-PE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C73DB5D5-9BC9-B964-C440-5576F2745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106C11C-1229-C48D-9617-CFB2F923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1A1E0E3-1F0C-2800-72D8-3C8CE9AB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Generación DSB-SC: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F2450335-39D0-5CDA-9BDF-FD7CB4F4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b="3513"/>
          <a:stretch>
            <a:fillRect/>
          </a:stretch>
        </p:blipFill>
        <p:spPr bwMode="auto">
          <a:xfrm>
            <a:off x="355600" y="2571750"/>
            <a:ext cx="4397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7F0D260C-B417-6A3A-D0BD-14BD3BFFE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2830513"/>
          <a:ext cx="37925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62100" imgH="228600" progId="Equation.3">
                  <p:embed/>
                </p:oleObj>
              </mc:Choice>
              <mc:Fallback>
                <p:oleObj name="Ecuación" r:id="rId4" imgW="1562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165" t="11708" b="9756"/>
                      <a:stretch>
                        <a:fillRect/>
                      </a:stretch>
                    </p:blipFill>
                    <p:spPr bwMode="auto">
                      <a:xfrm>
                        <a:off x="4664075" y="2830513"/>
                        <a:ext cx="37925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Imagen 271" descr="AM Fig 1">
            <a:extLst>
              <a:ext uri="{FF2B5EF4-FFF2-40B4-BE49-F238E27FC236}">
                <a16:creationId xmlns:a16="http://schemas.microsoft.com/office/drawing/2014/main" id="{507B2ECE-4643-4156-6C45-89D1C98C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830763"/>
            <a:ext cx="771048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506FCB5E-E990-0844-D875-196A4C6E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5F30795-2A7D-381F-4DD9-FC3E7570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1640CEC5-C5E6-A67B-2140-8C744A864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Espectro DSB-SC:</a:t>
            </a:r>
          </a:p>
        </p:txBody>
      </p:sp>
      <p:sp>
        <p:nvSpPr>
          <p:cNvPr id="26629" name="Rectangle 9">
            <a:extLst>
              <a:ext uri="{FF2B5EF4-FFF2-40B4-BE49-F238E27FC236}">
                <a16:creationId xmlns:a16="http://schemas.microsoft.com/office/drawing/2014/main" id="{2EBE88BB-2642-C4D7-84C5-2F30E27B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6630" name="Object 8">
            <a:extLst>
              <a:ext uri="{FF2B5EF4-FFF2-40B4-BE49-F238E27FC236}">
                <a16:creationId xmlns:a16="http://schemas.microsoft.com/office/drawing/2014/main" id="{B6C3C8BA-D4F5-B244-C2DB-6DFC84896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2557463"/>
          <a:ext cx="67008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438400" imgH="393700" progId="Equation.3">
                  <p:embed/>
                </p:oleObj>
              </mc:Choice>
              <mc:Fallback>
                <p:oleObj name="Ecuación" r:id="rId3" imgW="2438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557463"/>
                        <a:ext cx="67008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3053" name="Picture 13">
            <a:extLst>
              <a:ext uri="{FF2B5EF4-FFF2-40B4-BE49-F238E27FC236}">
                <a16:creationId xmlns:a16="http://schemas.microsoft.com/office/drawing/2014/main" id="{125E26CC-358D-822B-C709-E2839E8B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8004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8F554603-E1B6-CB69-63CC-6EE7084B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6F446D0-33B4-5240-8316-1D96E669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871FD29-1340-C4BB-441F-19EFB8AB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247A0CE-C010-39D3-74CD-81F95919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28678" name="Picture 7">
            <a:extLst>
              <a:ext uri="{FF2B5EF4-FFF2-40B4-BE49-F238E27FC236}">
                <a16:creationId xmlns:a16="http://schemas.microsoft.com/office/drawing/2014/main" id="{F2182A66-BE7E-E589-5BE6-13667B8D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7" name="Picture 9">
            <a:extLst>
              <a:ext uri="{FF2B5EF4-FFF2-40B4-BE49-F238E27FC236}">
                <a16:creationId xmlns:a16="http://schemas.microsoft.com/office/drawing/2014/main" id="{F4F019D5-A394-5216-D5EE-0B5AEDF7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6" r="8780" b="21918"/>
          <a:stretch>
            <a:fillRect/>
          </a:stretch>
        </p:blipFill>
        <p:spPr bwMode="auto">
          <a:xfrm>
            <a:off x="5713413" y="4530725"/>
            <a:ext cx="1131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8" name="Text Box 10">
            <a:extLst>
              <a:ext uri="{FF2B5EF4-FFF2-40B4-BE49-F238E27FC236}">
                <a16:creationId xmlns:a16="http://schemas.microsoft.com/office/drawing/2014/main" id="{1BA5E6B2-2427-B29F-BB5E-9C531062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473700"/>
            <a:ext cx="599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ES"/>
              <a:t>Ancho de banda:	B</a:t>
            </a:r>
            <a:r>
              <a:rPr lang="es-MX" altLang="es-ES" baseline="-25000"/>
              <a:t>tx</a:t>
            </a:r>
            <a:r>
              <a:rPr lang="es-MX" altLang="es-ES"/>
              <a:t> = 2f</a:t>
            </a:r>
            <a:r>
              <a:rPr lang="es-MX" altLang="es-ES" baseline="-25000"/>
              <a:t>m</a:t>
            </a:r>
            <a:r>
              <a:rPr lang="es-MX" altLang="es-ES"/>
              <a:t> Hz</a:t>
            </a:r>
            <a:r>
              <a:rPr lang="es-ES" altLang="es-ES"/>
              <a:t> </a:t>
            </a:r>
          </a:p>
        </p:txBody>
      </p:sp>
      <p:pic>
        <p:nvPicPr>
          <p:cNvPr id="28681" name="Picture 12">
            <a:extLst>
              <a:ext uri="{FF2B5EF4-FFF2-40B4-BE49-F238E27FC236}">
                <a16:creationId xmlns:a16="http://schemas.microsoft.com/office/drawing/2014/main" id="{B9FB0918-9277-E9DB-ECD0-21071A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931072D-41C3-4771-E690-B6C3CC927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6588"/>
            <a:ext cx="8226425" cy="2995612"/>
          </a:xfrm>
        </p:spPr>
        <p:txBody>
          <a:bodyPr/>
          <a:lstStyle/>
          <a:p>
            <a:pPr eaLnBrk="1" hangingPunct="1">
              <a:tabLst>
                <a:tab pos="1244600" algn="l"/>
              </a:tabLst>
            </a:pPr>
            <a:r>
              <a:rPr lang="es-ES_tradnl" altLang="es-ES"/>
              <a:t>1.1 Modulación CW.</a:t>
            </a:r>
          </a:p>
          <a:p>
            <a:pPr eaLnBrk="1" hangingPunct="1">
              <a:tabLst>
                <a:tab pos="1244600" algn="l"/>
              </a:tabLst>
            </a:pPr>
            <a:r>
              <a:rPr lang="es-ES_tradnl" altLang="es-ES"/>
              <a:t>1.2 Modulación lineal AM.</a:t>
            </a:r>
          </a:p>
          <a:p>
            <a:pPr eaLnBrk="1" hangingPunct="1">
              <a:tabLst>
                <a:tab pos="1244600" algn="l"/>
              </a:tabLst>
            </a:pPr>
            <a:endParaRPr lang="es-ES" altLang="es-ES"/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C9163C40-0477-187C-68FB-B05D0764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825500"/>
            <a:ext cx="80740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3600">
                <a:solidFill>
                  <a:schemeClr val="tx2"/>
                </a:solidFill>
                <a:latin typeface="Arial" panose="020B0604020202020204" pitchFamily="34" charset="0"/>
              </a:rPr>
              <a:t>Contenidos</a:t>
            </a:r>
            <a:endParaRPr lang="es-ES" altLang="es-ES" sz="36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6445DE75-CA7B-06FC-702E-B5A504CA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B3B9E30-8327-905A-C917-B13F4DF1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CA4416B9-EADF-A364-72F7-E4B2BD26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0725" name="Picture 6">
            <a:extLst>
              <a:ext uri="{FF2B5EF4-FFF2-40B4-BE49-F238E27FC236}">
                <a16:creationId xmlns:a16="http://schemas.microsoft.com/office/drawing/2014/main" id="{3E238D99-5E11-DC50-69BE-2705C27E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4" name="Text Box 8">
            <a:extLst>
              <a:ext uri="{FF2B5EF4-FFF2-40B4-BE49-F238E27FC236}">
                <a16:creationId xmlns:a16="http://schemas.microsoft.com/office/drawing/2014/main" id="{7E428FAD-1829-02BC-4A78-7171A788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473700"/>
            <a:ext cx="275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ES"/>
              <a:t>Potencia de Tx:</a:t>
            </a:r>
            <a:endParaRPr lang="es-ES" altLang="es-ES"/>
          </a:p>
        </p:txBody>
      </p:sp>
      <p:pic>
        <p:nvPicPr>
          <p:cNvPr id="30727" name="Picture 9">
            <a:extLst>
              <a:ext uri="{FF2B5EF4-FFF2-40B4-BE49-F238E27FC236}">
                <a16:creationId xmlns:a16="http://schemas.microsoft.com/office/drawing/2014/main" id="{C4CD7BD0-EA57-5DFC-CE9B-D6F04F39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6" name="Picture 10">
            <a:extLst>
              <a:ext uri="{FF2B5EF4-FFF2-40B4-BE49-F238E27FC236}">
                <a16:creationId xmlns:a16="http://schemas.microsoft.com/office/drawing/2014/main" id="{099E09BA-C077-9C77-C86F-B3FB239A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94" b="3030"/>
          <a:stretch>
            <a:fillRect/>
          </a:stretch>
        </p:blipFill>
        <p:spPr bwMode="auto">
          <a:xfrm>
            <a:off x="4451350" y="5124450"/>
            <a:ext cx="20955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11">
            <a:extLst>
              <a:ext uri="{FF2B5EF4-FFF2-40B4-BE49-F238E27FC236}">
                <a16:creationId xmlns:a16="http://schemas.microsoft.com/office/drawing/2014/main" id="{DED639EF-5C0A-4FF3-A116-3366713D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AF5554E-7915-32A9-CC21-6519E3CA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3C9A1C-E47D-F95F-762F-98A0BBF8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754DB39-11D9-DEDD-AEDB-2A9F6F28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7FAC9533-1AEA-C1A1-84FD-001895B4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8" name="Text Box 6">
            <a:extLst>
              <a:ext uri="{FF2B5EF4-FFF2-40B4-BE49-F238E27FC236}">
                <a16:creationId xmlns:a16="http://schemas.microsoft.com/office/drawing/2014/main" id="{9053FA3C-BDFE-2DF3-4926-C99BB63A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40300"/>
            <a:ext cx="8140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/>
              <a:t>En las frecuencias positivas la porción del espectro a la derecha de ω</a:t>
            </a:r>
            <a:r>
              <a:rPr lang="es-ES" altLang="es-ES" sz="2400" baseline="-25000"/>
              <a:t>c</a:t>
            </a:r>
            <a:r>
              <a:rPr lang="es-ES" altLang="es-ES" sz="2400"/>
              <a:t> se le conoce como la banda lateral superior USB (BLS) y la porción a la izquierda es la banda lateral inferior LSB (BLI). </a:t>
            </a:r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4859C6FD-916D-8798-492F-29D3C88C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 Box 9">
            <a:extLst>
              <a:ext uri="{FF2B5EF4-FFF2-40B4-BE49-F238E27FC236}">
                <a16:creationId xmlns:a16="http://schemas.microsoft.com/office/drawing/2014/main" id="{C442DD48-5263-8698-ECEA-D8E2C3371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BA95D6C-3DE7-6842-F74F-62E88FA3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245117-F2E2-1BD9-EB2A-0CAB440E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E091FEE-662A-57E1-D25B-1DE6671A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E18604A1-AEC7-A66E-E394-8239ECD4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334" name="Text Box 6">
            <a:extLst>
              <a:ext uri="{FF2B5EF4-FFF2-40B4-BE49-F238E27FC236}">
                <a16:creationId xmlns:a16="http://schemas.microsoft.com/office/drawing/2014/main" id="{54F399A3-E6A0-D367-869C-998F159F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40300"/>
            <a:ext cx="8140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/>
              <a:t>Este tipo de modulación por amplitud se llamada </a:t>
            </a:r>
            <a:r>
              <a:rPr lang="es-PE" altLang="es-ES" sz="2400" i="1"/>
              <a:t>portadora suprimida</a:t>
            </a:r>
            <a:r>
              <a:rPr lang="es-PE" altLang="es-ES" sz="2400"/>
              <a:t> pues en el espectro de la señal modulada no aparece el espectro de la señal portadora.</a:t>
            </a:r>
            <a:r>
              <a:rPr lang="es-PE" altLang="es-ES" sz="1800"/>
              <a:t> </a:t>
            </a:r>
            <a:endParaRPr lang="es-ES" altLang="es-ES" sz="1800"/>
          </a:p>
        </p:txBody>
      </p:sp>
      <p:pic>
        <p:nvPicPr>
          <p:cNvPr id="34823" name="Picture 7">
            <a:extLst>
              <a:ext uri="{FF2B5EF4-FFF2-40B4-BE49-F238E27FC236}">
                <a16:creationId xmlns:a16="http://schemas.microsoft.com/office/drawing/2014/main" id="{6B4AF71B-20B3-D092-696D-81E9051D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>
            <a:extLst>
              <a:ext uri="{FF2B5EF4-FFF2-40B4-BE49-F238E27FC236}">
                <a16:creationId xmlns:a16="http://schemas.microsoft.com/office/drawing/2014/main" id="{7F6562FA-9560-384B-DD56-17DDBF999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0A6C3DC3-5D9F-359D-E8FF-3F56CF88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F22F820-9779-79EF-B756-905EF5559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D11D14AF-41DA-3C3D-3DB6-319A3AE3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382" name="Text Box 6">
            <a:extLst>
              <a:ext uri="{FF2B5EF4-FFF2-40B4-BE49-F238E27FC236}">
                <a16:creationId xmlns:a16="http://schemas.microsoft.com/office/drawing/2014/main" id="{9475F0C5-2359-CF4B-7206-32694EB8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40300"/>
            <a:ext cx="8140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/>
              <a:t>También se denomina</a:t>
            </a:r>
            <a:r>
              <a:rPr lang="es-ES" altLang="es-ES" sz="2400" i="1"/>
              <a:t> doble banda lateral</a:t>
            </a:r>
            <a:r>
              <a:rPr lang="es-ES" altLang="es-ES" sz="2400"/>
              <a:t> pues se puede apreciar las dos porciones del espectro de la señal original en la zona de las frecuencias positivas.</a:t>
            </a:r>
          </a:p>
        </p:txBody>
      </p:sp>
      <p:pic>
        <p:nvPicPr>
          <p:cNvPr id="36870" name="Picture 7">
            <a:extLst>
              <a:ext uri="{FF2B5EF4-FFF2-40B4-BE49-F238E27FC236}">
                <a16:creationId xmlns:a16="http://schemas.microsoft.com/office/drawing/2014/main" id="{D53E5A5B-1D0F-6F3A-AF70-7E7F81F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8">
            <a:extLst>
              <a:ext uri="{FF2B5EF4-FFF2-40B4-BE49-F238E27FC236}">
                <a16:creationId xmlns:a16="http://schemas.microsoft.com/office/drawing/2014/main" id="{B46EDBD7-7220-E6DC-7D8B-DC75754F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1819A60C-6FA2-08B0-E1BD-F0B56043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0FC5CBD-2A99-BB5B-55A9-A3A89989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B09A934-6DF6-4D3A-3820-70D44EFA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8917" name="Text Box 8">
            <a:extLst>
              <a:ext uri="{FF2B5EF4-FFF2-40B4-BE49-F238E27FC236}">
                <a16:creationId xmlns:a16="http://schemas.microsoft.com/office/drawing/2014/main" id="{CF906DB3-4363-1E78-C5CB-8F8D877D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Patrón XY:</a:t>
            </a:r>
          </a:p>
        </p:txBody>
      </p:sp>
      <p:pic>
        <p:nvPicPr>
          <p:cNvPr id="38918" name="Picture 9">
            <a:extLst>
              <a:ext uri="{FF2B5EF4-FFF2-40B4-BE49-F238E27FC236}">
                <a16:creationId xmlns:a16="http://schemas.microsoft.com/office/drawing/2014/main" id="{38E5DA20-210E-30DA-41B3-F422FDB8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3128963"/>
            <a:ext cx="833596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9696-DBA2-24BD-FABE-0B12E1473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67C7-B071-A06F-B44A-CA8C6EE0E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3267757E-5C48-CB3C-B553-CA13A4C4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0963" name="Rectangle 6">
            <a:extLst>
              <a:ext uri="{FF2B5EF4-FFF2-40B4-BE49-F238E27FC236}">
                <a16:creationId xmlns:a16="http://schemas.microsoft.com/office/drawing/2014/main" id="{F8737807-9BFF-A516-A679-FE3A2FE8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0964" name="Text Box 7">
            <a:extLst>
              <a:ext uri="{FF2B5EF4-FFF2-40B4-BE49-F238E27FC236}">
                <a16:creationId xmlns:a16="http://schemas.microsoft.com/office/drawing/2014/main" id="{975568E4-4F7A-A77A-62F0-50BFF5C9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0966" name="Picture 11">
            <a:extLst>
              <a:ext uri="{FF2B5EF4-FFF2-40B4-BE49-F238E27FC236}">
                <a16:creationId xmlns:a16="http://schemas.microsoft.com/office/drawing/2014/main" id="{BEC380B0-ADE0-9A84-9EF3-A28FEA72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6495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13">
            <a:extLst>
              <a:ext uri="{FF2B5EF4-FFF2-40B4-BE49-F238E27FC236}">
                <a16:creationId xmlns:a16="http://schemas.microsoft.com/office/drawing/2014/main" id="{24BD38E3-B280-EC67-9264-5BE22CD2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0969" name="Text Box 2">
            <a:extLst>
              <a:ext uri="{FF2B5EF4-FFF2-40B4-BE49-F238E27FC236}">
                <a16:creationId xmlns:a16="http://schemas.microsoft.com/office/drawing/2014/main" id="{E6D697AD-B629-47CE-9EAD-05BC37BE6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B0F90E51-EEAF-1428-9749-AC288E62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03825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Señal de predetección: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FB506A27-04FA-12BA-3085-615A588D4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164138"/>
          <a:ext cx="4103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930400" imgH="228600" progId="Equation.3">
                  <p:embed/>
                </p:oleObj>
              </mc:Choice>
              <mc:Fallback>
                <p:oleObj name="Ecuación" r:id="rId3" imgW="1930400" imgH="228600" progId="Equation.3">
                  <p:embed/>
                  <p:pic>
                    <p:nvPicPr>
                      <p:cNvPr id="137230" name="Object 14">
                        <a:extLst>
                          <a:ext uri="{FF2B5EF4-FFF2-40B4-BE49-F238E27FC236}">
                            <a16:creationId xmlns:a16="http://schemas.microsoft.com/office/drawing/2014/main" id="{8B1AD93E-276D-3027-9D74-EFF168149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64138"/>
                        <a:ext cx="41036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1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E63E128D-4B4A-A2EF-F397-1CC61EFB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E5E2E06D-867D-4FE1-72B4-A8854407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3012" name="Text Box 8">
            <a:extLst>
              <a:ext uri="{FF2B5EF4-FFF2-40B4-BE49-F238E27FC236}">
                <a16:creationId xmlns:a16="http://schemas.microsoft.com/office/drawing/2014/main" id="{5E5BCE0D-7721-8E70-351D-28B05AC4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03825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Señal de predetección: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3013" name="Picture 9">
            <a:extLst>
              <a:ext uri="{FF2B5EF4-FFF2-40B4-BE49-F238E27FC236}">
                <a16:creationId xmlns:a16="http://schemas.microsoft.com/office/drawing/2014/main" id="{BB028770-C221-BF41-5811-64930090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10">
            <a:extLst>
              <a:ext uri="{FF2B5EF4-FFF2-40B4-BE49-F238E27FC236}">
                <a16:creationId xmlns:a16="http://schemas.microsoft.com/office/drawing/2014/main" id="{9B2543B5-C8E7-7778-13B7-DB3AB83A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3015" name="Rectangle 11">
            <a:extLst>
              <a:ext uri="{FF2B5EF4-FFF2-40B4-BE49-F238E27FC236}">
                <a16:creationId xmlns:a16="http://schemas.microsoft.com/office/drawing/2014/main" id="{449EEA0F-9C9C-D91B-274A-60615991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3016" name="Rectangle 12">
            <a:extLst>
              <a:ext uri="{FF2B5EF4-FFF2-40B4-BE49-F238E27FC236}">
                <a16:creationId xmlns:a16="http://schemas.microsoft.com/office/drawing/2014/main" id="{5634753A-2AE0-1F60-652B-9D86C89A1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graphicFrame>
        <p:nvGraphicFramePr>
          <p:cNvPr id="138253" name="Object 13">
            <a:extLst>
              <a:ext uri="{FF2B5EF4-FFF2-40B4-BE49-F238E27FC236}">
                <a16:creationId xmlns:a16="http://schemas.microsoft.com/office/drawing/2014/main" id="{AFBAD88A-FD34-C6EC-CE7A-B32338EFC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084763"/>
          <a:ext cx="5184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616200" imgH="368300" progId="Equation.3">
                  <p:embed/>
                </p:oleObj>
              </mc:Choice>
              <mc:Fallback>
                <p:oleObj name="Ecuación" r:id="rId3" imgW="26162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084763"/>
                        <a:ext cx="51847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7">
            <a:extLst>
              <a:ext uri="{FF2B5EF4-FFF2-40B4-BE49-F238E27FC236}">
                <a16:creationId xmlns:a16="http://schemas.microsoft.com/office/drawing/2014/main" id="{39841443-B454-C3D5-1623-2A8CD18C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43019" name="Text Box 2">
            <a:extLst>
              <a:ext uri="{FF2B5EF4-FFF2-40B4-BE49-F238E27FC236}">
                <a16:creationId xmlns:a16="http://schemas.microsoft.com/office/drawing/2014/main" id="{6BA624DA-6F78-3428-4B19-E59940D3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FF8F6F9D-1AE8-AE85-42BE-D453877C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F1A7C1A5-2AD5-A019-D908-16D1B280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4036" name="Rectangle 10">
            <a:extLst>
              <a:ext uri="{FF2B5EF4-FFF2-40B4-BE49-F238E27FC236}">
                <a16:creationId xmlns:a16="http://schemas.microsoft.com/office/drawing/2014/main" id="{CCF78A43-6958-B497-DFBC-F86D5AD4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4037" name="Rectangle 11">
            <a:extLst>
              <a:ext uri="{FF2B5EF4-FFF2-40B4-BE49-F238E27FC236}">
                <a16:creationId xmlns:a16="http://schemas.microsoft.com/office/drawing/2014/main" id="{EDB89B07-28BC-EFBA-C6A3-4337108E7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4038" name="Rectangle 12">
            <a:extLst>
              <a:ext uri="{FF2B5EF4-FFF2-40B4-BE49-F238E27FC236}">
                <a16:creationId xmlns:a16="http://schemas.microsoft.com/office/drawing/2014/main" id="{74B761BD-8BCB-9160-F02A-3DDB4306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graphicFrame>
        <p:nvGraphicFramePr>
          <p:cNvPr id="139277" name="Object 13">
            <a:extLst>
              <a:ext uri="{FF2B5EF4-FFF2-40B4-BE49-F238E27FC236}">
                <a16:creationId xmlns:a16="http://schemas.microsoft.com/office/drawing/2014/main" id="{2B27042C-2109-FCC7-4BD5-1A0B099D1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060575"/>
          <a:ext cx="5184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616200" imgH="368300" progId="Equation.3">
                  <p:embed/>
                </p:oleObj>
              </mc:Choice>
              <mc:Fallback>
                <p:oleObj name="Ecuación" r:id="rId2" imgW="26162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51847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8" name="Picture 14">
            <a:extLst>
              <a:ext uri="{FF2B5EF4-FFF2-40B4-BE49-F238E27FC236}">
                <a16:creationId xmlns:a16="http://schemas.microsoft.com/office/drawing/2014/main" id="{BD6AEA82-50AF-DE50-9E1E-E0184A5B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24175"/>
            <a:ext cx="842486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Text Box 15">
            <a:extLst>
              <a:ext uri="{FF2B5EF4-FFF2-40B4-BE49-F238E27FC236}">
                <a16:creationId xmlns:a16="http://schemas.microsoft.com/office/drawing/2014/main" id="{6AFA422B-04A2-294A-21A4-8DE46EAF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05375"/>
            <a:ext cx="84248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La ganancia del FPB compensa las pérdidas en el canal o la potencia de las portadoras locales en el Tx y Rx.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La atenuación no produce pérdida de información.</a:t>
            </a: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44042" name="Text Box 2">
            <a:extLst>
              <a:ext uri="{FF2B5EF4-FFF2-40B4-BE49-F238E27FC236}">
                <a16:creationId xmlns:a16="http://schemas.microsoft.com/office/drawing/2014/main" id="{3A0B2866-45DE-A822-629F-F5C8FCC5C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47997498-999B-21DA-799A-0F4CC99D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9B0634A5-AA90-5A1A-A4B2-792816B06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40296" name="Text Box 8">
            <a:extLst>
              <a:ext uri="{FF2B5EF4-FFF2-40B4-BE49-F238E27FC236}">
                <a16:creationId xmlns:a16="http://schemas.microsoft.com/office/drawing/2014/main" id="{F6CD2F04-304D-14BE-66AD-7623F02C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203825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Salida demodulada: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5061" name="Picture 9">
            <a:extLst>
              <a:ext uri="{FF2B5EF4-FFF2-40B4-BE49-F238E27FC236}">
                <a16:creationId xmlns:a16="http://schemas.microsoft.com/office/drawing/2014/main" id="{A6C9C067-2A3E-9E1E-3D98-0A1FEA0B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10">
            <a:extLst>
              <a:ext uri="{FF2B5EF4-FFF2-40B4-BE49-F238E27FC236}">
                <a16:creationId xmlns:a16="http://schemas.microsoft.com/office/drawing/2014/main" id="{61C015EC-76B0-11F3-DE08-36EB991B9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5063" name="Rectangle 11">
            <a:extLst>
              <a:ext uri="{FF2B5EF4-FFF2-40B4-BE49-F238E27FC236}">
                <a16:creationId xmlns:a16="http://schemas.microsoft.com/office/drawing/2014/main" id="{54499DF5-C775-CBC1-7998-8F29D07F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5064" name="Rectangle 12">
            <a:extLst>
              <a:ext uri="{FF2B5EF4-FFF2-40B4-BE49-F238E27FC236}">
                <a16:creationId xmlns:a16="http://schemas.microsoft.com/office/drawing/2014/main" id="{7F5C51D9-9FF3-4FCA-9DBA-DECAF312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5065" name="Rectangle 15">
            <a:extLst>
              <a:ext uri="{FF2B5EF4-FFF2-40B4-BE49-F238E27FC236}">
                <a16:creationId xmlns:a16="http://schemas.microsoft.com/office/drawing/2014/main" id="{A05F889C-5611-243E-6097-F9B28F66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graphicFrame>
        <p:nvGraphicFramePr>
          <p:cNvPr id="140302" name="Object 14">
            <a:extLst>
              <a:ext uri="{FF2B5EF4-FFF2-40B4-BE49-F238E27FC236}">
                <a16:creationId xmlns:a16="http://schemas.microsoft.com/office/drawing/2014/main" id="{B0F68092-BB73-068A-2A7F-0A2866A24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157788"/>
          <a:ext cx="38163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447172" imgH="253890" progId="Equation.3">
                  <p:embed/>
                </p:oleObj>
              </mc:Choice>
              <mc:Fallback>
                <p:oleObj name="Ecuación" r:id="rId3" imgW="1447172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57788"/>
                        <a:ext cx="38163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7">
            <a:extLst>
              <a:ext uri="{FF2B5EF4-FFF2-40B4-BE49-F238E27FC236}">
                <a16:creationId xmlns:a16="http://schemas.microsoft.com/office/drawing/2014/main" id="{4B5BA7E7-487C-2F3D-A00E-B7D4E3E4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45068" name="Text Box 2">
            <a:extLst>
              <a:ext uri="{FF2B5EF4-FFF2-40B4-BE49-F238E27FC236}">
                <a16:creationId xmlns:a16="http://schemas.microsoft.com/office/drawing/2014/main" id="{A6146208-FC46-746C-4373-1DEF4461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0522184C-FFC9-1098-04F8-36D9B6B8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Marcador de fecha">
            <a:extLst>
              <a:ext uri="{FF2B5EF4-FFF2-40B4-BE49-F238E27FC236}">
                <a16:creationId xmlns:a16="http://schemas.microsoft.com/office/drawing/2014/main" id="{21C71FE2-D280-ABF5-BCB4-7E5D92C137C8}"/>
              </a:ext>
            </a:extLst>
          </p:cNvPr>
          <p:cNvSpPr txBox="1">
            <a:spLocks noGrp="1"/>
          </p:cNvSpPr>
          <p:nvPr/>
        </p:nvSpPr>
        <p:spPr bwMode="auto">
          <a:xfrm>
            <a:off x="234950" y="5214938"/>
            <a:ext cx="87566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En la demodulación es difícil conseguir localmente cos(ω</a:t>
            </a:r>
            <a:r>
              <a:rPr lang="es-PE" altLang="es-ES" sz="2400" baseline="-25000"/>
              <a:t>c</a:t>
            </a:r>
            <a:r>
              <a:rPr lang="es-PE" altLang="es-ES" sz="2400"/>
              <a:t>t), una de las formas es utilizando portadora piloto o mediante un lazo de sincronización de fase cerrada o PLL. </a:t>
            </a:r>
            <a:endParaRPr lang="es-ES" altLang="es-ES" sz="2400"/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BAB40E9A-2248-37CA-2BFF-EB5D70F0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D4CFEA23-3BA6-0570-1D81-39ECC8B8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46085" name="Picture 9">
            <a:extLst>
              <a:ext uri="{FF2B5EF4-FFF2-40B4-BE49-F238E27FC236}">
                <a16:creationId xmlns:a16="http://schemas.microsoft.com/office/drawing/2014/main" id="{7DF6F924-D35E-377A-8DCB-9E1F83D1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10">
            <a:extLst>
              <a:ext uri="{FF2B5EF4-FFF2-40B4-BE49-F238E27FC236}">
                <a16:creationId xmlns:a16="http://schemas.microsoft.com/office/drawing/2014/main" id="{25D3784C-965F-7B17-93D2-51E31E7F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6087" name="Rectangle 11">
            <a:extLst>
              <a:ext uri="{FF2B5EF4-FFF2-40B4-BE49-F238E27FC236}">
                <a16:creationId xmlns:a16="http://schemas.microsoft.com/office/drawing/2014/main" id="{BFA63C55-64AD-E893-77EE-7EAB008A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6088" name="Rectangle 12">
            <a:extLst>
              <a:ext uri="{FF2B5EF4-FFF2-40B4-BE49-F238E27FC236}">
                <a16:creationId xmlns:a16="http://schemas.microsoft.com/office/drawing/2014/main" id="{0C15451F-8575-EB0D-88A9-8C3ED606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6089" name="Rectangle 15">
            <a:extLst>
              <a:ext uri="{FF2B5EF4-FFF2-40B4-BE49-F238E27FC236}">
                <a16:creationId xmlns:a16="http://schemas.microsoft.com/office/drawing/2014/main" id="{10310EFA-3D7B-FC4D-4541-2EFC93BF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6090" name="Text Box 7">
            <a:extLst>
              <a:ext uri="{FF2B5EF4-FFF2-40B4-BE49-F238E27FC236}">
                <a16:creationId xmlns:a16="http://schemas.microsoft.com/office/drawing/2014/main" id="{89D44EC1-7F4D-30AC-A8D3-C3DC52938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46091" name="Text Box 2">
            <a:extLst>
              <a:ext uri="{FF2B5EF4-FFF2-40B4-BE49-F238E27FC236}">
                <a16:creationId xmlns:a16="http://schemas.microsoft.com/office/drawing/2014/main" id="{835E2597-E8E3-5CEF-664C-51CC0BFA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4 Marcador de fecha">
            <a:extLst>
              <a:ext uri="{FF2B5EF4-FFF2-40B4-BE49-F238E27FC236}">
                <a16:creationId xmlns:a16="http://schemas.microsoft.com/office/drawing/2014/main" id="{2B700301-8FBE-17D8-7050-04DC27135690}"/>
              </a:ext>
            </a:extLst>
          </p:cNvPr>
          <p:cNvSpPr txBox="1">
            <a:spLocks noGrp="1"/>
          </p:cNvSpPr>
          <p:nvPr/>
        </p:nvSpPr>
        <p:spPr bwMode="auto">
          <a:xfrm>
            <a:off x="234950" y="5126038"/>
            <a:ext cx="8909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Un error de fase θ</a:t>
            </a:r>
            <a:r>
              <a:rPr lang="es-PE" altLang="es-ES" sz="2400" baseline="-25000"/>
              <a:t>0</a:t>
            </a:r>
            <a:r>
              <a:rPr lang="es-PE" altLang="es-ES" sz="2400"/>
              <a:t> o una desviación en frecuencia Δω con respecto a la frecuencia de portadora ω</a:t>
            </a:r>
            <a:r>
              <a:rPr lang="es-PE" altLang="es-ES" sz="2400" baseline="-25000"/>
              <a:t>c</a:t>
            </a:r>
            <a:r>
              <a:rPr lang="es-PE" altLang="es-ES" sz="2400"/>
              <a:t> del transmisor genera problemas en la demodulación.</a:t>
            </a:r>
            <a:endParaRPr lang="es-ES" altLang="es-ES" sz="2400"/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C1BC6C3B-A9B9-C6CF-7926-EDF01450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0F69F17-8CDE-5F89-CBC8-1999F812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47109" name="Picture 9">
            <a:extLst>
              <a:ext uri="{FF2B5EF4-FFF2-40B4-BE49-F238E27FC236}">
                <a16:creationId xmlns:a16="http://schemas.microsoft.com/office/drawing/2014/main" id="{5F4EDE94-7B7E-34EA-F518-5DE04309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10">
            <a:extLst>
              <a:ext uri="{FF2B5EF4-FFF2-40B4-BE49-F238E27FC236}">
                <a16:creationId xmlns:a16="http://schemas.microsoft.com/office/drawing/2014/main" id="{D85F83A7-6E2F-0044-886C-9B7BF244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4A967BB5-DB69-A787-88E7-AD699A6F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7112" name="Rectangle 12">
            <a:extLst>
              <a:ext uri="{FF2B5EF4-FFF2-40B4-BE49-F238E27FC236}">
                <a16:creationId xmlns:a16="http://schemas.microsoft.com/office/drawing/2014/main" id="{6A5C3F7D-63E4-61CE-274C-ACF080D9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7113" name="Rectangle 15">
            <a:extLst>
              <a:ext uri="{FF2B5EF4-FFF2-40B4-BE49-F238E27FC236}">
                <a16:creationId xmlns:a16="http://schemas.microsoft.com/office/drawing/2014/main" id="{4B362BAC-CB6F-444A-FC6D-6F1BD576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7114" name="Text Box 7">
            <a:extLst>
              <a:ext uri="{FF2B5EF4-FFF2-40B4-BE49-F238E27FC236}">
                <a16:creationId xmlns:a16="http://schemas.microsoft.com/office/drawing/2014/main" id="{82EB4AF4-0D92-EFD5-5121-D2DDCD8E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47115" name="Text Box 2">
            <a:extLst>
              <a:ext uri="{FF2B5EF4-FFF2-40B4-BE49-F238E27FC236}">
                <a16:creationId xmlns:a16="http://schemas.microsoft.com/office/drawing/2014/main" id="{3D97F844-7621-9CE0-478F-ABD4D9EEE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fecha">
            <a:extLst>
              <a:ext uri="{FF2B5EF4-FFF2-40B4-BE49-F238E27FC236}">
                <a16:creationId xmlns:a16="http://schemas.microsoft.com/office/drawing/2014/main" id="{373D8F68-42A8-E80A-4ABA-EDE70091AC59}"/>
              </a:ext>
            </a:extLst>
          </p:cNvPr>
          <p:cNvSpPr txBox="1">
            <a:spLocks noGrp="1"/>
          </p:cNvSpPr>
          <p:nvPr/>
        </p:nvSpPr>
        <p:spPr bwMode="auto">
          <a:xfrm>
            <a:off x="234950" y="5126038"/>
            <a:ext cx="8909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Lo más apropiado es tener el transmisor y receptor en fase y en la misma frecuencia de portadora. Cuando se alcanza esta condición se tiene </a:t>
            </a:r>
            <a:r>
              <a:rPr lang="es-PE" altLang="es-ES" sz="2400" i="1"/>
              <a:t>detección síncrona </a:t>
            </a:r>
            <a:r>
              <a:rPr lang="es-PE" altLang="es-ES" sz="2400"/>
              <a:t>o </a:t>
            </a:r>
            <a:r>
              <a:rPr lang="es-PE" altLang="es-ES" sz="2400" i="1"/>
              <a:t>coherente</a:t>
            </a:r>
            <a:r>
              <a:rPr lang="es-PE" altLang="es-ES" sz="2400"/>
              <a:t>. </a:t>
            </a:r>
            <a:endParaRPr lang="es-ES" altLang="es-ES" sz="2400"/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ED0D3D53-E223-94F9-ECD1-DF26A6F71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606F1A33-97B2-1934-50E9-BB70DF5C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48133" name="Picture 9">
            <a:extLst>
              <a:ext uri="{FF2B5EF4-FFF2-40B4-BE49-F238E27FC236}">
                <a16:creationId xmlns:a16="http://schemas.microsoft.com/office/drawing/2014/main" id="{BD839FC8-974B-2DB3-59A6-81CFFAD6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10">
            <a:extLst>
              <a:ext uri="{FF2B5EF4-FFF2-40B4-BE49-F238E27FC236}">
                <a16:creationId xmlns:a16="http://schemas.microsoft.com/office/drawing/2014/main" id="{CF32998F-9F01-D7C3-A853-FC5D9B06E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8135" name="Rectangle 11">
            <a:extLst>
              <a:ext uri="{FF2B5EF4-FFF2-40B4-BE49-F238E27FC236}">
                <a16:creationId xmlns:a16="http://schemas.microsoft.com/office/drawing/2014/main" id="{50E584B5-A6BA-FEA7-A042-B32DB114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8136" name="Rectangle 12">
            <a:extLst>
              <a:ext uri="{FF2B5EF4-FFF2-40B4-BE49-F238E27FC236}">
                <a16:creationId xmlns:a16="http://schemas.microsoft.com/office/drawing/2014/main" id="{80FF5CE4-23A3-615F-9900-E01E1579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8137" name="Rectangle 15">
            <a:extLst>
              <a:ext uri="{FF2B5EF4-FFF2-40B4-BE49-F238E27FC236}">
                <a16:creationId xmlns:a16="http://schemas.microsoft.com/office/drawing/2014/main" id="{20F9FC35-2F0B-4EE2-4949-DFB393C5D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8138" name="Text Box 7">
            <a:extLst>
              <a:ext uri="{FF2B5EF4-FFF2-40B4-BE49-F238E27FC236}">
                <a16:creationId xmlns:a16="http://schemas.microsoft.com/office/drawing/2014/main" id="{7973F59E-0311-DE9B-2660-5BAC78674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48139" name="Text Box 2">
            <a:extLst>
              <a:ext uri="{FF2B5EF4-FFF2-40B4-BE49-F238E27FC236}">
                <a16:creationId xmlns:a16="http://schemas.microsoft.com/office/drawing/2014/main" id="{80201267-E0DD-8545-7FDB-D4AFB7F3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Marcador de fecha">
            <a:extLst>
              <a:ext uri="{FF2B5EF4-FFF2-40B4-BE49-F238E27FC236}">
                <a16:creationId xmlns:a16="http://schemas.microsoft.com/office/drawing/2014/main" id="{EC89D7BD-0653-695E-2E5A-3E53FC26A232}"/>
              </a:ext>
            </a:extLst>
          </p:cNvPr>
          <p:cNvSpPr txBox="1">
            <a:spLocks noGrp="1"/>
          </p:cNvSpPr>
          <p:nvPr/>
        </p:nvSpPr>
        <p:spPr bwMode="auto">
          <a:xfrm>
            <a:off x="234950" y="5329238"/>
            <a:ext cx="8909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Además si en el receptor se tiene un solo detector de este tipo, el receptor de denomina </a:t>
            </a:r>
            <a:r>
              <a:rPr lang="es-PE" altLang="es-ES" sz="2400" i="1"/>
              <a:t>homodino.</a:t>
            </a:r>
            <a:endParaRPr lang="es-ES" altLang="es-ES" sz="2400" i="1"/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B7B47DBC-3A04-5A0F-051D-DEBB66FC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40716684-1419-8172-5060-8588B51A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49157" name="Picture 9">
            <a:extLst>
              <a:ext uri="{FF2B5EF4-FFF2-40B4-BE49-F238E27FC236}">
                <a16:creationId xmlns:a16="http://schemas.microsoft.com/office/drawing/2014/main" id="{4B75A33C-BD02-DF78-E387-B25D0F94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10">
            <a:extLst>
              <a:ext uri="{FF2B5EF4-FFF2-40B4-BE49-F238E27FC236}">
                <a16:creationId xmlns:a16="http://schemas.microsoft.com/office/drawing/2014/main" id="{17DCD976-0958-D34E-3D25-7FD966AF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9159" name="Rectangle 11">
            <a:extLst>
              <a:ext uri="{FF2B5EF4-FFF2-40B4-BE49-F238E27FC236}">
                <a16:creationId xmlns:a16="http://schemas.microsoft.com/office/drawing/2014/main" id="{02469592-A3F4-04D5-4808-CD774C99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9160" name="Rectangle 12">
            <a:extLst>
              <a:ext uri="{FF2B5EF4-FFF2-40B4-BE49-F238E27FC236}">
                <a16:creationId xmlns:a16="http://schemas.microsoft.com/office/drawing/2014/main" id="{FFD5B454-58EA-AA60-1624-B12ADD4E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9161" name="Rectangle 15">
            <a:extLst>
              <a:ext uri="{FF2B5EF4-FFF2-40B4-BE49-F238E27FC236}">
                <a16:creationId xmlns:a16="http://schemas.microsoft.com/office/drawing/2014/main" id="{94BE2FBE-6C9F-5422-6696-36ABA74C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49162" name="Text Box 7">
            <a:extLst>
              <a:ext uri="{FF2B5EF4-FFF2-40B4-BE49-F238E27FC236}">
                <a16:creationId xmlns:a16="http://schemas.microsoft.com/office/drawing/2014/main" id="{5916A5AD-687B-63DE-5779-EFC9A1EB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49163" name="Text Box 2">
            <a:extLst>
              <a:ext uri="{FF2B5EF4-FFF2-40B4-BE49-F238E27FC236}">
                <a16:creationId xmlns:a16="http://schemas.microsoft.com/office/drawing/2014/main" id="{F0014967-7C3F-4738-32E2-09E99EE2A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DE6DA3F2-AC6F-5CDD-53FA-AFFBB6A0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8EAF899-E8D0-9CCD-DC85-F326B00F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708570A-2B1F-B5BB-0EC3-84BBEC77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50181" name="Text Box 8">
            <a:extLst>
              <a:ext uri="{FF2B5EF4-FFF2-40B4-BE49-F238E27FC236}">
                <a16:creationId xmlns:a16="http://schemas.microsoft.com/office/drawing/2014/main" id="{4F1B1B21-74E2-CEA4-44B9-D797B4AB6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9177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 b="1"/>
              <a:t>Problema:</a:t>
            </a:r>
          </a:p>
        </p:txBody>
      </p:sp>
      <p:pic>
        <p:nvPicPr>
          <p:cNvPr id="50182" name="Picture 9">
            <a:extLst>
              <a:ext uri="{FF2B5EF4-FFF2-40B4-BE49-F238E27FC236}">
                <a16:creationId xmlns:a16="http://schemas.microsoft.com/office/drawing/2014/main" id="{652A43AD-D36C-B3F2-B423-1C3937D2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3" b="22409"/>
          <a:stretch>
            <a:fillRect/>
          </a:stretch>
        </p:blipFill>
        <p:spPr bwMode="auto">
          <a:xfrm>
            <a:off x="263525" y="2382838"/>
            <a:ext cx="85391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434" name="Picture 10">
            <a:extLst>
              <a:ext uri="{FF2B5EF4-FFF2-40B4-BE49-F238E27FC236}">
                <a16:creationId xmlns:a16="http://schemas.microsoft.com/office/drawing/2014/main" id="{7BE6768D-6AFF-9A27-04BF-2E0D82BE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4175" b="3795"/>
          <a:stretch>
            <a:fillRect/>
          </a:stretch>
        </p:blipFill>
        <p:spPr bwMode="auto">
          <a:xfrm>
            <a:off x="3719513" y="3289300"/>
            <a:ext cx="46640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435" name="Text Box 11">
            <a:extLst>
              <a:ext uri="{FF2B5EF4-FFF2-40B4-BE49-F238E27FC236}">
                <a16:creationId xmlns:a16="http://schemas.microsoft.com/office/drawing/2014/main" id="{785E762C-E641-4C41-4009-1A62418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02100"/>
            <a:ext cx="3238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/>
              <a:t>Otro ejemplo de señal modulada en DSB-SC:</a:t>
            </a:r>
            <a:r>
              <a:rPr lang="es-ES" altLang="es-E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E1986BE-CFC4-7C40-B87F-39FF7975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92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AM-DSB-LC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EB1F37C-BA9D-9B9C-76B8-4952642A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1293FA31-18C3-69BA-2EA8-2CBB285D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Generación DSB:</a:t>
            </a:r>
          </a:p>
        </p:txBody>
      </p:sp>
      <p:pic>
        <p:nvPicPr>
          <p:cNvPr id="52229" name="Picture 8">
            <a:extLst>
              <a:ext uri="{FF2B5EF4-FFF2-40B4-BE49-F238E27FC236}">
                <a16:creationId xmlns:a16="http://schemas.microsoft.com/office/drawing/2014/main" id="{B974F4BB-8847-9178-9052-43C20208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635250"/>
            <a:ext cx="44672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10">
            <a:extLst>
              <a:ext uri="{FF2B5EF4-FFF2-40B4-BE49-F238E27FC236}">
                <a16:creationId xmlns:a16="http://schemas.microsoft.com/office/drawing/2014/main" id="{1C0FFB29-6B12-9427-2F45-EF4D5190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52231" name="Object 9">
            <a:extLst>
              <a:ext uri="{FF2B5EF4-FFF2-40B4-BE49-F238E27FC236}">
                <a16:creationId xmlns:a16="http://schemas.microsoft.com/office/drawing/2014/main" id="{FCE432B2-FDB7-91EB-1E0B-4ECD9CA9E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3116263"/>
          <a:ext cx="34861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638300" imgH="228600" progId="Equation.3">
                  <p:embed/>
                </p:oleObj>
              </mc:Choice>
              <mc:Fallback>
                <p:oleObj name="Ecuación" r:id="rId4" imgW="1638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116263"/>
                        <a:ext cx="34861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11">
            <a:extLst>
              <a:ext uri="{FF2B5EF4-FFF2-40B4-BE49-F238E27FC236}">
                <a16:creationId xmlns:a16="http://schemas.microsoft.com/office/drawing/2014/main" id="{E218219B-BC62-5A60-A52C-EBC08978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52233" name="Picture 12">
            <a:extLst>
              <a:ext uri="{FF2B5EF4-FFF2-40B4-BE49-F238E27FC236}">
                <a16:creationId xmlns:a16="http://schemas.microsoft.com/office/drawing/2014/main" id="{C2396E11-E4BF-3040-6B47-85D13483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773613"/>
            <a:ext cx="7329487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170C799F-7D5C-503A-A934-F64C98BC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83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AM-DSB-LC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4531B69-7C05-99C1-A994-A62C62C6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91DE329F-B46A-F612-A6CC-042DF623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Generación DSB 1: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AC078A9F-9E54-A9EF-AC44-E8E79020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635250"/>
            <a:ext cx="44672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6">
            <a:extLst>
              <a:ext uri="{FF2B5EF4-FFF2-40B4-BE49-F238E27FC236}">
                <a16:creationId xmlns:a16="http://schemas.microsoft.com/office/drawing/2014/main" id="{DA43FBAC-9600-B282-A43C-F0D7AC17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85ABA71A-D1C3-06CB-9B3B-C35C46C05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3116263"/>
          <a:ext cx="34861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638300" imgH="228600" progId="Equation.3">
                  <p:embed/>
                </p:oleObj>
              </mc:Choice>
              <mc:Fallback>
                <p:oleObj name="Ecuación" r:id="rId4" imgW="1638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116263"/>
                        <a:ext cx="34861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>
            <a:extLst>
              <a:ext uri="{FF2B5EF4-FFF2-40B4-BE49-F238E27FC236}">
                <a16:creationId xmlns:a16="http://schemas.microsoft.com/office/drawing/2014/main" id="{82A0D3B5-7E79-7795-6D79-50C92094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54281" name="Picture 10">
            <a:extLst>
              <a:ext uri="{FF2B5EF4-FFF2-40B4-BE49-F238E27FC236}">
                <a16:creationId xmlns:a16="http://schemas.microsoft.com/office/drawing/2014/main" id="{4C0DE0B5-178B-F7BD-81EA-13F7E0E2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595813"/>
            <a:ext cx="68532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34B7C21A-C72B-1F15-053F-4AB21C7A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527D91B-08C7-F7BD-FDCF-17D0DC7E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B806E51-3A35-5E60-9799-AABF39BAB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Generación DSB 1:</a:t>
            </a:r>
          </a:p>
        </p:txBody>
      </p:sp>
      <p:pic>
        <p:nvPicPr>
          <p:cNvPr id="56325" name="Picture 5">
            <a:extLst>
              <a:ext uri="{FF2B5EF4-FFF2-40B4-BE49-F238E27FC236}">
                <a16:creationId xmlns:a16="http://schemas.microsoft.com/office/drawing/2014/main" id="{9D41C37F-7A13-1225-F24B-A15DB697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635250"/>
            <a:ext cx="44672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Rectangle 6">
            <a:extLst>
              <a:ext uri="{FF2B5EF4-FFF2-40B4-BE49-F238E27FC236}">
                <a16:creationId xmlns:a16="http://schemas.microsoft.com/office/drawing/2014/main" id="{3915E21F-2B94-C485-45B0-76DBD398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6DD0F3A4-81BA-1928-EEA0-B3E35B1EF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225" y="3116263"/>
          <a:ext cx="34861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638300" imgH="228600" progId="Equation.3">
                  <p:embed/>
                </p:oleObj>
              </mc:Choice>
              <mc:Fallback>
                <p:oleObj name="Ecuación" r:id="rId4" imgW="1638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116263"/>
                        <a:ext cx="34861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>
            <a:extLst>
              <a:ext uri="{FF2B5EF4-FFF2-40B4-BE49-F238E27FC236}">
                <a16:creationId xmlns:a16="http://schemas.microsoft.com/office/drawing/2014/main" id="{CCAA5DF7-CC5E-9767-2EB4-FEF88EF1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56329" name="Imagen 286" descr="AM Fig 4_2">
            <a:extLst>
              <a:ext uri="{FF2B5EF4-FFF2-40B4-BE49-F238E27FC236}">
                <a16:creationId xmlns:a16="http://schemas.microsoft.com/office/drawing/2014/main" id="{8613A2F9-D1D3-190B-4557-E4D7A49C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4113213"/>
            <a:ext cx="39433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Imagen 1">
            <a:extLst>
              <a:ext uri="{FF2B5EF4-FFF2-40B4-BE49-F238E27FC236}">
                <a16:creationId xmlns:a16="http://schemas.microsoft.com/office/drawing/2014/main" id="{2D1C228C-BEE4-5F07-157E-C5B5A5DE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133600"/>
            <a:ext cx="767397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2">
            <a:extLst>
              <a:ext uri="{FF2B5EF4-FFF2-40B4-BE49-F238E27FC236}">
                <a16:creationId xmlns:a16="http://schemas.microsoft.com/office/drawing/2014/main" id="{A78CFA04-3AF0-E863-3E36-83FB4C023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6C8226D-211B-C41C-3146-1B0AF753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9DFBF07E-FA18-A797-A5DD-D3D866616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Generación DSB 2: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4B94A22B-0F75-EA8D-9D08-C6172D2A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95DDF8D6-6202-C238-569C-1A7EAA9B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6A8AEB0-ACD8-8ECB-6AEE-1EC10CCA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BA12B29D-5D4E-A4A7-3824-F3B4592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Espectro AM: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081EBB3F-6B4D-D18E-B720-FC75D4C7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0422" name="Rectangle 9">
            <a:extLst>
              <a:ext uri="{FF2B5EF4-FFF2-40B4-BE49-F238E27FC236}">
                <a16:creationId xmlns:a16="http://schemas.microsoft.com/office/drawing/2014/main" id="{9395A7FA-A106-E703-1785-F60ECE15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60423" name="Object 8">
            <a:extLst>
              <a:ext uri="{FF2B5EF4-FFF2-40B4-BE49-F238E27FC236}">
                <a16:creationId xmlns:a16="http://schemas.microsoft.com/office/drawing/2014/main" id="{5064E058-66BD-587F-AC05-CC5EED462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1782763"/>
          <a:ext cx="59340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362200" imgH="622300" progId="Equation.3">
                  <p:embed/>
                </p:oleObj>
              </mc:Choice>
              <mc:Fallback>
                <p:oleObj name="Ecuación" r:id="rId3" imgW="2362200" imgH="622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782763"/>
                        <a:ext cx="593407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4" name="Picture 10">
            <a:extLst>
              <a:ext uri="{FF2B5EF4-FFF2-40B4-BE49-F238E27FC236}">
                <a16:creationId xmlns:a16="http://schemas.microsoft.com/office/drawing/2014/main" id="{D7325853-DA9D-1BBE-A1B8-8873F55C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395663"/>
            <a:ext cx="69659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64F6582D-4D4D-1CFC-9E2A-AD5C994BB4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10810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Se aplica en general a sistemas analógicos como se presenta en la figura:</a:t>
            </a:r>
            <a:endParaRPr lang="es-ES" altLang="es-ES" sz="2800"/>
          </a:p>
        </p:txBody>
      </p:sp>
      <p:pic>
        <p:nvPicPr>
          <p:cNvPr id="12297" name="Picture 9">
            <a:extLst>
              <a:ext uri="{FF2B5EF4-FFF2-40B4-BE49-F238E27FC236}">
                <a16:creationId xmlns:a16="http://schemas.microsoft.com/office/drawing/2014/main" id="{49660E5A-EAE6-8AC9-CD64-FA482197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4556"/>
          <a:stretch>
            <a:fillRect/>
          </a:stretch>
        </p:blipFill>
        <p:spPr bwMode="auto">
          <a:xfrm>
            <a:off x="34925" y="3648075"/>
            <a:ext cx="91090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">
            <a:extLst>
              <a:ext uri="{FF2B5EF4-FFF2-40B4-BE49-F238E27FC236}">
                <a16:creationId xmlns:a16="http://schemas.microsoft.com/office/drawing/2014/main" id="{BA61C46E-BBE9-110E-80D4-9F113778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7767E585-895E-47D4-B0FC-825B093C1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EBF923A-6743-C75A-E6F5-44369181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CBEAFD68-F3CA-4988-D5C2-56D58B42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0340D825-BE51-D9E4-9646-21FF00C0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62470" name="Picture 8">
            <a:extLst>
              <a:ext uri="{FF2B5EF4-FFF2-40B4-BE49-F238E27FC236}">
                <a16:creationId xmlns:a16="http://schemas.microsoft.com/office/drawing/2014/main" id="{228D4999-4931-D745-D1DE-65102799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998663"/>
            <a:ext cx="69659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 Box 9">
            <a:extLst>
              <a:ext uri="{FF2B5EF4-FFF2-40B4-BE49-F238E27FC236}">
                <a16:creationId xmlns:a16="http://schemas.microsoft.com/office/drawing/2014/main" id="{E142ADAE-AE43-CC8D-DF13-B45ECCC96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5080000"/>
            <a:ext cx="8445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/>
              <a:t>La inclusión de la portadora en la señal modulada implica que las frecuencias de la señal mensaje cercanas a ω=0 pueden sufrir una ligera alteración al ser demoduladas.</a:t>
            </a:r>
            <a:r>
              <a:rPr lang="es-PE" altLang="es-ES" sz="1800"/>
              <a:t> </a:t>
            </a:r>
            <a:endParaRPr lang="es-ES" altLang="es-E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D9CE67EC-C1F1-DF8A-376A-F003C541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5A04F42-C820-C536-1E69-9BFB521B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A26142C3-1389-8556-4B64-EB5DF2121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3CE6AB98-1C5F-A9D5-F993-9D2BEB24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768450C7-FA3C-BB5A-2540-028AB66C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998663"/>
            <a:ext cx="69659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7">
            <a:extLst>
              <a:ext uri="{FF2B5EF4-FFF2-40B4-BE49-F238E27FC236}">
                <a16:creationId xmlns:a16="http://schemas.microsoft.com/office/drawing/2014/main" id="{CE199493-D707-8563-7325-665D86BD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5080000"/>
            <a:ext cx="8445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/>
              <a:t>Sin embargo, en muchos casos dichas frecuencias no son utilizadas (como la voz) y por lo tanto no representan un error importante en la señal mensaje.</a:t>
            </a:r>
            <a:r>
              <a:rPr lang="es-ES" altLang="es-ES" sz="180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864324E2-BA90-B1FB-2DF0-BAB304D98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ED1F0EA-4D66-186E-396A-54C3FCEF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FEA93EF-1A2E-5A9B-0ADB-B0831300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ADB3E153-E0A9-51EB-61B2-9EC5A8EB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66566" name="Picture 6">
            <a:extLst>
              <a:ext uri="{FF2B5EF4-FFF2-40B4-BE49-F238E27FC236}">
                <a16:creationId xmlns:a16="http://schemas.microsoft.com/office/drawing/2014/main" id="{F8661422-0F13-1A91-3F13-3E78A06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998663"/>
            <a:ext cx="69659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7">
            <a:extLst>
              <a:ext uri="{FF2B5EF4-FFF2-40B4-BE49-F238E27FC236}">
                <a16:creationId xmlns:a16="http://schemas.microsoft.com/office/drawing/2014/main" id="{37B5C0CA-29F6-4DC8-5153-C5D4CED6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5080000"/>
            <a:ext cx="8445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/>
              <a:t>Debido a que esta forma de modulación es utilizada por las emisoras comerciales se le denomina Amplitud Modulada (AM).</a:t>
            </a:r>
            <a:endParaRPr lang="es-ES" altLang="es-E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61956C93-1FC9-946A-C87A-230DB30C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38407719-080B-3C5D-022C-1E25B9FF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8612" name="Rectangle 10">
            <a:extLst>
              <a:ext uri="{FF2B5EF4-FFF2-40B4-BE49-F238E27FC236}">
                <a16:creationId xmlns:a16="http://schemas.microsoft.com/office/drawing/2014/main" id="{C81166B3-5807-3115-2A5F-1CF8957A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8613" name="Rectangle 15">
            <a:extLst>
              <a:ext uri="{FF2B5EF4-FFF2-40B4-BE49-F238E27FC236}">
                <a16:creationId xmlns:a16="http://schemas.microsoft.com/office/drawing/2014/main" id="{E4BAC5A7-AAD7-8AB6-D20B-A43088AC9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8614" name="Text Box 7">
            <a:extLst>
              <a:ext uri="{FF2B5EF4-FFF2-40B4-BE49-F238E27FC236}">
                <a16:creationId xmlns:a16="http://schemas.microsoft.com/office/drawing/2014/main" id="{79E4DFAC-C38B-85BD-BD66-7D11F753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Índice de modulación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68615" name="Text Box 2">
            <a:extLst>
              <a:ext uri="{FF2B5EF4-FFF2-40B4-BE49-F238E27FC236}">
                <a16:creationId xmlns:a16="http://schemas.microsoft.com/office/drawing/2014/main" id="{32AA85C0-831D-39E8-AC89-397D814ED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68616" name="Text Box 11">
            <a:extLst>
              <a:ext uri="{FF2B5EF4-FFF2-40B4-BE49-F238E27FC236}">
                <a16:creationId xmlns:a16="http://schemas.microsoft.com/office/drawing/2014/main" id="{CAAC753D-9DDA-FB7E-E279-249DC76B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530475"/>
            <a:ext cx="700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Se define el grado de modulación de la portadora como:</a:t>
            </a:r>
            <a:endParaRPr lang="es-ES" altLang="es-ES" sz="2400"/>
          </a:p>
        </p:txBody>
      </p:sp>
      <p:pic>
        <p:nvPicPr>
          <p:cNvPr id="68617" name="Imagen 1">
            <a:extLst>
              <a:ext uri="{FF2B5EF4-FFF2-40B4-BE49-F238E27FC236}">
                <a16:creationId xmlns:a16="http://schemas.microsoft.com/office/drawing/2014/main" id="{11A922AB-F491-68F0-09B3-D6F86B4A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3228975"/>
            <a:ext cx="8804275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B06BFE3D-FF22-AD77-DBAB-AE61A6F20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9635" name="Rectangle 6">
            <a:extLst>
              <a:ext uri="{FF2B5EF4-FFF2-40B4-BE49-F238E27FC236}">
                <a16:creationId xmlns:a16="http://schemas.microsoft.com/office/drawing/2014/main" id="{F5E92DE8-880B-C154-A443-035D94B9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9636" name="Rectangle 10">
            <a:extLst>
              <a:ext uri="{FF2B5EF4-FFF2-40B4-BE49-F238E27FC236}">
                <a16:creationId xmlns:a16="http://schemas.microsoft.com/office/drawing/2014/main" id="{B107CC0E-8090-C106-DD55-E0B499EF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9637" name="Rectangle 15">
            <a:extLst>
              <a:ext uri="{FF2B5EF4-FFF2-40B4-BE49-F238E27FC236}">
                <a16:creationId xmlns:a16="http://schemas.microsoft.com/office/drawing/2014/main" id="{4119DBCA-F009-6E9E-2905-9B761B91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69638" name="Text Box 7">
            <a:extLst>
              <a:ext uri="{FF2B5EF4-FFF2-40B4-BE49-F238E27FC236}">
                <a16:creationId xmlns:a16="http://schemas.microsoft.com/office/drawing/2014/main" id="{EC0FE1D5-2A14-F9CF-70A9-EB05F0F1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69639" name="Text Box 2">
            <a:extLst>
              <a:ext uri="{FF2B5EF4-FFF2-40B4-BE49-F238E27FC236}">
                <a16:creationId xmlns:a16="http://schemas.microsoft.com/office/drawing/2014/main" id="{03D290C5-4ABA-E9D9-3FDC-DF8F7CB0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69640" name="Picture 13">
            <a:extLst>
              <a:ext uri="{FF2B5EF4-FFF2-40B4-BE49-F238E27FC236}">
                <a16:creationId xmlns:a16="http://schemas.microsoft.com/office/drawing/2014/main" id="{425C518E-E5AF-1AD0-243A-42AF83E6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8"/>
          <a:stretch>
            <a:fillRect/>
          </a:stretch>
        </p:blipFill>
        <p:spPr bwMode="auto">
          <a:xfrm>
            <a:off x="280988" y="2692400"/>
            <a:ext cx="86725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Text Box 14">
            <a:extLst>
              <a:ext uri="{FF2B5EF4-FFF2-40B4-BE49-F238E27FC236}">
                <a16:creationId xmlns:a16="http://schemas.microsoft.com/office/drawing/2014/main" id="{60A7256D-1242-EA82-E422-665BD84A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03800"/>
            <a:ext cx="844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/>
              <a:t>La ventaja de AM sobre DSB-SC radica en la posibilidad de usar un esquema muy simple conocido como </a:t>
            </a:r>
            <a:r>
              <a:rPr lang="es-PE" altLang="es-ES" sz="2400" i="1"/>
              <a:t>detección de envolvente</a:t>
            </a:r>
            <a:r>
              <a:rPr lang="es-PE" altLang="es-ES" sz="2400"/>
              <a:t> (no coherente) que no requiere de referencia de reloj. </a:t>
            </a:r>
            <a:endParaRPr lang="es-ES" altLang="es-E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>
            <a:extLst>
              <a:ext uri="{FF2B5EF4-FFF2-40B4-BE49-F238E27FC236}">
                <a16:creationId xmlns:a16="http://schemas.microsoft.com/office/drawing/2014/main" id="{0F195BB2-6AF3-A7CB-6B52-6ECA7A0A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A802E7B7-A430-5138-E387-7207F33F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0660" name="Rectangle 10">
            <a:extLst>
              <a:ext uri="{FF2B5EF4-FFF2-40B4-BE49-F238E27FC236}">
                <a16:creationId xmlns:a16="http://schemas.microsoft.com/office/drawing/2014/main" id="{ABC302F4-C443-E558-781D-97B0BD34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0661" name="Rectangle 15">
            <a:extLst>
              <a:ext uri="{FF2B5EF4-FFF2-40B4-BE49-F238E27FC236}">
                <a16:creationId xmlns:a16="http://schemas.microsoft.com/office/drawing/2014/main" id="{291FCA4C-2DB1-E62D-AD44-AD35BAC4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0662" name="Text Box 7">
            <a:extLst>
              <a:ext uri="{FF2B5EF4-FFF2-40B4-BE49-F238E27FC236}">
                <a16:creationId xmlns:a16="http://schemas.microsoft.com/office/drawing/2014/main" id="{6C381118-4C9A-CFFA-EC66-7885D3D0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0663" name="Text Box 2">
            <a:extLst>
              <a:ext uri="{FF2B5EF4-FFF2-40B4-BE49-F238E27FC236}">
                <a16:creationId xmlns:a16="http://schemas.microsoft.com/office/drawing/2014/main" id="{ABD4617B-CBC8-928C-03D0-D64701A6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70664" name="Picture 9">
            <a:extLst>
              <a:ext uri="{FF2B5EF4-FFF2-40B4-BE49-F238E27FC236}">
                <a16:creationId xmlns:a16="http://schemas.microsoft.com/office/drawing/2014/main" id="{82FD42C5-A101-7024-1439-1221315B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8"/>
          <a:stretch>
            <a:fillRect/>
          </a:stretch>
        </p:blipFill>
        <p:spPr bwMode="auto">
          <a:xfrm>
            <a:off x="280988" y="2692400"/>
            <a:ext cx="86725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5" name="Text Box 10">
            <a:extLst>
              <a:ext uri="{FF2B5EF4-FFF2-40B4-BE49-F238E27FC236}">
                <a16:creationId xmlns:a16="http://schemas.microsoft.com/office/drawing/2014/main" id="{07862552-E6A1-8E88-7736-47B0AC17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03800"/>
            <a:ext cx="8445500" cy="1422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MX" sz="2400" dirty="0"/>
              <a:t>La condición para utilizar detección de envolvente (no coherente) para demodular cualquier versión de AM:</a:t>
            </a:r>
          </a:p>
          <a:p>
            <a:pPr algn="just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PE" sz="2400" b="1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MX" sz="2400" dirty="0"/>
              <a:t>	</a:t>
            </a:r>
            <a:r>
              <a:rPr lang="es-PE" sz="2400" dirty="0"/>
              <a:t>im </a:t>
            </a:r>
            <a:r>
              <a:rPr lang="es-PE" sz="2400" dirty="0">
                <a:sym typeface="Symbol" panose="05050102010706020507" pitchFamily="18" charset="2"/>
              </a:rPr>
              <a:t> 1</a:t>
            </a:r>
            <a:endParaRPr lang="es-E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B7137277-7268-5D55-F4E5-44A66657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id="{3ABC4D41-3464-189C-F1C2-BB891878A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1684" name="Rectangle 10">
            <a:extLst>
              <a:ext uri="{FF2B5EF4-FFF2-40B4-BE49-F238E27FC236}">
                <a16:creationId xmlns:a16="http://schemas.microsoft.com/office/drawing/2014/main" id="{344F896A-4CB6-E825-FE30-5CF1D311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1685" name="Rectangle 15">
            <a:extLst>
              <a:ext uri="{FF2B5EF4-FFF2-40B4-BE49-F238E27FC236}">
                <a16:creationId xmlns:a16="http://schemas.microsoft.com/office/drawing/2014/main" id="{64D0C54F-8C37-7B6B-DACE-DB3B0875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1686" name="Text Box 7">
            <a:extLst>
              <a:ext uri="{FF2B5EF4-FFF2-40B4-BE49-F238E27FC236}">
                <a16:creationId xmlns:a16="http://schemas.microsoft.com/office/drawing/2014/main" id="{628BB64B-6377-1A9E-66EE-DF3D97DA5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1687" name="Text Box 2">
            <a:extLst>
              <a:ext uri="{FF2B5EF4-FFF2-40B4-BE49-F238E27FC236}">
                <a16:creationId xmlns:a16="http://schemas.microsoft.com/office/drawing/2014/main" id="{CF602A6C-E449-5F6A-113F-20D388328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71688" name="Picture 9">
            <a:extLst>
              <a:ext uri="{FF2B5EF4-FFF2-40B4-BE49-F238E27FC236}">
                <a16:creationId xmlns:a16="http://schemas.microsoft.com/office/drawing/2014/main" id="{7165B561-5212-5085-1B50-83992C2A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8"/>
          <a:stretch>
            <a:fillRect/>
          </a:stretch>
        </p:blipFill>
        <p:spPr bwMode="auto">
          <a:xfrm>
            <a:off x="280988" y="2692400"/>
            <a:ext cx="86725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Text Box 10">
            <a:extLst>
              <a:ext uri="{FF2B5EF4-FFF2-40B4-BE49-F238E27FC236}">
                <a16:creationId xmlns:a16="http://schemas.microsoft.com/office/drawing/2014/main" id="{283F21D8-C1BA-7028-BF74-CB33F599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03800"/>
            <a:ext cx="844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s-MX" altLang="es-ES" sz="2400"/>
              <a:t>Si im&gt;1 se dice que la señal está sobremodulada. En este caso no se puede demodular utilizando detección por envolvente, sólo queda utilizar detección síncrona (coherente).</a:t>
            </a:r>
            <a:endParaRPr lang="es-PE" altLang="es-ES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>
            <a:extLst>
              <a:ext uri="{FF2B5EF4-FFF2-40B4-BE49-F238E27FC236}">
                <a16:creationId xmlns:a16="http://schemas.microsoft.com/office/drawing/2014/main" id="{1608D79A-2F56-C77B-4553-E7ACC5A36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2707" name="Rectangle 6">
            <a:extLst>
              <a:ext uri="{FF2B5EF4-FFF2-40B4-BE49-F238E27FC236}">
                <a16:creationId xmlns:a16="http://schemas.microsoft.com/office/drawing/2014/main" id="{08350232-7EB0-8881-EE44-E2D5E4F0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2708" name="Rectangle 10">
            <a:extLst>
              <a:ext uri="{FF2B5EF4-FFF2-40B4-BE49-F238E27FC236}">
                <a16:creationId xmlns:a16="http://schemas.microsoft.com/office/drawing/2014/main" id="{FF576DCF-E4EB-0E6D-74D7-25565C87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2709" name="Rectangle 15">
            <a:extLst>
              <a:ext uri="{FF2B5EF4-FFF2-40B4-BE49-F238E27FC236}">
                <a16:creationId xmlns:a16="http://schemas.microsoft.com/office/drawing/2014/main" id="{7099CD0D-3E73-10CC-BACF-8BE4C97C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2710" name="Text Box 7">
            <a:extLst>
              <a:ext uri="{FF2B5EF4-FFF2-40B4-BE49-F238E27FC236}">
                <a16:creationId xmlns:a16="http://schemas.microsoft.com/office/drawing/2014/main" id="{55B59A3B-7B4F-273B-ED37-E25E6016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2711" name="Text Box 2">
            <a:extLst>
              <a:ext uri="{FF2B5EF4-FFF2-40B4-BE49-F238E27FC236}">
                <a16:creationId xmlns:a16="http://schemas.microsoft.com/office/drawing/2014/main" id="{F4625736-E521-A601-FB7C-5553F731E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72712" name="Picture 9">
            <a:extLst>
              <a:ext uri="{FF2B5EF4-FFF2-40B4-BE49-F238E27FC236}">
                <a16:creationId xmlns:a16="http://schemas.microsoft.com/office/drawing/2014/main" id="{C0B12D46-896B-4215-2D35-7FE9A076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8"/>
          <a:stretch>
            <a:fillRect/>
          </a:stretch>
        </p:blipFill>
        <p:spPr bwMode="auto">
          <a:xfrm>
            <a:off x="280988" y="2692400"/>
            <a:ext cx="86725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10">
            <a:extLst>
              <a:ext uri="{FF2B5EF4-FFF2-40B4-BE49-F238E27FC236}">
                <a16:creationId xmlns:a16="http://schemas.microsoft.com/office/drawing/2014/main" id="{EA823515-F3C8-160A-D759-F480166DD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838700"/>
            <a:ext cx="8674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400"/>
              <a:t>En la 1ra versión de AM si A es suficientemente grande, entonces la envolvente [A+f(t)] será proporcional a f(t) y la demodulación consiste sólo en detectar dicha envolvente. Si A no es un valor grande, la envolvente no es proporcional a f(t).</a:t>
            </a:r>
            <a:endParaRPr lang="es-ES" altLang="es-E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>
            <a:extLst>
              <a:ext uri="{FF2B5EF4-FFF2-40B4-BE49-F238E27FC236}">
                <a16:creationId xmlns:a16="http://schemas.microsoft.com/office/drawing/2014/main" id="{5A266EAB-5BD5-D902-A231-1E2CDCDD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46931FF1-D4FE-137F-BD2A-5D218E1D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3732" name="Rectangle 10">
            <a:extLst>
              <a:ext uri="{FF2B5EF4-FFF2-40B4-BE49-F238E27FC236}">
                <a16:creationId xmlns:a16="http://schemas.microsoft.com/office/drawing/2014/main" id="{7F541DEB-99DF-89C3-2028-6CC43909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3733" name="Rectangle 15">
            <a:extLst>
              <a:ext uri="{FF2B5EF4-FFF2-40B4-BE49-F238E27FC236}">
                <a16:creationId xmlns:a16="http://schemas.microsoft.com/office/drawing/2014/main" id="{84BFF62B-536B-1A20-A2B4-04B2A79B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22DC9A48-EA23-A997-8DEC-D196DADD2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73735" name="Picture 10">
            <a:extLst>
              <a:ext uri="{FF2B5EF4-FFF2-40B4-BE49-F238E27FC236}">
                <a16:creationId xmlns:a16="http://schemas.microsoft.com/office/drawing/2014/main" id="{57BA11AB-EF67-171B-BF97-42E591A8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17575"/>
            <a:ext cx="8502650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>
            <a:extLst>
              <a:ext uri="{FF2B5EF4-FFF2-40B4-BE49-F238E27FC236}">
                <a16:creationId xmlns:a16="http://schemas.microsoft.com/office/drawing/2014/main" id="{F45A88AA-C28A-C94D-EE69-CC80A856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4755" name="Rectangle 6">
            <a:extLst>
              <a:ext uri="{FF2B5EF4-FFF2-40B4-BE49-F238E27FC236}">
                <a16:creationId xmlns:a16="http://schemas.microsoft.com/office/drawing/2014/main" id="{A20FA9D1-250C-CD9B-062B-A608ACF4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4756" name="Rectangle 8">
            <a:extLst>
              <a:ext uri="{FF2B5EF4-FFF2-40B4-BE49-F238E27FC236}">
                <a16:creationId xmlns:a16="http://schemas.microsoft.com/office/drawing/2014/main" id="{392188ED-46BC-AA37-3027-0E071EA4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4757" name="Rectangle 9">
            <a:extLst>
              <a:ext uri="{FF2B5EF4-FFF2-40B4-BE49-F238E27FC236}">
                <a16:creationId xmlns:a16="http://schemas.microsoft.com/office/drawing/2014/main" id="{F94F9E6B-2C5A-0162-C59D-2D5A7361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4758" name="Rectangle 10">
            <a:extLst>
              <a:ext uri="{FF2B5EF4-FFF2-40B4-BE49-F238E27FC236}">
                <a16:creationId xmlns:a16="http://schemas.microsoft.com/office/drawing/2014/main" id="{81C7947F-4283-256C-646A-37DDC840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164881" name="Picture 17">
            <a:extLst>
              <a:ext uri="{FF2B5EF4-FFF2-40B4-BE49-F238E27FC236}">
                <a16:creationId xmlns:a16="http://schemas.microsoft.com/office/drawing/2014/main" id="{D96F617F-2AAC-CFB0-75D2-2C8A0D35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924175"/>
            <a:ext cx="7812087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Text Box 7">
            <a:extLst>
              <a:ext uri="{FF2B5EF4-FFF2-40B4-BE49-F238E27FC236}">
                <a16:creationId xmlns:a16="http://schemas.microsoft.com/office/drawing/2014/main" id="{57F212B2-AD2D-2502-7308-CAF1AE01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4761" name="Text Box 2">
            <a:extLst>
              <a:ext uri="{FF2B5EF4-FFF2-40B4-BE49-F238E27FC236}">
                <a16:creationId xmlns:a16="http://schemas.microsoft.com/office/drawing/2014/main" id="{6CBBD80B-F7C8-C191-ED14-3DF6A46F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9" name="Picture 7">
            <a:extLst>
              <a:ext uri="{FF2B5EF4-FFF2-40B4-BE49-F238E27FC236}">
                <a16:creationId xmlns:a16="http://schemas.microsoft.com/office/drawing/2014/main" id="{F2F82C40-8EB0-5313-6CA7-EB51C29EC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2276475"/>
            <a:ext cx="93249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Text Box 8">
            <a:extLst>
              <a:ext uri="{FF2B5EF4-FFF2-40B4-BE49-F238E27FC236}">
                <a16:creationId xmlns:a16="http://schemas.microsoft.com/office/drawing/2014/main" id="{C9102C79-FCD0-021C-DB95-00E8B137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51656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Figura 1	Sistema de comunicación analógico</a:t>
            </a: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7BF395D5-4871-E1A3-8273-798710E70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2FC15246-739B-ED9C-20D3-A1E28C4D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5779" name="Rectangle 6">
            <a:extLst>
              <a:ext uri="{FF2B5EF4-FFF2-40B4-BE49-F238E27FC236}">
                <a16:creationId xmlns:a16="http://schemas.microsoft.com/office/drawing/2014/main" id="{4EFDF9DF-BD62-F234-396E-532AD967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5780" name="Rectangle 8">
            <a:extLst>
              <a:ext uri="{FF2B5EF4-FFF2-40B4-BE49-F238E27FC236}">
                <a16:creationId xmlns:a16="http://schemas.microsoft.com/office/drawing/2014/main" id="{52009512-8B10-B061-1426-64B9C687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5781" name="Rectangle 9">
            <a:extLst>
              <a:ext uri="{FF2B5EF4-FFF2-40B4-BE49-F238E27FC236}">
                <a16:creationId xmlns:a16="http://schemas.microsoft.com/office/drawing/2014/main" id="{4DF78404-CDEB-9BA5-355B-D3B7202D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5782" name="Rectangle 10">
            <a:extLst>
              <a:ext uri="{FF2B5EF4-FFF2-40B4-BE49-F238E27FC236}">
                <a16:creationId xmlns:a16="http://schemas.microsoft.com/office/drawing/2014/main" id="{E9C0E53B-1477-DFAE-76ED-DA98457E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165963" name="Picture 75">
            <a:extLst>
              <a:ext uri="{FF2B5EF4-FFF2-40B4-BE49-F238E27FC236}">
                <a16:creationId xmlns:a16="http://schemas.microsoft.com/office/drawing/2014/main" id="{808CA4BA-28EE-6123-6169-4581B2AA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136900"/>
            <a:ext cx="41052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964" name="Text Box 76">
            <a:extLst>
              <a:ext uri="{FF2B5EF4-FFF2-40B4-BE49-F238E27FC236}">
                <a16:creationId xmlns:a16="http://schemas.microsoft.com/office/drawing/2014/main" id="{964B0E37-DB5C-E1CD-26AB-776D372C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2873375"/>
            <a:ext cx="4465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Para evitar el rizado excesivo y la falla de seguimiento se debe cumplir:</a:t>
            </a:r>
            <a:r>
              <a:rPr lang="es-ES" altLang="es-ES" sz="2400"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165965" name="Picture 77">
            <a:extLst>
              <a:ext uri="{FF2B5EF4-FFF2-40B4-BE49-F238E27FC236}">
                <a16:creationId xmlns:a16="http://schemas.microsoft.com/office/drawing/2014/main" id="{198CAD92-37FC-1D6D-E309-0387363C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4495800"/>
            <a:ext cx="33845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6" name="Text Box 7">
            <a:extLst>
              <a:ext uri="{FF2B5EF4-FFF2-40B4-BE49-F238E27FC236}">
                <a16:creationId xmlns:a16="http://schemas.microsoft.com/office/drawing/2014/main" id="{6454BBC8-EB71-984E-7AF9-63647794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05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de envolvente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5787" name="Text Box 2">
            <a:extLst>
              <a:ext uri="{FF2B5EF4-FFF2-40B4-BE49-F238E27FC236}">
                <a16:creationId xmlns:a16="http://schemas.microsoft.com/office/drawing/2014/main" id="{CEF59DD8-6CE7-ACE1-8B5E-6E6A781E7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>
            <a:extLst>
              <a:ext uri="{FF2B5EF4-FFF2-40B4-BE49-F238E27FC236}">
                <a16:creationId xmlns:a16="http://schemas.microsoft.com/office/drawing/2014/main" id="{58BEE3B6-76D2-C35E-9CD0-4771F298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6803" name="Rectangle 6">
            <a:extLst>
              <a:ext uri="{FF2B5EF4-FFF2-40B4-BE49-F238E27FC236}">
                <a16:creationId xmlns:a16="http://schemas.microsoft.com/office/drawing/2014/main" id="{77C42AEA-2AB2-61EF-46F0-9C27D316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6804" name="Rectangle 10">
            <a:extLst>
              <a:ext uri="{FF2B5EF4-FFF2-40B4-BE49-F238E27FC236}">
                <a16:creationId xmlns:a16="http://schemas.microsoft.com/office/drawing/2014/main" id="{E1E4195C-AC26-CABA-B6DB-D04A5D99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6805" name="Rectangle 15">
            <a:extLst>
              <a:ext uri="{FF2B5EF4-FFF2-40B4-BE49-F238E27FC236}">
                <a16:creationId xmlns:a16="http://schemas.microsoft.com/office/drawing/2014/main" id="{33C0DC2E-1D02-71CF-532A-BE755F3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6806" name="Text Box 7">
            <a:extLst>
              <a:ext uri="{FF2B5EF4-FFF2-40B4-BE49-F238E27FC236}">
                <a16:creationId xmlns:a16="http://schemas.microsoft.com/office/drawing/2014/main" id="{30F16E3B-1F06-8A84-9995-0AA9E277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86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Modulación de tono y patrón XY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6807" name="Text Box 2">
            <a:extLst>
              <a:ext uri="{FF2B5EF4-FFF2-40B4-BE49-F238E27FC236}">
                <a16:creationId xmlns:a16="http://schemas.microsoft.com/office/drawing/2014/main" id="{96781753-A28E-942D-47F5-069F6420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76808" name="Text Box 9">
            <a:extLst>
              <a:ext uri="{FF2B5EF4-FFF2-40B4-BE49-F238E27FC236}">
                <a16:creationId xmlns:a16="http://schemas.microsoft.com/office/drawing/2014/main" id="{AD44539B-84C2-2E14-3434-9FEA1FBDA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530475"/>
            <a:ext cx="5259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Considerando un tono f(t) = m</a:t>
            </a:r>
            <a:r>
              <a:rPr lang="es-PE" altLang="es-ES" sz="2400" baseline="-25000"/>
              <a:t>p</a:t>
            </a:r>
            <a:r>
              <a:rPr lang="es-PE" altLang="es-ES" sz="2400"/>
              <a:t>cos(w</a:t>
            </a:r>
            <a:r>
              <a:rPr lang="es-PE" altLang="es-ES" sz="2400" baseline="-25000"/>
              <a:t>m</a:t>
            </a:r>
            <a:r>
              <a:rPr lang="es-PE" altLang="es-ES" sz="2400"/>
              <a:t>t):</a:t>
            </a:r>
            <a:endParaRPr lang="es-ES" altLang="es-ES" sz="2400"/>
          </a:p>
        </p:txBody>
      </p:sp>
      <p:sp>
        <p:nvSpPr>
          <p:cNvPr id="76809" name="Text Box 10">
            <a:extLst>
              <a:ext uri="{FF2B5EF4-FFF2-40B4-BE49-F238E27FC236}">
                <a16:creationId xmlns:a16="http://schemas.microsoft.com/office/drawing/2014/main" id="{02F26EC7-423F-DF22-8C84-C2569ECA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041775"/>
            <a:ext cx="606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El índice de modulación im = m</a:t>
            </a:r>
            <a:r>
              <a:rPr lang="es-PE" altLang="es-ES" sz="2400" baseline="-25000"/>
              <a:t>p</a:t>
            </a:r>
            <a:r>
              <a:rPr lang="es-PE" altLang="es-ES" sz="2400"/>
              <a:t>/A entonces</a:t>
            </a:r>
            <a:r>
              <a:rPr lang="es-PE" altLang="es-ES" sz="2400"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6810" name="Object 11">
            <a:extLst>
              <a:ext uri="{FF2B5EF4-FFF2-40B4-BE49-F238E27FC236}">
                <a16:creationId xmlns:a16="http://schemas.microsoft.com/office/drawing/2014/main" id="{3A8CD892-50C7-43A1-F003-7CAF4BEF8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00388"/>
          <a:ext cx="5718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228600" progId="Equation.DSMT4">
                  <p:embed/>
                </p:oleObj>
              </mc:Choice>
              <mc:Fallback>
                <p:oleObj name="Equation" r:id="rId2" imgW="1866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00388"/>
                        <a:ext cx="5718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2">
            <a:extLst>
              <a:ext uri="{FF2B5EF4-FFF2-40B4-BE49-F238E27FC236}">
                <a16:creationId xmlns:a16="http://schemas.microsoft.com/office/drawing/2014/main" id="{DA71A9F4-94A6-935E-F7E6-599013A07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4703763"/>
          <a:ext cx="554355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800" imgH="419100" progId="Equation.DSMT4">
                  <p:embed/>
                </p:oleObj>
              </mc:Choice>
              <mc:Fallback>
                <p:oleObj name="Equation" r:id="rId4" imgW="19558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703763"/>
                        <a:ext cx="554355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>
            <a:extLst>
              <a:ext uri="{FF2B5EF4-FFF2-40B4-BE49-F238E27FC236}">
                <a16:creationId xmlns:a16="http://schemas.microsoft.com/office/drawing/2014/main" id="{F132F06B-35CB-F6D1-A010-1785C5FF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7827" name="Rectangle 6">
            <a:extLst>
              <a:ext uri="{FF2B5EF4-FFF2-40B4-BE49-F238E27FC236}">
                <a16:creationId xmlns:a16="http://schemas.microsoft.com/office/drawing/2014/main" id="{45A3F49B-E7AC-100B-9E1A-C18C05F1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7828" name="Rectangle 10">
            <a:extLst>
              <a:ext uri="{FF2B5EF4-FFF2-40B4-BE49-F238E27FC236}">
                <a16:creationId xmlns:a16="http://schemas.microsoft.com/office/drawing/2014/main" id="{2582C173-869C-9DBD-6187-A5ED1CBE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7829" name="Rectangle 15">
            <a:extLst>
              <a:ext uri="{FF2B5EF4-FFF2-40B4-BE49-F238E27FC236}">
                <a16:creationId xmlns:a16="http://schemas.microsoft.com/office/drawing/2014/main" id="{D8870CC2-130F-22B1-4415-ECAF39E8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7830" name="Text Box 7">
            <a:extLst>
              <a:ext uri="{FF2B5EF4-FFF2-40B4-BE49-F238E27FC236}">
                <a16:creationId xmlns:a16="http://schemas.microsoft.com/office/drawing/2014/main" id="{6CF862BD-1B79-FB44-7E7E-52A724AF3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86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Modulación de tono y patrón XY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7831" name="Text Box 2">
            <a:extLst>
              <a:ext uri="{FF2B5EF4-FFF2-40B4-BE49-F238E27FC236}">
                <a16:creationId xmlns:a16="http://schemas.microsoft.com/office/drawing/2014/main" id="{BF48CAD3-8C2F-C91B-86A7-0902DC25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77832" name="Rectangle 11">
            <a:extLst>
              <a:ext uri="{FF2B5EF4-FFF2-40B4-BE49-F238E27FC236}">
                <a16:creationId xmlns:a16="http://schemas.microsoft.com/office/drawing/2014/main" id="{C2B8E5B8-4C3E-B9A8-B96E-04479919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77833" name="Picture 13">
            <a:extLst>
              <a:ext uri="{FF2B5EF4-FFF2-40B4-BE49-F238E27FC236}">
                <a16:creationId xmlns:a16="http://schemas.microsoft.com/office/drawing/2014/main" id="{F68B6A55-4C93-012B-6472-3A6D093F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017838"/>
            <a:ext cx="283527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4">
            <a:extLst>
              <a:ext uri="{FF2B5EF4-FFF2-40B4-BE49-F238E27FC236}">
                <a16:creationId xmlns:a16="http://schemas.microsoft.com/office/drawing/2014/main" id="{43CB9B78-04F6-421D-B77C-E3D4CC42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070225"/>
            <a:ext cx="248602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5" name="Picture 15">
            <a:extLst>
              <a:ext uri="{FF2B5EF4-FFF2-40B4-BE49-F238E27FC236}">
                <a16:creationId xmlns:a16="http://schemas.microsoft.com/office/drawing/2014/main" id="{41BF1717-2BD7-FA69-4A8A-38D6EEEE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720975"/>
            <a:ext cx="29654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>
            <a:extLst>
              <a:ext uri="{FF2B5EF4-FFF2-40B4-BE49-F238E27FC236}">
                <a16:creationId xmlns:a16="http://schemas.microsoft.com/office/drawing/2014/main" id="{3B7B7064-2977-E156-1694-FFC7EC7B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8851" name="Rectangle 6">
            <a:extLst>
              <a:ext uri="{FF2B5EF4-FFF2-40B4-BE49-F238E27FC236}">
                <a16:creationId xmlns:a16="http://schemas.microsoft.com/office/drawing/2014/main" id="{01FFA515-F34F-CC1C-AE93-ADC57968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8852" name="Rectangle 10">
            <a:extLst>
              <a:ext uri="{FF2B5EF4-FFF2-40B4-BE49-F238E27FC236}">
                <a16:creationId xmlns:a16="http://schemas.microsoft.com/office/drawing/2014/main" id="{0D97E1DC-0D32-8095-A9D3-9B183168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8853" name="Rectangle 15">
            <a:extLst>
              <a:ext uri="{FF2B5EF4-FFF2-40B4-BE49-F238E27FC236}">
                <a16:creationId xmlns:a16="http://schemas.microsoft.com/office/drawing/2014/main" id="{4322594A-F005-BEE6-C774-892FCC0F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8854" name="Text Box 7">
            <a:extLst>
              <a:ext uri="{FF2B5EF4-FFF2-40B4-BE49-F238E27FC236}">
                <a16:creationId xmlns:a16="http://schemas.microsoft.com/office/drawing/2014/main" id="{F8D66274-BB19-07DB-901E-DB8E9893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86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Modulación de tono y patrón XY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8855" name="Text Box 2">
            <a:extLst>
              <a:ext uri="{FF2B5EF4-FFF2-40B4-BE49-F238E27FC236}">
                <a16:creationId xmlns:a16="http://schemas.microsoft.com/office/drawing/2014/main" id="{5CD4CC19-D784-102C-EE7A-0563C996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0260C9CF-9310-7A6B-1C83-8EC8CE77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78857" name="Picture 12">
            <a:extLst>
              <a:ext uri="{FF2B5EF4-FFF2-40B4-BE49-F238E27FC236}">
                <a16:creationId xmlns:a16="http://schemas.microsoft.com/office/drawing/2014/main" id="{3E6213E6-16CA-030D-5D77-0BB05858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746375"/>
            <a:ext cx="740092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>
            <a:extLst>
              <a:ext uri="{FF2B5EF4-FFF2-40B4-BE49-F238E27FC236}">
                <a16:creationId xmlns:a16="http://schemas.microsoft.com/office/drawing/2014/main" id="{F6B381E4-6BE8-3103-E959-45CC0876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9875" name="Rectangle 6">
            <a:extLst>
              <a:ext uri="{FF2B5EF4-FFF2-40B4-BE49-F238E27FC236}">
                <a16:creationId xmlns:a16="http://schemas.microsoft.com/office/drawing/2014/main" id="{FC27D9BB-A6CA-383D-9568-7C0CF1E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9876" name="Rectangle 10">
            <a:extLst>
              <a:ext uri="{FF2B5EF4-FFF2-40B4-BE49-F238E27FC236}">
                <a16:creationId xmlns:a16="http://schemas.microsoft.com/office/drawing/2014/main" id="{CA024B17-C609-76D6-9DEC-16DEAFEE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9877" name="Rectangle 15">
            <a:extLst>
              <a:ext uri="{FF2B5EF4-FFF2-40B4-BE49-F238E27FC236}">
                <a16:creationId xmlns:a16="http://schemas.microsoft.com/office/drawing/2014/main" id="{0E9111B3-3A02-6388-F8CE-B31798A7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713D2653-574B-5CF2-E5DA-E8DED256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86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Modulación de tono y patrón XY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79879" name="Text Box 2">
            <a:extLst>
              <a:ext uri="{FF2B5EF4-FFF2-40B4-BE49-F238E27FC236}">
                <a16:creationId xmlns:a16="http://schemas.microsoft.com/office/drawing/2014/main" id="{7A93436C-31B7-5E9D-A612-E11CAF37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79880" name="Rectangle 8">
            <a:extLst>
              <a:ext uri="{FF2B5EF4-FFF2-40B4-BE49-F238E27FC236}">
                <a16:creationId xmlns:a16="http://schemas.microsoft.com/office/drawing/2014/main" id="{0110499A-3FDE-7046-4251-F35434196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79881" name="Picture 10">
            <a:extLst>
              <a:ext uri="{FF2B5EF4-FFF2-40B4-BE49-F238E27FC236}">
                <a16:creationId xmlns:a16="http://schemas.microsoft.com/office/drawing/2014/main" id="{CE89529C-8A97-3492-A19A-42E6FB8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635250"/>
            <a:ext cx="65182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>
            <a:extLst>
              <a:ext uri="{FF2B5EF4-FFF2-40B4-BE49-F238E27FC236}">
                <a16:creationId xmlns:a16="http://schemas.microsoft.com/office/drawing/2014/main" id="{2ECB4D6D-3622-E659-111B-FAF949FD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0899" name="Rectangle 6">
            <a:extLst>
              <a:ext uri="{FF2B5EF4-FFF2-40B4-BE49-F238E27FC236}">
                <a16:creationId xmlns:a16="http://schemas.microsoft.com/office/drawing/2014/main" id="{D2C88FF6-BC80-BE42-EF69-64A7E357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0900" name="Rectangle 10">
            <a:extLst>
              <a:ext uri="{FF2B5EF4-FFF2-40B4-BE49-F238E27FC236}">
                <a16:creationId xmlns:a16="http://schemas.microsoft.com/office/drawing/2014/main" id="{4FE9BA0E-0DB8-43CB-1FF1-0DA4DCFB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0901" name="Rectangle 15">
            <a:extLst>
              <a:ext uri="{FF2B5EF4-FFF2-40B4-BE49-F238E27FC236}">
                <a16:creationId xmlns:a16="http://schemas.microsoft.com/office/drawing/2014/main" id="{9709A45D-C2C0-FB23-53EF-654CB9AE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0902" name="Text Box 7">
            <a:extLst>
              <a:ext uri="{FF2B5EF4-FFF2-40B4-BE49-F238E27FC236}">
                <a16:creationId xmlns:a16="http://schemas.microsoft.com/office/drawing/2014/main" id="{C5AA1841-1B54-147E-2D87-BAF3922E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86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Modulación de tono y patrón XY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0903" name="Text Box 2">
            <a:extLst>
              <a:ext uri="{FF2B5EF4-FFF2-40B4-BE49-F238E27FC236}">
                <a16:creationId xmlns:a16="http://schemas.microsoft.com/office/drawing/2014/main" id="{5DB24DFE-FAD1-F879-78F5-9FDDD23C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0904" name="Rectangle 8">
            <a:extLst>
              <a:ext uri="{FF2B5EF4-FFF2-40B4-BE49-F238E27FC236}">
                <a16:creationId xmlns:a16="http://schemas.microsoft.com/office/drawing/2014/main" id="{9EAE3AFC-6369-8FAE-75A9-876EC9DC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80905" name="Picture 10">
            <a:extLst>
              <a:ext uri="{FF2B5EF4-FFF2-40B4-BE49-F238E27FC236}">
                <a16:creationId xmlns:a16="http://schemas.microsoft.com/office/drawing/2014/main" id="{B0657A58-4E57-4FC1-F98F-8958FF6F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628900"/>
            <a:ext cx="66960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>
            <a:extLst>
              <a:ext uri="{FF2B5EF4-FFF2-40B4-BE49-F238E27FC236}">
                <a16:creationId xmlns:a16="http://schemas.microsoft.com/office/drawing/2014/main" id="{C4904A28-94C5-1FB0-8A64-FD06D1C36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1923" name="Rectangle 6">
            <a:extLst>
              <a:ext uri="{FF2B5EF4-FFF2-40B4-BE49-F238E27FC236}">
                <a16:creationId xmlns:a16="http://schemas.microsoft.com/office/drawing/2014/main" id="{C1D20D26-8B73-3FEE-008C-4D59E712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1924" name="Rectangle 10">
            <a:extLst>
              <a:ext uri="{FF2B5EF4-FFF2-40B4-BE49-F238E27FC236}">
                <a16:creationId xmlns:a16="http://schemas.microsoft.com/office/drawing/2014/main" id="{DD512F41-C678-02D6-2F70-5424E30E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1925" name="Rectangle 15">
            <a:extLst>
              <a:ext uri="{FF2B5EF4-FFF2-40B4-BE49-F238E27FC236}">
                <a16:creationId xmlns:a16="http://schemas.microsoft.com/office/drawing/2014/main" id="{107D5D97-CE59-2497-8973-6DA5637C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1926" name="Text Box 7">
            <a:extLst>
              <a:ext uri="{FF2B5EF4-FFF2-40B4-BE49-F238E27FC236}">
                <a16:creationId xmlns:a16="http://schemas.microsoft.com/office/drawing/2014/main" id="{2B8D8FB5-111F-BA60-D649-0FA94485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3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Potencia de portadora y banda laterales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1927" name="Text Box 2">
            <a:extLst>
              <a:ext uri="{FF2B5EF4-FFF2-40B4-BE49-F238E27FC236}">
                <a16:creationId xmlns:a16="http://schemas.microsoft.com/office/drawing/2014/main" id="{87880AB5-EA28-6F27-3A00-6CD65B84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98374F18-E2E9-F781-547B-B236E1271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466975"/>
            <a:ext cx="88868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400"/>
              <a:t>La portadora libre representa un “desperdicio” de potencia, sin embargo permite que el receptor sea más sencillo. 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s-PE" altLang="es-ES" sz="2400"/>
              <a:t>Desarrollando la 1ra versión de la señal AM:</a:t>
            </a:r>
            <a:endParaRPr lang="es-ES" altLang="es-ES" sz="2400"/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CA4ED0AA-D622-943A-B5C2-EA4AF83A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611688"/>
            <a:ext cx="538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Entonces la potencia total P</a:t>
            </a:r>
            <a:r>
              <a:rPr lang="es-PE" altLang="es-ES" sz="2400" baseline="-25000"/>
              <a:t>tx</a:t>
            </a:r>
            <a:r>
              <a:rPr lang="es-PE" altLang="es-ES" sz="2400"/>
              <a:t> es</a:t>
            </a:r>
            <a:r>
              <a:rPr lang="es-PE" altLang="es-ES" sz="2400"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1930" name="Rectangle 11">
            <a:extLst>
              <a:ext uri="{FF2B5EF4-FFF2-40B4-BE49-F238E27FC236}">
                <a16:creationId xmlns:a16="http://schemas.microsoft.com/office/drawing/2014/main" id="{CB1919B1-CFB9-88AC-7BCE-66A1BD49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1931" name="Rectangle 14">
            <a:extLst>
              <a:ext uri="{FF2B5EF4-FFF2-40B4-BE49-F238E27FC236}">
                <a16:creationId xmlns:a16="http://schemas.microsoft.com/office/drawing/2014/main" id="{3510530B-DCD3-305D-4600-56E37163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81932" name="Object 13">
            <a:extLst>
              <a:ext uri="{FF2B5EF4-FFF2-40B4-BE49-F238E27FC236}">
                <a16:creationId xmlns:a16="http://schemas.microsoft.com/office/drawing/2014/main" id="{FBDCC560-7B76-4837-33D4-64374BB5F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3821113"/>
          <a:ext cx="51673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968500" imgH="228600" progId="Equation.3">
                  <p:embed/>
                </p:oleObj>
              </mc:Choice>
              <mc:Fallback>
                <p:oleObj name="Ecuación" r:id="rId2" imgW="1968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821113"/>
                        <a:ext cx="51673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Rectangle 16">
            <a:extLst>
              <a:ext uri="{FF2B5EF4-FFF2-40B4-BE49-F238E27FC236}">
                <a16:creationId xmlns:a16="http://schemas.microsoft.com/office/drawing/2014/main" id="{78E30347-FDCE-DD71-42AE-EF0CAD7A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81934" name="Object 15">
            <a:extLst>
              <a:ext uri="{FF2B5EF4-FFF2-40B4-BE49-F238E27FC236}">
                <a16:creationId xmlns:a16="http://schemas.microsoft.com/office/drawing/2014/main" id="{8B12324B-BC42-CC2D-A8A9-97F6D3ACC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5264150"/>
          <a:ext cx="53133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406400" progId="Equation.DSMT4">
                  <p:embed/>
                </p:oleObj>
              </mc:Choice>
              <mc:Fallback>
                <p:oleObj name="Equation" r:id="rId4" imgW="1943100" imgH="40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264150"/>
                        <a:ext cx="531336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>
            <a:extLst>
              <a:ext uri="{FF2B5EF4-FFF2-40B4-BE49-F238E27FC236}">
                <a16:creationId xmlns:a16="http://schemas.microsoft.com/office/drawing/2014/main" id="{CA496382-547B-1187-BB27-5F3C7432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2947" name="Rectangle 6">
            <a:extLst>
              <a:ext uri="{FF2B5EF4-FFF2-40B4-BE49-F238E27FC236}">
                <a16:creationId xmlns:a16="http://schemas.microsoft.com/office/drawing/2014/main" id="{945EDAAE-0E8A-AEB6-06E2-9834FE52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2948" name="Rectangle 10">
            <a:extLst>
              <a:ext uri="{FF2B5EF4-FFF2-40B4-BE49-F238E27FC236}">
                <a16:creationId xmlns:a16="http://schemas.microsoft.com/office/drawing/2014/main" id="{796E7311-A65A-5C5C-5005-5438DDD5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2949" name="Rectangle 15">
            <a:extLst>
              <a:ext uri="{FF2B5EF4-FFF2-40B4-BE49-F238E27FC236}">
                <a16:creationId xmlns:a16="http://schemas.microsoft.com/office/drawing/2014/main" id="{FCE0707C-6362-F5E4-0D36-3DA5AAD3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2950" name="Text Box 7">
            <a:extLst>
              <a:ext uri="{FF2B5EF4-FFF2-40B4-BE49-F238E27FC236}">
                <a16:creationId xmlns:a16="http://schemas.microsoft.com/office/drawing/2014/main" id="{3846E342-F9C4-F317-57B7-9773760B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3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Potencia de portadora y banda laterales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2951" name="Text Box 2">
            <a:extLst>
              <a:ext uri="{FF2B5EF4-FFF2-40B4-BE49-F238E27FC236}">
                <a16:creationId xmlns:a16="http://schemas.microsoft.com/office/drawing/2014/main" id="{C0A9A84C-B5EC-3049-466E-5D1EE9E2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117A3914-454C-1089-865B-F4CA9ACA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530475"/>
            <a:ext cx="687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Se define la eficiencia de potencia en AM-DSB 1:</a:t>
            </a:r>
            <a:endParaRPr lang="es-ES" altLang="es-ES" sz="2400"/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E2CC3584-987B-6C04-30C3-EC3DCF1C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981575"/>
            <a:ext cx="8347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MX" altLang="es-ES" sz="2400"/>
              <a:t>La eficiencia de potencia es la fracción de potencia total que transportan las bandas laterales</a:t>
            </a:r>
            <a:r>
              <a:rPr lang="es-PE" altLang="es-ES" sz="240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8E484376-8799-DABB-A10D-663B8DB6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2955" name="Rectangle 13">
            <a:extLst>
              <a:ext uri="{FF2B5EF4-FFF2-40B4-BE49-F238E27FC236}">
                <a16:creationId xmlns:a16="http://schemas.microsoft.com/office/drawing/2014/main" id="{B75A4A48-D144-B3EF-D93A-02CC971D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2956" name="Rectangle 16">
            <a:extLst>
              <a:ext uri="{FF2B5EF4-FFF2-40B4-BE49-F238E27FC236}">
                <a16:creationId xmlns:a16="http://schemas.microsoft.com/office/drawing/2014/main" id="{951DB0AA-0A41-201E-1E69-66248201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82957" name="Object 15">
            <a:extLst>
              <a:ext uri="{FF2B5EF4-FFF2-40B4-BE49-F238E27FC236}">
                <a16:creationId xmlns:a16="http://schemas.microsoft.com/office/drawing/2014/main" id="{EFB0358A-AEF6-A587-E75E-A333EE68A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3130550"/>
          <a:ext cx="41592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469900" progId="Equation.DSMT4">
                  <p:embed/>
                </p:oleObj>
              </mc:Choice>
              <mc:Fallback>
                <p:oleObj name="Equation" r:id="rId2" imgW="14732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130550"/>
                        <a:ext cx="41592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42C0F91D-8FA6-7790-EF2B-F4F3FDAA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3971" name="Rectangle 10">
            <a:extLst>
              <a:ext uri="{FF2B5EF4-FFF2-40B4-BE49-F238E27FC236}">
                <a16:creationId xmlns:a16="http://schemas.microsoft.com/office/drawing/2014/main" id="{D925957C-8954-6845-3B62-10E3BEEF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3972" name="Rectangle 15">
            <a:extLst>
              <a:ext uri="{FF2B5EF4-FFF2-40B4-BE49-F238E27FC236}">
                <a16:creationId xmlns:a16="http://schemas.microsoft.com/office/drawing/2014/main" id="{B1F5D707-C6FD-C1CD-88F0-EC92553F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3973" name="Text Box 7">
            <a:extLst>
              <a:ext uri="{FF2B5EF4-FFF2-40B4-BE49-F238E27FC236}">
                <a16:creationId xmlns:a16="http://schemas.microsoft.com/office/drawing/2014/main" id="{6B450D0D-6206-2864-4A7C-B205EA9B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3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Potencia de portadora y banda laterales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3974" name="Text Box 2">
            <a:extLst>
              <a:ext uri="{FF2B5EF4-FFF2-40B4-BE49-F238E27FC236}">
                <a16:creationId xmlns:a16="http://schemas.microsoft.com/office/drawing/2014/main" id="{0B735F34-B442-D7E2-AA8A-92956909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3975" name="Text Box 8">
            <a:extLst>
              <a:ext uri="{FF2B5EF4-FFF2-40B4-BE49-F238E27FC236}">
                <a16:creationId xmlns:a16="http://schemas.microsoft.com/office/drawing/2014/main" id="{C5366077-E9A5-CD2B-6A2A-058F267F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466975"/>
            <a:ext cx="888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s-PE" altLang="es-ES" sz="2400"/>
              <a:t>Desarrollando la 2da versión de la señal AM:</a:t>
            </a:r>
            <a:endParaRPr lang="es-ES" altLang="es-ES" sz="2400"/>
          </a:p>
        </p:txBody>
      </p:sp>
      <p:sp>
        <p:nvSpPr>
          <p:cNvPr id="83976" name="Text Box 9">
            <a:extLst>
              <a:ext uri="{FF2B5EF4-FFF2-40B4-BE49-F238E27FC236}">
                <a16:creationId xmlns:a16="http://schemas.microsoft.com/office/drawing/2014/main" id="{374BAB3A-9B6B-24F9-8012-5A5EE43B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098925"/>
            <a:ext cx="538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Entonces la potencia total P</a:t>
            </a:r>
            <a:r>
              <a:rPr lang="es-PE" altLang="es-ES" sz="2400" baseline="-25000"/>
              <a:t>tx</a:t>
            </a:r>
            <a:r>
              <a:rPr lang="es-PE" altLang="es-ES" sz="2400"/>
              <a:t> es</a:t>
            </a:r>
            <a:r>
              <a:rPr lang="es-PE" altLang="es-ES" sz="2400"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3977" name="Rectangle 11">
            <a:extLst>
              <a:ext uri="{FF2B5EF4-FFF2-40B4-BE49-F238E27FC236}">
                <a16:creationId xmlns:a16="http://schemas.microsoft.com/office/drawing/2014/main" id="{31EABBBE-EA16-3F69-0E9B-733168D8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3978" name="Rectangle 14">
            <a:extLst>
              <a:ext uri="{FF2B5EF4-FFF2-40B4-BE49-F238E27FC236}">
                <a16:creationId xmlns:a16="http://schemas.microsoft.com/office/drawing/2014/main" id="{36662EE1-457B-B310-28A2-6A422DF6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3979" name="Rectangle 16">
            <a:extLst>
              <a:ext uri="{FF2B5EF4-FFF2-40B4-BE49-F238E27FC236}">
                <a16:creationId xmlns:a16="http://schemas.microsoft.com/office/drawing/2014/main" id="{AFC5D5FE-8C31-C5D1-6F17-F3EED70F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3980" name="Rectangle 2">
            <a:extLst>
              <a:ext uri="{FF2B5EF4-FFF2-40B4-BE49-F238E27FC236}">
                <a16:creationId xmlns:a16="http://schemas.microsoft.com/office/drawing/2014/main" id="{C097022C-F155-660B-7285-B4EA106F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2824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PE" altLang="es-ES"/>
          </a:p>
        </p:txBody>
      </p:sp>
      <p:graphicFrame>
        <p:nvGraphicFramePr>
          <p:cNvPr id="83981" name="Objeto 2">
            <a:extLst>
              <a:ext uri="{FF2B5EF4-FFF2-40B4-BE49-F238E27FC236}">
                <a16:creationId xmlns:a16="http://schemas.microsoft.com/office/drawing/2014/main" id="{E49ECBDA-62C6-0BF3-DF89-6F90467AB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078163"/>
          <a:ext cx="81232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203200" progId="Equation.DSMT4">
                  <p:embed/>
                </p:oleObj>
              </mc:Choice>
              <mc:Fallback>
                <p:oleObj name="Equation" r:id="rId2" imgW="2565400" imgH="203200" progId="Equation.DSMT4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78163"/>
                        <a:ext cx="81232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to 4">
            <a:extLst>
              <a:ext uri="{FF2B5EF4-FFF2-40B4-BE49-F238E27FC236}">
                <a16:creationId xmlns:a16="http://schemas.microsoft.com/office/drawing/2014/main" id="{FEFA1676-400B-C001-286C-26C915702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4775200"/>
          <a:ext cx="65246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81000" progId="Equation.DSMT4">
                  <p:embed/>
                </p:oleObj>
              </mc:Choice>
              <mc:Fallback>
                <p:oleObj name="Equation" r:id="rId4" imgW="2286000" imgH="381000" progId="Equation.DSMT4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775200"/>
                        <a:ext cx="65246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>
            <a:extLst>
              <a:ext uri="{FF2B5EF4-FFF2-40B4-BE49-F238E27FC236}">
                <a16:creationId xmlns:a16="http://schemas.microsoft.com/office/drawing/2014/main" id="{B293A3A9-1F5C-B0C3-1348-C6F762A6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4995" name="Rectangle 6">
            <a:extLst>
              <a:ext uri="{FF2B5EF4-FFF2-40B4-BE49-F238E27FC236}">
                <a16:creationId xmlns:a16="http://schemas.microsoft.com/office/drawing/2014/main" id="{01E93DC5-8403-FBC2-29AB-E3C16E3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4996" name="Rectangle 10">
            <a:extLst>
              <a:ext uri="{FF2B5EF4-FFF2-40B4-BE49-F238E27FC236}">
                <a16:creationId xmlns:a16="http://schemas.microsoft.com/office/drawing/2014/main" id="{1FC49643-6AF0-4942-8A7A-AFB4DB2B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4997" name="Rectangle 15">
            <a:extLst>
              <a:ext uri="{FF2B5EF4-FFF2-40B4-BE49-F238E27FC236}">
                <a16:creationId xmlns:a16="http://schemas.microsoft.com/office/drawing/2014/main" id="{A8077BAC-D479-BD26-FE48-6425F849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4998" name="Text Box 7">
            <a:extLst>
              <a:ext uri="{FF2B5EF4-FFF2-40B4-BE49-F238E27FC236}">
                <a16:creationId xmlns:a16="http://schemas.microsoft.com/office/drawing/2014/main" id="{CF0686DF-AFBA-15B5-A6D7-3B6D1DACD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3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Potencia de portadora y banda laterales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4999" name="Text Box 2">
            <a:extLst>
              <a:ext uri="{FF2B5EF4-FFF2-40B4-BE49-F238E27FC236}">
                <a16:creationId xmlns:a16="http://schemas.microsoft.com/office/drawing/2014/main" id="{EC12D897-4677-DD3A-FA2F-35AA6BC7E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DDC48C07-4721-7D56-C167-A8896A4C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530475"/>
            <a:ext cx="687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/>
              <a:t>Se define la eficiencia de potencia en AM-DSB 2:</a:t>
            </a:r>
            <a:endParaRPr lang="es-ES" altLang="es-ES" sz="2400"/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933B4BA9-268F-FB9F-FABA-447BBA9C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981575"/>
            <a:ext cx="8021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 b="1"/>
              <a:t>Pregunta</a:t>
            </a:r>
            <a:r>
              <a:rPr lang="es-PE" altLang="es-ES" sz="2400" b="1">
                <a:cs typeface="Times New Roman" panose="02020603050405020304" pitchFamily="18" charset="0"/>
              </a:rPr>
              <a:t>:</a:t>
            </a:r>
            <a:r>
              <a:rPr lang="es-PE" altLang="es-ES" sz="2400">
                <a:cs typeface="Times New Roman" panose="02020603050405020304" pitchFamily="18" charset="0"/>
              </a:rPr>
              <a:t> Determine la máxima eficiencia en DSB para un tono en el límite de la detección por envolvente.</a:t>
            </a:r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40549702-A434-5829-737E-406C5618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5003" name="Rectangle 13">
            <a:extLst>
              <a:ext uri="{FF2B5EF4-FFF2-40B4-BE49-F238E27FC236}">
                <a16:creationId xmlns:a16="http://schemas.microsoft.com/office/drawing/2014/main" id="{0DAF8EF7-77E9-683C-0C17-A42DD713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5004" name="Rectangle 16">
            <a:extLst>
              <a:ext uri="{FF2B5EF4-FFF2-40B4-BE49-F238E27FC236}">
                <a16:creationId xmlns:a16="http://schemas.microsoft.com/office/drawing/2014/main" id="{29244244-3983-5972-83D7-3A02D6F8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85005" name="Objeto 1">
            <a:extLst>
              <a:ext uri="{FF2B5EF4-FFF2-40B4-BE49-F238E27FC236}">
                <a16:creationId xmlns:a16="http://schemas.microsoft.com/office/drawing/2014/main" id="{9358C17D-EE5B-C64E-E735-7F23D34C2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3243263"/>
          <a:ext cx="48529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469900" progId="Equation.DSMT4">
                  <p:embed/>
                </p:oleObj>
              </mc:Choice>
              <mc:Fallback>
                <p:oleObj name="Equation" r:id="rId2" imgW="1524000" imgH="469900" progId="Equation.DSMT4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243263"/>
                        <a:ext cx="48529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E55CAD36-4334-8A9E-BF66-6FEA23054C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38163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400" b="1"/>
              <a:t>Necesidad de la modulación:</a:t>
            </a:r>
            <a:endParaRPr lang="es-PE" altLang="es-ES" sz="2400"/>
          </a:p>
          <a:p>
            <a:pPr marL="0" indent="0"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s-PE" altLang="es-ES" sz="2400"/>
              <a:t>Desde el desarrollo de la antena por H. Hertz a mediados del S. XIX varios fueron los intentos  por transmitir información en base a las predicciones de Maxwell según el cual los voltajes y corrientes de las líneas de Tx podían traducirse a ondas electromagnéticas OEM. En realidad las dimensiones de las antenas debían ser del orden de la longitud de onda aprox. </a:t>
            </a:r>
            <a:r>
              <a:rPr lang="es-PE" altLang="es-ES" sz="2400">
                <a:sym typeface="Symbol" panose="05050102010706020507" pitchFamily="18" charset="2"/>
              </a:rPr>
              <a:t></a:t>
            </a:r>
            <a:r>
              <a:rPr lang="es-PE" altLang="es-ES" sz="2400"/>
              <a:t>/4</a:t>
            </a:r>
            <a:r>
              <a:rPr lang="es-ES" altLang="es-ES" sz="2400"/>
              <a:t> 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B82D6142-1DDE-AA24-4FAB-3C7FFC0F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>
            <a:extLst>
              <a:ext uri="{FF2B5EF4-FFF2-40B4-BE49-F238E27FC236}">
                <a16:creationId xmlns:a16="http://schemas.microsoft.com/office/drawing/2014/main" id="{93833B6F-5691-6050-E8C6-6D39499D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6019" name="Rectangle 6">
            <a:extLst>
              <a:ext uri="{FF2B5EF4-FFF2-40B4-BE49-F238E27FC236}">
                <a16:creationId xmlns:a16="http://schemas.microsoft.com/office/drawing/2014/main" id="{417977F3-32F6-6EF6-7149-E03635C4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6020" name="Rectangle 10">
            <a:extLst>
              <a:ext uri="{FF2B5EF4-FFF2-40B4-BE49-F238E27FC236}">
                <a16:creationId xmlns:a16="http://schemas.microsoft.com/office/drawing/2014/main" id="{7352022D-DF0C-035F-83D5-3676A4CC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6021" name="Rectangle 15">
            <a:extLst>
              <a:ext uri="{FF2B5EF4-FFF2-40B4-BE49-F238E27FC236}">
                <a16:creationId xmlns:a16="http://schemas.microsoft.com/office/drawing/2014/main" id="{AD167D16-1263-23D2-3038-CF885198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6022" name="Text Box 7">
            <a:extLst>
              <a:ext uri="{FF2B5EF4-FFF2-40B4-BE49-F238E27FC236}">
                <a16:creationId xmlns:a16="http://schemas.microsoft.com/office/drawing/2014/main" id="{C074360F-9689-DC32-591B-44E8D859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3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Necesidad de obtener una AM-BLU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6023" name="Text Box 2">
            <a:extLst>
              <a:ext uri="{FF2B5EF4-FFF2-40B4-BE49-F238E27FC236}">
                <a16:creationId xmlns:a16="http://schemas.microsoft.com/office/drawing/2014/main" id="{02811585-D40D-4486-D990-79CFD1F8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6024" name="Rectangle 10">
            <a:extLst>
              <a:ext uri="{FF2B5EF4-FFF2-40B4-BE49-F238E27FC236}">
                <a16:creationId xmlns:a16="http://schemas.microsoft.com/office/drawing/2014/main" id="{FE7F078F-87A6-2A26-7C12-DDA154B4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6025" name="Rectangle 11">
            <a:extLst>
              <a:ext uri="{FF2B5EF4-FFF2-40B4-BE49-F238E27FC236}">
                <a16:creationId xmlns:a16="http://schemas.microsoft.com/office/drawing/2014/main" id="{C830D4ED-5366-249F-F170-9FD5B5C8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6026" name="Rectangle 12">
            <a:extLst>
              <a:ext uri="{FF2B5EF4-FFF2-40B4-BE49-F238E27FC236}">
                <a16:creationId xmlns:a16="http://schemas.microsoft.com/office/drawing/2014/main" id="{FE530CB5-DB6B-E2DE-EAE1-B8B62F03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6027" name="Rectangle 13">
            <a:extLst>
              <a:ext uri="{FF2B5EF4-FFF2-40B4-BE49-F238E27FC236}">
                <a16:creationId xmlns:a16="http://schemas.microsoft.com/office/drawing/2014/main" id="{75055306-0AA2-7CD9-DC9C-9CDC6B41D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86028" name="Imagen 305" descr="AM Fig 7">
            <a:extLst>
              <a:ext uri="{FF2B5EF4-FFF2-40B4-BE49-F238E27FC236}">
                <a16:creationId xmlns:a16="http://schemas.microsoft.com/office/drawing/2014/main" id="{2F2EF7CD-49CE-9448-2732-661F22BF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79700"/>
            <a:ext cx="819467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>
            <a:extLst>
              <a:ext uri="{FF2B5EF4-FFF2-40B4-BE49-F238E27FC236}">
                <a16:creationId xmlns:a16="http://schemas.microsoft.com/office/drawing/2014/main" id="{66BA73A3-C3AE-AF27-E9DD-B0D0ADDA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7043" name="Rectangle 6">
            <a:extLst>
              <a:ext uri="{FF2B5EF4-FFF2-40B4-BE49-F238E27FC236}">
                <a16:creationId xmlns:a16="http://schemas.microsoft.com/office/drawing/2014/main" id="{F1237366-FD02-58F7-0E04-6FA89F6F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7044" name="Rectangle 10">
            <a:extLst>
              <a:ext uri="{FF2B5EF4-FFF2-40B4-BE49-F238E27FC236}">
                <a16:creationId xmlns:a16="http://schemas.microsoft.com/office/drawing/2014/main" id="{ED93F84D-E71A-3BB1-57E9-91B47930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7045" name="Rectangle 15">
            <a:extLst>
              <a:ext uri="{FF2B5EF4-FFF2-40B4-BE49-F238E27FC236}">
                <a16:creationId xmlns:a16="http://schemas.microsoft.com/office/drawing/2014/main" id="{5F50B77F-87E5-8EAB-6A8F-E31F32C5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7046" name="Text Box 7">
            <a:extLst>
              <a:ext uri="{FF2B5EF4-FFF2-40B4-BE49-F238E27FC236}">
                <a16:creationId xmlns:a16="http://schemas.microsoft.com/office/drawing/2014/main" id="{437F5421-0C59-EB40-DC7C-57239F2B9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3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Necesidad de obtener una AM-BLU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7047" name="Text Box 2">
            <a:extLst>
              <a:ext uri="{FF2B5EF4-FFF2-40B4-BE49-F238E27FC236}">
                <a16:creationId xmlns:a16="http://schemas.microsoft.com/office/drawing/2014/main" id="{0B67ED94-10EE-3329-6957-DCF63168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319C44EC-F9FB-9E60-6656-CD9125BC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21649F1D-B056-9A2D-FBEA-B36F939D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0B2A7E17-D266-B110-C129-58D8DD3A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8FE96EF9-C281-9100-DF19-39A29D7A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87052" name="Imagen 306" descr="AM Fig 8">
            <a:extLst>
              <a:ext uri="{FF2B5EF4-FFF2-40B4-BE49-F238E27FC236}">
                <a16:creationId xmlns:a16="http://schemas.microsoft.com/office/drawing/2014/main" id="{F8ABE25B-242F-90FA-D116-5AAAC0D17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16200"/>
            <a:ext cx="64643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>
            <a:extLst>
              <a:ext uri="{FF2B5EF4-FFF2-40B4-BE49-F238E27FC236}">
                <a16:creationId xmlns:a16="http://schemas.microsoft.com/office/drawing/2014/main" id="{553C628F-73EE-9C9C-47C2-3BE6AEC2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8067" name="Rectangle 6">
            <a:extLst>
              <a:ext uri="{FF2B5EF4-FFF2-40B4-BE49-F238E27FC236}">
                <a16:creationId xmlns:a16="http://schemas.microsoft.com/office/drawing/2014/main" id="{8B661AD9-2A84-3E80-D577-E57ED7F2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8068" name="Rectangle 10">
            <a:extLst>
              <a:ext uri="{FF2B5EF4-FFF2-40B4-BE49-F238E27FC236}">
                <a16:creationId xmlns:a16="http://schemas.microsoft.com/office/drawing/2014/main" id="{D8D4CAE6-4CB5-AB64-1130-5ADA7F39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8069" name="Rectangle 15">
            <a:extLst>
              <a:ext uri="{FF2B5EF4-FFF2-40B4-BE49-F238E27FC236}">
                <a16:creationId xmlns:a16="http://schemas.microsoft.com/office/drawing/2014/main" id="{602F0A77-25F7-934D-8540-CE98CD72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8070" name="Text Box 7">
            <a:extLst>
              <a:ext uri="{FF2B5EF4-FFF2-40B4-BE49-F238E27FC236}">
                <a16:creationId xmlns:a16="http://schemas.microsoft.com/office/drawing/2014/main" id="{51948F56-3249-6DF0-A2E4-25239CA8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 descriminación en w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8071" name="Text Box 2">
            <a:extLst>
              <a:ext uri="{FF2B5EF4-FFF2-40B4-BE49-F238E27FC236}">
                <a16:creationId xmlns:a16="http://schemas.microsoft.com/office/drawing/2014/main" id="{957685A1-D4DA-47C5-7415-72D3BBA5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8072" name="Rectangle 8">
            <a:extLst>
              <a:ext uri="{FF2B5EF4-FFF2-40B4-BE49-F238E27FC236}">
                <a16:creationId xmlns:a16="http://schemas.microsoft.com/office/drawing/2014/main" id="{FC11AAEC-7DCB-D171-4D9D-820F6050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8073" name="Rectangle 9">
            <a:extLst>
              <a:ext uri="{FF2B5EF4-FFF2-40B4-BE49-F238E27FC236}">
                <a16:creationId xmlns:a16="http://schemas.microsoft.com/office/drawing/2014/main" id="{349CBD0C-CE54-B428-62E5-5433B2DA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id="{2C85379D-98F7-5149-0C46-4739584A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FEB7D9EB-771A-6709-5C5A-03AC5409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8076" name="Text Box 14">
            <a:extLst>
              <a:ext uri="{FF2B5EF4-FFF2-40B4-BE49-F238E27FC236}">
                <a16:creationId xmlns:a16="http://schemas.microsoft.com/office/drawing/2014/main" id="{42DA0EF6-59CB-B0D2-D4D5-0222ECA0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273675"/>
            <a:ext cx="802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 b="1"/>
              <a:t>1ro</a:t>
            </a:r>
            <a:r>
              <a:rPr lang="es-PE" altLang="es-ES" sz="2400" b="1">
                <a:cs typeface="Times New Roman" panose="02020603050405020304" pitchFamily="18" charset="0"/>
              </a:rPr>
              <a:t>: </a:t>
            </a:r>
            <a:r>
              <a:rPr lang="es-MX" altLang="es-ES" sz="2400"/>
              <a:t>Modular la señal mensaje en doble banda lateral (DSB-SC)</a:t>
            </a:r>
            <a:endParaRPr lang="es-PE" altLang="es-ES" sz="2400"/>
          </a:p>
        </p:txBody>
      </p:sp>
      <p:pic>
        <p:nvPicPr>
          <p:cNvPr id="88077" name="Imagen 1">
            <a:extLst>
              <a:ext uri="{FF2B5EF4-FFF2-40B4-BE49-F238E27FC236}">
                <a16:creationId xmlns:a16="http://schemas.microsoft.com/office/drawing/2014/main" id="{C674E853-093C-77FE-2D63-D98A4A85F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06725"/>
            <a:ext cx="89566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>
            <a:extLst>
              <a:ext uri="{FF2B5EF4-FFF2-40B4-BE49-F238E27FC236}">
                <a16:creationId xmlns:a16="http://schemas.microsoft.com/office/drawing/2014/main" id="{C78072F0-8143-4D29-405B-92BA8ECC8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9091" name="Rectangle 6">
            <a:extLst>
              <a:ext uri="{FF2B5EF4-FFF2-40B4-BE49-F238E27FC236}">
                <a16:creationId xmlns:a16="http://schemas.microsoft.com/office/drawing/2014/main" id="{C68AFE47-1B3B-2516-EF67-8DD12C6B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9092" name="Rectangle 10">
            <a:extLst>
              <a:ext uri="{FF2B5EF4-FFF2-40B4-BE49-F238E27FC236}">
                <a16:creationId xmlns:a16="http://schemas.microsoft.com/office/drawing/2014/main" id="{48088A92-5277-FE17-56A1-6FDECCB0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9093" name="Rectangle 15">
            <a:extLst>
              <a:ext uri="{FF2B5EF4-FFF2-40B4-BE49-F238E27FC236}">
                <a16:creationId xmlns:a16="http://schemas.microsoft.com/office/drawing/2014/main" id="{3B4952CA-D36F-E4F3-AED3-BB9EFCF3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89094" name="Text Box 7">
            <a:extLst>
              <a:ext uri="{FF2B5EF4-FFF2-40B4-BE49-F238E27FC236}">
                <a16:creationId xmlns:a16="http://schemas.microsoft.com/office/drawing/2014/main" id="{14D282F6-D0A7-C75D-9FD4-3D129F8C5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 descriminación en w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89095" name="Text Box 2">
            <a:extLst>
              <a:ext uri="{FF2B5EF4-FFF2-40B4-BE49-F238E27FC236}">
                <a16:creationId xmlns:a16="http://schemas.microsoft.com/office/drawing/2014/main" id="{A1E1E400-613E-7996-1080-5D159ECC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1169A1B-2593-C7F3-4651-8B1AD7DC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FAAFE323-2FFF-665B-155E-C1DBE1D7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42F62CEF-F256-B898-1771-E5E211DA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673F5E36-37E8-582C-A84B-2D06D9D9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89100" name="Picture 12">
            <a:extLst>
              <a:ext uri="{FF2B5EF4-FFF2-40B4-BE49-F238E27FC236}">
                <a16:creationId xmlns:a16="http://schemas.microsoft.com/office/drawing/2014/main" id="{08CD3D28-884C-0913-E9A0-7F94E27C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870200"/>
            <a:ext cx="494506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Text Box 13">
            <a:extLst>
              <a:ext uri="{FF2B5EF4-FFF2-40B4-BE49-F238E27FC236}">
                <a16:creationId xmlns:a16="http://schemas.microsoft.com/office/drawing/2014/main" id="{720E59D9-923E-F05E-8E65-F44509149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273675"/>
            <a:ext cx="8021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 b="1"/>
              <a:t>2do</a:t>
            </a:r>
            <a:r>
              <a:rPr lang="es-PE" altLang="es-ES" sz="2400" b="1">
                <a:cs typeface="Times New Roman" panose="02020603050405020304" pitchFamily="18" charset="0"/>
              </a:rPr>
              <a:t>: </a:t>
            </a:r>
            <a:r>
              <a:rPr lang="es-MX" altLang="es-ES" sz="2400"/>
              <a:t>Pasar por un filtro H(ω) ideal cuya frecuencia de corte menor (o mayor) sea ω</a:t>
            </a:r>
            <a:r>
              <a:rPr lang="es-MX" altLang="es-ES" sz="2400" baseline="-25000"/>
              <a:t>c</a:t>
            </a:r>
            <a:r>
              <a:rPr lang="es-MX" altLang="es-ES" sz="2400"/>
              <a:t> y su ancho de banda mayor a la señal mensaje.</a:t>
            </a:r>
            <a:r>
              <a:rPr lang="es-ES" altLang="es-ES" sz="1800"/>
              <a:t> </a:t>
            </a:r>
            <a:endParaRPr lang="es-PE" altLang="es-ES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>
            <a:extLst>
              <a:ext uri="{FF2B5EF4-FFF2-40B4-BE49-F238E27FC236}">
                <a16:creationId xmlns:a16="http://schemas.microsoft.com/office/drawing/2014/main" id="{5F4964AA-1F64-22B3-78F0-F2A0F99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0115" name="Rectangle 6">
            <a:extLst>
              <a:ext uri="{FF2B5EF4-FFF2-40B4-BE49-F238E27FC236}">
                <a16:creationId xmlns:a16="http://schemas.microsoft.com/office/drawing/2014/main" id="{F957C03D-0E58-8525-BFE5-ABA817E4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0116" name="Rectangle 10">
            <a:extLst>
              <a:ext uri="{FF2B5EF4-FFF2-40B4-BE49-F238E27FC236}">
                <a16:creationId xmlns:a16="http://schemas.microsoft.com/office/drawing/2014/main" id="{7700F1BC-9B9B-AF37-CBB0-BF618E0E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0117" name="Rectangle 15">
            <a:extLst>
              <a:ext uri="{FF2B5EF4-FFF2-40B4-BE49-F238E27FC236}">
                <a16:creationId xmlns:a16="http://schemas.microsoft.com/office/drawing/2014/main" id="{5D55E4B1-BAE6-E8B1-D632-C981C4C5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0118" name="Text Box 7">
            <a:extLst>
              <a:ext uri="{FF2B5EF4-FFF2-40B4-BE49-F238E27FC236}">
                <a16:creationId xmlns:a16="http://schemas.microsoft.com/office/drawing/2014/main" id="{B38495F2-0BDB-A13E-E5F3-D2EDEB57D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 descriminación en w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90119" name="Text Box 2">
            <a:extLst>
              <a:ext uri="{FF2B5EF4-FFF2-40B4-BE49-F238E27FC236}">
                <a16:creationId xmlns:a16="http://schemas.microsoft.com/office/drawing/2014/main" id="{3A44BFD9-E97D-45A3-1E4E-D17A32E8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138BCB17-F469-50C9-5FFC-BB149B4D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0121" name="Rectangle 9">
            <a:extLst>
              <a:ext uri="{FF2B5EF4-FFF2-40B4-BE49-F238E27FC236}">
                <a16:creationId xmlns:a16="http://schemas.microsoft.com/office/drawing/2014/main" id="{CD633A56-2912-6342-83FA-0B66FAC5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A666D6F2-26FA-1597-A3C4-BB05308C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0123" name="Rectangle 11">
            <a:extLst>
              <a:ext uri="{FF2B5EF4-FFF2-40B4-BE49-F238E27FC236}">
                <a16:creationId xmlns:a16="http://schemas.microsoft.com/office/drawing/2014/main" id="{F46EF3E3-8205-0F40-F1F8-05267790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90124" name="Picture 12">
            <a:extLst>
              <a:ext uri="{FF2B5EF4-FFF2-40B4-BE49-F238E27FC236}">
                <a16:creationId xmlns:a16="http://schemas.microsoft.com/office/drawing/2014/main" id="{088413E7-D4F1-42DB-3B24-57D8B003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870200"/>
            <a:ext cx="494506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5" name="Text Box 13">
            <a:extLst>
              <a:ext uri="{FF2B5EF4-FFF2-40B4-BE49-F238E27FC236}">
                <a16:creationId xmlns:a16="http://schemas.microsoft.com/office/drawing/2014/main" id="{85958519-A352-9C97-B05F-9FA872BA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273675"/>
            <a:ext cx="8021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 sz="2400" b="1"/>
              <a:t>3ro</a:t>
            </a:r>
            <a:r>
              <a:rPr lang="es-PE" altLang="es-ES" sz="2400" b="1">
                <a:cs typeface="Times New Roman" panose="02020603050405020304" pitchFamily="18" charset="0"/>
              </a:rPr>
              <a:t>: </a:t>
            </a:r>
            <a:r>
              <a:rPr lang="es-MX" altLang="es-ES" sz="2400"/>
              <a:t>Se obtiene una BLU con sólo la banda superior USB o inferior LSB y su imagen negativa.</a:t>
            </a:r>
            <a:endParaRPr lang="es-PE" altLang="es-ES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>
            <a:extLst>
              <a:ext uri="{FF2B5EF4-FFF2-40B4-BE49-F238E27FC236}">
                <a16:creationId xmlns:a16="http://schemas.microsoft.com/office/drawing/2014/main" id="{35F8E01E-BEB7-3B57-F326-508743E3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1139" name="Rectangle 6">
            <a:extLst>
              <a:ext uri="{FF2B5EF4-FFF2-40B4-BE49-F238E27FC236}">
                <a16:creationId xmlns:a16="http://schemas.microsoft.com/office/drawing/2014/main" id="{62B42AC0-EB00-2DC5-10C4-8C072C67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1140" name="Rectangle 10">
            <a:extLst>
              <a:ext uri="{FF2B5EF4-FFF2-40B4-BE49-F238E27FC236}">
                <a16:creationId xmlns:a16="http://schemas.microsoft.com/office/drawing/2014/main" id="{65C79EE9-53D7-1DB9-6D71-A4CC55F2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1141" name="Rectangle 15">
            <a:extLst>
              <a:ext uri="{FF2B5EF4-FFF2-40B4-BE49-F238E27FC236}">
                <a16:creationId xmlns:a16="http://schemas.microsoft.com/office/drawing/2014/main" id="{0227B2AB-5CC2-E848-CFAD-50CB10A0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1142" name="Text Box 7">
            <a:extLst>
              <a:ext uri="{FF2B5EF4-FFF2-40B4-BE49-F238E27FC236}">
                <a16:creationId xmlns:a16="http://schemas.microsoft.com/office/drawing/2014/main" id="{25DCE5A0-384E-10B2-F255-D0FF3B336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 descriminación en w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91143" name="Text Box 2">
            <a:extLst>
              <a:ext uri="{FF2B5EF4-FFF2-40B4-BE49-F238E27FC236}">
                <a16:creationId xmlns:a16="http://schemas.microsoft.com/office/drawing/2014/main" id="{BDFABB3E-B3D6-12B7-C689-6A2F5139C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9DFCB8F0-07DF-1897-E5DC-86F3C176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C609F036-966E-0C47-1915-40B8AB5E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A9B3E072-279F-E892-6A81-521A60FD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1147" name="Rectangle 11">
            <a:extLst>
              <a:ext uri="{FF2B5EF4-FFF2-40B4-BE49-F238E27FC236}">
                <a16:creationId xmlns:a16="http://schemas.microsoft.com/office/drawing/2014/main" id="{016681DC-82F2-B3C2-D229-383B8F8E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91148" name="Imagen 307" descr="AM Fig 9">
            <a:extLst>
              <a:ext uri="{FF2B5EF4-FFF2-40B4-BE49-F238E27FC236}">
                <a16:creationId xmlns:a16="http://schemas.microsoft.com/office/drawing/2014/main" id="{0A71274B-6A08-4158-14C4-E28DB728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/>
          <a:stretch>
            <a:fillRect/>
          </a:stretch>
        </p:blipFill>
        <p:spPr bwMode="auto">
          <a:xfrm>
            <a:off x="1612900" y="2565400"/>
            <a:ext cx="5549900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355775BF-923C-2C94-76E1-5F8E6D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2163" name="Rectangle 15">
            <a:extLst>
              <a:ext uri="{FF2B5EF4-FFF2-40B4-BE49-F238E27FC236}">
                <a16:creationId xmlns:a16="http://schemas.microsoft.com/office/drawing/2014/main" id="{B70F7D1D-9F34-36D0-45D1-9B523030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2164" name="Text Box 7">
            <a:extLst>
              <a:ext uri="{FF2B5EF4-FFF2-40B4-BE49-F238E27FC236}">
                <a16:creationId xmlns:a16="http://schemas.microsoft.com/office/drawing/2014/main" id="{D3880EBE-1DAE-7BD6-2C62-AC268667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desplazamiento de fase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92165" name="Text Box 2">
            <a:extLst>
              <a:ext uri="{FF2B5EF4-FFF2-40B4-BE49-F238E27FC236}">
                <a16:creationId xmlns:a16="http://schemas.microsoft.com/office/drawing/2014/main" id="{DAF09C42-08E4-DA95-E0F3-01BAFFC5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2166" name="Rectangle 8">
            <a:extLst>
              <a:ext uri="{FF2B5EF4-FFF2-40B4-BE49-F238E27FC236}">
                <a16:creationId xmlns:a16="http://schemas.microsoft.com/office/drawing/2014/main" id="{AF65C3F6-BB42-D91F-7277-E4C506D4B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2167" name="Rectangle 9">
            <a:extLst>
              <a:ext uri="{FF2B5EF4-FFF2-40B4-BE49-F238E27FC236}">
                <a16:creationId xmlns:a16="http://schemas.microsoft.com/office/drawing/2014/main" id="{D9F94AE4-85B2-383F-5A01-B8E0F4FF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2168" name="Rectangle 10">
            <a:extLst>
              <a:ext uri="{FF2B5EF4-FFF2-40B4-BE49-F238E27FC236}">
                <a16:creationId xmlns:a16="http://schemas.microsoft.com/office/drawing/2014/main" id="{BD616DB9-5A00-A681-8710-24C9F062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2169" name="Rectangle 11">
            <a:extLst>
              <a:ext uri="{FF2B5EF4-FFF2-40B4-BE49-F238E27FC236}">
                <a16:creationId xmlns:a16="http://schemas.microsoft.com/office/drawing/2014/main" id="{2D8C9F58-E963-F391-5814-9AB6458E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92170" name="Objeto 1">
            <a:extLst>
              <a:ext uri="{FF2B5EF4-FFF2-40B4-BE49-F238E27FC236}">
                <a16:creationId xmlns:a16="http://schemas.microsoft.com/office/drawing/2014/main" id="{7EC99AD5-164E-0D1D-5F53-D28B3F3D3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4919663"/>
          <a:ext cx="793591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08400" imgH="609600" progId="Equation.DSMT4">
                  <p:embed/>
                </p:oleObj>
              </mc:Choice>
              <mc:Fallback>
                <p:oleObj name="Equation" r:id="rId2" imgW="3708400" imgH="609600" progId="Equation.DSMT4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919663"/>
                        <a:ext cx="7935912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71" name="Imagen 2">
            <a:extLst>
              <a:ext uri="{FF2B5EF4-FFF2-40B4-BE49-F238E27FC236}">
                <a16:creationId xmlns:a16="http://schemas.microsoft.com/office/drawing/2014/main" id="{98DBD832-DB5C-10FB-24C0-7200E342C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2686050"/>
            <a:ext cx="9040812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2" name="Text Box 12">
            <a:extLst>
              <a:ext uri="{FF2B5EF4-FFF2-40B4-BE49-F238E27FC236}">
                <a16:creationId xmlns:a16="http://schemas.microsoft.com/office/drawing/2014/main" id="{BEC80276-CE00-3E05-8527-9F3F03F5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025" y="5105400"/>
            <a:ext cx="8112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80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s-ES" sz="2000" b="1"/>
              <a:t>USB</a:t>
            </a:r>
          </a:p>
        </p:txBody>
      </p:sp>
      <p:sp>
        <p:nvSpPr>
          <p:cNvPr id="92173" name="Line 13">
            <a:extLst>
              <a:ext uri="{FF2B5EF4-FFF2-40B4-BE49-F238E27FC236}">
                <a16:creationId xmlns:a16="http://schemas.microsoft.com/office/drawing/2014/main" id="{1A6339B9-8AB0-77A2-CD69-439F42902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7150" y="5381625"/>
            <a:ext cx="269875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74" name="Line 14">
            <a:extLst>
              <a:ext uri="{FF2B5EF4-FFF2-40B4-BE49-F238E27FC236}">
                <a16:creationId xmlns:a16="http://schemas.microsoft.com/office/drawing/2014/main" id="{6F038702-1DCB-E28B-6E66-933AD595B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150" y="6034088"/>
            <a:ext cx="269875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F320D758-8376-D078-2AB1-DF056A9B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025" y="6161088"/>
            <a:ext cx="8112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80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PE" altLang="es-ES" sz="2000" b="1"/>
              <a:t>LSB</a:t>
            </a:r>
            <a:endParaRPr lang="es-PE" altLang="es-E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>
            <a:extLst>
              <a:ext uri="{FF2B5EF4-FFF2-40B4-BE49-F238E27FC236}">
                <a16:creationId xmlns:a16="http://schemas.microsoft.com/office/drawing/2014/main" id="{41DA2C30-25F5-1BBA-6882-23D8228E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3187" name="Rectangle 6">
            <a:extLst>
              <a:ext uri="{FF2B5EF4-FFF2-40B4-BE49-F238E27FC236}">
                <a16:creationId xmlns:a16="http://schemas.microsoft.com/office/drawing/2014/main" id="{D8777374-0866-DC06-5C00-FB67AB70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3188" name="Rectangle 10">
            <a:extLst>
              <a:ext uri="{FF2B5EF4-FFF2-40B4-BE49-F238E27FC236}">
                <a16:creationId xmlns:a16="http://schemas.microsoft.com/office/drawing/2014/main" id="{705AD972-E6C4-EF11-DF76-5483699C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3189" name="Rectangle 15">
            <a:extLst>
              <a:ext uri="{FF2B5EF4-FFF2-40B4-BE49-F238E27FC236}">
                <a16:creationId xmlns:a16="http://schemas.microsoft.com/office/drawing/2014/main" id="{E6D980F7-416C-5FC2-C3FE-22F376B5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4C19B8A0-4B4B-1E8F-3501-DC836D6E3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desplazamiento de fase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93191" name="Text Box 2">
            <a:extLst>
              <a:ext uri="{FF2B5EF4-FFF2-40B4-BE49-F238E27FC236}">
                <a16:creationId xmlns:a16="http://schemas.microsoft.com/office/drawing/2014/main" id="{2DFCE123-9247-64F0-E395-24629EBF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0F99CE39-BE1F-C378-B2D9-5DE7F0B3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3C3EA7F9-6197-EAB2-EE23-3E582F4A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F0546A40-811D-AF95-5FBF-F5092842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63CD91FB-96A9-84F1-DF25-C9B4E2DC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93196" name="Picture 13">
            <a:extLst>
              <a:ext uri="{FF2B5EF4-FFF2-40B4-BE49-F238E27FC236}">
                <a16:creationId xmlns:a16="http://schemas.microsoft.com/office/drawing/2014/main" id="{E0A78014-17B0-8021-1A10-76B06025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/>
          <a:stretch>
            <a:fillRect/>
          </a:stretch>
        </p:blipFill>
        <p:spPr bwMode="auto">
          <a:xfrm>
            <a:off x="2971800" y="2644775"/>
            <a:ext cx="30591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7" name="Picture 14">
            <a:extLst>
              <a:ext uri="{FF2B5EF4-FFF2-40B4-BE49-F238E27FC236}">
                <a16:creationId xmlns:a16="http://schemas.microsoft.com/office/drawing/2014/main" id="{11CC17CC-85FD-0582-2DA0-CDCB7A6C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703763"/>
            <a:ext cx="3065463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8" name="Picture 15">
            <a:extLst>
              <a:ext uri="{FF2B5EF4-FFF2-40B4-BE49-F238E27FC236}">
                <a16:creationId xmlns:a16="http://schemas.microsoft.com/office/drawing/2014/main" id="{0A44262D-7A8C-79EC-C92A-C5639E1F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/>
          <a:stretch>
            <a:fillRect/>
          </a:stretch>
        </p:blipFill>
        <p:spPr bwMode="auto">
          <a:xfrm>
            <a:off x="755650" y="4637088"/>
            <a:ext cx="2627313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>
            <a:extLst>
              <a:ext uri="{FF2B5EF4-FFF2-40B4-BE49-F238E27FC236}">
                <a16:creationId xmlns:a16="http://schemas.microsoft.com/office/drawing/2014/main" id="{8A45B6BD-69D0-ED0E-26D5-4205ED5EA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4211" name="Rectangle 6">
            <a:extLst>
              <a:ext uri="{FF2B5EF4-FFF2-40B4-BE49-F238E27FC236}">
                <a16:creationId xmlns:a16="http://schemas.microsoft.com/office/drawing/2014/main" id="{86CBD7F8-05DA-2515-6A86-D9F6337C5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4212" name="Rectangle 10">
            <a:extLst>
              <a:ext uri="{FF2B5EF4-FFF2-40B4-BE49-F238E27FC236}">
                <a16:creationId xmlns:a16="http://schemas.microsoft.com/office/drawing/2014/main" id="{3093265A-CA96-D5E0-D8C4-38B977412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4213" name="Rectangle 15">
            <a:extLst>
              <a:ext uri="{FF2B5EF4-FFF2-40B4-BE49-F238E27FC236}">
                <a16:creationId xmlns:a16="http://schemas.microsoft.com/office/drawing/2014/main" id="{58967F6C-F57D-FF1A-108B-7845FA1A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4214" name="Text Box 2">
            <a:extLst>
              <a:ext uri="{FF2B5EF4-FFF2-40B4-BE49-F238E27FC236}">
                <a16:creationId xmlns:a16="http://schemas.microsoft.com/office/drawing/2014/main" id="{693A310B-47E2-BA1B-8691-058A7D0E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4215" name="Text Box 8">
            <a:extLst>
              <a:ext uri="{FF2B5EF4-FFF2-40B4-BE49-F238E27FC236}">
                <a16:creationId xmlns:a16="http://schemas.microsoft.com/office/drawing/2014/main" id="{D0CCE704-D173-FF9F-EC14-BE40202B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530475"/>
            <a:ext cx="7750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400"/>
              <a:t>En el dominio del tiempo, F</a:t>
            </a:r>
            <a:r>
              <a:rPr lang="es-MX" altLang="es-ES" sz="2400" baseline="-25000"/>
              <a:t>+</a:t>
            </a:r>
            <a:r>
              <a:rPr lang="es-MX" altLang="es-ES" sz="2400"/>
              <a:t>(ω) y F</a:t>
            </a:r>
            <a:r>
              <a:rPr lang="es-MX" altLang="es-ES" sz="2400" baseline="-25000"/>
              <a:t>-</a:t>
            </a:r>
            <a:r>
              <a:rPr lang="es-MX" altLang="es-ES" sz="2400"/>
              <a:t>(ω) están dadas por sus inversas</a:t>
            </a:r>
            <a:r>
              <a:rPr lang="es-PE" altLang="es-ES" sz="2400"/>
              <a:t>:</a:t>
            </a:r>
            <a:endParaRPr lang="es-ES" altLang="es-ES" sz="2400"/>
          </a:p>
        </p:txBody>
      </p:sp>
      <p:sp>
        <p:nvSpPr>
          <p:cNvPr id="94216" name="Rectangle 10">
            <a:extLst>
              <a:ext uri="{FF2B5EF4-FFF2-40B4-BE49-F238E27FC236}">
                <a16:creationId xmlns:a16="http://schemas.microsoft.com/office/drawing/2014/main" id="{3DD14259-1817-9089-FCA4-800C1E4A1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4217" name="Rectangle 11">
            <a:extLst>
              <a:ext uri="{FF2B5EF4-FFF2-40B4-BE49-F238E27FC236}">
                <a16:creationId xmlns:a16="http://schemas.microsoft.com/office/drawing/2014/main" id="{BF51CD98-6F3C-84D2-AD32-59F8465F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4218" name="Rectangle 13">
            <a:extLst>
              <a:ext uri="{FF2B5EF4-FFF2-40B4-BE49-F238E27FC236}">
                <a16:creationId xmlns:a16="http://schemas.microsoft.com/office/drawing/2014/main" id="{9879D815-1EA2-7753-4B10-68C3A3F3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4219" name="Text Box 7">
            <a:extLst>
              <a:ext uri="{FF2B5EF4-FFF2-40B4-BE49-F238E27FC236}">
                <a16:creationId xmlns:a16="http://schemas.microsoft.com/office/drawing/2014/main" id="{3E992D76-D484-C0A8-7DAC-745F9E5B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desplazamiento de fase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graphicFrame>
        <p:nvGraphicFramePr>
          <p:cNvPr id="94220" name="Object 17">
            <a:extLst>
              <a:ext uri="{FF2B5EF4-FFF2-40B4-BE49-F238E27FC236}">
                <a16:creationId xmlns:a16="http://schemas.microsoft.com/office/drawing/2014/main" id="{935569AF-037A-AB9E-9730-DB17415DF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3470275"/>
          <a:ext cx="2828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22400" imgH="393700" progId="Equation.3">
                  <p:embed/>
                </p:oleObj>
              </mc:Choice>
              <mc:Fallback>
                <p:oleObj name="Ecuación" r:id="rId2" imgW="14224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470275"/>
                        <a:ext cx="28289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6">
            <a:extLst>
              <a:ext uri="{FF2B5EF4-FFF2-40B4-BE49-F238E27FC236}">
                <a16:creationId xmlns:a16="http://schemas.microsoft.com/office/drawing/2014/main" id="{C194BCD3-520C-FB9A-ABAB-C0CAE0BC1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3429000"/>
          <a:ext cx="28321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409700" imgH="393700" progId="Equation.3">
                  <p:embed/>
                </p:oleObj>
              </mc:Choice>
              <mc:Fallback>
                <p:oleObj name="Ecuación" r:id="rId4" imgW="14097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3429000"/>
                        <a:ext cx="28321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Rectangle 18">
            <a:extLst>
              <a:ext uri="{FF2B5EF4-FFF2-40B4-BE49-F238E27FC236}">
                <a16:creationId xmlns:a16="http://schemas.microsoft.com/office/drawing/2014/main" id="{6EAAD91A-99CE-6EB0-5863-C23520DB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4223" name="Rectangle 19">
            <a:extLst>
              <a:ext uri="{FF2B5EF4-FFF2-40B4-BE49-F238E27FC236}">
                <a16:creationId xmlns:a16="http://schemas.microsoft.com/office/drawing/2014/main" id="{6F56C9F0-5CF5-F14E-AB4B-21B14120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311525"/>
            <a:ext cx="2012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1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s-MX" altLang="es-ES" sz="240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4224" name="Picture 20">
            <a:extLst>
              <a:ext uri="{FF2B5EF4-FFF2-40B4-BE49-F238E27FC236}">
                <a16:creationId xmlns:a16="http://schemas.microsoft.com/office/drawing/2014/main" id="{055D077A-DB1B-355A-4E6A-8105B306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0" b="-11111"/>
          <a:stretch>
            <a:fillRect/>
          </a:stretch>
        </p:blipFill>
        <p:spPr bwMode="auto">
          <a:xfrm>
            <a:off x="496888" y="4572000"/>
            <a:ext cx="62499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5" name="Rectangle 22">
            <a:extLst>
              <a:ext uri="{FF2B5EF4-FFF2-40B4-BE49-F238E27FC236}">
                <a16:creationId xmlns:a16="http://schemas.microsoft.com/office/drawing/2014/main" id="{21B43BDC-60E6-2405-7F66-E406CB7E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94226" name="Object 21">
            <a:extLst>
              <a:ext uri="{FF2B5EF4-FFF2-40B4-BE49-F238E27FC236}">
                <a16:creationId xmlns:a16="http://schemas.microsoft.com/office/drawing/2014/main" id="{544500A7-AC48-A212-A82E-F04402083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" y="5230813"/>
          <a:ext cx="84486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4089400" imgH="393700" progId="Equation.3">
                  <p:embed/>
                </p:oleObj>
              </mc:Choice>
              <mc:Fallback>
                <p:oleObj name="Ecuación" r:id="rId7" imgW="40894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230813"/>
                        <a:ext cx="84486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>
            <a:extLst>
              <a:ext uri="{FF2B5EF4-FFF2-40B4-BE49-F238E27FC236}">
                <a16:creationId xmlns:a16="http://schemas.microsoft.com/office/drawing/2014/main" id="{E626040C-FD6F-4FC5-0A4E-201FAD7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5235" name="Rectangle 6">
            <a:extLst>
              <a:ext uri="{FF2B5EF4-FFF2-40B4-BE49-F238E27FC236}">
                <a16:creationId xmlns:a16="http://schemas.microsoft.com/office/drawing/2014/main" id="{5FFBF532-A470-B1A8-A7F3-E2DE18E4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5236" name="Rectangle 10">
            <a:extLst>
              <a:ext uri="{FF2B5EF4-FFF2-40B4-BE49-F238E27FC236}">
                <a16:creationId xmlns:a16="http://schemas.microsoft.com/office/drawing/2014/main" id="{502A10DD-922E-D7F2-8962-C8D3DB53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5237" name="Rectangle 15">
            <a:extLst>
              <a:ext uri="{FF2B5EF4-FFF2-40B4-BE49-F238E27FC236}">
                <a16:creationId xmlns:a16="http://schemas.microsoft.com/office/drawing/2014/main" id="{A6E69280-D68B-DDE4-B62F-22DC13EC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5238" name="Text Box 2">
            <a:extLst>
              <a:ext uri="{FF2B5EF4-FFF2-40B4-BE49-F238E27FC236}">
                <a16:creationId xmlns:a16="http://schemas.microsoft.com/office/drawing/2014/main" id="{6F8692F3-95F5-E54C-5C30-1C394EB0D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C0F42DAB-7E2D-8EB4-17B8-9B534F46E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530475"/>
            <a:ext cx="775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400"/>
              <a:t>Por comparación directa se obtiene</a:t>
            </a:r>
            <a:r>
              <a:rPr lang="es-PE" altLang="es-ES" sz="2400"/>
              <a:t>:</a:t>
            </a:r>
            <a:endParaRPr lang="es-ES" altLang="es-ES" sz="2400"/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A523077C-9C1B-14A5-05EB-C6B20461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D713B4FA-80B8-1861-3D48-49225340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25C93C15-CCA6-0C75-D2B2-C7D1FC6E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5243" name="Text Box 7">
            <a:extLst>
              <a:ext uri="{FF2B5EF4-FFF2-40B4-BE49-F238E27FC236}">
                <a16:creationId xmlns:a16="http://schemas.microsoft.com/office/drawing/2014/main" id="{5E6F6B5D-5494-0139-ED11-F6ABB97A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desplazamiento de fase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95244" name="Rectangle 14">
            <a:extLst>
              <a:ext uri="{FF2B5EF4-FFF2-40B4-BE49-F238E27FC236}">
                <a16:creationId xmlns:a16="http://schemas.microsoft.com/office/drawing/2014/main" id="{70D67B1E-DAF1-875E-5933-758D72498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5245" name="Rectangle 17">
            <a:extLst>
              <a:ext uri="{FF2B5EF4-FFF2-40B4-BE49-F238E27FC236}">
                <a16:creationId xmlns:a16="http://schemas.microsoft.com/office/drawing/2014/main" id="{CFBFEFD0-F195-1E5E-B7D1-B80A6437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5246" name="Rectangle 20">
            <a:extLst>
              <a:ext uri="{FF2B5EF4-FFF2-40B4-BE49-F238E27FC236}">
                <a16:creationId xmlns:a16="http://schemas.microsoft.com/office/drawing/2014/main" id="{3B1EE795-71DC-64B2-AD01-08F923CE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95247" name="Object 19">
            <a:extLst>
              <a:ext uri="{FF2B5EF4-FFF2-40B4-BE49-F238E27FC236}">
                <a16:creationId xmlns:a16="http://schemas.microsoft.com/office/drawing/2014/main" id="{C344830D-B0B3-A847-E25D-D73B350E1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3138488"/>
          <a:ext cx="37639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47800" imgH="228600" progId="Equation.3">
                  <p:embed/>
                </p:oleObj>
              </mc:Choice>
              <mc:Fallback>
                <p:oleObj name="Ecuación" r:id="rId2" imgW="1447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138488"/>
                        <a:ext cx="37639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48" name="Picture 24">
            <a:extLst>
              <a:ext uri="{FF2B5EF4-FFF2-40B4-BE49-F238E27FC236}">
                <a16:creationId xmlns:a16="http://schemas.microsoft.com/office/drawing/2014/main" id="{C979E510-DE2C-E7D8-648E-6F0B9100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9" b="-16667"/>
          <a:stretch>
            <a:fillRect/>
          </a:stretch>
        </p:blipFill>
        <p:spPr bwMode="auto">
          <a:xfrm>
            <a:off x="192088" y="4064000"/>
            <a:ext cx="87709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249" name="Grupo 8">
            <a:extLst>
              <a:ext uri="{FF2B5EF4-FFF2-40B4-BE49-F238E27FC236}">
                <a16:creationId xmlns:a16="http://schemas.microsoft.com/office/drawing/2014/main" id="{6D938625-D2F0-7CC4-2F5D-1816E7EDE549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4941888"/>
            <a:ext cx="6750050" cy="1295400"/>
            <a:chOff x="600955" y="3311947"/>
            <a:chExt cx="6750127" cy="1296144"/>
          </a:xfrm>
        </p:grpSpPr>
        <p:sp>
          <p:nvSpPr>
            <p:cNvPr id="95250" name="Text Box 2">
              <a:extLst>
                <a:ext uri="{FF2B5EF4-FFF2-40B4-BE49-F238E27FC236}">
                  <a16:creationId xmlns:a16="http://schemas.microsoft.com/office/drawing/2014/main" id="{5234CF77-6005-D904-5DFB-2848B7D58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762" y="3311947"/>
              <a:ext cx="1562591" cy="1296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s-PE" altLang="es-ES" sz="24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s-PE" altLang="es-ES" sz="2400">
                  <a:latin typeface="Arial" panose="020B0604020202020204" pitchFamily="34" charset="0"/>
                </a:rPr>
                <a:t>- 90°</a:t>
              </a:r>
              <a:endParaRPr lang="es-PE" altLang="es-ES" sz="2400">
                <a:latin typeface="Tahoma" panose="020B0604030504040204" pitchFamily="34" charset="0"/>
              </a:endParaRPr>
            </a:p>
          </p:txBody>
        </p:sp>
        <p:sp>
          <p:nvSpPr>
            <p:cNvPr id="95251" name="Line 3">
              <a:extLst>
                <a:ext uri="{FF2B5EF4-FFF2-40B4-BE49-F238E27FC236}">
                  <a16:creationId xmlns:a16="http://schemas.microsoft.com/office/drawing/2014/main" id="{6AF2DC11-9F69-6CFF-E2C0-15658462E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309" y="3957535"/>
              <a:ext cx="15625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52" name="Text Box 4">
              <a:extLst>
                <a:ext uri="{FF2B5EF4-FFF2-40B4-BE49-F238E27FC236}">
                  <a16:creationId xmlns:a16="http://schemas.microsoft.com/office/drawing/2014/main" id="{DB20EAFC-7A59-2E40-FAC5-51B6485D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955" y="3617120"/>
              <a:ext cx="976620" cy="64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</a:pPr>
              <a:r>
                <a:rPr lang="es-PE" altLang="es-ES" sz="2400">
                  <a:latin typeface="Arial" panose="020B0604020202020204" pitchFamily="34" charset="0"/>
                </a:rPr>
                <a:t>f(t)</a:t>
              </a:r>
              <a:endParaRPr lang="es-PE" altLang="es-ES" sz="2400">
                <a:latin typeface="Tahoma" panose="020B0604030504040204" pitchFamily="34" charset="0"/>
              </a:endParaRPr>
            </a:p>
          </p:txBody>
        </p:sp>
        <p:sp>
          <p:nvSpPr>
            <p:cNvPr id="95253" name="Line 3">
              <a:extLst>
                <a:ext uri="{FF2B5EF4-FFF2-40B4-BE49-F238E27FC236}">
                  <a16:creationId xmlns:a16="http://schemas.microsoft.com/office/drawing/2014/main" id="{607799E5-A561-527F-FD3A-C2090BB65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353" y="3957535"/>
              <a:ext cx="15625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95254" name="Objeto 6">
              <a:extLst>
                <a:ext uri="{FF2B5EF4-FFF2-40B4-BE49-F238E27FC236}">
                  <a16:creationId xmlns:a16="http://schemas.microsoft.com/office/drawing/2014/main" id="{4053073E-7B77-6F97-3B1F-0F0AFCFD72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60259" y="3338930"/>
            <a:ext cx="990823" cy="761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5" imgW="342603" imgH="266469" progId="Equation.3">
                    <p:embed/>
                  </p:oleObj>
                </mc:Choice>
                <mc:Fallback>
                  <p:oleObj name="Ecuación" r:id="rId5" imgW="342603" imgH="266469" progId="Equation.3">
                    <p:embed/>
                    <p:pic>
                      <p:nvPicPr>
                        <p:cNvPr id="0" name="Objeto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0259" y="3338930"/>
                          <a:ext cx="990823" cy="761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7" name="Text Box 7">
            <a:extLst>
              <a:ext uri="{FF2B5EF4-FFF2-40B4-BE49-F238E27FC236}">
                <a16:creationId xmlns:a16="http://schemas.microsoft.com/office/drawing/2014/main" id="{17DA4E01-AC3A-81CB-51A8-1D614137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8640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000">
                <a:latin typeface="Tahoma" panose="020B0604030504040204" pitchFamily="34" charset="0"/>
              </a:rPr>
              <a:t>Cuando G. Marconi inventó la radiocomunicación a fines del S.XIX, enviando las 1ras señales radio telegráficas usando tonos de alta frecuencia sentó las bases de la modulación analógica y digital.</a:t>
            </a:r>
            <a:r>
              <a:rPr lang="es-PE" altLang="es-ES" sz="2400">
                <a:latin typeface="Tahoma" panose="020B0604030504040204" pitchFamily="34" charset="0"/>
              </a:rPr>
              <a:t> </a:t>
            </a: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22888" name="Text Box 8">
            <a:extLst>
              <a:ext uri="{FF2B5EF4-FFF2-40B4-BE49-F238E27FC236}">
                <a16:creationId xmlns:a16="http://schemas.microsoft.com/office/drawing/2014/main" id="{D475D3B3-ED52-EBDB-8086-8A474598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60575"/>
            <a:ext cx="864076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Ejemplo 1:</a:t>
            </a:r>
            <a:r>
              <a:rPr lang="es-PE" altLang="es-ES" sz="2000">
                <a:latin typeface="Tahoma" panose="020B0604030504040204" pitchFamily="34" charset="0"/>
              </a:rPr>
              <a:t> Estime las dimensiones de las antenas para transmitir señales de 1 KHz y 1 MHz.</a:t>
            </a:r>
            <a:endParaRPr lang="es-PE" altLang="es-ES" sz="2000" b="1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Solución:</a:t>
            </a:r>
            <a:endParaRPr lang="es-ES" altLang="es-ES" sz="2000" b="1">
              <a:latin typeface="Tahoma" panose="020B0604030504040204" pitchFamily="34" charset="0"/>
            </a:endParaRPr>
          </a:p>
        </p:txBody>
      </p:sp>
      <p:pic>
        <p:nvPicPr>
          <p:cNvPr id="122900" name="Picture 20">
            <a:extLst>
              <a:ext uri="{FF2B5EF4-FFF2-40B4-BE49-F238E27FC236}">
                <a16:creationId xmlns:a16="http://schemas.microsoft.com/office/drawing/2014/main" id="{B97E3320-B935-88A4-FF59-639FDC43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14"/>
          <a:stretch>
            <a:fillRect/>
          </a:stretch>
        </p:blipFill>
        <p:spPr bwMode="auto">
          <a:xfrm>
            <a:off x="250825" y="3284538"/>
            <a:ext cx="84978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1" name="Picture 21">
            <a:extLst>
              <a:ext uri="{FF2B5EF4-FFF2-40B4-BE49-F238E27FC236}">
                <a16:creationId xmlns:a16="http://schemas.microsoft.com/office/drawing/2014/main" id="{DC142AE6-F105-BC5B-CC37-C8AD2E73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36" b="15424"/>
          <a:stretch>
            <a:fillRect/>
          </a:stretch>
        </p:blipFill>
        <p:spPr bwMode="auto">
          <a:xfrm>
            <a:off x="250825" y="4149725"/>
            <a:ext cx="8642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2">
            <a:extLst>
              <a:ext uri="{FF2B5EF4-FFF2-40B4-BE49-F238E27FC236}">
                <a16:creationId xmlns:a16="http://schemas.microsoft.com/office/drawing/2014/main" id="{A0F69C34-741F-1D6D-BD47-1AD5F6A7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>
            <a:extLst>
              <a:ext uri="{FF2B5EF4-FFF2-40B4-BE49-F238E27FC236}">
                <a16:creationId xmlns:a16="http://schemas.microsoft.com/office/drawing/2014/main" id="{AF368FD0-E711-3E6C-87B0-26EF4594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6259" name="Rectangle 6">
            <a:extLst>
              <a:ext uri="{FF2B5EF4-FFF2-40B4-BE49-F238E27FC236}">
                <a16:creationId xmlns:a16="http://schemas.microsoft.com/office/drawing/2014/main" id="{90957772-35E3-B14D-D713-E755F65D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6260" name="Rectangle 10">
            <a:extLst>
              <a:ext uri="{FF2B5EF4-FFF2-40B4-BE49-F238E27FC236}">
                <a16:creationId xmlns:a16="http://schemas.microsoft.com/office/drawing/2014/main" id="{36049171-AB20-25CB-2BAE-387D5A0A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6261" name="Rectangle 15">
            <a:extLst>
              <a:ext uri="{FF2B5EF4-FFF2-40B4-BE49-F238E27FC236}">
                <a16:creationId xmlns:a16="http://schemas.microsoft.com/office/drawing/2014/main" id="{6E6FBE69-83A2-15E5-30A1-76D78CB3C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96262" name="Text Box 2">
            <a:extLst>
              <a:ext uri="{FF2B5EF4-FFF2-40B4-BE49-F238E27FC236}">
                <a16:creationId xmlns:a16="http://schemas.microsoft.com/office/drawing/2014/main" id="{BC3CAD92-01AB-3E43-485C-108F59D19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E5E6CBD9-0407-51F5-1D70-D3B3E9A1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2708275"/>
            <a:ext cx="8689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400"/>
              <a:t>La Transformada de Hilbert es </a:t>
            </a:r>
            <a:r>
              <a:rPr lang="es-PE" altLang="es-ES" sz="2400"/>
              <a:t>una operación matemática que produce </a:t>
            </a:r>
            <a:r>
              <a:rPr lang="es-MX" altLang="es-ES" sz="2400"/>
              <a:t>un desfase de</a:t>
            </a:r>
            <a:r>
              <a:rPr lang="es-PE" altLang="es-ES" sz="2400"/>
              <a:t> -90º de cada componente de frecuencia de f(t):</a:t>
            </a:r>
            <a:endParaRPr lang="es-ES" altLang="es-ES" sz="2400"/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802C50E5-254A-CAFD-5AB3-4836D81F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EF964A5B-4CB5-3D42-55D9-5F9A6FC6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D56D4C62-6467-C859-2373-A1466848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6267" name="Text Box 7">
            <a:extLst>
              <a:ext uri="{FF2B5EF4-FFF2-40B4-BE49-F238E27FC236}">
                <a16:creationId xmlns:a16="http://schemas.microsoft.com/office/drawing/2014/main" id="{DAE919DD-4AA2-0D34-41B1-1DEEE299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desplazamiento de fase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94338A50-0194-0FBE-772A-958AC748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20CCEC84-72EA-75DE-79EC-0DBD1EB0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6270" name="Rectangle 14">
            <a:extLst>
              <a:ext uri="{FF2B5EF4-FFF2-40B4-BE49-F238E27FC236}">
                <a16:creationId xmlns:a16="http://schemas.microsoft.com/office/drawing/2014/main" id="{92858813-DDB3-4717-A167-1FE08381B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96271" name="Rectangle 18">
            <a:extLst>
              <a:ext uri="{FF2B5EF4-FFF2-40B4-BE49-F238E27FC236}">
                <a16:creationId xmlns:a16="http://schemas.microsoft.com/office/drawing/2014/main" id="{79E8F4E3-E0A6-B90E-9119-F7815085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96272" name="Object 17">
            <a:extLst>
              <a:ext uri="{FF2B5EF4-FFF2-40B4-BE49-F238E27FC236}">
                <a16:creationId xmlns:a16="http://schemas.microsoft.com/office/drawing/2014/main" id="{5450CD73-D0C1-3241-AC88-12D93775D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" y="4217988"/>
          <a:ext cx="86614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4000500" imgH="457200" progId="Equation.3">
                  <p:embed/>
                </p:oleObj>
              </mc:Choice>
              <mc:Fallback>
                <p:oleObj name="Ecuación" r:id="rId2" imgW="4000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217988"/>
                        <a:ext cx="86614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>
            <a:extLst>
              <a:ext uri="{FF2B5EF4-FFF2-40B4-BE49-F238E27FC236}">
                <a16:creationId xmlns:a16="http://schemas.microsoft.com/office/drawing/2014/main" id="{17C8D521-1CD1-2E88-D3A9-D76888BD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7B89DB09-863A-BCBB-2883-B48C6752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02"/>
          <a:stretch>
            <a:fillRect/>
          </a:stretch>
        </p:blipFill>
        <p:spPr bwMode="auto">
          <a:xfrm>
            <a:off x="468313" y="1989138"/>
            <a:ext cx="6119812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2">
            <a:extLst>
              <a:ext uri="{FF2B5EF4-FFF2-40B4-BE49-F238E27FC236}">
                <a16:creationId xmlns:a16="http://schemas.microsoft.com/office/drawing/2014/main" id="{8E4B9CB3-6740-CCE2-AB6A-E830EAB1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>
            <a:extLst>
              <a:ext uri="{FF2B5EF4-FFF2-40B4-BE49-F238E27FC236}">
                <a16:creationId xmlns:a16="http://schemas.microsoft.com/office/drawing/2014/main" id="{F03FB2A0-B1A8-CA8C-F95C-8485D6E9D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98307" name="Picture 2">
            <a:extLst>
              <a:ext uri="{FF2B5EF4-FFF2-40B4-BE49-F238E27FC236}">
                <a16:creationId xmlns:a16="http://schemas.microsoft.com/office/drawing/2014/main" id="{BDA957AD-92B2-C865-B7D8-4B2DF380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8"/>
          <a:stretch>
            <a:fillRect/>
          </a:stretch>
        </p:blipFill>
        <p:spPr bwMode="auto">
          <a:xfrm>
            <a:off x="255588" y="2205038"/>
            <a:ext cx="8610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Text Box 2">
            <a:extLst>
              <a:ext uri="{FF2B5EF4-FFF2-40B4-BE49-F238E27FC236}">
                <a16:creationId xmlns:a16="http://schemas.microsoft.com/office/drawing/2014/main" id="{0FDC5EB7-3440-2C44-EA50-FBAD4096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>
            <a:extLst>
              <a:ext uri="{FF2B5EF4-FFF2-40B4-BE49-F238E27FC236}">
                <a16:creationId xmlns:a16="http://schemas.microsoft.com/office/drawing/2014/main" id="{BE8EF545-ED89-C205-62C8-3E1800ED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0EDCC723-E3D1-5DEE-7183-567038B3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33469"/>
          <a:stretch>
            <a:fillRect/>
          </a:stretch>
        </p:blipFill>
        <p:spPr bwMode="auto">
          <a:xfrm>
            <a:off x="455613" y="2306638"/>
            <a:ext cx="79121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2">
            <a:extLst>
              <a:ext uri="{FF2B5EF4-FFF2-40B4-BE49-F238E27FC236}">
                <a16:creationId xmlns:a16="http://schemas.microsoft.com/office/drawing/2014/main" id="{CC37A3B7-E432-55AB-B1FD-E80DD015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>
            <a:extLst>
              <a:ext uri="{FF2B5EF4-FFF2-40B4-BE49-F238E27FC236}">
                <a16:creationId xmlns:a16="http://schemas.microsoft.com/office/drawing/2014/main" id="{D664D391-5A1D-89AB-16A9-D4942859B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100355" name="Picture 2">
            <a:extLst>
              <a:ext uri="{FF2B5EF4-FFF2-40B4-BE49-F238E27FC236}">
                <a16:creationId xmlns:a16="http://schemas.microsoft.com/office/drawing/2014/main" id="{3A7D700F-B0B2-1B08-A11C-F9BBEE02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77819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Text Box 2">
            <a:extLst>
              <a:ext uri="{FF2B5EF4-FFF2-40B4-BE49-F238E27FC236}">
                <a16:creationId xmlns:a16="http://schemas.microsoft.com/office/drawing/2014/main" id="{CDE99D18-51AB-D618-C69F-BA0917F1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>
            <a:extLst>
              <a:ext uri="{FF2B5EF4-FFF2-40B4-BE49-F238E27FC236}">
                <a16:creationId xmlns:a16="http://schemas.microsoft.com/office/drawing/2014/main" id="{779685DE-6ED6-D96E-9DAA-35AD668E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01379" name="Rectangle 6">
            <a:extLst>
              <a:ext uri="{FF2B5EF4-FFF2-40B4-BE49-F238E27FC236}">
                <a16:creationId xmlns:a16="http://schemas.microsoft.com/office/drawing/2014/main" id="{1BD3E220-2C06-230D-A11A-3739D84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01380" name="Rectangle 10">
            <a:extLst>
              <a:ext uri="{FF2B5EF4-FFF2-40B4-BE49-F238E27FC236}">
                <a16:creationId xmlns:a16="http://schemas.microsoft.com/office/drawing/2014/main" id="{C4BD28F2-2E18-16DC-F300-B4B7ED6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01381" name="Rectangle 15">
            <a:extLst>
              <a:ext uri="{FF2B5EF4-FFF2-40B4-BE49-F238E27FC236}">
                <a16:creationId xmlns:a16="http://schemas.microsoft.com/office/drawing/2014/main" id="{DC2D1889-0D54-4CA7-2AE6-A2617BB1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101382" name="Text Box 2">
            <a:extLst>
              <a:ext uri="{FF2B5EF4-FFF2-40B4-BE49-F238E27FC236}">
                <a16:creationId xmlns:a16="http://schemas.microsoft.com/office/drawing/2014/main" id="{1F21A829-C6D3-B3B8-D123-FA161259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01383" name="Rectangle 9">
            <a:extLst>
              <a:ext uri="{FF2B5EF4-FFF2-40B4-BE49-F238E27FC236}">
                <a16:creationId xmlns:a16="http://schemas.microsoft.com/office/drawing/2014/main" id="{4ED1E3A4-2A5D-A0FF-FDF9-44E8C8BA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01384" name="Rectangle 10">
            <a:extLst>
              <a:ext uri="{FF2B5EF4-FFF2-40B4-BE49-F238E27FC236}">
                <a16:creationId xmlns:a16="http://schemas.microsoft.com/office/drawing/2014/main" id="{FF0E5472-9C46-4908-4490-D54E16B0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01385" name="Text Box 7">
            <a:extLst>
              <a:ext uri="{FF2B5EF4-FFF2-40B4-BE49-F238E27FC236}">
                <a16:creationId xmlns:a16="http://schemas.microsoft.com/office/drawing/2014/main" id="{84111CE7-C5A4-178F-CCCE-6EDB53E11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833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Generación de BLU: Método desplazamiento de fase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101386" name="Rectangle 12">
            <a:extLst>
              <a:ext uri="{FF2B5EF4-FFF2-40B4-BE49-F238E27FC236}">
                <a16:creationId xmlns:a16="http://schemas.microsoft.com/office/drawing/2014/main" id="{9307AEF3-E7E0-0776-C312-9EAD52B9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01387" name="Rectangle 13">
            <a:extLst>
              <a:ext uri="{FF2B5EF4-FFF2-40B4-BE49-F238E27FC236}">
                <a16:creationId xmlns:a16="http://schemas.microsoft.com/office/drawing/2014/main" id="{B309D594-FF7B-91C2-03E3-6DD0B955E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01388" name="Rectangle 14">
            <a:extLst>
              <a:ext uri="{FF2B5EF4-FFF2-40B4-BE49-F238E27FC236}">
                <a16:creationId xmlns:a16="http://schemas.microsoft.com/office/drawing/2014/main" id="{EBF4DF7E-1CA6-DF76-73EC-67B6859A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101389" name="Picture 17">
            <a:extLst>
              <a:ext uri="{FF2B5EF4-FFF2-40B4-BE49-F238E27FC236}">
                <a16:creationId xmlns:a16="http://schemas.microsoft.com/office/drawing/2014/main" id="{05E30489-0900-243C-BD84-731E9DD6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914650"/>
            <a:ext cx="82946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0" name="Rectangle 19">
            <a:extLst>
              <a:ext uri="{FF2B5EF4-FFF2-40B4-BE49-F238E27FC236}">
                <a16:creationId xmlns:a16="http://schemas.microsoft.com/office/drawing/2014/main" id="{A7B504D4-7D1D-39C3-A684-FF353C83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101391" name="Object 18">
            <a:extLst>
              <a:ext uri="{FF2B5EF4-FFF2-40B4-BE49-F238E27FC236}">
                <a16:creationId xmlns:a16="http://schemas.microsoft.com/office/drawing/2014/main" id="{0FDB6A3B-08E9-6711-1CDC-2DCF242B7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021263"/>
          <a:ext cx="8435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6286500" imgH="368300" progId="Equation.3">
                  <p:embed/>
                </p:oleObj>
              </mc:Choice>
              <mc:Fallback>
                <p:oleObj name="Ecuación" r:id="rId3" imgW="62865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1263"/>
                        <a:ext cx="8435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>
            <a:extLst>
              <a:ext uri="{FF2B5EF4-FFF2-40B4-BE49-F238E27FC236}">
                <a16:creationId xmlns:a16="http://schemas.microsoft.com/office/drawing/2014/main" id="{EFD16D44-367C-DEC3-548E-C3E9BAC0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421894" name="Object 6">
            <a:extLst>
              <a:ext uri="{FF2B5EF4-FFF2-40B4-BE49-F238E27FC236}">
                <a16:creationId xmlns:a16="http://schemas.microsoft.com/office/drawing/2014/main" id="{27B751A0-357F-B970-3C9A-D66513BBC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581525"/>
          <a:ext cx="3600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943100" imgH="241300" progId="Equation.3">
                  <p:embed/>
                </p:oleObj>
              </mc:Choice>
              <mc:Fallback>
                <p:oleObj name="Ecuación" r:id="rId2" imgW="1943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36004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>
            <a:extLst>
              <a:ext uri="{FF2B5EF4-FFF2-40B4-BE49-F238E27FC236}">
                <a16:creationId xmlns:a16="http://schemas.microsoft.com/office/drawing/2014/main" id="{677AEA28-8D43-A882-3CD1-53ADB2155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445125"/>
          <a:ext cx="65770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886200" imgH="368300" progId="Equation.3">
                  <p:embed/>
                </p:oleObj>
              </mc:Choice>
              <mc:Fallback>
                <p:oleObj name="Ecuación" r:id="rId4" imgW="3886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65770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1896" name="Picture 8">
            <a:extLst>
              <a:ext uri="{FF2B5EF4-FFF2-40B4-BE49-F238E27FC236}">
                <a16:creationId xmlns:a16="http://schemas.microsoft.com/office/drawing/2014/main" id="{85CF1D55-AB01-B392-B9A4-97628481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33600"/>
            <a:ext cx="4248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>
            <a:extLst>
              <a:ext uri="{FF2B5EF4-FFF2-40B4-BE49-F238E27FC236}">
                <a16:creationId xmlns:a16="http://schemas.microsoft.com/office/drawing/2014/main" id="{D22EC95B-32CF-580C-05AC-ABE308C5CF61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5013325"/>
            <a:ext cx="1150937" cy="1662113"/>
            <a:chOff x="2699" y="3158"/>
            <a:chExt cx="725" cy="1047"/>
          </a:xfrm>
        </p:grpSpPr>
        <p:sp>
          <p:nvSpPr>
            <p:cNvPr id="102408" name="Line 10">
              <a:extLst>
                <a:ext uri="{FF2B5EF4-FFF2-40B4-BE49-F238E27FC236}">
                  <a16:creationId xmlns:a16="http://schemas.microsoft.com/office/drawing/2014/main" id="{55586F9E-71FE-E5DB-2228-C1852F2D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3294"/>
              <a:ext cx="181" cy="22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09" name="Text Box 11">
              <a:extLst>
                <a:ext uri="{FF2B5EF4-FFF2-40B4-BE49-F238E27FC236}">
                  <a16:creationId xmlns:a16="http://schemas.microsoft.com/office/drawing/2014/main" id="{BE2F4B5F-AD72-2FD4-4DDD-B2E20784D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15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PE" altLang="es-ES" sz="1800">
                  <a:solidFill>
                    <a:schemeClr val="folHlink"/>
                  </a:solidFill>
                  <a:latin typeface="Tahoma" panose="020B0604030504040204" pitchFamily="34" charset="0"/>
                </a:rPr>
                <a:t>USB</a:t>
              </a:r>
              <a:endParaRPr lang="es-ES" altLang="es-ES" sz="18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410" name="Line 12">
              <a:extLst>
                <a:ext uri="{FF2B5EF4-FFF2-40B4-BE49-F238E27FC236}">
                  <a16:creationId xmlns:a16="http://schemas.microsoft.com/office/drawing/2014/main" id="{7684BB38-6254-9544-90EE-783490870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838"/>
              <a:ext cx="181" cy="22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11" name="Text Box 13">
              <a:extLst>
                <a:ext uri="{FF2B5EF4-FFF2-40B4-BE49-F238E27FC236}">
                  <a16:creationId xmlns:a16="http://schemas.microsoft.com/office/drawing/2014/main" id="{D4F97994-2356-71B7-1BA9-C58A1F0AB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974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PE" altLang="es-ES" sz="1800">
                  <a:solidFill>
                    <a:schemeClr val="folHlink"/>
                  </a:solidFill>
                  <a:latin typeface="Tahoma" panose="020B0604030504040204" pitchFamily="34" charset="0"/>
                </a:rPr>
                <a:t>LSB</a:t>
              </a:r>
              <a:endParaRPr lang="es-ES" altLang="es-ES" sz="1800">
                <a:solidFill>
                  <a:schemeClr val="folHlin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2407" name="Text Box 2">
            <a:extLst>
              <a:ext uri="{FF2B5EF4-FFF2-40B4-BE49-F238E27FC236}">
                <a16:creationId xmlns:a16="http://schemas.microsoft.com/office/drawing/2014/main" id="{68EC5733-EC1C-446B-8C6A-D4CA0210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4 Marcador de fecha">
            <a:extLst>
              <a:ext uri="{FF2B5EF4-FFF2-40B4-BE49-F238E27FC236}">
                <a16:creationId xmlns:a16="http://schemas.microsoft.com/office/drawing/2014/main" id="{FC6C7E8B-5BEE-DC4A-06DF-F0642ACFFC78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latin typeface="Tahoma" panose="020B0604030504040204" pitchFamily="34" charset="0"/>
              </a:rPr>
              <a:t>Prof. Juan Huapaya</a:t>
            </a:r>
          </a:p>
        </p:txBody>
      </p:sp>
      <p:sp>
        <p:nvSpPr>
          <p:cNvPr id="103427" name="Rectangle 5">
            <a:extLst>
              <a:ext uri="{FF2B5EF4-FFF2-40B4-BE49-F238E27FC236}">
                <a16:creationId xmlns:a16="http://schemas.microsoft.com/office/drawing/2014/main" id="{CBE22A59-CDC9-1A9C-13A0-DCD07758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422918" name="Picture 6">
            <a:extLst>
              <a:ext uri="{FF2B5EF4-FFF2-40B4-BE49-F238E27FC236}">
                <a16:creationId xmlns:a16="http://schemas.microsoft.com/office/drawing/2014/main" id="{DC33E7F9-B700-8E29-AF11-0A318601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26" b="-4347"/>
          <a:stretch>
            <a:fillRect/>
          </a:stretch>
        </p:blipFill>
        <p:spPr bwMode="auto">
          <a:xfrm>
            <a:off x="395288" y="2133600"/>
            <a:ext cx="7561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19" name="Picture 7">
            <a:extLst>
              <a:ext uri="{FF2B5EF4-FFF2-40B4-BE49-F238E27FC236}">
                <a16:creationId xmlns:a16="http://schemas.microsoft.com/office/drawing/2014/main" id="{3FC24011-6738-29A2-3DCB-60DEC2EF9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30" b="6206"/>
          <a:stretch>
            <a:fillRect/>
          </a:stretch>
        </p:blipFill>
        <p:spPr bwMode="auto">
          <a:xfrm>
            <a:off x="323850" y="2636838"/>
            <a:ext cx="58324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20" name="Picture 8">
            <a:extLst>
              <a:ext uri="{FF2B5EF4-FFF2-40B4-BE49-F238E27FC236}">
                <a16:creationId xmlns:a16="http://schemas.microsoft.com/office/drawing/2014/main" id="{076BBF55-AE30-AD4E-EAAB-890BE7B5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508500"/>
            <a:ext cx="54721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2">
            <a:extLst>
              <a:ext uri="{FF2B5EF4-FFF2-40B4-BE49-F238E27FC236}">
                <a16:creationId xmlns:a16="http://schemas.microsoft.com/office/drawing/2014/main" id="{C2A5BE84-828B-598F-9F7D-DA98318E5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4 Marcador de fecha">
            <a:extLst>
              <a:ext uri="{FF2B5EF4-FFF2-40B4-BE49-F238E27FC236}">
                <a16:creationId xmlns:a16="http://schemas.microsoft.com/office/drawing/2014/main" id="{A4D46421-3FB7-0889-F900-7FFF0C7FB77D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latin typeface="Tahoma" panose="020B0604030504040204" pitchFamily="34" charset="0"/>
              </a:rPr>
              <a:t>Prof. Juan Huapaya</a:t>
            </a:r>
          </a:p>
        </p:txBody>
      </p:sp>
      <p:sp>
        <p:nvSpPr>
          <p:cNvPr id="104451" name="Rectangle 5">
            <a:extLst>
              <a:ext uri="{FF2B5EF4-FFF2-40B4-BE49-F238E27FC236}">
                <a16:creationId xmlns:a16="http://schemas.microsoft.com/office/drawing/2014/main" id="{1984C333-85F1-67CC-8350-2ACF0DC9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104452" name="Picture 6">
            <a:extLst>
              <a:ext uri="{FF2B5EF4-FFF2-40B4-BE49-F238E27FC236}">
                <a16:creationId xmlns:a16="http://schemas.microsoft.com/office/drawing/2014/main" id="{4419C07D-437C-827F-1CC3-686F34D6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26" b="-4347"/>
          <a:stretch>
            <a:fillRect/>
          </a:stretch>
        </p:blipFill>
        <p:spPr bwMode="auto">
          <a:xfrm>
            <a:off x="395288" y="2133600"/>
            <a:ext cx="7561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7">
            <a:extLst>
              <a:ext uri="{FF2B5EF4-FFF2-40B4-BE49-F238E27FC236}">
                <a16:creationId xmlns:a16="http://schemas.microsoft.com/office/drawing/2014/main" id="{10304DC6-CC98-B245-DF03-87F4E2D2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508500"/>
            <a:ext cx="54721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3944" name="Picture 8">
            <a:extLst>
              <a:ext uri="{FF2B5EF4-FFF2-40B4-BE49-F238E27FC236}">
                <a16:creationId xmlns:a16="http://schemas.microsoft.com/office/drawing/2014/main" id="{8E4D301B-09B8-E621-6E70-4D12E0CF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589588"/>
            <a:ext cx="151288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3945" name="Picture 9">
            <a:extLst>
              <a:ext uri="{FF2B5EF4-FFF2-40B4-BE49-F238E27FC236}">
                <a16:creationId xmlns:a16="http://schemas.microsoft.com/office/drawing/2014/main" id="{ED60B87B-7D4F-2B91-6486-60B91AEE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70" b="8429"/>
          <a:stretch>
            <a:fillRect/>
          </a:stretch>
        </p:blipFill>
        <p:spPr bwMode="auto">
          <a:xfrm>
            <a:off x="323850" y="2565400"/>
            <a:ext cx="54006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6" name="Text Box 2">
            <a:extLst>
              <a:ext uri="{FF2B5EF4-FFF2-40B4-BE49-F238E27FC236}">
                <a16:creationId xmlns:a16="http://schemas.microsoft.com/office/drawing/2014/main" id="{6AAF1665-DC7A-FC75-E49A-B6AE0AC1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4 Marcador de fecha">
            <a:extLst>
              <a:ext uri="{FF2B5EF4-FFF2-40B4-BE49-F238E27FC236}">
                <a16:creationId xmlns:a16="http://schemas.microsoft.com/office/drawing/2014/main" id="{78EDD8CD-95FD-7BFA-E6AA-734AD9F39E22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latin typeface="Tahoma" panose="020B0604030504040204" pitchFamily="34" charset="0"/>
              </a:rPr>
              <a:t>Prof. Juan Huapaya</a:t>
            </a:r>
          </a:p>
        </p:txBody>
      </p:sp>
      <p:sp>
        <p:nvSpPr>
          <p:cNvPr id="105475" name="Rectangle 5">
            <a:extLst>
              <a:ext uri="{FF2B5EF4-FFF2-40B4-BE49-F238E27FC236}">
                <a16:creationId xmlns:a16="http://schemas.microsoft.com/office/drawing/2014/main" id="{FC0E3B53-A08F-38C8-2535-B7C31BE8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105476" name="Picture 6">
            <a:extLst>
              <a:ext uri="{FF2B5EF4-FFF2-40B4-BE49-F238E27FC236}">
                <a16:creationId xmlns:a16="http://schemas.microsoft.com/office/drawing/2014/main" id="{1A6C4A7F-C21E-861A-9D9D-F8BC6583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26" b="-4347"/>
          <a:stretch>
            <a:fillRect/>
          </a:stretch>
        </p:blipFill>
        <p:spPr bwMode="auto">
          <a:xfrm>
            <a:off x="395288" y="2133600"/>
            <a:ext cx="7561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7">
            <a:extLst>
              <a:ext uri="{FF2B5EF4-FFF2-40B4-BE49-F238E27FC236}">
                <a16:creationId xmlns:a16="http://schemas.microsoft.com/office/drawing/2014/main" id="{8BB86411-1E1C-5F7A-5804-2E6391F5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70" b="8429"/>
          <a:stretch>
            <a:fillRect/>
          </a:stretch>
        </p:blipFill>
        <p:spPr bwMode="auto">
          <a:xfrm>
            <a:off x="323850" y="2565400"/>
            <a:ext cx="54006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968" name="Picture 8">
            <a:extLst>
              <a:ext uri="{FF2B5EF4-FFF2-40B4-BE49-F238E27FC236}">
                <a16:creationId xmlns:a16="http://schemas.microsoft.com/office/drawing/2014/main" id="{D903AA73-44C3-E6E6-16EB-EF4DE5B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08500"/>
            <a:ext cx="54879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ext Box 2">
            <a:extLst>
              <a:ext uri="{FF2B5EF4-FFF2-40B4-BE49-F238E27FC236}">
                <a16:creationId xmlns:a16="http://schemas.microsoft.com/office/drawing/2014/main" id="{0BA4F9BA-4C6C-A31F-7522-6CA937E4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13" name="Picture 9">
            <a:extLst>
              <a:ext uri="{FF2B5EF4-FFF2-40B4-BE49-F238E27FC236}">
                <a16:creationId xmlns:a16="http://schemas.microsoft.com/office/drawing/2014/main" id="{613C4970-B3A6-796A-1816-BE4045B7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205038"/>
            <a:ext cx="25209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4" name="Text Box 10">
            <a:extLst>
              <a:ext uri="{FF2B5EF4-FFF2-40B4-BE49-F238E27FC236}">
                <a16:creationId xmlns:a16="http://schemas.microsoft.com/office/drawing/2014/main" id="{ACE0C2BA-29F1-1C04-624A-866D1E1110E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107950" y="4797425"/>
            <a:ext cx="2447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altLang="es-ES" sz="20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</a:rPr>
              <a:t> frec. máxima</a:t>
            </a:r>
            <a:endParaRPr lang="es-ES" altLang="es-E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915" name="Picture 11">
            <a:extLst>
              <a:ext uri="{FF2B5EF4-FFF2-40B4-BE49-F238E27FC236}">
                <a16:creationId xmlns:a16="http://schemas.microsoft.com/office/drawing/2014/main" id="{F4AD9D26-A993-6D9D-581B-0B6EBA3C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0241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7" name="Picture 13">
            <a:extLst>
              <a:ext uri="{FF2B5EF4-FFF2-40B4-BE49-F238E27FC236}">
                <a16:creationId xmlns:a16="http://schemas.microsoft.com/office/drawing/2014/main" id="{138E95AF-FC15-2124-0DC6-FE23AE56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860800"/>
            <a:ext cx="22320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9" name="Picture 15">
            <a:extLst>
              <a:ext uri="{FF2B5EF4-FFF2-40B4-BE49-F238E27FC236}">
                <a16:creationId xmlns:a16="http://schemas.microsoft.com/office/drawing/2014/main" id="{46CA3A04-9AEF-4611-E64B-57E2613A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989138"/>
            <a:ext cx="28797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0" name="Picture 16">
            <a:extLst>
              <a:ext uri="{FF2B5EF4-FFF2-40B4-BE49-F238E27FC236}">
                <a16:creationId xmlns:a16="http://schemas.microsoft.com/office/drawing/2014/main" id="{226259D4-C2AC-A75D-68AA-93D6EF1D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75"/>
          <a:stretch>
            <a:fillRect/>
          </a:stretch>
        </p:blipFill>
        <p:spPr bwMode="auto">
          <a:xfrm>
            <a:off x="2771775" y="5013325"/>
            <a:ext cx="26638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1" name="Picture 17">
            <a:extLst>
              <a:ext uri="{FF2B5EF4-FFF2-40B4-BE49-F238E27FC236}">
                <a16:creationId xmlns:a16="http://schemas.microsoft.com/office/drawing/2014/main" id="{475F2E64-775D-AA3E-A053-9B88D5DE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" b="23466"/>
          <a:stretch>
            <a:fillRect/>
          </a:stretch>
        </p:blipFill>
        <p:spPr bwMode="auto">
          <a:xfrm>
            <a:off x="5795963" y="4941888"/>
            <a:ext cx="31686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22" name="Text Box 18">
            <a:extLst>
              <a:ext uri="{FF2B5EF4-FFF2-40B4-BE49-F238E27FC236}">
                <a16:creationId xmlns:a16="http://schemas.microsoft.com/office/drawing/2014/main" id="{23C7120B-5255-6AF8-C2D8-9E05F5A6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911850"/>
            <a:ext cx="446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Figura 2	Modulación CW</a:t>
            </a:r>
          </a:p>
        </p:txBody>
      </p:sp>
      <p:sp>
        <p:nvSpPr>
          <p:cNvPr id="12298" name="Text Box 2">
            <a:extLst>
              <a:ext uri="{FF2B5EF4-FFF2-40B4-BE49-F238E27FC236}">
                <a16:creationId xmlns:a16="http://schemas.microsoft.com/office/drawing/2014/main" id="{305CA04E-F675-DD0F-CF72-2E7974D3B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>
            <a:extLst>
              <a:ext uri="{FF2B5EF4-FFF2-40B4-BE49-F238E27FC236}">
                <a16:creationId xmlns:a16="http://schemas.microsoft.com/office/drawing/2014/main" id="{33C834C5-6CEE-B288-8C1D-832295B18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106499" name="Picture 6">
            <a:extLst>
              <a:ext uri="{FF2B5EF4-FFF2-40B4-BE49-F238E27FC236}">
                <a16:creationId xmlns:a16="http://schemas.microsoft.com/office/drawing/2014/main" id="{A892C846-E996-ADE0-8766-8210D009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4438"/>
            <a:ext cx="93249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7">
            <a:extLst>
              <a:ext uri="{FF2B5EF4-FFF2-40B4-BE49-F238E27FC236}">
                <a16:creationId xmlns:a16="http://schemas.microsoft.com/office/drawing/2014/main" id="{2576E2C8-7FFD-2B55-4E4C-14F7A4FE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5" b="-47826"/>
          <a:stretch>
            <a:fillRect/>
          </a:stretch>
        </p:blipFill>
        <p:spPr bwMode="auto">
          <a:xfrm>
            <a:off x="1258888" y="5084763"/>
            <a:ext cx="61928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Text Box 2">
            <a:extLst>
              <a:ext uri="{FF2B5EF4-FFF2-40B4-BE49-F238E27FC236}">
                <a16:creationId xmlns:a16="http://schemas.microsoft.com/office/drawing/2014/main" id="{FFD67B29-9D76-A68C-F4D4-E8387793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22507D0-EEDA-4DCE-E33B-499E30D53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8EE81E7F-8217-59B7-05F6-0B79D5E2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05038"/>
            <a:ext cx="54594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Aplicación en sistemas de microondas: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202760" name="Picture 8">
            <a:extLst>
              <a:ext uri="{FF2B5EF4-FFF2-40B4-BE49-F238E27FC236}">
                <a16:creationId xmlns:a16="http://schemas.microsoft.com/office/drawing/2014/main" id="{786BDC73-F945-1B63-E1F9-107A021C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B7CE4F2-B08F-FAAA-1B34-54B2A3F176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pic>
        <p:nvPicPr>
          <p:cNvPr id="108547" name="Picture 6">
            <a:extLst>
              <a:ext uri="{FF2B5EF4-FFF2-40B4-BE49-F238E27FC236}">
                <a16:creationId xmlns:a16="http://schemas.microsoft.com/office/drawing/2014/main" id="{9B973307-5A23-BE70-D490-D70D6BB79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>
            <a:extLst>
              <a:ext uri="{FF2B5EF4-FFF2-40B4-BE49-F238E27FC236}">
                <a16:creationId xmlns:a16="http://schemas.microsoft.com/office/drawing/2014/main" id="{7D29391C-6926-20FE-311D-74DC8DA84C4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133600"/>
            <a:ext cx="3168650" cy="1943100"/>
            <a:chOff x="204" y="1344"/>
            <a:chExt cx="1996" cy="1224"/>
          </a:xfrm>
        </p:grpSpPr>
        <p:pic>
          <p:nvPicPr>
            <p:cNvPr id="108549" name="Picture 7">
              <a:extLst>
                <a:ext uri="{FF2B5EF4-FFF2-40B4-BE49-F238E27FC236}">
                  <a16:creationId xmlns:a16="http://schemas.microsoft.com/office/drawing/2014/main" id="{D314D282-5F2E-69F3-8E16-64F45D413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344"/>
              <a:ext cx="199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50" name="Line 8">
              <a:extLst>
                <a:ext uri="{FF2B5EF4-FFF2-40B4-BE49-F238E27FC236}">
                  <a16:creationId xmlns:a16="http://schemas.microsoft.com/office/drawing/2014/main" id="{E42D9A4D-6723-C4D4-9A3E-6D83865EA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160"/>
              <a:ext cx="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30FDB1D-1022-DD9B-7D84-C690166AF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pic>
        <p:nvPicPr>
          <p:cNvPr id="109571" name="Picture 5">
            <a:extLst>
              <a:ext uri="{FF2B5EF4-FFF2-40B4-BE49-F238E27FC236}">
                <a16:creationId xmlns:a16="http://schemas.microsoft.com/office/drawing/2014/main" id="{970AEE7A-CD05-E669-6792-E10EC7F7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D7FDCC33-140E-760A-F0D3-B1AB9F49BE9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060575"/>
            <a:ext cx="3313113" cy="1944688"/>
            <a:chOff x="158" y="1298"/>
            <a:chExt cx="2087" cy="1225"/>
          </a:xfrm>
        </p:grpSpPr>
        <p:sp>
          <p:nvSpPr>
            <p:cNvPr id="109574" name="Line 8">
              <a:extLst>
                <a:ext uri="{FF2B5EF4-FFF2-40B4-BE49-F238E27FC236}">
                  <a16:creationId xmlns:a16="http://schemas.microsoft.com/office/drawing/2014/main" id="{DB852D2A-00AF-2A3C-8B6A-A96459A20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1" y="2251"/>
              <a:ext cx="227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109575" name="Picture 9">
              <a:extLst>
                <a:ext uri="{FF2B5EF4-FFF2-40B4-BE49-F238E27FC236}">
                  <a16:creationId xmlns:a16="http://schemas.microsoft.com/office/drawing/2014/main" id="{9A3D0828-F85B-398B-8270-1BF3A993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298"/>
              <a:ext cx="2087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11" name="Picture 11">
            <a:extLst>
              <a:ext uri="{FF2B5EF4-FFF2-40B4-BE49-F238E27FC236}">
                <a16:creationId xmlns:a16="http://schemas.microsoft.com/office/drawing/2014/main" id="{1D1CCBEC-2F17-7413-2A13-1402FA72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4940846-019D-6343-AFCA-C175E2EF8A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pic>
        <p:nvPicPr>
          <p:cNvPr id="110595" name="Picture 5">
            <a:extLst>
              <a:ext uri="{FF2B5EF4-FFF2-40B4-BE49-F238E27FC236}">
                <a16:creationId xmlns:a16="http://schemas.microsoft.com/office/drawing/2014/main" id="{5B8F2650-E154-F4EE-9F36-F5EAEC23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1" name="Line 7">
            <a:extLst>
              <a:ext uri="{FF2B5EF4-FFF2-40B4-BE49-F238E27FC236}">
                <a16:creationId xmlns:a16="http://schemas.microsoft.com/office/drawing/2014/main" id="{0511484F-2ED2-0176-0C34-62DFC1FE85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9838" y="3357563"/>
            <a:ext cx="144462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10597" name="Picture 9">
            <a:extLst>
              <a:ext uri="{FF2B5EF4-FFF2-40B4-BE49-F238E27FC236}">
                <a16:creationId xmlns:a16="http://schemas.microsoft.com/office/drawing/2014/main" id="{C7AC33FA-991A-14B0-A845-54DDE70F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4" name="Picture 10">
            <a:extLst>
              <a:ext uri="{FF2B5EF4-FFF2-40B4-BE49-F238E27FC236}">
                <a16:creationId xmlns:a16="http://schemas.microsoft.com/office/drawing/2014/main" id="{C5639ED7-DBB9-E2DD-2C5B-5CC9C6EC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45370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7051329-F58B-8382-2A38-ED74E58BEF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pic>
        <p:nvPicPr>
          <p:cNvPr id="111619" name="Picture 5">
            <a:extLst>
              <a:ext uri="{FF2B5EF4-FFF2-40B4-BE49-F238E27FC236}">
                <a16:creationId xmlns:a16="http://schemas.microsoft.com/office/drawing/2014/main" id="{410F1999-563E-C90B-0860-FBCB24A0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4" name="Line 6">
            <a:extLst>
              <a:ext uri="{FF2B5EF4-FFF2-40B4-BE49-F238E27FC236}">
                <a16:creationId xmlns:a16="http://schemas.microsoft.com/office/drawing/2014/main" id="{67E859ED-F7BE-7765-5951-6639368985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8625" y="3357563"/>
            <a:ext cx="144463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11621" name="Picture 7">
            <a:extLst>
              <a:ext uri="{FF2B5EF4-FFF2-40B4-BE49-F238E27FC236}">
                <a16:creationId xmlns:a16="http://schemas.microsoft.com/office/drawing/2014/main" id="{A0AC1BBD-EB25-F4A9-D35C-3B0F7BDB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7" name="Picture 9">
            <a:extLst>
              <a:ext uri="{FF2B5EF4-FFF2-40B4-BE49-F238E27FC236}">
                <a16:creationId xmlns:a16="http://schemas.microsoft.com/office/drawing/2014/main" id="{6BE596B0-9709-B6E5-22B2-9E12E087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338296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8" name="Picture 10">
            <a:extLst>
              <a:ext uri="{FF2B5EF4-FFF2-40B4-BE49-F238E27FC236}">
                <a16:creationId xmlns:a16="http://schemas.microsoft.com/office/drawing/2014/main" id="{7F6467DD-50DB-F9C7-0B06-EDDEBFFE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373688"/>
            <a:ext cx="27352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9EDB648-D798-D50D-AC3C-A84DEB45A0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pic>
        <p:nvPicPr>
          <p:cNvPr id="112643" name="Picture 5">
            <a:extLst>
              <a:ext uri="{FF2B5EF4-FFF2-40B4-BE49-F238E27FC236}">
                <a16:creationId xmlns:a16="http://schemas.microsoft.com/office/drawing/2014/main" id="{DFC506E0-1CD9-0C34-7F36-8274F4CB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8" name="Line 6">
            <a:extLst>
              <a:ext uri="{FF2B5EF4-FFF2-40B4-BE49-F238E27FC236}">
                <a16:creationId xmlns:a16="http://schemas.microsoft.com/office/drawing/2014/main" id="{662EA57E-629F-0F67-D45D-9317F357E6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7763" y="3357563"/>
            <a:ext cx="144462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12645" name="Picture 7">
            <a:extLst>
              <a:ext uri="{FF2B5EF4-FFF2-40B4-BE49-F238E27FC236}">
                <a16:creationId xmlns:a16="http://schemas.microsoft.com/office/drawing/2014/main" id="{95462FA2-85E6-C810-B350-AE48074D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6" name="Picture 9">
            <a:extLst>
              <a:ext uri="{FF2B5EF4-FFF2-40B4-BE49-F238E27FC236}">
                <a16:creationId xmlns:a16="http://schemas.microsoft.com/office/drawing/2014/main" id="{32353696-6CFB-2BAF-0D21-F921A1935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373688"/>
            <a:ext cx="27352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82" name="Picture 10">
            <a:extLst>
              <a:ext uri="{FF2B5EF4-FFF2-40B4-BE49-F238E27FC236}">
                <a16:creationId xmlns:a16="http://schemas.microsoft.com/office/drawing/2014/main" id="{C38970F6-48D8-F80E-4827-634639B0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060575"/>
            <a:ext cx="5183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FC57870-3C01-9C7C-B46B-F11474E672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altLang="es-ES"/>
              <a:t>Modulación AM-SSB-SC (BLU)</a:t>
            </a:r>
            <a:endParaRPr lang="es-ES" altLang="es-ES"/>
          </a:p>
        </p:txBody>
      </p:sp>
      <p:pic>
        <p:nvPicPr>
          <p:cNvPr id="113667" name="Picture 5">
            <a:extLst>
              <a:ext uri="{FF2B5EF4-FFF2-40B4-BE49-F238E27FC236}">
                <a16:creationId xmlns:a16="http://schemas.microsoft.com/office/drawing/2014/main" id="{D6FAC73F-ED2C-A020-B32B-A30687B0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/>
          <a:stretch>
            <a:fillRect/>
          </a:stretch>
        </p:blipFill>
        <p:spPr bwMode="auto">
          <a:xfrm>
            <a:off x="0" y="3141663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2" name="Line 6">
            <a:extLst>
              <a:ext uri="{FF2B5EF4-FFF2-40B4-BE49-F238E27FC236}">
                <a16:creationId xmlns:a16="http://schemas.microsoft.com/office/drawing/2014/main" id="{02529ED3-1484-0E23-6516-3511C63B78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0650" y="2852738"/>
            <a:ext cx="503238" cy="144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13669" name="Picture 7">
            <a:extLst>
              <a:ext uri="{FF2B5EF4-FFF2-40B4-BE49-F238E27FC236}">
                <a16:creationId xmlns:a16="http://schemas.microsoft.com/office/drawing/2014/main" id="{76CE9AE7-B6F3-A2FA-24A8-B9E909EB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0" name="Picture 8">
            <a:extLst>
              <a:ext uri="{FF2B5EF4-FFF2-40B4-BE49-F238E27FC236}">
                <a16:creationId xmlns:a16="http://schemas.microsoft.com/office/drawing/2014/main" id="{122116FE-9627-516D-0E5F-6BB45DA6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373688"/>
            <a:ext cx="27352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6" name="Picture 10">
            <a:extLst>
              <a:ext uri="{FF2B5EF4-FFF2-40B4-BE49-F238E27FC236}">
                <a16:creationId xmlns:a16="http://schemas.microsoft.com/office/drawing/2014/main" id="{1FDEB23C-F146-7920-CBBC-2FE63353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30956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7" name="Picture 11">
            <a:extLst>
              <a:ext uri="{FF2B5EF4-FFF2-40B4-BE49-F238E27FC236}">
                <a16:creationId xmlns:a16="http://schemas.microsoft.com/office/drawing/2014/main" id="{B84DCC1E-9C17-09A5-2726-D08E8676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73688"/>
            <a:ext cx="28082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0C742EF5-CAAB-B108-818F-BCDE5ECBF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1) Sistema de Tx-Rx: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AA8DECFC-501F-84DD-3688-4EEC61FD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08200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Es una técnica AM de banda lateral con portadora.</a:t>
            </a:r>
            <a:r>
              <a:rPr lang="es-ES" altLang="es-ES" sz="2400"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427014" name="Picture 6">
            <a:extLst>
              <a:ext uri="{FF2B5EF4-FFF2-40B4-BE49-F238E27FC236}">
                <a16:creationId xmlns:a16="http://schemas.microsoft.com/office/drawing/2014/main" id="{D0363131-6CE5-13A2-87E3-B2C480CF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3573463"/>
            <a:ext cx="9217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 Box 2">
            <a:extLst>
              <a:ext uri="{FF2B5EF4-FFF2-40B4-BE49-F238E27FC236}">
                <a16:creationId xmlns:a16="http://schemas.microsoft.com/office/drawing/2014/main" id="{C29BDE8D-7F7B-FB48-03EC-213E6B3F6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4">
            <a:extLst>
              <a:ext uri="{FF2B5EF4-FFF2-40B4-BE49-F238E27FC236}">
                <a16:creationId xmlns:a16="http://schemas.microsoft.com/office/drawing/2014/main" id="{D2B9B1A9-2231-D47E-7641-3AE9D67BE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47879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8037" name="Object 5">
            <a:extLst>
              <a:ext uri="{FF2B5EF4-FFF2-40B4-BE49-F238E27FC236}">
                <a16:creationId xmlns:a16="http://schemas.microsoft.com/office/drawing/2014/main" id="{331909B1-A19A-B0C7-7BF0-61443887B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652963"/>
          <a:ext cx="67833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832100" imgH="241300" progId="Equation.3">
                  <p:embed/>
                </p:oleObj>
              </mc:Choice>
              <mc:Fallback>
                <p:oleObj name="Ecuación" r:id="rId3" imgW="2832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52963"/>
                        <a:ext cx="67833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8" name="Object 6">
            <a:extLst>
              <a:ext uri="{FF2B5EF4-FFF2-40B4-BE49-F238E27FC236}">
                <a16:creationId xmlns:a16="http://schemas.microsoft.com/office/drawing/2014/main" id="{3FE74C03-F879-2605-5F9F-521D2896C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73688"/>
          <a:ext cx="39544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51000" imgH="203200" progId="Equation.3">
                  <p:embed/>
                </p:oleObj>
              </mc:Choice>
              <mc:Fallback>
                <p:oleObj name="Ecuación" r:id="rId5" imgW="1651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39544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8039" name="Picture 7">
            <a:extLst>
              <a:ext uri="{FF2B5EF4-FFF2-40B4-BE49-F238E27FC236}">
                <a16:creationId xmlns:a16="http://schemas.microsoft.com/office/drawing/2014/main" id="{9FEC47C6-9D0A-EE1A-A8D0-DAF8B56F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565400"/>
            <a:ext cx="40322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Text Box 2">
            <a:extLst>
              <a:ext uri="{FF2B5EF4-FFF2-40B4-BE49-F238E27FC236}">
                <a16:creationId xmlns:a16="http://schemas.microsoft.com/office/drawing/2014/main" id="{412EC5A6-49F7-5A49-1D35-8A7C9EDB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797D3D2B-1703-D72E-F206-7A355F3D0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1584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CW (Continuos Wave = Onda continua):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400"/>
              <a:t>Consiste en la variación de un parámetro de una señal senoidal de alta frecuencia f</a:t>
            </a:r>
            <a:r>
              <a:rPr lang="es-PE" altLang="es-ES" sz="2400" baseline="-25000"/>
              <a:t>c</a:t>
            </a:r>
            <a:r>
              <a:rPr lang="es-PE" altLang="es-ES" sz="2400"/>
              <a:t>(t)=Acos(wct+</a:t>
            </a:r>
            <a:r>
              <a:rPr lang="es-PE" altLang="es-ES" sz="2400">
                <a:sym typeface="Symbol" panose="05050102010706020507" pitchFamily="18" charset="2"/>
              </a:rPr>
              <a:t></a:t>
            </a:r>
            <a:r>
              <a:rPr lang="es-PE" altLang="es-ES" sz="2400"/>
              <a:t>) en función de la señal mensaje f(t).</a:t>
            </a:r>
            <a:endParaRPr lang="es-ES" altLang="es-ES" sz="2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B548094-FB40-F43E-4F73-3CC3B02B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860800"/>
            <a:ext cx="36718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MX" altLang="es-ES" sz="2400" b="1">
                <a:latin typeface="Tahoma" panose="020B0604030504040204" pitchFamily="34" charset="0"/>
              </a:rPr>
              <a:t>Tipos de modulación: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</a:rPr>
              <a:t> Modulación AM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</a:rPr>
              <a:t> Modulación FM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</a:rPr>
              <a:t> Modulación PM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F80004DE-B714-367F-316F-F7262A574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>
            <a:extLst>
              <a:ext uri="{FF2B5EF4-FFF2-40B4-BE49-F238E27FC236}">
                <a16:creationId xmlns:a16="http://schemas.microsoft.com/office/drawing/2014/main" id="{0318F7FF-7A2E-508C-18AD-AE8252CA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429061" name="Object 5">
            <a:extLst>
              <a:ext uri="{FF2B5EF4-FFF2-40B4-BE49-F238E27FC236}">
                <a16:creationId xmlns:a16="http://schemas.microsoft.com/office/drawing/2014/main" id="{F3CE0B27-ECA6-D154-2049-9ADDCC209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05038"/>
          <a:ext cx="748982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886200" imgH="584200" progId="Equation.3">
                  <p:embed/>
                </p:oleObj>
              </mc:Choice>
              <mc:Fallback>
                <p:oleObj name="Ecuación" r:id="rId2" imgW="38862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7489825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9062" name="Picture 6">
            <a:extLst>
              <a:ext uri="{FF2B5EF4-FFF2-40B4-BE49-F238E27FC236}">
                <a16:creationId xmlns:a16="http://schemas.microsoft.com/office/drawing/2014/main" id="{25376F0D-78A5-392F-1E52-6EA2047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6551612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 Box 2">
            <a:extLst>
              <a:ext uri="{FF2B5EF4-FFF2-40B4-BE49-F238E27FC236}">
                <a16:creationId xmlns:a16="http://schemas.microsoft.com/office/drawing/2014/main" id="{EB47D7CB-D526-51AD-00BA-317BB8BB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5">
            <a:extLst>
              <a:ext uri="{FF2B5EF4-FFF2-40B4-BE49-F238E27FC236}">
                <a16:creationId xmlns:a16="http://schemas.microsoft.com/office/drawing/2014/main" id="{16519AB7-BB6D-42E3-8BC4-D878DD76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Patrones XY: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30086" name="Picture 6">
            <a:extLst>
              <a:ext uri="{FF2B5EF4-FFF2-40B4-BE49-F238E27FC236}">
                <a16:creationId xmlns:a16="http://schemas.microsoft.com/office/drawing/2014/main" id="{A7FAEF18-AAD8-4657-5A13-BB09B825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" t="12166" r="46046"/>
          <a:stretch>
            <a:fillRect/>
          </a:stretch>
        </p:blipFill>
        <p:spPr bwMode="auto">
          <a:xfrm>
            <a:off x="647700" y="3038475"/>
            <a:ext cx="709612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Text Box 2">
            <a:extLst>
              <a:ext uri="{FF2B5EF4-FFF2-40B4-BE49-F238E27FC236}">
                <a16:creationId xmlns:a16="http://schemas.microsoft.com/office/drawing/2014/main" id="{7EDE2C1A-2C3B-934A-AF1D-6B5209C1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5">
            <a:extLst>
              <a:ext uri="{FF2B5EF4-FFF2-40B4-BE49-F238E27FC236}">
                <a16:creationId xmlns:a16="http://schemas.microsoft.com/office/drawing/2014/main" id="{4E599937-AA01-C706-A9A0-0F55EF56C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Patrones XY: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31109" name="Picture 5">
            <a:extLst>
              <a:ext uri="{FF2B5EF4-FFF2-40B4-BE49-F238E27FC236}">
                <a16:creationId xmlns:a16="http://schemas.microsoft.com/office/drawing/2014/main" id="{104DFF0B-3E5E-59BA-DC2A-BF6CFC883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8"/>
          <a:stretch>
            <a:fillRect/>
          </a:stretch>
        </p:blipFill>
        <p:spPr bwMode="auto">
          <a:xfrm>
            <a:off x="0" y="3068638"/>
            <a:ext cx="7559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2">
            <a:extLst>
              <a:ext uri="{FF2B5EF4-FFF2-40B4-BE49-F238E27FC236}">
                <a16:creationId xmlns:a16="http://schemas.microsoft.com/office/drawing/2014/main" id="{3A01F4DE-FF56-C745-9673-E5B871C0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30F8DF2B-5287-2493-9AAA-48C5E533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19811" name="Text Box 2">
            <a:extLst>
              <a:ext uri="{FF2B5EF4-FFF2-40B4-BE49-F238E27FC236}">
                <a16:creationId xmlns:a16="http://schemas.microsoft.com/office/drawing/2014/main" id="{B4F8D09B-F4B0-98CB-07B4-CFDC021F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BLU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19812" name="Text Box 5">
            <a:extLst>
              <a:ext uri="{FF2B5EF4-FFF2-40B4-BE49-F238E27FC236}">
                <a16:creationId xmlns:a16="http://schemas.microsoft.com/office/drawing/2014/main" id="{59E12805-7B25-4DB5-4055-BEC4DA68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9705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síncrona: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119813" name="Imagen 2">
            <a:extLst>
              <a:ext uri="{FF2B5EF4-FFF2-40B4-BE49-F238E27FC236}">
                <a16:creationId xmlns:a16="http://schemas.microsoft.com/office/drawing/2014/main" id="{F22EBC1D-133B-2814-01E2-435EA62CF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419350"/>
            <a:ext cx="78486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4D69F76-C4B8-7725-1541-381E26AB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120835" name="Text Box 2">
            <a:extLst>
              <a:ext uri="{FF2B5EF4-FFF2-40B4-BE49-F238E27FC236}">
                <a16:creationId xmlns:a16="http://schemas.microsoft.com/office/drawing/2014/main" id="{F9B6C2E1-DB92-02D7-F217-19C0B820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20836" name="Text Box 5">
            <a:extLst>
              <a:ext uri="{FF2B5EF4-FFF2-40B4-BE49-F238E27FC236}">
                <a16:creationId xmlns:a16="http://schemas.microsoft.com/office/drawing/2014/main" id="{3724A9B2-56ED-414C-67E0-C6C8B3231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801813"/>
            <a:ext cx="495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por envolvente: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120837" name="Imagen 1">
            <a:extLst>
              <a:ext uri="{FF2B5EF4-FFF2-40B4-BE49-F238E27FC236}">
                <a16:creationId xmlns:a16="http://schemas.microsoft.com/office/drawing/2014/main" id="{E31B5FA1-30DD-0B87-7F1D-A8F43BD0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97113"/>
            <a:ext cx="8396287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>
            <a:extLst>
              <a:ext uri="{FF2B5EF4-FFF2-40B4-BE49-F238E27FC236}">
                <a16:creationId xmlns:a16="http://schemas.microsoft.com/office/drawing/2014/main" id="{4858F185-AF16-CC29-E5AC-9A37DDD6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AM-SSB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21859" name="Text Box 5">
            <a:extLst>
              <a:ext uri="{FF2B5EF4-FFF2-40B4-BE49-F238E27FC236}">
                <a16:creationId xmlns:a16="http://schemas.microsoft.com/office/drawing/2014/main" id="{F4ACCDD0-67D8-DD95-8B7D-6306021F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801813"/>
            <a:ext cx="495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Detección por envolvente: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121860" name="Imagen 2">
            <a:extLst>
              <a:ext uri="{FF2B5EF4-FFF2-40B4-BE49-F238E27FC236}">
                <a16:creationId xmlns:a16="http://schemas.microsoft.com/office/drawing/2014/main" id="{1693479E-F068-98CC-08F8-EA910858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151063"/>
            <a:ext cx="85502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241A302F-0A53-6E5F-8173-28678A541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1) Características: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122883" name="Rectangle 8">
            <a:extLst>
              <a:ext uri="{FF2B5EF4-FFF2-40B4-BE49-F238E27FC236}">
                <a16:creationId xmlns:a16="http://schemas.microsoft.com/office/drawing/2014/main" id="{1F870EE7-3ACB-51B9-5E1A-0214B48A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D769346-EB5C-8462-D467-C82D6A648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84425"/>
            <a:ext cx="85693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buFontTx/>
              <a:buChar char="-"/>
            </a:pPr>
            <a:r>
              <a:rPr lang="es-PE" altLang="es-ES" sz="2400">
                <a:latin typeface="Tahoma" panose="020B0604030504040204" pitchFamily="34" charset="0"/>
              </a:rPr>
              <a:t> Se denomina también banda lateral residual BLR.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buFontTx/>
              <a:buChar char="-"/>
            </a:pPr>
            <a:r>
              <a:rPr lang="es-PE" altLang="es-ES" sz="2400">
                <a:latin typeface="Tahoma" panose="020B0604030504040204" pitchFamily="34" charset="0"/>
              </a:rPr>
              <a:t> Tiene las ventajas de BLU y DSB y elimina sus desventajas. 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- Prácticamente, requiere el mismo ancho de banda que la SSB y se puede obtener a partir de señales DSB con filtros pasabanda más simples de corte gradual. 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- Si la portadora es de alta potencia, VSB se puede demodular mediante un simple detector de envolvente. </a:t>
            </a: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22885" name="Text Box 2">
            <a:extLst>
              <a:ext uri="{FF2B5EF4-FFF2-40B4-BE49-F238E27FC236}">
                <a16:creationId xmlns:a16="http://schemas.microsoft.com/office/drawing/2014/main" id="{915A3814-F6FC-3E28-0BBE-A09A3342E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7CB4A2D0-A217-301C-39ED-AD8A4A09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718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1) Sistema de Tx-Rx: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ED51F0E9-685C-2417-3163-2C403FC4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08200"/>
            <a:ext cx="8135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>
                <a:latin typeface="Tahoma" panose="020B0604030504040204" pitchFamily="34" charset="0"/>
              </a:rPr>
              <a:t>Es una técnica AM de banda lateral vestigial o residual sin portadora.</a:t>
            </a:r>
            <a:r>
              <a:rPr lang="es-ES" altLang="es-ES" sz="24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23908" name="Rectangle 8">
            <a:extLst>
              <a:ext uri="{FF2B5EF4-FFF2-40B4-BE49-F238E27FC236}">
                <a16:creationId xmlns:a16="http://schemas.microsoft.com/office/drawing/2014/main" id="{D700729D-C2A3-311C-07A1-F62B771C3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>
              <a:latin typeface="Tahoma" panose="020B0604030504040204" pitchFamily="34" charset="0"/>
            </a:endParaRPr>
          </a:p>
        </p:txBody>
      </p:sp>
      <p:pic>
        <p:nvPicPr>
          <p:cNvPr id="123909" name="Picture 7">
            <a:extLst>
              <a:ext uri="{FF2B5EF4-FFF2-40B4-BE49-F238E27FC236}">
                <a16:creationId xmlns:a16="http://schemas.microsoft.com/office/drawing/2014/main" id="{FC873A98-AC97-773D-B141-A26E5546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825"/>
            <a:ext cx="9144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2">
            <a:extLst>
              <a:ext uri="{FF2B5EF4-FFF2-40B4-BE49-F238E27FC236}">
                <a16:creationId xmlns:a16="http://schemas.microsoft.com/office/drawing/2014/main" id="{F826AACB-6D7C-33DD-4FEB-C73ABE59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28" name="Object 4">
            <a:extLst>
              <a:ext uri="{FF2B5EF4-FFF2-40B4-BE49-F238E27FC236}">
                <a16:creationId xmlns:a16="http://schemas.microsoft.com/office/drawing/2014/main" id="{0D0E27BE-D7CD-5C93-DA38-093A50771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429000"/>
          <a:ext cx="46434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781300" imgH="368300" progId="Equation.3">
                  <p:embed/>
                </p:oleObj>
              </mc:Choice>
              <mc:Fallback>
                <p:oleObj name="Ecuación" r:id="rId2" imgW="27813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29000"/>
                        <a:ext cx="46434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931" name="Picture 5">
            <a:extLst>
              <a:ext uri="{FF2B5EF4-FFF2-40B4-BE49-F238E27FC236}">
                <a16:creationId xmlns:a16="http://schemas.microsoft.com/office/drawing/2014/main" id="{ACDB6796-9F9A-B48A-1D43-950FA3AA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4608513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6230" name="Object 6">
            <a:extLst>
              <a:ext uri="{FF2B5EF4-FFF2-40B4-BE49-F238E27FC236}">
                <a16:creationId xmlns:a16="http://schemas.microsoft.com/office/drawing/2014/main" id="{36047AF5-3F63-297E-0B6B-6E61EC813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492375"/>
          <a:ext cx="38163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803400" imgH="203200" progId="Equation.3">
                  <p:embed/>
                </p:oleObj>
              </mc:Choice>
              <mc:Fallback>
                <p:oleObj name="Ecuación" r:id="rId5" imgW="18034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92375"/>
                        <a:ext cx="38163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6231" name="Picture 7">
            <a:extLst>
              <a:ext uri="{FF2B5EF4-FFF2-40B4-BE49-F238E27FC236}">
                <a16:creationId xmlns:a16="http://schemas.microsoft.com/office/drawing/2014/main" id="{162E0574-FA8D-0A24-263E-720642A6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65625"/>
            <a:ext cx="33131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6232" name="Picture 8">
            <a:extLst>
              <a:ext uri="{FF2B5EF4-FFF2-40B4-BE49-F238E27FC236}">
                <a16:creationId xmlns:a16="http://schemas.microsoft.com/office/drawing/2014/main" id="{AD5CA946-410A-690C-523A-F98FD974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81525"/>
            <a:ext cx="467995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6233" name="Line 9">
            <a:extLst>
              <a:ext uri="{FF2B5EF4-FFF2-40B4-BE49-F238E27FC236}">
                <a16:creationId xmlns:a16="http://schemas.microsoft.com/office/drawing/2014/main" id="{DD6F5F8F-D82E-55EB-D3AF-789091A22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157788"/>
            <a:ext cx="7191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4936" name="Text Box 2">
            <a:extLst>
              <a:ext uri="{FF2B5EF4-FFF2-40B4-BE49-F238E27FC236}">
                <a16:creationId xmlns:a16="http://schemas.microsoft.com/office/drawing/2014/main" id="{FBB2C37D-EAC1-BC87-D211-3751D517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>
            <a:extLst>
              <a:ext uri="{FF2B5EF4-FFF2-40B4-BE49-F238E27FC236}">
                <a16:creationId xmlns:a16="http://schemas.microsoft.com/office/drawing/2014/main" id="{58FA7B9F-7964-BCF0-B04D-CE00CB4A2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 b="1">
                <a:latin typeface="Tahoma" panose="020B0604030504040204" pitchFamily="34" charset="0"/>
              </a:rPr>
              <a:t>2) Forma de operación</a:t>
            </a:r>
            <a:endParaRPr lang="es-ES" altLang="es-ES" sz="2400" b="1">
              <a:latin typeface="Tahoma" panose="020B0604030504040204" pitchFamily="34" charset="0"/>
            </a:endParaRPr>
          </a:p>
        </p:txBody>
      </p:sp>
      <p:pic>
        <p:nvPicPr>
          <p:cNvPr id="437253" name="Picture 5">
            <a:extLst>
              <a:ext uri="{FF2B5EF4-FFF2-40B4-BE49-F238E27FC236}">
                <a16:creationId xmlns:a16="http://schemas.microsoft.com/office/drawing/2014/main" id="{23C6781C-B41B-375C-A577-B871B50A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36838"/>
            <a:ext cx="6480175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Text Box 2">
            <a:extLst>
              <a:ext uri="{FF2B5EF4-FFF2-40B4-BE49-F238E27FC236}">
                <a16:creationId xmlns:a16="http://schemas.microsoft.com/office/drawing/2014/main" id="{AF1DD7E2-DCD8-DAAB-0EC0-ABC03C70E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AM-VSB-SC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theme/theme1.xml><?xml version="1.0" encoding="utf-8"?>
<a:theme xmlns:a="http://schemas.openxmlformats.org/drawingml/2006/main" name="Cuadrante">
  <a:themeElements>
    <a:clrScheme name="Cuadrante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Cuadran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adran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4373</TotalTime>
  <Words>2079</Words>
  <Application>Microsoft Office PowerPoint</Application>
  <PresentationFormat>On-screen Show (4:3)</PresentationFormat>
  <Paragraphs>338</Paragraphs>
  <Slides>115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4" baseType="lpstr">
      <vt:lpstr>Arial</vt:lpstr>
      <vt:lpstr>Arial Unicode MS</vt:lpstr>
      <vt:lpstr>Symbol</vt:lpstr>
      <vt:lpstr>Tahoma</vt:lpstr>
      <vt:lpstr>Times New Roman</vt:lpstr>
      <vt:lpstr>Wingdings</vt:lpstr>
      <vt:lpstr>Cuadrante</vt:lpstr>
      <vt:lpstr>Ecuación</vt:lpstr>
      <vt:lpstr>Equation</vt:lpstr>
      <vt:lpstr>Modulación en Amplitud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Modulación AM-SSB-SC (BLU)</vt:lpstr>
      <vt:lpstr>Modulación AM-SSB-SC (BLU)</vt:lpstr>
      <vt:lpstr>Modulación AM-SSB-SC (BLU)</vt:lpstr>
      <vt:lpstr>Modulación AM-SSB-SC (BLU)</vt:lpstr>
      <vt:lpstr>Modulación AM-SSB-SC (BLU)</vt:lpstr>
      <vt:lpstr>Modulación AM-SSB-SC (BLU)</vt:lpstr>
      <vt:lpstr>Modulación AM-SSB-SC (BLU)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Huapaya Camacho</dc:creator>
  <cp:lastModifiedBy>Salvador Yabar</cp:lastModifiedBy>
  <cp:revision>219</cp:revision>
  <dcterms:created xsi:type="dcterms:W3CDTF">1601-01-01T00:00:00Z</dcterms:created>
  <dcterms:modified xsi:type="dcterms:W3CDTF">2024-05-17T00:43:33Z</dcterms:modified>
</cp:coreProperties>
</file>