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8" r:id="rId2"/>
    <p:sldId id="256" r:id="rId3"/>
    <p:sldId id="284" r:id="rId4"/>
    <p:sldId id="285" r:id="rId5"/>
    <p:sldId id="291" r:id="rId6"/>
    <p:sldId id="286" r:id="rId7"/>
    <p:sldId id="313" r:id="rId8"/>
    <p:sldId id="287" r:id="rId9"/>
    <p:sldId id="319" r:id="rId10"/>
    <p:sldId id="288" r:id="rId11"/>
    <p:sldId id="292" r:id="rId12"/>
    <p:sldId id="317" r:id="rId13"/>
    <p:sldId id="316" r:id="rId14"/>
    <p:sldId id="318" r:id="rId15"/>
    <p:sldId id="293" r:id="rId16"/>
    <p:sldId id="294" r:id="rId17"/>
    <p:sldId id="299" r:id="rId18"/>
    <p:sldId id="295" r:id="rId19"/>
    <p:sldId id="296" r:id="rId20"/>
    <p:sldId id="297" r:id="rId21"/>
    <p:sldId id="298" r:id="rId22"/>
    <p:sldId id="302" r:id="rId23"/>
    <p:sldId id="306" r:id="rId24"/>
    <p:sldId id="311" r:id="rId25"/>
    <p:sldId id="312" r:id="rId26"/>
    <p:sldId id="304" r:id="rId27"/>
    <p:sldId id="310" r:id="rId28"/>
    <p:sldId id="307" r:id="rId29"/>
    <p:sldId id="301" r:id="rId30"/>
    <p:sldId id="31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042A0B7-A9BF-4B78-83C4-03E3BF1D7DAE}">
          <p14:sldIdLst>
            <p14:sldId id="258"/>
          </p14:sldIdLst>
        </p14:section>
        <p14:section name="Sección sin título" id="{7E08C883-4046-4C1D-83B7-AFDDEA79CCC9}">
          <p14:sldIdLst>
            <p14:sldId id="256"/>
            <p14:sldId id="284"/>
            <p14:sldId id="285"/>
            <p14:sldId id="291"/>
            <p14:sldId id="286"/>
            <p14:sldId id="313"/>
            <p14:sldId id="287"/>
            <p14:sldId id="319"/>
            <p14:sldId id="288"/>
            <p14:sldId id="292"/>
            <p14:sldId id="317"/>
            <p14:sldId id="316"/>
            <p14:sldId id="318"/>
            <p14:sldId id="293"/>
            <p14:sldId id="294"/>
            <p14:sldId id="299"/>
            <p14:sldId id="295"/>
            <p14:sldId id="296"/>
            <p14:sldId id="297"/>
            <p14:sldId id="298"/>
            <p14:sldId id="302"/>
            <p14:sldId id="306"/>
            <p14:sldId id="311"/>
            <p14:sldId id="312"/>
            <p14:sldId id="304"/>
            <p14:sldId id="310"/>
            <p14:sldId id="307"/>
            <p14:sldId id="301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834" y="72"/>
      </p:cViewPr>
      <p:guideLst>
        <p:guide orient="horz" pos="2183"/>
        <p:guide pos="288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5:26:2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1300,'0'0'2296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3F1BF-C838-44CB-BCC8-FC77A0E0D148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91456-0CFE-4CEA-AACD-A1D7BD0BEA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844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436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006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379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2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16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372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25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663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519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03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CF23-F881-4C7B-B080-8F6EF05B8923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408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CF23-F881-4C7B-B080-8F6EF05B8923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72A1D-624B-4C58-BD5F-4871729DDBEA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824537"/>
            <a:ext cx="914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4 Marcador de contenido" descr="LOGO-PUCP col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3284" y="2348880"/>
            <a:ext cx="562598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7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/>
          <a:lstStyle/>
          <a:p>
            <a:r>
              <a:rPr lang="es-ES" dirty="0"/>
              <a:t>Error en estado estable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ES" sz="2000" dirty="0">
              <a:latin typeface="+mj-lt"/>
            </a:endParaRPr>
          </a:p>
          <a:p>
            <a:pPr lvl="1" algn="just"/>
            <a:endParaRPr lang="es-ES" sz="2000" dirty="0">
              <a:latin typeface="+mj-lt"/>
            </a:endParaRPr>
          </a:p>
          <a:p>
            <a:pPr algn="just"/>
            <a:endParaRPr lang="es-PE" sz="2000" dirty="0">
              <a:latin typeface="+mj-l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D72A41-7D67-4127-8EB9-B60E8C1D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54" y="4020230"/>
            <a:ext cx="7379241" cy="17404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4222E51-C8BB-43DA-82FD-3443CA934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72" y="2859626"/>
            <a:ext cx="6315655" cy="9207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9A07901-8516-409C-95EE-2AB012E79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064" y="1271278"/>
            <a:ext cx="7110046" cy="141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3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/>
          <a:lstStyle/>
          <a:p>
            <a:r>
              <a:rPr lang="es-ES" dirty="0"/>
              <a:t>Error en estado estable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49" y="1184494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Errores en estado estable para distintos sistemas:</a:t>
            </a:r>
          </a:p>
          <a:p>
            <a:pPr lvl="1" algn="just"/>
            <a:endParaRPr lang="es-ES" sz="2000" dirty="0">
              <a:latin typeface="+mj-lt"/>
            </a:endParaRPr>
          </a:p>
          <a:p>
            <a:pPr marL="0" indent="0" algn="just">
              <a:buNone/>
            </a:pPr>
            <a:endParaRPr lang="es-PE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425161" y="2937585"/>
                <a:ext cx="2090188" cy="366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̅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𝐺𝐻</m:t>
                              </m:r>
                            </m:e>
                          </m:acc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61" y="2937585"/>
                <a:ext cx="2090188" cy="366062"/>
              </a:xfrm>
              <a:prstGeom prst="rect">
                <a:avLst/>
              </a:prstGeom>
              <a:blipFill>
                <a:blip r:embed="rId3"/>
                <a:stretch>
                  <a:fillRect l="-2332" r="-3499" b="-1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6123254" y="2107135"/>
            <a:ext cx="276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Constante de error de posición estática:</a:t>
            </a:r>
            <a:endParaRPr lang="es-P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6269297" y="4716035"/>
                <a:ext cx="2558393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Entrada aceleración: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297" y="4716035"/>
                <a:ext cx="2558393" cy="483466"/>
              </a:xfrm>
              <a:prstGeom prst="rect">
                <a:avLst/>
              </a:prstGeom>
              <a:blipFill>
                <a:blip r:embed="rId4"/>
                <a:stretch>
                  <a:fillRect l="-1905" b="-88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2C727217-6D24-4EDF-B0D4-96A3094D2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60" y="1934308"/>
            <a:ext cx="4989372" cy="36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06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/>
          <a:lstStyle/>
          <a:p>
            <a:r>
              <a:rPr lang="es-ES" dirty="0"/>
              <a:t>Error en estado estable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49" y="1184494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Errores en estado estable para distintos sistemas:</a:t>
            </a:r>
          </a:p>
          <a:p>
            <a:pPr lvl="1" algn="just"/>
            <a:endParaRPr lang="es-ES" sz="2000" dirty="0">
              <a:latin typeface="+mj-lt"/>
            </a:endParaRPr>
          </a:p>
          <a:p>
            <a:pPr marL="0" indent="0" algn="just">
              <a:buNone/>
            </a:pPr>
            <a:endParaRPr lang="es-PE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5991100" y="3817868"/>
                <a:ext cx="3030188" cy="561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acc>
                                <m:accPr>
                                  <m:chr m:val="̅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𝐺𝐻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100" y="3817868"/>
                <a:ext cx="3030188" cy="561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6123254" y="2991525"/>
            <a:ext cx="276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Constante de error de velocidad estática:</a:t>
            </a:r>
            <a:endParaRPr lang="es-PE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90417C-40A1-41E7-9D38-FB0803C88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60" y="1934308"/>
            <a:ext cx="4989372" cy="36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3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/>
          <a:lstStyle/>
          <a:p>
            <a:r>
              <a:rPr lang="es-ES" dirty="0"/>
              <a:t>Error en estado estable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49" y="1184494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Errores en estado estable para distintos sistemas:</a:t>
            </a:r>
          </a:p>
          <a:p>
            <a:pPr lvl="1" algn="just"/>
            <a:endParaRPr lang="es-ES" sz="2000" dirty="0">
              <a:latin typeface="+mj-lt"/>
            </a:endParaRPr>
          </a:p>
          <a:p>
            <a:pPr marL="0" indent="0" algn="just">
              <a:buNone/>
            </a:pPr>
            <a:endParaRPr lang="es-PE" sz="2000" dirty="0">
              <a:latin typeface="+mj-l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123254" y="3942459"/>
            <a:ext cx="276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Constante de error de aceleración estática:</a:t>
            </a:r>
            <a:endParaRPr lang="es-P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5931917" y="4744911"/>
                <a:ext cx="3148554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𝐺𝐻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917" y="4744911"/>
                <a:ext cx="3148554" cy="572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12F36313-F495-4B62-9A69-45EF2D774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60" y="1934308"/>
            <a:ext cx="4989372" cy="36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8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/>
          <a:lstStyle/>
          <a:p>
            <a:r>
              <a:rPr lang="es-ES" dirty="0"/>
              <a:t>Ejercicio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01681"/>
                <a:ext cx="7886700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Considerar el modelo de la planta de presión; no considerar el retardo. Se utiliza un controlador PI discretizado. Hallar el error en estado estable del sistema de control en lazo cerrado al escalón unitario. 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Controlador PI discretizado:</a:t>
                </a:r>
              </a:p>
              <a:p>
                <a:pPr marL="0" indent="0" algn="just">
                  <a:buNone/>
                </a:pPr>
                <a:r>
                  <a:rPr lang="es-ES" sz="2000" b="0" dirty="0">
                    <a:latin typeface="+mj-lt"/>
                  </a:rPr>
                  <a:t>   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r>
                  <a:rPr lang="es-ES" sz="2000" dirty="0"/>
                  <a:t>   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𝑇𝑒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01681"/>
                <a:ext cx="7886700" cy="4351338"/>
              </a:xfrm>
              <a:blipFill>
                <a:blip r:embed="rId2"/>
                <a:stretch>
                  <a:fillRect l="-696" t="-1401" r="-8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DC5D4C91-8E05-443E-88D5-AA59E37E8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572" y="2537081"/>
            <a:ext cx="5191224" cy="29125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CCCEA76-8C5E-4DD3-B864-B804528DB088}"/>
                  </a:ext>
                </a:extLst>
              </p14:cNvPr>
              <p14:cNvContentPartPr/>
              <p14:nvPr/>
            </p14:nvContentPartPr>
            <p14:xfrm>
              <a:off x="3909994" y="6162429"/>
              <a:ext cx="360" cy="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CCCEA76-8C5E-4DD3-B864-B804528DB0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1354" y="615342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29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>
            <a:normAutofit fontScale="90000"/>
          </a:bodyPr>
          <a:lstStyle/>
          <a:p>
            <a:r>
              <a:rPr lang="es-ES" dirty="0"/>
              <a:t>Correspondencia entre el plano s y el plano z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71145"/>
                <a:ext cx="7886700" cy="443224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En vista que las variables complejas z y s están relacionadas mediante </a:t>
                </a:r>
                <a14:m>
                  <m:oMath xmlns:m="http://schemas.openxmlformats.org/officeDocument/2006/math"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s-ES" sz="2000" b="1" i="1" smtClean="0">
                            <a:latin typeface="Cambria Math" panose="02040503050406030204" pitchFamily="18" charset="0"/>
                          </a:rPr>
                          <m:t>𝑻𝒔</m:t>
                        </m:r>
                      </m:sup>
                    </m:sSup>
                  </m:oMath>
                </a14:m>
                <a:r>
                  <a:rPr lang="es-ES" sz="2000" b="1" dirty="0">
                    <a:latin typeface="+mj-lt"/>
                  </a:rPr>
                  <a:t>, </a:t>
                </a:r>
                <a:r>
                  <a:rPr lang="es-ES" sz="2000" dirty="0">
                    <a:latin typeface="+mj-lt"/>
                  </a:rPr>
                  <a:t>la localización de los polos y ceros en el plano z están </a:t>
                </a:r>
                <a:r>
                  <a:rPr lang="es-ES" sz="2000" b="1" dirty="0">
                    <a:latin typeface="+mj-lt"/>
                  </a:rPr>
                  <a:t>relacionadas</a:t>
                </a:r>
                <a:r>
                  <a:rPr lang="es-ES" sz="2000" dirty="0">
                    <a:latin typeface="+mj-lt"/>
                  </a:rPr>
                  <a:t> con la localización de los polos y ceros del plano s.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Debe observarse que </a:t>
                </a:r>
                <a:r>
                  <a:rPr lang="es-ES" sz="2000" b="1" dirty="0">
                    <a:latin typeface="+mj-lt"/>
                  </a:rPr>
                  <a:t>el comportamiento </a:t>
                </a:r>
                <a:r>
                  <a:rPr lang="es-ES" sz="2000" dirty="0">
                    <a:latin typeface="+mj-lt"/>
                  </a:rPr>
                  <a:t>dinámico del sistema de control en tiempo discreto </a:t>
                </a:r>
                <a:r>
                  <a:rPr lang="es-ES" sz="2000" b="1" dirty="0">
                    <a:latin typeface="+mj-lt"/>
                  </a:rPr>
                  <a:t>depende del período de muestreo</a:t>
                </a:r>
                <a:r>
                  <a:rPr lang="es-ES" sz="2000" dirty="0">
                    <a:latin typeface="+mj-lt"/>
                  </a:rPr>
                  <a:t> T.</a:t>
                </a:r>
              </a:p>
              <a:p>
                <a:pPr algn="just"/>
                <a:r>
                  <a:rPr lang="es-ES" sz="2000" b="1" dirty="0">
                    <a:latin typeface="+mj-lt"/>
                  </a:rPr>
                  <a:t>Un cambio en el periodo de muestreo T </a:t>
                </a:r>
                <a:r>
                  <a:rPr lang="es-ES" sz="2000" dirty="0">
                    <a:latin typeface="+mj-lt"/>
                  </a:rPr>
                  <a:t>modifica las localizaciones de los polos y ceros en el plano z y hace que </a:t>
                </a:r>
                <a:r>
                  <a:rPr lang="es-ES" sz="2000" b="1" dirty="0">
                    <a:latin typeface="+mj-lt"/>
                  </a:rPr>
                  <a:t>el comportamiento de respuesta se modifique</a:t>
                </a:r>
                <a:r>
                  <a:rPr lang="es-ES" sz="2000" dirty="0">
                    <a:latin typeface="+mj-lt"/>
                  </a:rPr>
                  <a:t>.</a:t>
                </a: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1145"/>
                <a:ext cx="7886700" cy="4432246"/>
              </a:xfrm>
              <a:blipFill>
                <a:blip r:embed="rId2"/>
                <a:stretch>
                  <a:fillRect l="-696" t="-1376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66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>
            <a:normAutofit fontScale="90000"/>
          </a:bodyPr>
          <a:lstStyle/>
          <a:p>
            <a:r>
              <a:rPr lang="es-ES" dirty="0"/>
              <a:t>Correspondencia entre el plano s y el plano z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0825"/>
                <a:ext cx="78867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Dado que la variable compleja s está formada de una parte real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ES" sz="2000" dirty="0">
                    <a:latin typeface="+mj-lt"/>
                  </a:rPr>
                  <a:t> y una parte imaginaria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s-ES" sz="2000" dirty="0">
                    <a:latin typeface="+mj-lt"/>
                  </a:rPr>
                  <a:t>, tenemos: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𝑐𝑜𝑠𝑇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𝑗𝑠𝑒𝑛𝑇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0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s-ES" sz="20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𝑗𝑠𝑒𝑛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De esta última ecuación vemos que los polos y ceros en el plano s, donde las frecuencias difieran en múltiplos enteros de la frecuencia de muestreo </a:t>
                </a:r>
                <a14:m>
                  <m:oMath xmlns:m="http://schemas.openxmlformats.org/officeDocument/2006/math">
                    <m:r>
                      <a:rPr lang="es-E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s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" sz="2000" dirty="0">
                    <a:latin typeface="+mj-lt"/>
                  </a:rPr>
                  <a:t>, corresponden a las mismas localizaciones en el plano z.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Esto significa que por cada valor de z existirá un número infinito de valores de s.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0825"/>
                <a:ext cx="7886700" cy="4351338"/>
              </a:xfrm>
              <a:blipFill>
                <a:blip r:embed="rId2"/>
                <a:stretch>
                  <a:fillRect l="-541" t="-1821" r="-77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13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8484" r="11728"/>
          <a:stretch/>
        </p:blipFill>
        <p:spPr>
          <a:xfrm>
            <a:off x="31531" y="130130"/>
            <a:ext cx="9080938" cy="67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4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>
            <a:normAutofit fontScale="90000"/>
          </a:bodyPr>
          <a:lstStyle/>
          <a:p>
            <a:r>
              <a:rPr lang="es-ES" dirty="0"/>
              <a:t>Correspondencia entre el plano s y el plano z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49" y="1184494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:</a:t>
            </a:r>
          </a:p>
          <a:p>
            <a:pPr lvl="1" algn="just"/>
            <a:endParaRPr lang="es-ES" sz="2000" dirty="0">
              <a:latin typeface="+mj-lt"/>
            </a:endParaRPr>
          </a:p>
          <a:p>
            <a:pPr algn="just"/>
            <a:endParaRPr lang="es-PE" sz="2000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8" y="1307498"/>
            <a:ext cx="8742362" cy="43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>
            <a:normAutofit fontScale="90000"/>
          </a:bodyPr>
          <a:lstStyle/>
          <a:p>
            <a:r>
              <a:rPr lang="es-ES" dirty="0"/>
              <a:t>Correspondencia entre el plano s y el plano z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3" y="1654886"/>
            <a:ext cx="8675123" cy="37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5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TEORÍA DE CONTROL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Celso De La Cruz Casaño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291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>
            <a:normAutofit fontScale="90000"/>
          </a:bodyPr>
          <a:lstStyle/>
          <a:p>
            <a:r>
              <a:rPr lang="es-ES" dirty="0"/>
              <a:t>Correspondencia entre el plano s y el plano z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84494"/>
                <a:ext cx="7886700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Lugar geométrico de atenuación constante: es decir con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s-ES" sz="2000" dirty="0">
                    <a:latin typeface="+mj-lt"/>
                  </a:rPr>
                  <a:t> constante.</a:t>
                </a: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84494"/>
                <a:ext cx="7886700" cy="4351338"/>
              </a:xfrm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93" y="1653650"/>
            <a:ext cx="7945656" cy="418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24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>
            <a:normAutofit fontScale="90000"/>
          </a:bodyPr>
          <a:lstStyle/>
          <a:p>
            <a:r>
              <a:rPr lang="es-ES" dirty="0"/>
              <a:t>Correspondencia entre el plano s y el plano z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34814"/>
                <a:ext cx="7886700" cy="420101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Tiempo de establecimiento: se sabe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&lt;4/</m:t>
                    </m:r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latin typeface="+mj-lt"/>
                  </a:rPr>
                  <a:t>,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latin typeface="+mj-lt"/>
                  </a:rPr>
                  <a:t> marca la región donde caerán los polos; una región de radio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ES" sz="2000" dirty="0">
                    <a:latin typeface="+mj-lt"/>
                  </a:rPr>
                  <a:t>.</a:t>
                </a: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34814"/>
                <a:ext cx="7886700" cy="4201018"/>
              </a:xfrm>
              <a:blipFill>
                <a:blip r:embed="rId2"/>
                <a:stretch>
                  <a:fillRect l="-696" t="-1597" r="-8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4" y="2235747"/>
            <a:ext cx="77819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36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60024"/>
            <a:ext cx="7886700" cy="626614"/>
          </a:xfrm>
        </p:spPr>
        <p:txBody>
          <a:bodyPr>
            <a:noAutofit/>
          </a:bodyPr>
          <a:lstStyle/>
          <a:p>
            <a:r>
              <a:rPr lang="es-ES" sz="3200" dirty="0"/>
              <a:t>Correspondencia entre el plano s y el plano z</a:t>
            </a:r>
            <a:endParaRPr lang="es-PE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995308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Lugar geométrico de frecuencia constante: </a:t>
            </a:r>
          </a:p>
          <a:p>
            <a:pPr lvl="1" algn="just"/>
            <a:endParaRPr lang="es-ES" sz="2000" dirty="0">
              <a:latin typeface="+mj-lt"/>
            </a:endParaRPr>
          </a:p>
          <a:p>
            <a:pPr algn="just"/>
            <a:endParaRPr lang="es-PE" sz="2000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38" y="1460799"/>
            <a:ext cx="7516866" cy="43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4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595"/>
            <a:ext cx="9144000" cy="4117152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628650" y="365126"/>
            <a:ext cx="7886700" cy="706929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Correspondencia entre el plano s y el plano z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0672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>
            <a:normAutofit fontScale="90000"/>
          </a:bodyPr>
          <a:lstStyle/>
          <a:p>
            <a:r>
              <a:rPr lang="es-ES" dirty="0"/>
              <a:t>Correspondencia entre el plano s y el plano z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49" y="1184494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ea typeface="Cambria Math" panose="02040503050406030204" pitchFamily="18" charset="0"/>
              </a:rPr>
              <a:t>Sistema de 2do orden</a:t>
            </a:r>
            <a:r>
              <a:rPr lang="es-ES" sz="2000" dirty="0">
                <a:latin typeface="+mj-lt"/>
              </a:rPr>
              <a:t>:</a:t>
            </a: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endParaRPr lang="es-ES" sz="2000" dirty="0">
              <a:latin typeface="+mj-lt"/>
            </a:endParaRPr>
          </a:p>
          <a:p>
            <a:pPr algn="just"/>
            <a:r>
              <a:rPr lang="es-ES" sz="2000" dirty="0">
                <a:latin typeface="+mj-lt"/>
              </a:rPr>
              <a:t>Para el sistema de datos muestreados:</a:t>
            </a:r>
          </a:p>
          <a:p>
            <a:pPr lvl="1" algn="just"/>
            <a:endParaRPr lang="es-ES" sz="2000" dirty="0">
              <a:latin typeface="+mj-lt"/>
            </a:endParaRPr>
          </a:p>
          <a:p>
            <a:pPr algn="just"/>
            <a:endParaRPr lang="es-PE" sz="2000" dirty="0"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21" y="4139300"/>
            <a:ext cx="6088687" cy="10616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7550E8-665F-43EF-960A-E1AAEB323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76" y="1713204"/>
            <a:ext cx="3211023" cy="17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53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>
            <a:normAutofit fontScale="90000"/>
          </a:bodyPr>
          <a:lstStyle/>
          <a:p>
            <a:r>
              <a:rPr lang="es-ES" dirty="0"/>
              <a:t>Correspondencia entre el plano s y el plano z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84494"/>
                <a:ext cx="7886700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De la ecuación: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Se obtiene: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Constante de tiempo: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P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s-P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s-P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 </m:t>
                    </m:r>
                    <m:func>
                      <m:funcPr>
                        <m:ctrlPr>
                          <a:rPr lang="es-P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s-P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" sz="2000" dirty="0">
                    <a:latin typeface="+mj-lt"/>
                  </a:rPr>
                  <a:t>;      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func>
                          <m:funcPr>
                            <m:ctrlPr>
                              <a:rPr lang="es-P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PE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s-P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P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s-ES" sz="2000" dirty="0">
                    <a:latin typeface="+mj-lt"/>
                  </a:rPr>
                  <a:t>     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84494"/>
                <a:ext cx="7886700" cy="4351338"/>
              </a:xfrm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65" y="2979148"/>
            <a:ext cx="1956669" cy="11204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596367"/>
            <a:ext cx="4073769" cy="54900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5458" y="3040895"/>
            <a:ext cx="4454769" cy="9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88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>
            <a:normAutofit fontScale="90000"/>
          </a:bodyPr>
          <a:lstStyle/>
          <a:p>
            <a:r>
              <a:rPr lang="es-ES" dirty="0"/>
              <a:t>Correspondencia entre el plano s y el plano z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84494"/>
                <a:ext cx="7886700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Lugares geométricos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sz="2000" dirty="0">
                    <a:latin typeface="+mj-lt"/>
                  </a:rPr>
                  <a:t> constante:</a:t>
                </a: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84494"/>
                <a:ext cx="7886700" cy="4351338"/>
              </a:xfrm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1" y="2018376"/>
            <a:ext cx="8968116" cy="351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21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44" y="220718"/>
            <a:ext cx="7303294" cy="55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1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49" y="95419"/>
            <a:ext cx="7886700" cy="706929"/>
          </a:xfrm>
        </p:spPr>
        <p:txBody>
          <a:bodyPr>
            <a:normAutofit fontScale="90000"/>
          </a:bodyPr>
          <a:lstStyle/>
          <a:p>
            <a:r>
              <a:rPr lang="es-ES" dirty="0"/>
              <a:t>Selección del periodo de muestreo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49" y="995307"/>
            <a:ext cx="2997420" cy="4351338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Número de muestras por tiempo de subida:</a:t>
            </a:r>
          </a:p>
          <a:p>
            <a:pPr lvl="1" algn="just"/>
            <a:endParaRPr lang="es-ES" sz="2000" dirty="0">
              <a:latin typeface="+mj-lt"/>
            </a:endParaRPr>
          </a:p>
          <a:p>
            <a:pPr algn="just"/>
            <a:endParaRPr lang="es-PE" sz="2000" dirty="0"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19" y="1655708"/>
            <a:ext cx="1819275" cy="6667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836" y="823368"/>
            <a:ext cx="4656083" cy="49840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77" y="2489140"/>
            <a:ext cx="3151758" cy="3220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1F1FE5F-802C-12A8-9C78-694220E5F206}"/>
                  </a:ext>
                </a:extLst>
              </p:cNvPr>
              <p:cNvSpPr txBox="1"/>
              <p:nvPr/>
            </p:nvSpPr>
            <p:spPr>
              <a:xfrm>
                <a:off x="1894744" y="4469363"/>
                <a:ext cx="1379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para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1F1FE5F-802C-12A8-9C78-694220E5F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744" y="4469363"/>
                <a:ext cx="1379993" cy="369332"/>
              </a:xfrm>
              <a:prstGeom prst="rect">
                <a:avLst/>
              </a:prstGeom>
              <a:blipFill>
                <a:blip r:embed="rId5"/>
                <a:stretch>
                  <a:fillRect l="-3982"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57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9360" y="477094"/>
            <a:ext cx="2427420" cy="3479086"/>
          </a:xfrm>
        </p:spPr>
        <p:txBody>
          <a:bodyPr>
            <a:normAutofit/>
          </a:bodyPr>
          <a:lstStyle/>
          <a:p>
            <a:r>
              <a:rPr lang="es-ES" sz="3200" dirty="0"/>
              <a:t>Relación de la ubicación de un polo respecto al número de muestras</a:t>
            </a:r>
            <a:endParaRPr lang="es-PE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80" y="587830"/>
            <a:ext cx="6237220" cy="518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7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Respuesta en el tiempo de sistemas discretos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285818"/>
          </a:xfrm>
        </p:spPr>
        <p:txBody>
          <a:bodyPr>
            <a:normAutofit/>
          </a:bodyPr>
          <a:lstStyle/>
          <a:p>
            <a:r>
              <a:rPr lang="es-ES" sz="1800" b="1" dirty="0">
                <a:latin typeface="Calibri" panose="020F0502020204030204" pitchFamily="34" charset="0"/>
              </a:rPr>
              <a:t>Texto 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800" b="1" dirty="0"/>
              <a:t>Sistemas de Control en Tiempo Discreto.</a:t>
            </a:r>
            <a:r>
              <a:rPr lang="es-PE" sz="1800" dirty="0"/>
              <a:t> </a:t>
            </a:r>
            <a:r>
              <a:rPr lang="es-PE" sz="1800" dirty="0" err="1"/>
              <a:t>Ogata</a:t>
            </a:r>
            <a:r>
              <a:rPr lang="es-PE" sz="1800" dirty="0"/>
              <a:t>, </a:t>
            </a:r>
            <a:r>
              <a:rPr lang="es-PE" sz="1800" dirty="0" err="1"/>
              <a:t>Katsuhiko</a:t>
            </a:r>
            <a:r>
              <a:rPr lang="en-US" sz="1800" dirty="0"/>
              <a:t>, 1996.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114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/>
          <a:lstStyle/>
          <a:p>
            <a:r>
              <a:rPr lang="es-ES" dirty="0"/>
              <a:t>Ejercicio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01680"/>
                <a:ext cx="7886700" cy="462568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Hallar los polos en z del sistema cuando T=0.3 y T=0.7, y determinar su estabilidad. 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Seleccionar el periodo de muestreo adecuado: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marL="0" indent="0" algn="just">
                  <a:buNone/>
                </a:pPr>
                <a:r>
                  <a:rPr lang="es-ES" sz="2000" dirty="0">
                    <a:latin typeface="+mj-lt"/>
                  </a:rPr>
                  <a:t>cuando:</a:t>
                </a:r>
              </a:p>
              <a:p>
                <a:pPr marL="0" indent="0" algn="just">
                  <a:buNone/>
                </a:pPr>
                <a:r>
                  <a:rPr lang="es-ES" sz="2000" dirty="0"/>
                  <a:t>	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" sz="2000" dirty="0"/>
                  <a:t>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s-ES" sz="2000" dirty="0"/>
              </a:p>
              <a:p>
                <a:pPr marL="457200" indent="-457200" algn="just">
                  <a:buFont typeface="+mj-lt"/>
                  <a:buAutoNum type="alphaLcParenR" startAt="2"/>
                </a:pPr>
                <a:endParaRPr lang="es-ES" sz="2000" dirty="0">
                  <a:latin typeface="+mj-lt"/>
                </a:endParaRP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01680"/>
                <a:ext cx="7886700" cy="4625683"/>
              </a:xfrm>
              <a:blipFill>
                <a:blip r:embed="rId2"/>
                <a:stretch>
                  <a:fillRect l="-773" t="-1318" r="-85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0" y="2186725"/>
            <a:ext cx="7852960" cy="152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9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/>
          <a:lstStyle/>
          <a:p>
            <a:r>
              <a:rPr lang="es-ES" dirty="0"/>
              <a:t>Respuesta en el tiempo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01681"/>
                <a:ext cx="7886700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000" dirty="0">
                    <a:latin typeface="+mj-lt"/>
                  </a:rPr>
                  <a:t>Para un sistema en lazo cerrado.</a:t>
                </a:r>
              </a:p>
              <a:p>
                <a:pPr algn="just"/>
                <a:r>
                  <a:rPr lang="es-ES" sz="2000" dirty="0">
                    <a:latin typeface="+mj-lt"/>
                  </a:rPr>
                  <a:t>Ejemplo: considerando D(z)=1 y  </a:t>
                </a:r>
              </a:p>
              <a:p>
                <a:pPr lvl="1" algn="just"/>
                <a:endParaRPr lang="es-ES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  <a:p>
                <a:pPr algn="just"/>
                <a:endParaRPr lang="es-PE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La planta discretizada es: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den>
                    </m:f>
                  </m:oMath>
                </a14:m>
                <a:endParaRPr lang="es-PE" sz="2000" dirty="0">
                  <a:latin typeface="+mj-lt"/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01681"/>
                <a:ext cx="7886700" cy="4351338"/>
              </a:xfrm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90" y="2479918"/>
            <a:ext cx="7852960" cy="15215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024B75E-7AEC-6BAB-BBEE-B9C9CCA32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822" y="1384065"/>
            <a:ext cx="12287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1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28491"/>
            <a:ext cx="7886700" cy="706929"/>
          </a:xfrm>
        </p:spPr>
        <p:txBody>
          <a:bodyPr/>
          <a:lstStyle/>
          <a:p>
            <a:r>
              <a:rPr lang="es-ES" dirty="0"/>
              <a:t>Respuesta en el tiempo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935420"/>
            <a:ext cx="78867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>
                <a:latin typeface="+mj-lt"/>
              </a:rPr>
              <a:t>Aplicando el mismo ejemplo anterior, con D(z)=1 y</a:t>
            </a:r>
          </a:p>
          <a:p>
            <a:pPr marL="0" indent="0" algn="just">
              <a:buNone/>
            </a:pPr>
            <a:r>
              <a:rPr lang="es-ES" sz="2000" dirty="0">
                <a:latin typeface="+mj-lt"/>
              </a:rPr>
              <a:t>en un sistema en </a:t>
            </a:r>
            <a:r>
              <a:rPr lang="es-ES" sz="2000" b="1" dirty="0">
                <a:latin typeface="+mj-lt"/>
              </a:rPr>
              <a:t>lazo cerrado</a:t>
            </a:r>
            <a:r>
              <a:rPr lang="es-ES" sz="2000" dirty="0">
                <a:latin typeface="+mj-lt"/>
              </a:rPr>
              <a:t>, utilizando T=0.1 (azul) y T=0.01 (rojo), la respuesta al escalón es:</a:t>
            </a:r>
          </a:p>
          <a:p>
            <a:pPr lvl="1" algn="just"/>
            <a:endParaRPr lang="es-ES" sz="2000" dirty="0">
              <a:latin typeface="+mj-lt"/>
            </a:endParaRPr>
          </a:p>
          <a:p>
            <a:pPr algn="just"/>
            <a:endParaRPr lang="es-PE" sz="2000" dirty="0"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092" y="648847"/>
            <a:ext cx="1228725" cy="6572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05" y="2013001"/>
            <a:ext cx="4767920" cy="3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2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/>
          <a:lstStyle/>
          <a:p>
            <a:r>
              <a:rPr lang="es-ES" dirty="0"/>
              <a:t>Respuesta en el tiempo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247556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Pero, utilizando T=0.3, se obtiene:</a:t>
            </a:r>
          </a:p>
          <a:p>
            <a:pPr lvl="1" algn="just"/>
            <a:endParaRPr lang="es-ES" sz="2000" dirty="0">
              <a:latin typeface="+mj-lt"/>
            </a:endParaRPr>
          </a:p>
          <a:p>
            <a:pPr algn="just"/>
            <a:endParaRPr lang="es-PE" sz="2000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60" y="1761498"/>
            <a:ext cx="5179465" cy="404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0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>
            <a:normAutofit fontScale="90000"/>
          </a:bodyPr>
          <a:lstStyle/>
          <a:p>
            <a:r>
              <a:rPr lang="es-ES" dirty="0"/>
              <a:t>Respuesta en el tiempo de un sistema de 2do orden en lazo cerrado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87404"/>
                <a:ext cx="2965888" cy="3545161"/>
              </a:xfrm>
            </p:spPr>
            <p:txBody>
              <a:bodyPr>
                <a:normAutofit/>
              </a:bodyPr>
              <a:lstStyle/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Modelo de la planta.</a:t>
                </a: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endParaRPr lang="es-ES" sz="2000" dirty="0">
                  <a:latin typeface="+mj-lt"/>
                </a:endParaRPr>
              </a:p>
              <a:p>
                <a:pPr algn="just"/>
                <a:r>
                  <a:rPr lang="es-ES" sz="2000" dirty="0">
                    <a:latin typeface="+mj-lt"/>
                  </a:rPr>
                  <a:t>Modelo del controlador digital: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PE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87404"/>
                <a:ext cx="2965888" cy="3545161"/>
              </a:xfrm>
              <a:blipFill>
                <a:blip r:embed="rId2"/>
                <a:stretch>
                  <a:fillRect l="-1848" r="-225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904" y="1907626"/>
            <a:ext cx="3309446" cy="36771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156" y="3210748"/>
            <a:ext cx="1666875" cy="8667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121" y="1652325"/>
            <a:ext cx="4491136" cy="8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9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>
            <a:normAutofit fontScale="90000"/>
          </a:bodyPr>
          <a:lstStyle/>
          <a:p>
            <a:r>
              <a:rPr lang="es-ES" dirty="0"/>
              <a:t>Respuesta en el tiempo de un sistema de 2do orden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.</a:t>
            </a:r>
          </a:p>
          <a:p>
            <a:pPr lvl="1" algn="just"/>
            <a:endParaRPr lang="es-ES" sz="2000" dirty="0">
              <a:latin typeface="+mj-lt"/>
            </a:endParaRPr>
          </a:p>
          <a:p>
            <a:pPr algn="just"/>
            <a:endParaRPr lang="es-PE" sz="2000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4752975" cy="3686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1825625"/>
            <a:ext cx="4457998" cy="364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2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929"/>
          </a:xfrm>
        </p:spPr>
        <p:txBody>
          <a:bodyPr/>
          <a:lstStyle/>
          <a:p>
            <a:r>
              <a:rPr lang="es-ES" dirty="0"/>
              <a:t>Error en estado estable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ES" sz="2000" dirty="0">
              <a:latin typeface="+mj-lt"/>
            </a:endParaRPr>
          </a:p>
          <a:p>
            <a:pPr lvl="1" algn="just"/>
            <a:endParaRPr lang="es-ES" sz="2000" dirty="0">
              <a:latin typeface="+mj-lt"/>
            </a:endParaRPr>
          </a:p>
          <a:p>
            <a:pPr algn="just"/>
            <a:endParaRPr lang="es-PE" sz="2000" dirty="0">
              <a:latin typeface="+mj-lt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9A07901-8516-409C-95EE-2AB012E79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77" y="3440916"/>
            <a:ext cx="7110046" cy="141430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F6ACA93-1679-4471-6A68-BA2FE35CFB0F}"/>
              </a:ext>
            </a:extLst>
          </p:cNvPr>
          <p:cNvSpPr txBox="1"/>
          <p:nvPr/>
        </p:nvSpPr>
        <p:spPr>
          <a:xfrm>
            <a:off x="492981" y="1717482"/>
            <a:ext cx="7959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Hallar el error en estado estable ante una entrada escalón unitario del sistema de control cuando:</a:t>
            </a:r>
          </a:p>
          <a:p>
            <a:endParaRPr lang="es-ES" dirty="0"/>
          </a:p>
          <a:p>
            <a:r>
              <a:rPr lang="en-US" dirty="0"/>
              <a:t>		D(z)=1 ;   H(z)=1  ;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F487DD4-4CE6-BC13-812B-EB324FA9C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5" y="2368729"/>
            <a:ext cx="12287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87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4956</TotalTime>
  <Words>792</Words>
  <Application>Microsoft Office PowerPoint</Application>
  <PresentationFormat>Presentación en pantalla (4:3)</PresentationFormat>
  <Paragraphs>123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TEORÍA DE CONTROL 2</vt:lpstr>
      <vt:lpstr>Respuesta en el tiempo de sistemas discretos</vt:lpstr>
      <vt:lpstr>Respuesta en el tiempo</vt:lpstr>
      <vt:lpstr>Respuesta en el tiempo</vt:lpstr>
      <vt:lpstr>Respuesta en el tiempo</vt:lpstr>
      <vt:lpstr>Respuesta en el tiempo de un sistema de 2do orden en lazo cerrado</vt:lpstr>
      <vt:lpstr>Respuesta en el tiempo de un sistema de 2do orden</vt:lpstr>
      <vt:lpstr>Error en estado estable</vt:lpstr>
      <vt:lpstr>Error en estado estable</vt:lpstr>
      <vt:lpstr>Error en estado estable</vt:lpstr>
      <vt:lpstr>Error en estado estable</vt:lpstr>
      <vt:lpstr>Error en estado estable</vt:lpstr>
      <vt:lpstr>Ejercicio</vt:lpstr>
      <vt:lpstr>Correspondencia entre el plano s y el plano z</vt:lpstr>
      <vt:lpstr>Correspondencia entre el plano s y el plano z</vt:lpstr>
      <vt:lpstr>Presentación de PowerPoint</vt:lpstr>
      <vt:lpstr>Correspondencia entre el plano s y el plano z</vt:lpstr>
      <vt:lpstr>Correspondencia entre el plano s y el plano z</vt:lpstr>
      <vt:lpstr>Correspondencia entre el plano s y el plano z</vt:lpstr>
      <vt:lpstr>Correspondencia entre el plano s y el plano z</vt:lpstr>
      <vt:lpstr>Correspondencia entre el plano s y el plano z</vt:lpstr>
      <vt:lpstr>Presentación de PowerPoint</vt:lpstr>
      <vt:lpstr>Correspondencia entre el plano s y el plano z</vt:lpstr>
      <vt:lpstr>Correspondencia entre el plano s y el plano z</vt:lpstr>
      <vt:lpstr>Correspondencia entre el plano s y el plano z</vt:lpstr>
      <vt:lpstr>Presentación de PowerPoint</vt:lpstr>
      <vt:lpstr>Selección del periodo de muestreo</vt:lpstr>
      <vt:lpstr>Relación de la ubicación de un polo respecto al número de muestras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Angel Cataño Sanchez</dc:creator>
  <cp:lastModifiedBy>celso rmz</cp:lastModifiedBy>
  <cp:revision>355</cp:revision>
  <dcterms:created xsi:type="dcterms:W3CDTF">2017-08-15T01:34:00Z</dcterms:created>
  <dcterms:modified xsi:type="dcterms:W3CDTF">2024-05-27T17:45:35Z</dcterms:modified>
</cp:coreProperties>
</file>