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8" r:id="rId2"/>
    <p:sldId id="256" r:id="rId3"/>
    <p:sldId id="284" r:id="rId4"/>
    <p:sldId id="289" r:id="rId5"/>
    <p:sldId id="290" r:id="rId6"/>
    <p:sldId id="294" r:id="rId7"/>
    <p:sldId id="301" r:id="rId8"/>
    <p:sldId id="297" r:id="rId9"/>
    <p:sldId id="302" r:id="rId10"/>
    <p:sldId id="307" r:id="rId11"/>
    <p:sldId id="308" r:id="rId12"/>
    <p:sldId id="303" r:id="rId13"/>
    <p:sldId id="309" r:id="rId14"/>
    <p:sldId id="345" r:id="rId15"/>
    <p:sldId id="318" r:id="rId16"/>
    <p:sldId id="314" r:id="rId17"/>
    <p:sldId id="326" r:id="rId18"/>
    <p:sldId id="328" r:id="rId19"/>
    <p:sldId id="329" r:id="rId20"/>
    <p:sldId id="324" r:id="rId21"/>
    <p:sldId id="323" r:id="rId22"/>
    <p:sldId id="327" r:id="rId23"/>
    <p:sldId id="330" r:id="rId24"/>
    <p:sldId id="331" r:id="rId25"/>
    <p:sldId id="341" r:id="rId26"/>
    <p:sldId id="342" r:id="rId27"/>
    <p:sldId id="340" r:id="rId28"/>
    <p:sldId id="344" r:id="rId29"/>
    <p:sldId id="332" r:id="rId30"/>
    <p:sldId id="333" r:id="rId31"/>
    <p:sldId id="334" r:id="rId32"/>
    <p:sldId id="335" r:id="rId33"/>
    <p:sldId id="337" r:id="rId34"/>
    <p:sldId id="33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042A0B7-A9BF-4B78-83C4-03E3BF1D7DAE}">
          <p14:sldIdLst>
            <p14:sldId id="258"/>
          </p14:sldIdLst>
        </p14:section>
        <p14:section name="Sección sin título" id="{7E08C883-4046-4C1D-83B7-AFDDEA79CCC9}">
          <p14:sldIdLst>
            <p14:sldId id="256"/>
            <p14:sldId id="284"/>
            <p14:sldId id="289"/>
            <p14:sldId id="290"/>
            <p14:sldId id="294"/>
            <p14:sldId id="301"/>
            <p14:sldId id="297"/>
            <p14:sldId id="302"/>
            <p14:sldId id="307"/>
            <p14:sldId id="308"/>
            <p14:sldId id="303"/>
            <p14:sldId id="309"/>
            <p14:sldId id="345"/>
            <p14:sldId id="318"/>
            <p14:sldId id="314"/>
            <p14:sldId id="326"/>
            <p14:sldId id="328"/>
            <p14:sldId id="329"/>
            <p14:sldId id="324"/>
            <p14:sldId id="323"/>
            <p14:sldId id="327"/>
            <p14:sldId id="330"/>
            <p14:sldId id="331"/>
            <p14:sldId id="341"/>
            <p14:sldId id="342"/>
            <p14:sldId id="340"/>
            <p14:sldId id="344"/>
            <p14:sldId id="332"/>
            <p14:sldId id="333"/>
            <p14:sldId id="334"/>
            <p14:sldId id="335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1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004" y="102"/>
      </p:cViewPr>
      <p:guideLst>
        <p:guide orient="horz" pos="2183"/>
        <p:guide pos="288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3F1BF-C838-44CB-BCC8-FC77A0E0D148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91456-0CFE-4CEA-AACD-A1D7BD0BEA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844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36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006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37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2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16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372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2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663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519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03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408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CF23-F881-4C7B-B080-8F6EF05B8923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824537"/>
            <a:ext cx="914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4 Marcador de contenido" descr="LOGO-PUCP col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3284" y="2348880"/>
            <a:ext cx="562598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7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500100"/>
          </a:xfrm>
        </p:spPr>
        <p:txBody>
          <a:bodyPr>
            <a:normAutofit fontScale="90000"/>
          </a:bodyPr>
          <a:lstStyle/>
          <a:p>
            <a:r>
              <a:rPr lang="es-ES" dirty="0"/>
              <a:t>Solución: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0" y="1597478"/>
            <a:ext cx="8727621" cy="369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2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500100"/>
          </a:xfrm>
        </p:spPr>
        <p:txBody>
          <a:bodyPr>
            <a:normAutofit fontScale="90000"/>
          </a:bodyPr>
          <a:lstStyle/>
          <a:p>
            <a:r>
              <a:rPr lang="es-ES" dirty="0"/>
              <a:t>Solución: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484413" y="706929"/>
                <a:ext cx="8196943" cy="1514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2000" dirty="0"/>
                  <a:t>Para K=20.299.</a:t>
                </a:r>
              </a:p>
              <a:p>
                <a:r>
                  <a:rPr lang="es-PE" sz="2000" dirty="0"/>
                  <a:t>El sistema es marginalmente estable y exhibe oscilaciones sostenidas a cierta frecuencia.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3.81−0.00016</m:t>
                                  </m:r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3.8−0.1872</m:t>
                                  </m:r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+3.81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s-PE" sz="2000" dirty="0"/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=20.299</m:t>
                          </m:r>
                        </m:sub>
                      </m:sSub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3" y="706929"/>
                <a:ext cx="8196943" cy="1514132"/>
              </a:xfrm>
              <a:prstGeom prst="rect">
                <a:avLst/>
              </a:prstGeom>
              <a:blipFill>
                <a:blip r:embed="rId2"/>
                <a:stretch>
                  <a:fillRect l="-743" t="-2419" r="-52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6182"/>
          <a:stretch/>
        </p:blipFill>
        <p:spPr>
          <a:xfrm>
            <a:off x="2011134" y="2221061"/>
            <a:ext cx="5165273" cy="35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500100"/>
          </a:xfrm>
        </p:spPr>
        <p:txBody>
          <a:bodyPr>
            <a:normAutofit fontScale="90000"/>
          </a:bodyPr>
          <a:lstStyle/>
          <a:p>
            <a:r>
              <a:rPr lang="es-ES" dirty="0"/>
              <a:t>Lugar geométrico de las raíces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AFEB7FD-5FAD-A85A-C7F5-40B096BBED06}"/>
                  </a:ext>
                </a:extLst>
              </p:cNvPr>
              <p:cNvSpPr txBox="1"/>
              <p:nvPr/>
            </p:nvSpPr>
            <p:spPr>
              <a:xfrm>
                <a:off x="650420" y="1147665"/>
                <a:ext cx="7756461" cy="369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PE" sz="2000" dirty="0"/>
                  <a:t>Este método consiste en ver la variación de los polos del sistema en lazo cerrado en el plano z cuando se varía la ganancia K del controlador.</a:t>
                </a:r>
              </a:p>
              <a:p>
                <a:pPr algn="just"/>
                <a:r>
                  <a:rPr lang="es-PE" sz="2000" dirty="0"/>
                  <a:t>El gráfico se realiza considerando la ecuación característica de lazo cerrado: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s-PE" sz="2000" dirty="0"/>
              </a:p>
              <a:p>
                <a:pPr algn="just"/>
                <a:r>
                  <a:rPr lang="es-PE" sz="2000" dirty="0"/>
                  <a:t>Donde: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  <m:r>
                        <a:rPr lang="es-PE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̅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𝐺𝐻</m:t>
                          </m:r>
                        </m:e>
                      </m:acc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PE" sz="2000" dirty="0"/>
              </a:p>
              <a:p>
                <a:pPr algn="just"/>
                <a:endParaRPr lang="es-PE" sz="2000" dirty="0"/>
              </a:p>
              <a:p>
                <a:pPr algn="just"/>
                <a:r>
                  <a:rPr lang="es-PE" sz="2000" dirty="0"/>
                  <a:t>Se considera que el controlador contiene un factor ganancia K.</a:t>
                </a:r>
              </a:p>
              <a:p>
                <a:pPr algn="just"/>
                <a:r>
                  <a:rPr lang="es-PE" sz="2000" dirty="0"/>
                  <a:t>Por ejemplo: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AFEB7FD-5FAD-A85A-C7F5-40B096BB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20" y="1147665"/>
                <a:ext cx="7756461" cy="3693768"/>
              </a:xfrm>
              <a:prstGeom prst="rect">
                <a:avLst/>
              </a:prstGeom>
              <a:blipFill>
                <a:blip r:embed="rId2"/>
                <a:stretch>
                  <a:fillRect l="-865" t="-825" r="-78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83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1276738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de Lugar geométrico de las raíces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D405F2-EFB8-465F-C2AD-AC9E2CCC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74" y="1643548"/>
            <a:ext cx="6882144" cy="256125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F25728-4D9A-3ACB-D41E-2AA5889E69F7}"/>
              </a:ext>
            </a:extLst>
          </p:cNvPr>
          <p:cNvSpPr txBox="1"/>
          <p:nvPr/>
        </p:nvSpPr>
        <p:spPr>
          <a:xfrm>
            <a:off x="697074" y="4475000"/>
            <a:ext cx="7737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Evalúe el efecto de K y T sobre la estabilidad relativa del sistema de control en lazo cerrado</a:t>
            </a:r>
          </a:p>
        </p:txBody>
      </p:sp>
    </p:spTree>
    <p:extLst>
      <p:ext uri="{BB962C8B-B14F-4D97-AF65-F5344CB8AC3E}">
        <p14:creationId xmlns:p14="http://schemas.microsoft.com/office/powerpoint/2010/main" val="412658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1276738"/>
          </a:xfrm>
        </p:spPr>
        <p:txBody>
          <a:bodyPr>
            <a:normAutofit/>
          </a:bodyPr>
          <a:lstStyle/>
          <a:p>
            <a:r>
              <a:rPr lang="es-ES" dirty="0"/>
              <a:t>Solución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5F25728-4D9A-3ACB-D41E-2AA5889E69F7}"/>
                  </a:ext>
                </a:extLst>
              </p:cNvPr>
              <p:cNvSpPr txBox="1"/>
              <p:nvPr/>
            </p:nvSpPr>
            <p:spPr>
              <a:xfrm>
                <a:off x="703100" y="1483567"/>
                <a:ext cx="7737799" cy="3899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000" dirty="0"/>
                  <a:t>La planta discretizada es:</a:t>
                </a:r>
              </a:p>
              <a:p>
                <a:endParaRPr lang="es-P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sz="2000" dirty="0"/>
              </a:p>
              <a:p>
                <a:endParaRPr lang="es-PE" sz="2000" dirty="0"/>
              </a:p>
              <a:p>
                <a:endParaRPr lang="es-P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sz="2000" dirty="0"/>
              </a:p>
              <a:p>
                <a:endParaRPr lang="es-PE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PE" sz="2000" dirty="0"/>
                  <a:t>Graficar el lugar geométrico de las raíces en tiempo discreto.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PE" sz="2000" dirty="0"/>
                  <a:t>Ver la variación de la estabilidad variando K.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PE" sz="2000" dirty="0"/>
                  <a:t>Fijar K=2, graficar varios </a:t>
                </a:r>
                <a:r>
                  <a:rPr lang="es-PE" sz="2000" dirty="0" err="1"/>
                  <a:t>LGRs</a:t>
                </a:r>
                <a:r>
                  <a:rPr lang="es-PE" sz="2000" dirty="0"/>
                  <a:t> para distintos T.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5F25728-4D9A-3ACB-D41E-2AA5889E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00" y="1483567"/>
                <a:ext cx="7737799" cy="3899273"/>
              </a:xfrm>
              <a:prstGeom prst="rect">
                <a:avLst/>
              </a:prstGeom>
              <a:blipFill>
                <a:blip r:embed="rId2"/>
                <a:stretch>
                  <a:fillRect l="-866" t="-781" b="-18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73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8"/>
            <a:ext cx="7886700" cy="896757"/>
          </a:xfrm>
        </p:spPr>
        <p:txBody>
          <a:bodyPr>
            <a:normAutofit fontScale="90000"/>
          </a:bodyPr>
          <a:lstStyle/>
          <a:p>
            <a:r>
              <a:rPr lang="es-ES" dirty="0"/>
              <a:t>Efecto del periodo de T sobre la respuesta transitoria para K=2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3107267" y="2067684"/>
                <a:ext cx="1139223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s-PE" sz="2000" dirty="0"/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267" y="2067684"/>
                <a:ext cx="1139223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a 3">
                <a:extLst>
                  <a:ext uri="{FF2B5EF4-FFF2-40B4-BE49-F238E27FC236}">
                    <a16:creationId xmlns:a16="http://schemas.microsoft.com/office/drawing/2014/main" id="{CBB40783-D2A9-6955-C2F5-0FA3B1E550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1123849"/>
                  </p:ext>
                </p:extLst>
              </p:nvPr>
            </p:nvGraphicFramePr>
            <p:xfrm>
              <a:off x="827139" y="2976887"/>
              <a:ext cx="7927317" cy="2529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3143">
                      <a:extLst>
                        <a:ext uri="{9D8B030D-6E8A-4147-A177-3AD203B41FA5}">
                          <a16:colId xmlns:a16="http://schemas.microsoft.com/office/drawing/2014/main" val="723375811"/>
                        </a:ext>
                      </a:extLst>
                    </a:gridCol>
                    <a:gridCol w="2683513">
                      <a:extLst>
                        <a:ext uri="{9D8B030D-6E8A-4147-A177-3AD203B41FA5}">
                          <a16:colId xmlns:a16="http://schemas.microsoft.com/office/drawing/2014/main" val="183630526"/>
                        </a:ext>
                      </a:extLst>
                    </a:gridCol>
                    <a:gridCol w="966927">
                      <a:extLst>
                        <a:ext uri="{9D8B030D-6E8A-4147-A177-3AD203B41FA5}">
                          <a16:colId xmlns:a16="http://schemas.microsoft.com/office/drawing/2014/main" val="2593729702"/>
                        </a:ext>
                      </a:extLst>
                    </a:gridCol>
                    <a:gridCol w="3623734">
                      <a:extLst>
                        <a:ext uri="{9D8B030D-6E8A-4147-A177-3AD203B41FA5}">
                          <a16:colId xmlns:a16="http://schemas.microsoft.com/office/drawing/2014/main" val="1338115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Polos de lazo cerrado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Núm. de muestras por ciclo de oscilación </a:t>
                          </a:r>
                          <a:r>
                            <a:rPr lang="es-PE" dirty="0" err="1"/>
                            <a:t>amort</a:t>
                          </a:r>
                          <a:r>
                            <a:rPr lang="es-PE" dirty="0"/>
                            <a:t>. N=</a:t>
                          </a:r>
                          <a:r>
                            <a:rPr lang="es-PE" dirty="0" err="1"/>
                            <a:t>Td</a:t>
                          </a:r>
                          <a:r>
                            <a:rPr lang="es-PE" dirty="0"/>
                            <a:t>/T=360°/</a:t>
                          </a:r>
                          <a14:m>
                            <m:oMath xmlns:m="http://schemas.openxmlformats.org/officeDocument/2006/math">
                              <m:r>
                                <a:rPr lang="es-P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oMath>
                          </a14:m>
                          <a:endParaRPr lang="es-P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592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s-PE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0.974</m:t>
                                </m:r>
                                <m:r>
                                  <a:rPr lang="es-PE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m:rPr>
                                    <m:nor/>
                                  </m:rPr>
                                  <a:rPr lang="es-PE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0.0657</m:t>
                                </m:r>
                                <m:r>
                                  <m:rPr>
                                    <m:nor/>
                                  </m:rPr>
                                  <a:rPr lang="es-PE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s-PE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3.9°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93.3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011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s-PE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0.948</m:t>
                                </m:r>
                                <m:r>
                                  <a:rPr lang="es-PE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m:rPr>
                                    <m:nor/>
                                  </m:rPr>
                                  <a:rPr lang="es-PE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0.128</m:t>
                                </m:r>
                                <m:r>
                                  <m:rPr>
                                    <m:nor/>
                                  </m:rPr>
                                  <a:rPr lang="es-PE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s-PE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7.7°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46.8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670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s-PE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0.696</m:t>
                                </m:r>
                                <m:r>
                                  <a:rPr lang="es-PE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m:rPr>
                                    <m:nor/>
                                  </m:rPr>
                                  <a:rPr lang="es-PE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0.55</m:t>
                                </m:r>
                                <m:r>
                                  <m:rPr>
                                    <m:nor/>
                                  </m:rPr>
                                  <a:rPr lang="es-PE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s-PE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38.3°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9.4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83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s-PE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0.316</m:t>
                                </m:r>
                                <m:r>
                                  <a:rPr lang="es-PE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m:rPr>
                                    <m:nor/>
                                  </m:rPr>
                                  <a:rPr lang="es-PE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0.893</m:t>
                                </m:r>
                                <m:r>
                                  <m:rPr>
                                    <m:nor/>
                                  </m:rPr>
                                  <a:rPr lang="es-PE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s-PE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70.5°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5.1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9313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s-PE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−0.569</m:t>
                                </m:r>
                                <m:r>
                                  <a:rPr lang="es-PE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±</m:t>
                                </m:r>
                                <m:r>
                                  <m:rPr>
                                    <m:nor/>
                                  </m:rPr>
                                  <a:rPr lang="es-PE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0.998</m:t>
                                </m:r>
                                <m:r>
                                  <m:rPr>
                                    <m:nor/>
                                  </m:rPr>
                                  <a:rPr lang="es-PE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s-PE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119.64°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</a:t>
                          </a:r>
                          <a:r>
                            <a:rPr lang="es-PE" dirty="0"/>
                            <a:t>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6042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a 3">
                <a:extLst>
                  <a:ext uri="{FF2B5EF4-FFF2-40B4-BE49-F238E27FC236}">
                    <a16:creationId xmlns:a16="http://schemas.microsoft.com/office/drawing/2014/main" id="{CBB40783-D2A9-6955-C2F5-0FA3B1E550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1123849"/>
                  </p:ext>
                </p:extLst>
              </p:nvPr>
            </p:nvGraphicFramePr>
            <p:xfrm>
              <a:off x="827139" y="2976887"/>
              <a:ext cx="7927317" cy="2529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3143">
                      <a:extLst>
                        <a:ext uri="{9D8B030D-6E8A-4147-A177-3AD203B41FA5}">
                          <a16:colId xmlns:a16="http://schemas.microsoft.com/office/drawing/2014/main" val="723375811"/>
                        </a:ext>
                      </a:extLst>
                    </a:gridCol>
                    <a:gridCol w="2683513">
                      <a:extLst>
                        <a:ext uri="{9D8B030D-6E8A-4147-A177-3AD203B41FA5}">
                          <a16:colId xmlns:a16="http://schemas.microsoft.com/office/drawing/2014/main" val="183630526"/>
                        </a:ext>
                      </a:extLst>
                    </a:gridCol>
                    <a:gridCol w="966927">
                      <a:extLst>
                        <a:ext uri="{9D8B030D-6E8A-4147-A177-3AD203B41FA5}">
                          <a16:colId xmlns:a16="http://schemas.microsoft.com/office/drawing/2014/main" val="2593729702"/>
                        </a:ext>
                      </a:extLst>
                    </a:gridCol>
                    <a:gridCol w="3623734">
                      <a:extLst>
                        <a:ext uri="{9D8B030D-6E8A-4147-A177-3AD203B41FA5}">
                          <a16:colId xmlns:a16="http://schemas.microsoft.com/office/drawing/2014/main" val="133811599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Polos de lazo cerrado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3"/>
                          <a:stretch>
                            <a:fillRect l="-345283" t="-4762" r="-376730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3"/>
                          <a:stretch>
                            <a:fillRect l="-118992" t="-4762" r="-672" b="-3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2592881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3"/>
                          <a:stretch>
                            <a:fillRect l="-24490" t="-177419" r="-171882" b="-4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3.9°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93.3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01174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3"/>
                          <a:stretch>
                            <a:fillRect l="-24490" t="-273016" r="-171882" b="-315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7.7°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46.8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67068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3"/>
                          <a:stretch>
                            <a:fillRect l="-24490" t="-379032" r="-171882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38.3°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9.4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83976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3"/>
                          <a:stretch>
                            <a:fillRect l="-24490" t="-479032" r="-17188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70.5°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5.1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9313604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3"/>
                          <a:stretch>
                            <a:fillRect l="-24490" t="-579032" r="-171882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119.64°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</a:t>
                          </a:r>
                          <a:r>
                            <a:rPr lang="es-PE" dirty="0"/>
                            <a:t>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6042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4898EE2-260D-49C4-8B01-3F529BD7E8A7}"/>
                  </a:ext>
                </a:extLst>
              </p:cNvPr>
              <p:cNvSpPr txBox="1"/>
              <p:nvPr/>
            </p:nvSpPr>
            <p:spPr>
              <a:xfrm>
                <a:off x="3107267" y="1522151"/>
                <a:ext cx="12686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P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∠±</m:t>
                      </m:r>
                      <m:r>
                        <a:rPr lang="es-P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PE" sz="2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4898EE2-260D-49C4-8B01-3F529BD7E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267" y="1522151"/>
                <a:ext cx="1268617" cy="307777"/>
              </a:xfrm>
              <a:prstGeom prst="rect">
                <a:avLst/>
              </a:prstGeom>
              <a:blipFill>
                <a:blip r:embed="rId4"/>
                <a:stretch>
                  <a:fillRect l="-2404" r="-4327" b="-22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139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907268"/>
          </a:xfrm>
        </p:spPr>
        <p:txBody>
          <a:bodyPr>
            <a:normAutofit fontScale="90000"/>
          </a:bodyPr>
          <a:lstStyle/>
          <a:p>
            <a:r>
              <a:rPr lang="es-ES" dirty="0"/>
              <a:t>Error en estado estable, entrada rampa unitaria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FD133B-F51F-DCD9-0460-F909D9D9869F}"/>
                  </a:ext>
                </a:extLst>
              </p:cNvPr>
              <p:cNvSpPr txBox="1"/>
              <p:nvPr/>
            </p:nvSpPr>
            <p:spPr>
              <a:xfrm>
                <a:off x="755974" y="1632857"/>
                <a:ext cx="7632052" cy="1688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000" dirty="0"/>
                  <a:t>Del ejemplo anterior, calcular el error en estado estable frente a una entrada rampa unitaria.</a:t>
                </a:r>
              </a:p>
              <a:p>
                <a:endParaRPr lang="es-P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sz="20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FD133B-F51F-DCD9-0460-F909D9D98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4" y="1632857"/>
                <a:ext cx="7632052" cy="1688026"/>
              </a:xfrm>
              <a:prstGeom prst="rect">
                <a:avLst/>
              </a:prstGeom>
              <a:blipFill>
                <a:blip r:embed="rId2"/>
                <a:stretch>
                  <a:fillRect l="-799" t="-216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85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/>
          </a:bodyPr>
          <a:lstStyle/>
          <a:p>
            <a:r>
              <a:rPr lang="es-ES" dirty="0"/>
              <a:t>Respuesta en frecuencia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352660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Varios </a:t>
            </a:r>
            <a:r>
              <a:rPr lang="es-ES" sz="2000" b="1" dirty="0">
                <a:latin typeface="+mj-lt"/>
              </a:rPr>
              <a:t>métodos potentes de análisis </a:t>
            </a:r>
            <a:r>
              <a:rPr lang="es-ES" sz="2000" dirty="0">
                <a:latin typeface="+mj-lt"/>
              </a:rPr>
              <a:t>y diseño de sistemas de control están basados en la </a:t>
            </a:r>
            <a:r>
              <a:rPr lang="es-ES" sz="2000" b="1" dirty="0">
                <a:latin typeface="+mj-lt"/>
              </a:rPr>
              <a:t>respuesta en frecuencia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r>
              <a:rPr lang="es-ES" sz="2000" dirty="0">
                <a:latin typeface="+mj-lt"/>
              </a:rPr>
              <a:t>La idea principal es utilizar el hecho que </a:t>
            </a:r>
            <a:r>
              <a:rPr lang="es-ES" sz="2000" b="1" dirty="0">
                <a:latin typeface="+mj-lt"/>
              </a:rPr>
              <a:t>los sistemas lineales invariantes en el tiempo pueden ser completamente caracterizados </a:t>
            </a:r>
            <a:r>
              <a:rPr lang="es-ES" sz="2000" dirty="0">
                <a:latin typeface="+mj-lt"/>
              </a:rPr>
              <a:t>por la respuesta en estado estable a señales sinusoidales.</a:t>
            </a:r>
          </a:p>
          <a:p>
            <a:pPr algn="just"/>
            <a:r>
              <a:rPr lang="es-ES" sz="2000" dirty="0">
                <a:latin typeface="+mj-lt"/>
              </a:rPr>
              <a:t>Es </a:t>
            </a:r>
            <a:r>
              <a:rPr lang="es-ES" sz="2000" b="1" dirty="0">
                <a:latin typeface="+mj-lt"/>
              </a:rPr>
              <a:t>deseable extender estos resultados a sistemas muestreados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r>
              <a:rPr lang="es-ES" sz="2000" dirty="0">
                <a:latin typeface="+mj-lt"/>
              </a:rPr>
              <a:t>Sin embargo, </a:t>
            </a:r>
            <a:r>
              <a:rPr lang="es-ES" sz="2000" b="1" dirty="0">
                <a:latin typeface="+mj-lt"/>
              </a:rPr>
              <a:t>hay algunas dificultades </a:t>
            </a:r>
            <a:r>
              <a:rPr lang="es-ES" sz="2000" dirty="0">
                <a:latin typeface="+mj-lt"/>
              </a:rPr>
              <a:t>que se tiene que tomar en cuenta al interpretar los resultados. Uno de los aspectos es que </a:t>
            </a:r>
            <a:r>
              <a:rPr lang="es-ES" sz="2000" b="1" dirty="0">
                <a:latin typeface="+mj-lt"/>
              </a:rPr>
              <a:t>una entrada sinusoidal</a:t>
            </a:r>
            <a:r>
              <a:rPr lang="es-ES" sz="2000" dirty="0">
                <a:latin typeface="+mj-lt"/>
              </a:rPr>
              <a:t> a un sistema muestreado </a:t>
            </a:r>
            <a:r>
              <a:rPr lang="es-ES" sz="2000" b="1" dirty="0">
                <a:latin typeface="+mj-lt"/>
              </a:rPr>
              <a:t>genera salidas con múltiples frecuencias</a:t>
            </a:r>
            <a:r>
              <a:rPr lang="es-ES" sz="2000" dirty="0">
                <a:latin typeface="+mj-lt"/>
              </a:rPr>
              <a:t>.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521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/>
          </a:bodyPr>
          <a:lstStyle/>
          <a:p>
            <a:r>
              <a:rPr lang="es-ES" dirty="0"/>
              <a:t>Respuesta en frecuencia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5266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La señal de entrada muestreada es: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𝑘𝑇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52660"/>
                <a:ext cx="7886700" cy="4351338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5" y="1851258"/>
            <a:ext cx="7960029" cy="19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6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/>
          </a:bodyPr>
          <a:lstStyle/>
          <a:p>
            <a:r>
              <a:rPr lang="es-ES" dirty="0"/>
              <a:t>Respuesta en frecuencia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52660"/>
                <a:ext cx="78867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La ganancia del sistema en tiempo discreto al ser sujeto a una entrada sinusoidal, está dada por: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Y el ángulo de fase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ES" sz="2000" dirty="0">
                    <a:latin typeface="+mj-lt"/>
                  </a:rPr>
                  <a:t>, está dado por: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La salida del sistema es: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𝑘𝑇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52660"/>
                <a:ext cx="7886700" cy="4351338"/>
              </a:xfrm>
              <a:blipFill>
                <a:blip r:embed="rId2"/>
                <a:stretch>
                  <a:fillRect l="-541" r="-773" b="-12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9" y="4542713"/>
            <a:ext cx="2438400" cy="466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647" y="1352660"/>
            <a:ext cx="6429905" cy="15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4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TEORÍA DE CONTROL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Celso De La Cruz Casaño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291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/>
          <a:lstStyle/>
          <a:p>
            <a:r>
              <a:rPr lang="es-ES" dirty="0"/>
              <a:t>Respuesta en frecuencia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01681"/>
                <a:ext cx="78867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Considerar el siguiente sistema: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Con T=0.05.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r>
                  <a:rPr lang="es-ES" sz="2000" dirty="0">
                    <a:latin typeface="+mj-lt"/>
                  </a:rPr>
                  <a:t>Donde:</a:t>
                </a:r>
              </a:p>
              <a:p>
                <a:pPr marL="0" indent="0" algn="just">
                  <a:buNone/>
                </a:pPr>
                <a:r>
                  <a:rPr lang="es-ES" sz="2000" dirty="0"/>
                  <a:t>	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ES" sz="2000" dirty="0"/>
                  <a:t>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r>
                  <a:rPr lang="es-ES" sz="2000" dirty="0">
                    <a:latin typeface="+mj-lt"/>
                  </a:rPr>
                  <a:t>La frecuencia de Nyquist es:</a:t>
                </a: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=62.8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" sz="2000" dirty="0"/>
              </a:p>
              <a:p>
                <a:pPr marL="0" indent="0" algn="just">
                  <a:buNone/>
                </a:pPr>
                <a:endParaRPr lang="es-ES" sz="2000" dirty="0"/>
              </a:p>
              <a:p>
                <a:pPr marL="457200" indent="-457200" algn="just">
                  <a:buFont typeface="+mj-lt"/>
                  <a:buAutoNum type="alphaLcParenR" startAt="2"/>
                </a:pPr>
                <a:endParaRPr lang="es-ES" sz="2000" dirty="0">
                  <a:latin typeface="+mj-lt"/>
                </a:endParaRP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01681"/>
                <a:ext cx="7886700" cy="4351338"/>
              </a:xfrm>
              <a:blipFill>
                <a:blip r:embed="rId2"/>
                <a:stretch>
                  <a:fillRect l="-696" t="-23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56" y="1901632"/>
            <a:ext cx="62007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22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907268"/>
          </a:xfrm>
        </p:spPr>
        <p:txBody>
          <a:bodyPr>
            <a:normAutofit/>
          </a:bodyPr>
          <a:lstStyle/>
          <a:p>
            <a:r>
              <a:rPr lang="es-ES" dirty="0"/>
              <a:t>Respuesta en frecuencia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80" y="972827"/>
            <a:ext cx="5717956" cy="482883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379778" y="1466777"/>
            <a:ext cx="2575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Curva entrecortada: Sistema continuo.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Línea vertical entrecortada: Frecuencia de Nyquist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6174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/>
          </a:bodyPr>
          <a:lstStyle/>
          <a:p>
            <a:r>
              <a:rPr lang="es-ES" dirty="0"/>
              <a:t>Respuesta en frecuencia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5266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b="1" dirty="0">
                    <a:latin typeface="+mj-lt"/>
                  </a:rPr>
                  <a:t>Se debe tener cuidado </a:t>
                </a:r>
                <a:r>
                  <a:rPr lang="es-ES" sz="2000" dirty="0">
                    <a:latin typeface="+mj-lt"/>
                  </a:rPr>
                  <a:t>en la interpretación del diagrama de Bode debido a la modulación introducida por el muestreo.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Si se introduce una onda sinusoidal de frecuencia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ES" sz="2000" dirty="0">
                    <a:latin typeface="+mj-lt"/>
                  </a:rPr>
                  <a:t>, </a:t>
                </a:r>
                <a:r>
                  <a:rPr lang="es-ES" sz="2000" b="1" dirty="0">
                    <a:latin typeface="+mj-lt"/>
                  </a:rPr>
                  <a:t>la señal de la salida es la suma de las salida de la onda sinusoidal y de todas sus alias</a:t>
                </a:r>
                <a:r>
                  <a:rPr lang="es-ES" sz="2000" dirty="0">
                    <a:latin typeface="+mj-lt"/>
                  </a:rPr>
                  <a:t>.</a:t>
                </a:r>
              </a:p>
              <a:p>
                <a:pPr marL="457200" lvl="1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52660"/>
                <a:ext cx="7886700" cy="4351338"/>
              </a:xfrm>
              <a:blipFill>
                <a:blip r:embed="rId2"/>
                <a:stretch>
                  <a:fillRect l="-696" t="-1541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086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907268"/>
          </a:xfrm>
        </p:spPr>
        <p:txBody>
          <a:bodyPr>
            <a:normAutofit fontScale="90000"/>
          </a:bodyPr>
          <a:lstStyle/>
          <a:p>
            <a:r>
              <a:rPr lang="es-ES" dirty="0"/>
              <a:t>Criterio de estabilidad de Nyquist para sistemas discretos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360642" y="3041250"/>
                <a:ext cx="3233129" cy="595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acc>
                            <m:accPr>
                              <m:chr m:val="̅"/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𝐺𝐻</m:t>
                              </m:r>
                            </m:e>
                          </m:acc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42" y="3041250"/>
                <a:ext cx="3233129" cy="5956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96" y="1401160"/>
            <a:ext cx="6956770" cy="13737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526506" y="3801628"/>
                <a:ext cx="4755837" cy="2621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Ecuación característica:     </a:t>
                </a:r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1+</m:t>
                    </m:r>
                    <m:acc>
                      <m:accPr>
                        <m:chr m:val="̅"/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𝐺𝐻</m:t>
                        </m:r>
                      </m:e>
                    </m:acc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/>
                  <a:t> </a:t>
                </a:r>
              </a:p>
              <a:p>
                <a:endParaRPr lang="es-ES" dirty="0"/>
              </a:p>
              <a:p>
                <a:r>
                  <a:rPr lang="es-ES" dirty="0"/>
                  <a:t>Trayectoria de Nyquist:     </a:t>
                </a:r>
              </a:p>
              <a:p>
                <a:endParaRPr lang="es-ES" dirty="0"/>
              </a:p>
              <a:p>
                <a:r>
                  <a:rPr lang="es-E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𝐺𝐻</m:t>
                        </m:r>
                      </m:e>
                    </m:acc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 dirty="0"/>
                  <a:t>  para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=(−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s-ES" dirty="0"/>
                </a:br>
                <a:endParaRPr lang="es-ES" dirty="0"/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6" y="3801628"/>
                <a:ext cx="4755837" cy="2621551"/>
              </a:xfrm>
              <a:prstGeom prst="rect">
                <a:avLst/>
              </a:prstGeom>
              <a:blipFill>
                <a:blip r:embed="rId4"/>
                <a:stretch>
                  <a:fillRect l="-1024" t="-139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737" y="2816942"/>
            <a:ext cx="2448090" cy="300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32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907268"/>
          </a:xfrm>
        </p:spPr>
        <p:txBody>
          <a:bodyPr>
            <a:normAutofit fontScale="90000"/>
          </a:bodyPr>
          <a:lstStyle/>
          <a:p>
            <a:r>
              <a:rPr lang="es-ES" dirty="0"/>
              <a:t>Criterio de estabilidad de Nyquist para sistemas discretos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804134" y="1755096"/>
                <a:ext cx="7302061" cy="3695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Criterio de Nyquist:</a:t>
                </a:r>
              </a:p>
              <a:p>
                <a:endParaRPr lang="es-ES" dirty="0"/>
              </a:p>
              <a:p>
                <a:r>
                  <a:rPr lang="es-ES" dirty="0"/>
                  <a:t>Se tiene una relación similar al caso continuo:</a:t>
                </a:r>
              </a:p>
              <a:p>
                <a:endParaRPr lang="es-ES" dirty="0"/>
              </a:p>
              <a:p>
                <a:r>
                  <a:rPr lang="es-ES" dirty="0"/>
                  <a:t>				 Z = N + P</a:t>
                </a:r>
              </a:p>
              <a:p>
                <a:endParaRPr lang="es-ES" dirty="0"/>
              </a:p>
              <a:p>
                <a:r>
                  <a:rPr lang="es-ES" dirty="0"/>
                  <a:t>Donde: </a:t>
                </a:r>
              </a:p>
              <a:p>
                <a:r>
                  <a:rPr lang="es-ES" dirty="0"/>
                  <a:t>N=es el numero de rodeos en sentido horario por la trayectoria de Nyquist en el punto (-1,0).</a:t>
                </a:r>
              </a:p>
              <a:p>
                <a:r>
                  <a:rPr lang="es-ES" dirty="0"/>
                  <a:t>P son los polos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𝐺𝐻</m:t>
                        </m:r>
                      </m:e>
                    </m:acc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que están fuera del disco unitario.</a:t>
                </a:r>
              </a:p>
              <a:p>
                <a:r>
                  <a:rPr lang="es-ES" dirty="0"/>
                  <a:t>Z son los ceros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1+</m:t>
                    </m:r>
                    <m:acc>
                      <m:accPr>
                        <m:chr m:val="̅"/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𝐺𝐻</m:t>
                        </m:r>
                      </m:e>
                    </m:acc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que están fuera del disco unitario.</a:t>
                </a:r>
              </a:p>
              <a:p>
                <a:endParaRPr lang="es-ES" dirty="0"/>
              </a:p>
              <a:p>
                <a:r>
                  <a:rPr lang="es-ES" dirty="0">
                    <a:solidFill>
                      <a:srgbClr val="FF0000"/>
                    </a:solidFill>
                  </a:rPr>
                  <a:t>Nota: los ceros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acc>
                      <m:accPr>
                        <m:chr m:val="̅"/>
                        <m:ctrlPr>
                          <a:rPr lang="es-P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𝐺𝐻</m:t>
                        </m:r>
                      </m:e>
                    </m:acc>
                    <m:d>
                      <m:dPr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s-PE" dirty="0">
                    <a:solidFill>
                      <a:srgbClr val="FF0000"/>
                    </a:solidFill>
                  </a:rPr>
                  <a:t> son los polos del sistema en lazo cerrado.</a:t>
                </a: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34" y="1755096"/>
                <a:ext cx="7302061" cy="3695050"/>
              </a:xfrm>
              <a:prstGeom prst="rect">
                <a:avLst/>
              </a:prstGeom>
              <a:blipFill>
                <a:blip r:embed="rId2"/>
                <a:stretch>
                  <a:fillRect l="-751" t="-990" r="-417" b="-1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944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907268"/>
          </a:xfrm>
        </p:spPr>
        <p:txBody>
          <a:bodyPr>
            <a:normAutofit/>
          </a:bodyPr>
          <a:lstStyle/>
          <a:p>
            <a:r>
              <a:rPr lang="es-ES" dirty="0"/>
              <a:t>Ejemplo: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6" y="2562553"/>
            <a:ext cx="2691634" cy="64328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09" y="304799"/>
            <a:ext cx="5676900" cy="55120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412E9E-50E7-47EC-A0B0-761AFA9215F9}"/>
              </a:ext>
            </a:extLst>
          </p:cNvPr>
          <p:cNvSpPr txBox="1"/>
          <p:nvPr/>
        </p:nvSpPr>
        <p:spPr>
          <a:xfrm>
            <a:off x="472699" y="365216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T=0.1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6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907268"/>
          </a:xfrm>
        </p:spPr>
        <p:txBody>
          <a:bodyPr>
            <a:normAutofit/>
          </a:bodyPr>
          <a:lstStyle/>
          <a:p>
            <a:r>
              <a:rPr lang="es-ES" dirty="0"/>
              <a:t>Ejemplo: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8" y="2061488"/>
            <a:ext cx="2691634" cy="64328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412E9E-50E7-47EC-A0B0-761AFA9215F9}"/>
              </a:ext>
            </a:extLst>
          </p:cNvPr>
          <p:cNvSpPr txBox="1"/>
          <p:nvPr/>
        </p:nvSpPr>
        <p:spPr>
          <a:xfrm>
            <a:off x="991892" y="300709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T=0.1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12BEC1-EBDF-45E7-9B0E-CF1FA34F6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854" y="959684"/>
            <a:ext cx="5360818" cy="402061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898191-583A-4E91-BDE3-EDFE17F274F3}"/>
              </a:ext>
            </a:extLst>
          </p:cNvPr>
          <p:cNvSpPr txBox="1"/>
          <p:nvPr/>
        </p:nvSpPr>
        <p:spPr>
          <a:xfrm>
            <a:off x="541718" y="3750590"/>
            <a:ext cx="3440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P=0</a:t>
            </a:r>
          </a:p>
          <a:p>
            <a:r>
              <a:rPr lang="es-ES" dirty="0"/>
              <a:t>   N=0</a:t>
            </a:r>
          </a:p>
          <a:p>
            <a:r>
              <a:rPr lang="es-ES" dirty="0"/>
              <a:t>Entonces</a:t>
            </a:r>
          </a:p>
          <a:p>
            <a:r>
              <a:rPr lang="es-ES" dirty="0"/>
              <a:t>   Z=N+P=0</a:t>
            </a:r>
          </a:p>
          <a:p>
            <a:pPr algn="just"/>
            <a:r>
              <a:rPr lang="es-ES" dirty="0"/>
              <a:t>Es decir no hay polos en el sistema de lazo cerrado fuera del círculo unitario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63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sz="2000" dirty="0">
                    <a:latin typeface="+mj-lt"/>
                  </a:rPr>
                  <a:t>Hallar Z, N y P, del Criterio de estabilidad de Nyquist si:</a:t>
                </a:r>
              </a:p>
              <a:p>
                <a:endParaRPr lang="es-ES" sz="20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+mj-lt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+mj-lt"/>
                            </a:rPr>
                            <m:t>𝑂𝐿</m:t>
                          </m:r>
                        </m:sub>
                      </m:sSub>
                      <m:d>
                        <m:dPr>
                          <m:ctrlPr>
                            <a:rPr lang="es-ES" sz="200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+mj-lt"/>
                            </a:rPr>
                            <m:t>𝑧</m:t>
                          </m:r>
                        </m:e>
                      </m:d>
                      <m:r>
                        <a:rPr lang="es-ES" sz="2000" b="0" i="1" smtClean="0">
                          <a:latin typeface="+mj-lt"/>
                        </a:rPr>
                        <m:t>=</m:t>
                      </m:r>
                      <m:f>
                        <m:fPr>
                          <m:ctrlPr>
                            <a:rPr lang="es-ES" sz="2000" i="1" smtClean="0">
                              <a:latin typeface="+mj-lt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+mj-lt"/>
                            </a:rPr>
                            <m:t>0.5</m:t>
                          </m:r>
                          <m:r>
                            <a:rPr lang="es-ES" sz="2000" b="0" i="1" smtClean="0">
                              <a:latin typeface="+mj-lt"/>
                            </a:rPr>
                            <m:t>𝑧</m:t>
                          </m:r>
                        </m:num>
                        <m:den>
                          <m:r>
                            <a:rPr lang="es-ES" sz="2000" b="0" i="1" smtClean="0">
                              <a:latin typeface="+mj-lt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+mj-lt"/>
                            </a:rPr>
                            <m:t>𝑧</m:t>
                          </m:r>
                          <m:r>
                            <a:rPr lang="es-ES" sz="2000" b="0" i="1" smtClean="0">
                              <a:latin typeface="+mj-lt"/>
                            </a:rPr>
                            <m:t>−1.5)(</m:t>
                          </m:r>
                          <m:r>
                            <a:rPr lang="es-ES" sz="2000" b="0" i="1" smtClean="0">
                              <a:latin typeface="+mj-lt"/>
                            </a:rPr>
                            <m:t>𝑧</m:t>
                          </m:r>
                          <m:r>
                            <a:rPr lang="es-ES" sz="2000" b="0" i="1" smtClean="0">
                              <a:latin typeface="+mj-lt"/>
                            </a:rPr>
                            <m:t>−0.8)</m:t>
                          </m:r>
                        </m:den>
                      </m:f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>
                  <a:buNone/>
                </a:pPr>
                <a:endParaRPr lang="es-ES" sz="2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latin typeface="+mj-lt"/>
                  </a:rPr>
                  <a:t>     y T=0.1.</a:t>
                </a:r>
                <a:endParaRPr lang="es-PE" dirty="0">
                  <a:latin typeface="+mj-lt"/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369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64590"/>
            <a:ext cx="7886700" cy="4712373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Hallar N, P y Z del criterio de estabilidad de Nyquist considerando el siguiente sistema de control de velocidad de un motor DC.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5" y="3008276"/>
            <a:ext cx="4110414" cy="1325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252134" y="4237209"/>
                <a:ext cx="2502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ES" dirty="0"/>
                  <a:t>;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34" y="4237209"/>
                <a:ext cx="250273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4310732" y="4259736"/>
                <a:ext cx="3648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Considerar solo fricción viscosa =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32" y="4259736"/>
                <a:ext cx="3648756" cy="369332"/>
              </a:xfrm>
              <a:prstGeom prst="rect">
                <a:avLst/>
              </a:prstGeom>
              <a:blipFill>
                <a:blip r:embed="rId5"/>
                <a:stretch>
                  <a:fillRect l="-133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C019AE5-445C-4F85-AC8A-03F899C080C2}"/>
                  </a:ext>
                </a:extLst>
              </p:cNvPr>
              <p:cNvSpPr txBox="1"/>
              <p:nvPr/>
            </p:nvSpPr>
            <p:spPr>
              <a:xfrm>
                <a:off x="2707137" y="5161224"/>
                <a:ext cx="358662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0.6594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−0.6703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C019AE5-445C-4F85-AC8A-03F899C08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137" y="5161224"/>
                <a:ext cx="3586623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61C363A1-2ED8-40E7-89CF-D863ED55C8E2}"/>
              </a:ext>
            </a:extLst>
          </p:cNvPr>
          <p:cNvSpPr txBox="1"/>
          <p:nvPr/>
        </p:nvSpPr>
        <p:spPr>
          <a:xfrm>
            <a:off x="3712662" y="4787873"/>
            <a:ext cx="171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Modelo discreto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B657D76-733C-4448-8A57-92EB676F99ED}"/>
                  </a:ext>
                </a:extLst>
              </p:cNvPr>
              <p:cNvSpPr txBox="1"/>
              <p:nvPr/>
            </p:nvSpPr>
            <p:spPr>
              <a:xfrm>
                <a:off x="1068781" y="2231077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1800" dirty="0">
                    <a:latin typeface="+mj-lt"/>
                  </a:rPr>
                  <a:t>Considerar el control digital (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s-ES" sz="1800" dirty="0">
                    <a:latin typeface="+mj-lt"/>
                  </a:rPr>
                  <a:t>): </a:t>
                </a:r>
              </a:p>
              <a:p>
                <a:pPr marL="0" indent="0" algn="just">
                  <a:buNone/>
                </a:pPr>
                <a:r>
                  <a:rPr lang="es-ES" sz="1800" b="0" dirty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8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=1.2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s-E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B657D76-733C-4448-8A57-92EB676F9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81" y="2231077"/>
                <a:ext cx="4572000" cy="646331"/>
              </a:xfrm>
              <a:prstGeom prst="rect">
                <a:avLst/>
              </a:prstGeom>
              <a:blipFill>
                <a:blip r:embed="rId7"/>
                <a:stretch>
                  <a:fillRect l="-1067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566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907268"/>
          </a:xfrm>
        </p:spPr>
        <p:txBody>
          <a:bodyPr>
            <a:normAutofit/>
          </a:bodyPr>
          <a:lstStyle/>
          <a:p>
            <a:r>
              <a:rPr lang="es-ES" dirty="0"/>
              <a:t>Margen de ganancia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56" y="1288995"/>
            <a:ext cx="6858000" cy="44481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386657" y="4824248"/>
            <a:ext cx="1225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Cuando:</a:t>
            </a:r>
          </a:p>
          <a:p>
            <a:pPr algn="ctr"/>
            <a:r>
              <a:rPr lang="es-ES" sz="2400" dirty="0">
                <a:solidFill>
                  <a:srgbClr val="FF0000"/>
                </a:solidFill>
              </a:rPr>
              <a:t>P=0</a:t>
            </a:r>
            <a:endParaRPr lang="es-P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8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de estabilidad de los sistemas discretos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285818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Calibri" panose="020F0502020204030204" pitchFamily="34" charset="0"/>
              </a:rPr>
              <a:t>Texto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b="1" dirty="0"/>
              <a:t>Sistemas de Control en Tiempo Discreto.</a:t>
            </a:r>
            <a:r>
              <a:rPr lang="es-PE" sz="1800" dirty="0"/>
              <a:t> </a:t>
            </a:r>
            <a:r>
              <a:rPr lang="es-PE" sz="1800" dirty="0" err="1"/>
              <a:t>Ogata</a:t>
            </a:r>
            <a:r>
              <a:rPr lang="es-PE" sz="1800" dirty="0"/>
              <a:t>, </a:t>
            </a:r>
            <a:r>
              <a:rPr lang="es-PE" sz="1800" dirty="0" err="1"/>
              <a:t>Katsuhiko</a:t>
            </a:r>
            <a:r>
              <a:rPr lang="en-US" sz="1800" dirty="0"/>
              <a:t>, 1996.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14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907268"/>
          </a:xfrm>
        </p:spPr>
        <p:txBody>
          <a:bodyPr>
            <a:normAutofit/>
          </a:bodyPr>
          <a:lstStyle/>
          <a:p>
            <a:r>
              <a:rPr lang="es-ES" dirty="0"/>
              <a:t>Margen de fase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152525"/>
            <a:ext cx="7734300" cy="45529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386657" y="4824248"/>
            <a:ext cx="1225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Cuando:</a:t>
            </a:r>
          </a:p>
          <a:p>
            <a:pPr algn="ctr"/>
            <a:r>
              <a:rPr lang="es-ES" sz="2400" dirty="0">
                <a:solidFill>
                  <a:srgbClr val="FF0000"/>
                </a:solidFill>
              </a:rPr>
              <a:t>P=0</a:t>
            </a:r>
            <a:endParaRPr lang="es-P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04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907268"/>
          </a:xfrm>
        </p:spPr>
        <p:txBody>
          <a:bodyPr>
            <a:normAutofit/>
          </a:bodyPr>
          <a:lstStyle/>
          <a:p>
            <a:r>
              <a:rPr lang="es-ES" dirty="0"/>
              <a:t>Ejemplo: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6" y="2562553"/>
            <a:ext cx="2691634" cy="64328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09" y="304799"/>
            <a:ext cx="5676900" cy="55120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412E9E-50E7-47EC-A0B0-761AFA9215F9}"/>
              </a:ext>
            </a:extLst>
          </p:cNvPr>
          <p:cNvSpPr txBox="1"/>
          <p:nvPr/>
        </p:nvSpPr>
        <p:spPr>
          <a:xfrm>
            <a:off x="472699" y="365216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T=0.1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33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907268"/>
          </a:xfrm>
        </p:spPr>
        <p:txBody>
          <a:bodyPr>
            <a:normAutofit/>
          </a:bodyPr>
          <a:lstStyle/>
          <a:p>
            <a:r>
              <a:rPr lang="es-ES" dirty="0"/>
              <a:t>Ejemplo: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90" y="1024043"/>
            <a:ext cx="7548562" cy="480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8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907268"/>
          </a:xfrm>
        </p:spPr>
        <p:txBody>
          <a:bodyPr>
            <a:normAutofit fontScale="90000"/>
          </a:bodyPr>
          <a:lstStyle/>
          <a:p>
            <a:r>
              <a:rPr lang="es-ES" dirty="0"/>
              <a:t>Margen de fase y ganancia en el diagrama de Bode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63" y="1281113"/>
            <a:ext cx="5485415" cy="449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66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9"/>
            <a:ext cx="7886700" cy="907268"/>
          </a:xfrm>
        </p:spPr>
        <p:txBody>
          <a:bodyPr>
            <a:normAutofit/>
          </a:bodyPr>
          <a:lstStyle/>
          <a:p>
            <a:r>
              <a:rPr lang="es-ES" dirty="0"/>
              <a:t>Ejemplo: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255" y="206829"/>
            <a:ext cx="5014321" cy="56091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57" y="1931933"/>
            <a:ext cx="2732306" cy="172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/>
          </a:bodyPr>
          <a:lstStyle/>
          <a:p>
            <a:r>
              <a:rPr lang="es-ES" dirty="0"/>
              <a:t>Análisis de estabilidad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6" y="1787563"/>
            <a:ext cx="8312604" cy="348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3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/>
          </a:bodyPr>
          <a:lstStyle/>
          <a:p>
            <a:r>
              <a:rPr lang="es-ES" dirty="0"/>
              <a:t>Análisis de estabilidad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352660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s-PE" sz="2000" dirty="0">
                <a:latin typeface="+mj-lt"/>
              </a:rPr>
              <a:t>Computación numérica directa o algebraica de los </a:t>
            </a:r>
            <a:r>
              <a:rPr lang="es-PE" sz="2000" dirty="0" err="1">
                <a:latin typeface="+mj-lt"/>
              </a:rPr>
              <a:t>autovalores</a:t>
            </a:r>
            <a:r>
              <a:rPr lang="es-PE" sz="2000" dirty="0">
                <a:latin typeface="+mj-lt"/>
              </a:rPr>
              <a:t> de G.</a:t>
            </a:r>
          </a:p>
          <a:p>
            <a:pPr algn="just"/>
            <a:r>
              <a:rPr lang="es-PE" sz="2000" dirty="0">
                <a:latin typeface="+mj-lt"/>
              </a:rPr>
              <a:t>Métodos basados en las propiedades de polinomios característicos. Prueba de </a:t>
            </a:r>
            <a:r>
              <a:rPr lang="es-PE" sz="2000" dirty="0" err="1">
                <a:latin typeface="+mj-lt"/>
              </a:rPr>
              <a:t>Jury</a:t>
            </a:r>
            <a:r>
              <a:rPr lang="es-PE" sz="2000" dirty="0">
                <a:latin typeface="+mj-lt"/>
              </a:rPr>
              <a:t>.</a:t>
            </a:r>
          </a:p>
          <a:p>
            <a:pPr algn="just"/>
            <a:endParaRPr lang="es-PE" sz="2000" dirty="0">
              <a:latin typeface="+mj-lt"/>
            </a:endParaRPr>
          </a:p>
          <a:p>
            <a:pPr marL="0" indent="0" algn="just">
              <a:buNone/>
            </a:pPr>
            <a:endParaRPr lang="es-PE" sz="2000" dirty="0">
              <a:latin typeface="+mj-lt"/>
            </a:endParaRPr>
          </a:p>
          <a:p>
            <a:pPr algn="just"/>
            <a:r>
              <a:rPr lang="es-PE" sz="2000" dirty="0">
                <a:latin typeface="+mj-lt"/>
              </a:rPr>
              <a:t>Método de lugar de raíces.</a:t>
            </a:r>
          </a:p>
          <a:p>
            <a:pPr algn="just"/>
            <a:r>
              <a:rPr lang="es-PE" sz="2000" dirty="0">
                <a:latin typeface="+mj-lt"/>
              </a:rPr>
              <a:t>Criterio de </a:t>
            </a:r>
            <a:r>
              <a:rPr lang="es-PE" sz="2000" dirty="0" err="1">
                <a:latin typeface="+mj-lt"/>
              </a:rPr>
              <a:t>Routh-Hurwitz</a:t>
            </a:r>
            <a:endParaRPr lang="es-PE" sz="2000" dirty="0">
              <a:latin typeface="+mj-lt"/>
            </a:endParaRPr>
          </a:p>
          <a:p>
            <a:pPr algn="just"/>
            <a:r>
              <a:rPr lang="es-PE" sz="2000" dirty="0">
                <a:latin typeface="+mj-lt"/>
              </a:rPr>
              <a:t>Criterio de Nyquist.</a:t>
            </a:r>
            <a:r>
              <a:rPr lang="es-ES" sz="2000" dirty="0">
                <a:latin typeface="+mj-lt"/>
              </a:rPr>
              <a:t>.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469696"/>
            <a:ext cx="46101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3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 fontScale="90000"/>
          </a:bodyPr>
          <a:lstStyle/>
          <a:p>
            <a:r>
              <a:rPr lang="es-PE" dirty="0"/>
              <a:t>Estabilidad en el Plano Z – Círculo</a:t>
            </a:r>
            <a:br>
              <a:rPr lang="es-PE" dirty="0"/>
            </a:br>
            <a:r>
              <a:rPr lang="es-PE" dirty="0"/>
              <a:t>Unitario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341367"/>
            <a:ext cx="7238055" cy="447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21" y="206828"/>
            <a:ext cx="7886700" cy="1001769"/>
          </a:xfrm>
        </p:spPr>
        <p:txBody>
          <a:bodyPr>
            <a:normAutofit fontScale="90000"/>
          </a:bodyPr>
          <a:lstStyle/>
          <a:p>
            <a:r>
              <a:rPr lang="es-ES" dirty="0"/>
              <a:t>Transformación bilineal y criterio de Routh Hurwitz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1" y="1167380"/>
            <a:ext cx="8646539" cy="475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2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/>
          </a:bodyPr>
          <a:lstStyle/>
          <a:p>
            <a:r>
              <a:rPr lang="es-ES" dirty="0"/>
              <a:t>Ejemplo: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8" y="1590293"/>
            <a:ext cx="8140262" cy="302947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0387" y="5138004"/>
            <a:ext cx="777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Determinar el rango de valores de K para los cuales el sistema es estable.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03233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06829"/>
            <a:ext cx="7886700" cy="500100"/>
          </a:xfrm>
        </p:spPr>
        <p:txBody>
          <a:bodyPr>
            <a:normAutofit fontScale="90000"/>
          </a:bodyPr>
          <a:lstStyle/>
          <a:p>
            <a:r>
              <a:rPr lang="es-ES" dirty="0"/>
              <a:t>Solución: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583" y="2361536"/>
            <a:ext cx="5777841" cy="3478680"/>
          </a:xfrm>
          <a:prstGeom prst="rect">
            <a:avLst/>
          </a:prstGeom>
        </p:spPr>
      </p:pic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57B52F9-2C60-7A44-1964-CE3A962C99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751614"/>
              </p:ext>
            </p:extLst>
          </p:nvPr>
        </p:nvGraphicFramePr>
        <p:xfrm>
          <a:off x="805839" y="706929"/>
          <a:ext cx="6584041" cy="1706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n de mapa de bits" r:id="rId4" imgW="11056680" imgH="2857680" progId="Paint.Picture">
                  <p:embed/>
                </p:oleObj>
              </mc:Choice>
              <mc:Fallback>
                <p:oleObj name="Imagen de mapa de bits" r:id="rId4" imgW="11056680" imgH="2857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5839" y="706929"/>
                        <a:ext cx="6584041" cy="1706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1779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6660</TotalTime>
  <Words>1018</Words>
  <Application>Microsoft Office PowerPoint</Application>
  <PresentationFormat>Presentación en pantalla (4:3)</PresentationFormat>
  <Paragraphs>187</Paragraphs>
  <Slides>34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Tema de Office</vt:lpstr>
      <vt:lpstr>Imagen de mapa de bits</vt:lpstr>
      <vt:lpstr>Presentación de PowerPoint</vt:lpstr>
      <vt:lpstr>TEORÍA DE CONTROL 2</vt:lpstr>
      <vt:lpstr>Análisis de estabilidad de los sistemas discretos</vt:lpstr>
      <vt:lpstr>Análisis de estabilidad</vt:lpstr>
      <vt:lpstr>Análisis de estabilidad</vt:lpstr>
      <vt:lpstr>Estabilidad en el Plano Z – Círculo Unitario</vt:lpstr>
      <vt:lpstr>Transformación bilineal y criterio de Routh Hurwitz</vt:lpstr>
      <vt:lpstr>Ejemplo:</vt:lpstr>
      <vt:lpstr>Solución:</vt:lpstr>
      <vt:lpstr>Solución:</vt:lpstr>
      <vt:lpstr>Solución:</vt:lpstr>
      <vt:lpstr>Lugar geométrico de las raíces</vt:lpstr>
      <vt:lpstr>Ejemplo de Lugar geométrico de las raíces</vt:lpstr>
      <vt:lpstr>Solución</vt:lpstr>
      <vt:lpstr>Efecto del periodo de T sobre la respuesta transitoria para K=2</vt:lpstr>
      <vt:lpstr>Error en estado estable, entrada rampa unitaria</vt:lpstr>
      <vt:lpstr>Respuesta en frecuencia</vt:lpstr>
      <vt:lpstr>Respuesta en frecuencia</vt:lpstr>
      <vt:lpstr>Respuesta en frecuencia</vt:lpstr>
      <vt:lpstr>Respuesta en frecuencia</vt:lpstr>
      <vt:lpstr>Respuesta en frecuencia</vt:lpstr>
      <vt:lpstr>Respuesta en frecuencia</vt:lpstr>
      <vt:lpstr>Criterio de estabilidad de Nyquist para sistemas discretos</vt:lpstr>
      <vt:lpstr>Criterio de estabilidad de Nyquist para sistemas discretos</vt:lpstr>
      <vt:lpstr>Ejemplo:</vt:lpstr>
      <vt:lpstr>Ejemplo:</vt:lpstr>
      <vt:lpstr>Ejercicio 1</vt:lpstr>
      <vt:lpstr>Ejercicio</vt:lpstr>
      <vt:lpstr>Margen de ganancia</vt:lpstr>
      <vt:lpstr>Margen de fase</vt:lpstr>
      <vt:lpstr>Ejemplo:</vt:lpstr>
      <vt:lpstr>Ejemplo:</vt:lpstr>
      <vt:lpstr>Margen de fase y ganancia en el diagrama de Bode</vt:lpstr>
      <vt:lpstr>Ejemplo: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Cataño Sanchez</dc:creator>
  <cp:lastModifiedBy>Celso De La Cruz Casaño</cp:lastModifiedBy>
  <cp:revision>418</cp:revision>
  <dcterms:created xsi:type="dcterms:W3CDTF">2017-08-15T01:34:00Z</dcterms:created>
  <dcterms:modified xsi:type="dcterms:W3CDTF">2024-06-03T17:46:26Z</dcterms:modified>
</cp:coreProperties>
</file>