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8" r:id="rId2"/>
    <p:sldId id="256" r:id="rId3"/>
    <p:sldId id="265" r:id="rId4"/>
    <p:sldId id="267" r:id="rId5"/>
    <p:sldId id="323" r:id="rId6"/>
    <p:sldId id="280" r:id="rId7"/>
    <p:sldId id="284" r:id="rId8"/>
    <p:sldId id="285" r:id="rId9"/>
    <p:sldId id="286" r:id="rId10"/>
    <p:sldId id="288" r:id="rId11"/>
    <p:sldId id="291" r:id="rId12"/>
    <p:sldId id="292" r:id="rId13"/>
    <p:sldId id="293" r:id="rId14"/>
    <p:sldId id="294" r:id="rId15"/>
    <p:sldId id="298" r:id="rId16"/>
    <p:sldId id="295" r:id="rId17"/>
    <p:sldId id="257" r:id="rId18"/>
    <p:sldId id="260" r:id="rId19"/>
    <p:sldId id="268" r:id="rId20"/>
    <p:sldId id="269" r:id="rId21"/>
    <p:sldId id="270" r:id="rId22"/>
    <p:sldId id="271" r:id="rId23"/>
    <p:sldId id="300" r:id="rId24"/>
    <p:sldId id="299" r:id="rId25"/>
    <p:sldId id="272" r:id="rId26"/>
    <p:sldId id="273" r:id="rId27"/>
    <p:sldId id="274" r:id="rId28"/>
    <p:sldId id="275" r:id="rId29"/>
    <p:sldId id="320" r:id="rId30"/>
    <p:sldId id="301" r:id="rId31"/>
    <p:sldId id="302" r:id="rId32"/>
    <p:sldId id="304" r:id="rId33"/>
    <p:sldId id="305" r:id="rId34"/>
    <p:sldId id="306" r:id="rId35"/>
    <p:sldId id="307" r:id="rId36"/>
    <p:sldId id="308" r:id="rId37"/>
    <p:sldId id="309" r:id="rId38"/>
    <p:sldId id="310" r:id="rId39"/>
    <p:sldId id="311" r:id="rId40"/>
    <p:sldId id="312" r:id="rId41"/>
    <p:sldId id="315" r:id="rId42"/>
    <p:sldId id="316" r:id="rId43"/>
    <p:sldId id="319" r:id="rId44"/>
    <p:sldId id="313" r:id="rId45"/>
    <p:sldId id="314" r:id="rId46"/>
    <p:sldId id="317" r:id="rId47"/>
    <p:sldId id="322" r:id="rId48"/>
    <p:sldId id="321" r:id="rId49"/>
    <p:sldId id="31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042A0B7-A9BF-4B78-83C4-03E3BF1D7DAE}">
          <p14:sldIdLst>
            <p14:sldId id="258"/>
          </p14:sldIdLst>
        </p14:section>
        <p14:section name="Sección sin título" id="{7E08C883-4046-4C1D-83B7-AFDDEA79CCC9}">
          <p14:sldIdLst>
            <p14:sldId id="256"/>
            <p14:sldId id="265"/>
            <p14:sldId id="267"/>
            <p14:sldId id="323"/>
            <p14:sldId id="280"/>
            <p14:sldId id="284"/>
            <p14:sldId id="285"/>
            <p14:sldId id="286"/>
            <p14:sldId id="288"/>
            <p14:sldId id="291"/>
            <p14:sldId id="292"/>
            <p14:sldId id="293"/>
            <p14:sldId id="294"/>
            <p14:sldId id="298"/>
            <p14:sldId id="295"/>
            <p14:sldId id="257"/>
            <p14:sldId id="260"/>
            <p14:sldId id="268"/>
            <p14:sldId id="269"/>
            <p14:sldId id="270"/>
            <p14:sldId id="271"/>
            <p14:sldId id="300"/>
            <p14:sldId id="299"/>
            <p14:sldId id="272"/>
            <p14:sldId id="273"/>
            <p14:sldId id="274"/>
            <p14:sldId id="275"/>
            <p14:sldId id="320"/>
            <p14:sldId id="301"/>
            <p14:sldId id="302"/>
            <p14:sldId id="304"/>
            <p14:sldId id="305"/>
            <p14:sldId id="306"/>
            <p14:sldId id="307"/>
            <p14:sldId id="308"/>
            <p14:sldId id="309"/>
            <p14:sldId id="310"/>
            <p14:sldId id="311"/>
            <p14:sldId id="312"/>
            <p14:sldId id="315"/>
            <p14:sldId id="316"/>
            <p14:sldId id="319"/>
            <p14:sldId id="313"/>
            <p14:sldId id="314"/>
            <p14:sldId id="317"/>
            <p14:sldId id="322"/>
            <p14:sldId id="321"/>
            <p14:sldId id="318"/>
          </p14:sldIdLst>
        </p14:section>
      </p14:sectionLst>
    </p:ext>
    <p:ext uri="{EFAFB233-063F-42B5-8137-9DF3F51BA10A}">
      <p15:sldGuideLst xmlns:p15="http://schemas.microsoft.com/office/powerpoint/2012/main">
        <p15:guide id="1" orient="horz" pos="2183" userDrawn="1">
          <p15:clr>
            <a:srgbClr val="A4A3A4"/>
          </p15:clr>
        </p15:guide>
        <p15:guide id="2" pos="2880" userDrawn="1">
          <p15:clr>
            <a:srgbClr val="A4A3A4"/>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9" autoAdjust="0"/>
    <p:restoredTop sz="94660"/>
  </p:normalViewPr>
  <p:slideViewPr>
    <p:cSldViewPr snapToGrid="0" showGuides="1">
      <p:cViewPr varScale="1">
        <p:scale>
          <a:sx n="82" d="100"/>
          <a:sy n="82" d="100"/>
        </p:scale>
        <p:origin x="1819" y="72"/>
      </p:cViewPr>
      <p:guideLst>
        <p:guide orient="horz" pos="2183"/>
        <p:guide pos="2880"/>
        <p:guide pos="29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3F1BF-C838-44CB-BCC8-FC77A0E0D148}" type="datetimeFigureOut">
              <a:rPr lang="es-PE" smtClean="0"/>
              <a:t>12/03/2024</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91456-0CFE-4CEA-AACD-A1D7BD0BEAA2}" type="slidenum">
              <a:rPr lang="es-PE" smtClean="0"/>
              <a:t>‹Nº›</a:t>
            </a:fld>
            <a:endParaRPr lang="es-PE"/>
          </a:p>
        </p:txBody>
      </p:sp>
    </p:spTree>
    <p:extLst>
      <p:ext uri="{BB962C8B-B14F-4D97-AF65-F5344CB8AC3E}">
        <p14:creationId xmlns:p14="http://schemas.microsoft.com/office/powerpoint/2010/main" val="280844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12/03/2024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44436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12/03/2024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9200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12/03/2024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55379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12/03/2024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23928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4D7CF23-F881-4C7B-B080-8F6EF05B8923}" type="datetimeFigureOut">
              <a:rPr lang="es-PE" smtClean="0"/>
              <a:t>12/03/2024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9616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4D7CF23-F881-4C7B-B080-8F6EF05B8923}" type="datetimeFigureOut">
              <a:rPr lang="es-PE" smtClean="0"/>
              <a:t>12/03/2024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45372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4D7CF23-F881-4C7B-B080-8F6EF05B8923}" type="datetimeFigureOut">
              <a:rPr lang="es-PE" smtClean="0"/>
              <a:t>12/03/2024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69125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4D7CF23-F881-4C7B-B080-8F6EF05B8923}" type="datetimeFigureOut">
              <a:rPr lang="es-PE" smtClean="0"/>
              <a:t>12/03/2024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40663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7CF23-F881-4C7B-B080-8F6EF05B8923}" type="datetimeFigureOut">
              <a:rPr lang="es-PE" smtClean="0"/>
              <a:t>12/03/2024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76519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4D7CF23-F881-4C7B-B080-8F6EF05B8923}" type="datetimeFigureOut">
              <a:rPr lang="es-PE" smtClean="0"/>
              <a:t>12/03/2024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19303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4D7CF23-F881-4C7B-B080-8F6EF05B8923}" type="datetimeFigureOut">
              <a:rPr lang="es-PE" smtClean="0"/>
              <a:t>12/03/2024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1140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7CF23-F881-4C7B-B080-8F6EF05B8923}" type="datetimeFigureOut">
              <a:rPr lang="es-PE" smtClean="0"/>
              <a:t>12/03/2024</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72A1D-624B-4C58-BD5F-4871729DDBEA}" type="slidenum">
              <a:rPr lang="es-PE" smtClean="0"/>
              <a:t>‹Nº›</a:t>
            </a:fld>
            <a:endParaRPr lang="es-PE"/>
          </a:p>
        </p:txBody>
      </p:sp>
      <p:pic>
        <p:nvPicPr>
          <p:cNvPr id="8" name="Imagen 7"/>
          <p:cNvPicPr>
            <a:picLocks noChangeAspect="1"/>
          </p:cNvPicPr>
          <p:nvPr userDrawn="1"/>
        </p:nvPicPr>
        <p:blipFill>
          <a:blip r:embed="rId13"/>
          <a:stretch>
            <a:fillRect/>
          </a:stretch>
        </p:blipFill>
        <p:spPr>
          <a:xfrm>
            <a:off x="0" y="5824537"/>
            <a:ext cx="9144000" cy="1038225"/>
          </a:xfrm>
          <a:prstGeom prst="rect">
            <a:avLst/>
          </a:prstGeom>
        </p:spPr>
      </p:pic>
    </p:spTree>
    <p:extLst>
      <p:ext uri="{BB962C8B-B14F-4D97-AF65-F5344CB8AC3E}">
        <p14:creationId xmlns:p14="http://schemas.microsoft.com/office/powerpoint/2010/main" val="3767963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pita uchis 🌸 on X: &quot;EL NUEVO LOGO DE LA @pucp ES ALGO QUE ...">
            <a:extLst>
              <a:ext uri="{FF2B5EF4-FFF2-40B4-BE49-F238E27FC236}">
                <a16:creationId xmlns:a16="http://schemas.microsoft.com/office/drawing/2014/main" id="{3F0DB192-308E-1F82-A2EA-F7F52F0E7B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758" y="1246218"/>
            <a:ext cx="7595118" cy="427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47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lstStyle/>
          <a:p>
            <a:pPr algn="ctr"/>
            <a:r>
              <a:rPr lang="es-ES" dirty="0"/>
              <a:t>Proceso Técnico</a:t>
            </a:r>
            <a:endParaRPr lang="es-PE" dirty="0"/>
          </a:p>
        </p:txBody>
      </p:sp>
      <p:pic>
        <p:nvPicPr>
          <p:cNvPr id="4" name="Imagen 3"/>
          <p:cNvPicPr>
            <a:picLocks noChangeAspect="1"/>
          </p:cNvPicPr>
          <p:nvPr/>
        </p:nvPicPr>
        <p:blipFill>
          <a:blip r:embed="rId2"/>
          <a:stretch>
            <a:fillRect/>
          </a:stretch>
        </p:blipFill>
        <p:spPr>
          <a:xfrm>
            <a:off x="898634" y="717660"/>
            <a:ext cx="7094483" cy="5099160"/>
          </a:xfrm>
          <a:prstGeom prst="rect">
            <a:avLst/>
          </a:prstGeom>
        </p:spPr>
      </p:pic>
    </p:spTree>
    <p:extLst>
      <p:ext uri="{BB962C8B-B14F-4D97-AF65-F5344CB8AC3E}">
        <p14:creationId xmlns:p14="http://schemas.microsoft.com/office/powerpoint/2010/main" val="151569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lstStyle/>
          <a:p>
            <a:pPr algn="ctr"/>
            <a:r>
              <a:rPr lang="es-ES" dirty="0"/>
              <a:t>Proceso Técnico</a:t>
            </a:r>
            <a:endParaRPr lang="es-PE" dirty="0"/>
          </a:p>
        </p:txBody>
      </p:sp>
      <p:pic>
        <p:nvPicPr>
          <p:cNvPr id="3" name="Imagen 2"/>
          <p:cNvPicPr>
            <a:picLocks noChangeAspect="1"/>
          </p:cNvPicPr>
          <p:nvPr/>
        </p:nvPicPr>
        <p:blipFill>
          <a:blip r:embed="rId2"/>
          <a:stretch>
            <a:fillRect/>
          </a:stretch>
        </p:blipFill>
        <p:spPr>
          <a:xfrm>
            <a:off x="1830031" y="1809094"/>
            <a:ext cx="5380066" cy="4007823"/>
          </a:xfrm>
          <a:prstGeom prst="rect">
            <a:avLst/>
          </a:prstGeom>
        </p:spPr>
      </p:pic>
      <p:sp>
        <p:nvSpPr>
          <p:cNvPr id="5" name="CuadroTexto 4"/>
          <p:cNvSpPr txBox="1"/>
          <p:nvPr/>
        </p:nvSpPr>
        <p:spPr>
          <a:xfrm>
            <a:off x="882869" y="725214"/>
            <a:ext cx="5929828" cy="923330"/>
          </a:xfrm>
          <a:prstGeom prst="rect">
            <a:avLst/>
          </a:prstGeom>
          <a:noFill/>
        </p:spPr>
        <p:txBody>
          <a:bodyPr wrap="none" rtlCol="0">
            <a:spAutoFit/>
          </a:bodyPr>
          <a:lstStyle/>
          <a:p>
            <a:r>
              <a:rPr lang="es-ES" dirty="0"/>
              <a:t>Ejemplo:</a:t>
            </a:r>
          </a:p>
          <a:p>
            <a:r>
              <a:rPr lang="es-ES" dirty="0"/>
              <a:t>- planta técnica: reactor químico</a:t>
            </a:r>
          </a:p>
          <a:p>
            <a:r>
              <a:rPr lang="es-ES" dirty="0"/>
              <a:t>- proceso técnico: 3 sub-procesos (llenado, reacción, vaciado)</a:t>
            </a:r>
            <a:endParaRPr lang="es-PE" dirty="0"/>
          </a:p>
        </p:txBody>
      </p:sp>
    </p:spTree>
    <p:extLst>
      <p:ext uri="{BB962C8B-B14F-4D97-AF65-F5344CB8AC3E}">
        <p14:creationId xmlns:p14="http://schemas.microsoft.com/office/powerpoint/2010/main" val="176688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normAutofit/>
          </a:bodyPr>
          <a:lstStyle/>
          <a:p>
            <a:pPr algn="ctr"/>
            <a:r>
              <a:rPr lang="es-ES" dirty="0"/>
              <a:t>Sistema de tiempo real</a:t>
            </a:r>
            <a:endParaRPr lang="es-PE" dirty="0"/>
          </a:p>
        </p:txBody>
      </p:sp>
      <p:pic>
        <p:nvPicPr>
          <p:cNvPr id="4" name="Imagen 3"/>
          <p:cNvPicPr>
            <a:picLocks noChangeAspect="1"/>
          </p:cNvPicPr>
          <p:nvPr/>
        </p:nvPicPr>
        <p:blipFill>
          <a:blip r:embed="rId2"/>
          <a:stretch>
            <a:fillRect/>
          </a:stretch>
        </p:blipFill>
        <p:spPr>
          <a:xfrm>
            <a:off x="1054437" y="892976"/>
            <a:ext cx="7035126" cy="4899463"/>
          </a:xfrm>
          <a:prstGeom prst="rect">
            <a:avLst/>
          </a:prstGeom>
        </p:spPr>
      </p:pic>
    </p:spTree>
    <p:extLst>
      <p:ext uri="{BB962C8B-B14F-4D97-AF65-F5344CB8AC3E}">
        <p14:creationId xmlns:p14="http://schemas.microsoft.com/office/powerpoint/2010/main" val="83206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normAutofit/>
          </a:bodyPr>
          <a:lstStyle/>
          <a:p>
            <a:pPr algn="ctr"/>
            <a:r>
              <a:rPr lang="es-ES" dirty="0"/>
              <a:t>Sistema de tiempo real</a:t>
            </a:r>
            <a:endParaRPr lang="es-PE" dirty="0"/>
          </a:p>
        </p:txBody>
      </p:sp>
      <p:pic>
        <p:nvPicPr>
          <p:cNvPr id="3" name="Imagen 2"/>
          <p:cNvPicPr>
            <a:picLocks noChangeAspect="1"/>
          </p:cNvPicPr>
          <p:nvPr/>
        </p:nvPicPr>
        <p:blipFill>
          <a:blip r:embed="rId2"/>
          <a:stretch>
            <a:fillRect/>
          </a:stretch>
        </p:blipFill>
        <p:spPr>
          <a:xfrm>
            <a:off x="1040524" y="796047"/>
            <a:ext cx="6965731" cy="4997912"/>
          </a:xfrm>
          <a:prstGeom prst="rect">
            <a:avLst/>
          </a:prstGeom>
        </p:spPr>
      </p:pic>
    </p:spTree>
    <p:extLst>
      <p:ext uri="{BB962C8B-B14F-4D97-AF65-F5344CB8AC3E}">
        <p14:creationId xmlns:p14="http://schemas.microsoft.com/office/powerpoint/2010/main" val="281657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normAutofit/>
          </a:bodyPr>
          <a:lstStyle/>
          <a:p>
            <a:pPr algn="ctr"/>
            <a:r>
              <a:rPr lang="es-ES" dirty="0"/>
              <a:t>Sistema de tiempo real</a:t>
            </a:r>
            <a:endParaRPr lang="es-PE" dirty="0"/>
          </a:p>
        </p:txBody>
      </p:sp>
      <p:pic>
        <p:nvPicPr>
          <p:cNvPr id="3" name="Imagen 2"/>
          <p:cNvPicPr>
            <a:picLocks noChangeAspect="1"/>
          </p:cNvPicPr>
          <p:nvPr/>
        </p:nvPicPr>
        <p:blipFill>
          <a:blip r:embed="rId2"/>
          <a:stretch>
            <a:fillRect/>
          </a:stretch>
        </p:blipFill>
        <p:spPr>
          <a:xfrm>
            <a:off x="1195387" y="1719262"/>
            <a:ext cx="6753225" cy="3419475"/>
          </a:xfrm>
          <a:prstGeom prst="rect">
            <a:avLst/>
          </a:prstGeom>
        </p:spPr>
      </p:pic>
    </p:spTree>
    <p:extLst>
      <p:ext uri="{BB962C8B-B14F-4D97-AF65-F5344CB8AC3E}">
        <p14:creationId xmlns:p14="http://schemas.microsoft.com/office/powerpoint/2010/main" val="3428979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normAutofit fontScale="90000"/>
          </a:bodyPr>
          <a:lstStyle/>
          <a:p>
            <a:pPr algn="ctr"/>
            <a:r>
              <a:rPr lang="es-ES" dirty="0"/>
              <a:t>Computadora en la automatización</a:t>
            </a:r>
            <a:endParaRPr lang="es-PE" dirty="0"/>
          </a:p>
        </p:txBody>
      </p:sp>
      <p:pic>
        <p:nvPicPr>
          <p:cNvPr id="3" name="Imagen 2"/>
          <p:cNvPicPr>
            <a:picLocks noChangeAspect="1"/>
          </p:cNvPicPr>
          <p:nvPr/>
        </p:nvPicPr>
        <p:blipFill>
          <a:blip r:embed="rId2"/>
          <a:stretch>
            <a:fillRect/>
          </a:stretch>
        </p:blipFill>
        <p:spPr>
          <a:xfrm>
            <a:off x="1047750" y="1357312"/>
            <a:ext cx="7048500" cy="4143375"/>
          </a:xfrm>
          <a:prstGeom prst="rect">
            <a:avLst/>
          </a:prstGeom>
        </p:spPr>
      </p:pic>
    </p:spTree>
    <p:extLst>
      <p:ext uri="{BB962C8B-B14F-4D97-AF65-F5344CB8AC3E}">
        <p14:creationId xmlns:p14="http://schemas.microsoft.com/office/powerpoint/2010/main" val="27364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normAutofit fontScale="90000"/>
          </a:bodyPr>
          <a:lstStyle/>
          <a:p>
            <a:pPr algn="ctr"/>
            <a:r>
              <a:rPr lang="es-ES" dirty="0"/>
              <a:t>Computadora en la automatización</a:t>
            </a:r>
            <a:endParaRPr lang="es-PE" dirty="0"/>
          </a:p>
        </p:txBody>
      </p:sp>
      <p:pic>
        <p:nvPicPr>
          <p:cNvPr id="3" name="Imagen 2"/>
          <p:cNvPicPr>
            <a:picLocks noChangeAspect="1"/>
          </p:cNvPicPr>
          <p:nvPr/>
        </p:nvPicPr>
        <p:blipFill>
          <a:blip r:embed="rId2"/>
          <a:stretch>
            <a:fillRect/>
          </a:stretch>
        </p:blipFill>
        <p:spPr>
          <a:xfrm>
            <a:off x="1001931" y="971385"/>
            <a:ext cx="7077075" cy="4810125"/>
          </a:xfrm>
          <a:prstGeom prst="rect">
            <a:avLst/>
          </a:prstGeom>
        </p:spPr>
      </p:pic>
    </p:spTree>
    <p:extLst>
      <p:ext uri="{BB962C8B-B14F-4D97-AF65-F5344CB8AC3E}">
        <p14:creationId xmlns:p14="http://schemas.microsoft.com/office/powerpoint/2010/main" val="221254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PE" dirty="0"/>
              <a:t>Teoría de Control Moderna y Teoría de Control Clásica</a:t>
            </a:r>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Modern Control </a:t>
            </a:r>
            <a:r>
              <a:rPr lang="es-PE" sz="1800" b="1" dirty="0" err="1"/>
              <a:t>Systems</a:t>
            </a:r>
            <a:r>
              <a:rPr lang="es-PE" sz="1800" b="1" dirty="0"/>
              <a:t>.</a:t>
            </a:r>
            <a:r>
              <a:rPr lang="es-PE" sz="1800" dirty="0"/>
              <a:t> Richard </a:t>
            </a:r>
            <a:r>
              <a:rPr lang="es-PE" sz="1800" dirty="0" err="1"/>
              <a:t>Dorf</a:t>
            </a:r>
            <a:r>
              <a:rPr lang="es-PE" sz="1800" dirty="0"/>
              <a:t> y Robert </a:t>
            </a:r>
            <a:r>
              <a:rPr lang="es-PE" sz="1800" dirty="0" err="1"/>
              <a:t>Bishop</a:t>
            </a:r>
            <a:r>
              <a:rPr lang="en-US" sz="1800" dirty="0"/>
              <a:t>, 2005</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279074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clásica</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Emplea la técnica de modelamiento basada en la FT. </a:t>
            </a:r>
          </a:p>
          <a:p>
            <a:pPr algn="just"/>
            <a:r>
              <a:rPr lang="es-ES" sz="2000" dirty="0">
                <a:latin typeface="+mj-lt"/>
              </a:rPr>
              <a:t>Aquí se emplea una descripción entrada- salida del sistema.</a:t>
            </a:r>
          </a:p>
          <a:p>
            <a:pPr algn="just"/>
            <a:r>
              <a:rPr lang="es-ES" sz="2000" dirty="0" err="1">
                <a:latin typeface="+mj-lt"/>
              </a:rPr>
              <a:t>Ejm</a:t>
            </a:r>
            <a:r>
              <a:rPr lang="es-ES" sz="2000" dirty="0">
                <a:latin typeface="+mj-lt"/>
              </a:rPr>
              <a:t>. </a:t>
            </a:r>
          </a:p>
          <a:p>
            <a:pPr lvl="1" algn="just"/>
            <a:r>
              <a:rPr lang="es-ES" sz="2000" dirty="0">
                <a:latin typeface="+mj-lt"/>
              </a:rPr>
              <a:t>Se emplea el Diseño por el lugar geométrico de las raíces.</a:t>
            </a:r>
          </a:p>
          <a:p>
            <a:pPr lvl="1" algn="just"/>
            <a:r>
              <a:rPr lang="es-ES" sz="2000" dirty="0">
                <a:latin typeface="+mj-lt"/>
              </a:rPr>
              <a:t>Se emplea en el Diseño por Diagrama de Bode</a:t>
            </a:r>
          </a:p>
          <a:p>
            <a:pPr lvl="1" algn="just"/>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2161468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clásica</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Realiza el análisis de la respuesta en el tiempo</a:t>
            </a:r>
          </a:p>
          <a:p>
            <a:pPr algn="just"/>
            <a:r>
              <a:rPr lang="es-ES" sz="2000" dirty="0">
                <a:latin typeface="+mj-lt"/>
              </a:rPr>
              <a:t>Respuesta al escalón</a:t>
            </a:r>
          </a:p>
          <a:p>
            <a:pPr algn="just"/>
            <a:r>
              <a:rPr lang="es-ES" sz="2000" dirty="0">
                <a:latin typeface="+mj-lt"/>
              </a:rPr>
              <a:t>Respuesta a la rampa</a:t>
            </a:r>
          </a:p>
          <a:p>
            <a:pPr algn="just"/>
            <a:r>
              <a:rPr lang="es-ES" sz="2000" dirty="0">
                <a:latin typeface="+mj-lt"/>
              </a:rPr>
              <a:t>Especificaciones de respuesta en el tiempo en el diseño (tiempo de subida, </a:t>
            </a:r>
            <a:r>
              <a:rPr lang="es-ES" sz="2000" dirty="0" err="1">
                <a:latin typeface="+mj-lt"/>
              </a:rPr>
              <a:t>sobreimpulso</a:t>
            </a:r>
            <a:r>
              <a:rPr lang="es-ES" sz="2000" dirty="0">
                <a:latin typeface="+mj-lt"/>
              </a:rPr>
              <a:t>, tiempo de establecimiento, y valor en estado estable)</a:t>
            </a:r>
          </a:p>
          <a:p>
            <a:pPr algn="just"/>
            <a:r>
              <a:rPr lang="es-ES" sz="2000" dirty="0">
                <a:latin typeface="+mj-lt"/>
              </a:rPr>
              <a:t>Se utiliza:</a:t>
            </a:r>
          </a:p>
          <a:p>
            <a:pPr lvl="1" algn="just"/>
            <a:r>
              <a:rPr lang="es-ES" sz="1600" dirty="0">
                <a:latin typeface="+mj-lt"/>
              </a:rPr>
              <a:t>Respuesta transitoria</a:t>
            </a:r>
          </a:p>
          <a:p>
            <a:pPr lvl="1" algn="just"/>
            <a:r>
              <a:rPr lang="es-ES" sz="1600" dirty="0">
                <a:latin typeface="+mj-lt"/>
              </a:rPr>
              <a:t>Gráfico del lugar de raíces</a:t>
            </a:r>
          </a:p>
          <a:p>
            <a:pPr algn="just"/>
            <a:endParaRPr lang="es-PE" sz="2000" dirty="0">
              <a:latin typeface="+mj-lt"/>
            </a:endParaRPr>
          </a:p>
        </p:txBody>
      </p:sp>
    </p:spTree>
    <p:extLst>
      <p:ext uri="{BB962C8B-B14F-4D97-AF65-F5344CB8AC3E}">
        <p14:creationId xmlns:p14="http://schemas.microsoft.com/office/powerpoint/2010/main" val="237921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dirty="0"/>
              <a:t>TEORÍA DE CONTROL 2</a:t>
            </a:r>
          </a:p>
        </p:txBody>
      </p:sp>
      <p:sp>
        <p:nvSpPr>
          <p:cNvPr id="3" name="Subtítulo 2"/>
          <p:cNvSpPr>
            <a:spLocks noGrp="1"/>
          </p:cNvSpPr>
          <p:nvPr>
            <p:ph type="subTitle" idx="1"/>
          </p:nvPr>
        </p:nvSpPr>
        <p:spPr/>
        <p:txBody>
          <a:bodyPr/>
          <a:lstStyle/>
          <a:p>
            <a:r>
              <a:rPr lang="es-ES" dirty="0"/>
              <a:t>Dr. Celso De La Cruz Casaño</a:t>
            </a:r>
            <a:endParaRPr lang="es-PE" dirty="0"/>
          </a:p>
        </p:txBody>
      </p:sp>
    </p:spTree>
    <p:extLst>
      <p:ext uri="{BB962C8B-B14F-4D97-AF65-F5344CB8AC3E}">
        <p14:creationId xmlns:p14="http://schemas.microsoft.com/office/powerpoint/2010/main" val="342912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clásica</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Realiza el análisis en el dominio de la frecuencia</a:t>
            </a:r>
          </a:p>
          <a:p>
            <a:pPr algn="just"/>
            <a:r>
              <a:rPr lang="es-ES" sz="2000" dirty="0">
                <a:latin typeface="+mj-lt"/>
              </a:rPr>
              <a:t>Función de respuesta en frecuencia (cambio de magnitud, desplazamiento de fase y ancho de banda)</a:t>
            </a:r>
          </a:p>
          <a:p>
            <a:pPr algn="just"/>
            <a:r>
              <a:rPr lang="es-ES" sz="2000" dirty="0">
                <a:latin typeface="+mj-lt"/>
              </a:rPr>
              <a:t>Especificaciones de diseño en términos de la respuesta en frecuencia.</a:t>
            </a:r>
          </a:p>
          <a:p>
            <a:pPr algn="just"/>
            <a:r>
              <a:rPr lang="es-ES" sz="2000" dirty="0">
                <a:latin typeface="+mj-lt"/>
              </a:rPr>
              <a:t>Se utilizan:</a:t>
            </a:r>
          </a:p>
          <a:p>
            <a:pPr lvl="1" algn="just"/>
            <a:r>
              <a:rPr lang="es-ES" sz="1600" dirty="0">
                <a:latin typeface="+mj-lt"/>
              </a:rPr>
              <a:t>Diagramas de Bode</a:t>
            </a:r>
          </a:p>
          <a:p>
            <a:pPr lvl="1" algn="just"/>
            <a:r>
              <a:rPr lang="es-ES" sz="1600" dirty="0">
                <a:latin typeface="+mj-lt"/>
              </a:rPr>
              <a:t>Diagrama de Nyquist</a:t>
            </a:r>
            <a:endParaRPr lang="es-PE" sz="1600" dirty="0">
              <a:latin typeface="+mj-lt"/>
            </a:endParaRPr>
          </a:p>
        </p:txBody>
      </p:sp>
    </p:spTree>
    <p:extLst>
      <p:ext uri="{BB962C8B-B14F-4D97-AF65-F5344CB8AC3E}">
        <p14:creationId xmlns:p14="http://schemas.microsoft.com/office/powerpoint/2010/main" val="2932551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clásica</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Controladores más usados</a:t>
            </a:r>
          </a:p>
          <a:p>
            <a:pPr algn="just"/>
            <a:r>
              <a:rPr lang="es-ES" sz="2000" dirty="0">
                <a:latin typeface="+mj-lt"/>
              </a:rPr>
              <a:t>Compensador en ganancia (controlador proporcional)</a:t>
            </a:r>
          </a:p>
          <a:p>
            <a:pPr algn="just"/>
            <a:r>
              <a:rPr lang="es-ES" sz="2000" dirty="0">
                <a:latin typeface="+mj-lt"/>
              </a:rPr>
              <a:t>Compensador de adelanto de fase</a:t>
            </a:r>
          </a:p>
          <a:p>
            <a:pPr algn="just"/>
            <a:r>
              <a:rPr lang="es-ES" sz="2000" dirty="0">
                <a:latin typeface="+mj-lt"/>
              </a:rPr>
              <a:t>Compensador de atraso de fase</a:t>
            </a:r>
          </a:p>
          <a:p>
            <a:pPr algn="just"/>
            <a:r>
              <a:rPr lang="es-ES" sz="2000" dirty="0">
                <a:latin typeface="+mj-lt"/>
              </a:rPr>
              <a:t>Compensador atraso-adelanto</a:t>
            </a:r>
          </a:p>
          <a:p>
            <a:pPr algn="just"/>
            <a:r>
              <a:rPr lang="es-ES" sz="2000" dirty="0">
                <a:latin typeface="+mj-lt"/>
              </a:rPr>
              <a:t>Controlador PID</a:t>
            </a:r>
          </a:p>
          <a:p>
            <a:pPr algn="just"/>
            <a:endParaRPr lang="es-PE" sz="2000" dirty="0">
              <a:latin typeface="+mj-lt"/>
            </a:endParaRPr>
          </a:p>
        </p:txBody>
      </p:sp>
    </p:spTree>
    <p:extLst>
      <p:ext uri="{BB962C8B-B14F-4D97-AF65-F5344CB8AC3E}">
        <p14:creationId xmlns:p14="http://schemas.microsoft.com/office/powerpoint/2010/main" val="3411142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clásica</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Ventajas:</a:t>
            </a:r>
          </a:p>
          <a:p>
            <a:pPr algn="just"/>
            <a:r>
              <a:rPr lang="es-ES" sz="2000" dirty="0">
                <a:latin typeface="+mj-lt"/>
              </a:rPr>
              <a:t>Es relativamente simple el diseñar un compensador para satisfacer las especificaciones de desempeño.</a:t>
            </a:r>
          </a:p>
          <a:p>
            <a:pPr algn="just"/>
            <a:r>
              <a:rPr lang="es-ES" sz="2000" dirty="0">
                <a:latin typeface="+mj-lt"/>
              </a:rPr>
              <a:t>Las técnicas clásicas incluyen herramientas bien desarrolladas para estudiar la robustez a los disturbios, ruido del sensor, e incertidumbres en el modelo matemático.</a:t>
            </a:r>
          </a:p>
          <a:p>
            <a:pPr algn="just"/>
            <a:r>
              <a:rPr lang="es-ES" sz="2000" dirty="0">
                <a:latin typeface="+mj-lt"/>
              </a:rPr>
              <a:t>El lenguaje del control clásico es ampliamente usado y ampliamente entendido.</a:t>
            </a:r>
          </a:p>
          <a:p>
            <a:pPr algn="just"/>
            <a:endParaRPr lang="es-PE" sz="2000" dirty="0">
              <a:latin typeface="+mj-lt"/>
            </a:endParaRPr>
          </a:p>
        </p:txBody>
      </p:sp>
    </p:spTree>
    <p:extLst>
      <p:ext uri="{BB962C8B-B14F-4D97-AF65-F5344CB8AC3E}">
        <p14:creationId xmlns:p14="http://schemas.microsoft.com/office/powerpoint/2010/main" val="1427410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clásica</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Desventajas:</a:t>
            </a:r>
          </a:p>
          <a:p>
            <a:pPr algn="just"/>
            <a:r>
              <a:rPr lang="es-ES" sz="2000" dirty="0">
                <a:latin typeface="+mj-lt"/>
              </a:rPr>
              <a:t>El control clásico se centra en sistemas una-entrada, una-salida (SISO). Muchos de los sistemas de control de interés para la robótica e ingeniería de procesos, tienen múltiples entradas y múltiples salidas (MIMO). </a:t>
            </a:r>
          </a:p>
          <a:p>
            <a:pPr algn="just"/>
            <a:r>
              <a:rPr lang="es-ES" sz="2000" dirty="0">
                <a:latin typeface="+mj-lt"/>
              </a:rPr>
              <a:t>Las técnicas clásicas se pueden extender a los sistemas MIMO, pero el proceso es más tedioso.</a:t>
            </a:r>
          </a:p>
          <a:p>
            <a:pPr algn="just"/>
            <a:r>
              <a:rPr lang="es-ES" sz="2000" dirty="0">
                <a:latin typeface="+mj-lt"/>
              </a:rPr>
              <a:t>La técnica del dominio de la frecuencia es apropiada solamente para sistemas invariantes en el tiempo. En la práctica se presentan sistemas variantes en el tiempo.</a:t>
            </a:r>
          </a:p>
          <a:p>
            <a:pPr algn="just"/>
            <a:endParaRPr lang="es-PE" sz="2000" dirty="0">
              <a:latin typeface="+mj-lt"/>
            </a:endParaRPr>
          </a:p>
        </p:txBody>
      </p:sp>
    </p:spTree>
    <p:extLst>
      <p:ext uri="{BB962C8B-B14F-4D97-AF65-F5344CB8AC3E}">
        <p14:creationId xmlns:p14="http://schemas.microsoft.com/office/powerpoint/2010/main" val="3316488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a:t>
            </a:r>
            <a:r>
              <a:rPr lang="es-ES" b="1" dirty="0"/>
              <a:t>moderna</a:t>
            </a:r>
            <a:endParaRPr lang="es-PE" b="1"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Emplea la técnica de modelamiento basada en las ecuaciones de estado. </a:t>
            </a:r>
          </a:p>
          <a:p>
            <a:pPr algn="just"/>
            <a:r>
              <a:rPr lang="es-ES" sz="2000" dirty="0">
                <a:latin typeface="+mj-lt"/>
              </a:rPr>
              <a:t>Aquí se emplea una descripción de los estados internos del sistema la cual incluye la relación de entrada- salida.</a:t>
            </a:r>
          </a:p>
          <a:p>
            <a:pPr algn="just"/>
            <a:r>
              <a:rPr lang="es-ES" sz="2000" dirty="0">
                <a:latin typeface="+mj-lt"/>
              </a:rPr>
              <a:t>Es decir, se emplea variables de estados además de las variables de entrada y salida.</a:t>
            </a:r>
          </a:p>
          <a:p>
            <a:pPr algn="just"/>
            <a:r>
              <a:rPr lang="es-ES" sz="2000" dirty="0" err="1">
                <a:latin typeface="+mj-lt"/>
              </a:rPr>
              <a:t>Ejm</a:t>
            </a:r>
            <a:r>
              <a:rPr lang="es-ES" sz="2000" dirty="0">
                <a:latin typeface="+mj-lt"/>
              </a:rPr>
              <a:t>. Se emplea en el Diseño por Ubicación de polos.</a:t>
            </a:r>
          </a:p>
          <a:p>
            <a:pPr algn="just"/>
            <a:endParaRPr lang="es-PE" sz="2000" dirty="0">
              <a:latin typeface="+mj-lt"/>
            </a:endParaRPr>
          </a:p>
        </p:txBody>
      </p:sp>
    </p:spTree>
    <p:extLst>
      <p:ext uri="{BB962C8B-B14F-4D97-AF65-F5344CB8AC3E}">
        <p14:creationId xmlns:p14="http://schemas.microsoft.com/office/powerpoint/2010/main" val="23613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moderna</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lgn="just">
                  <a:buNone/>
                </a:pPr>
                <a:r>
                  <a:rPr lang="es-ES" sz="2000" dirty="0">
                    <a:latin typeface="+mj-lt"/>
                  </a:rPr>
                  <a:t>Concepto de estado:</a:t>
                </a:r>
              </a:p>
              <a:p>
                <a:pPr algn="just"/>
                <a:r>
                  <a:rPr lang="es-ES" sz="2000" dirty="0">
                    <a:latin typeface="+mj-lt"/>
                  </a:rPr>
                  <a:t>El estado de un sistema es un conjunto de variables, tal que, el conocimiento de estas variables y la entrada puede, con las ecuaciones que describen la dinámica, proveer del estado futuro y la salida de un sistema .</a:t>
                </a:r>
              </a:p>
              <a:p>
                <a:pPr algn="just"/>
                <a:r>
                  <a:rPr lang="es-ES" sz="2000" dirty="0">
                    <a:latin typeface="+mj-lt"/>
                  </a:rPr>
                  <a:t>En el libro texto de </a:t>
                </a:r>
                <a:r>
                  <a:rPr lang="es-ES" sz="2000" dirty="0" err="1">
                    <a:latin typeface="+mj-lt"/>
                  </a:rPr>
                  <a:t>Kuo</a:t>
                </a:r>
                <a:r>
                  <a:rPr lang="es-ES" sz="2000" dirty="0">
                    <a:latin typeface="+mj-lt"/>
                  </a:rPr>
                  <a:t> (1995), las variables de estado de un sistema son definidas como el conjunto mínimo de variables, tal que el conocimiento de estas variables en cualquier tiempo t</a:t>
                </a:r>
                <a:r>
                  <a:rPr lang="es-ES" sz="1400" dirty="0">
                    <a:latin typeface="+mj-lt"/>
                  </a:rPr>
                  <a:t>0</a:t>
                </a:r>
                <a:r>
                  <a:rPr lang="es-ES" sz="2000" dirty="0">
                    <a:latin typeface="+mj-lt"/>
                  </a:rPr>
                  <a:t>, y la subsiguiente información de la excitación de la entrada, son suficientes para determinar el estado del sistema </a:t>
                </a:r>
                <a14:m>
                  <m:oMath xmlns:m="http://schemas.openxmlformats.org/officeDocument/2006/math">
                    <m:r>
                      <a:rPr lang="es-ES" sz="200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 </m:t>
                    </m:r>
                    <m:r>
                      <a:rPr lang="es-ES" sz="2000" b="0" i="1" smtClean="0">
                        <a:latin typeface="Cambria Math" panose="02040503050406030204" pitchFamily="18" charset="0"/>
                        <a:ea typeface="Cambria Math" panose="02040503050406030204" pitchFamily="18" charset="0"/>
                      </a:rPr>
                      <m:t>𝑡</m:t>
                    </m:r>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𝑡</m:t>
                        </m:r>
                      </m:e>
                      <m:sub>
                        <m:r>
                          <a:rPr lang="es-ES" sz="2000" b="0" i="1" smtClean="0">
                            <a:latin typeface="Cambria Math" panose="02040503050406030204" pitchFamily="18" charset="0"/>
                            <a:ea typeface="Cambria Math" panose="02040503050406030204" pitchFamily="18" charset="0"/>
                          </a:rPr>
                          <m:t>0</m:t>
                        </m:r>
                      </m:sub>
                    </m:sSub>
                  </m:oMath>
                </a14:m>
                <a:r>
                  <a:rPr lang="es-PE" sz="2000" dirty="0">
                    <a:latin typeface="+mj-lt"/>
                  </a:rPr>
                  <a:t>.</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773" t="-1401" r="-850"/>
                </a:stretch>
              </a:blipFill>
            </p:spPr>
            <p:txBody>
              <a:bodyPr/>
              <a:lstStyle/>
              <a:p>
                <a:r>
                  <a:rPr lang="es-PE">
                    <a:noFill/>
                  </a:rPr>
                  <a:t> </a:t>
                </a:r>
              </a:p>
            </p:txBody>
          </p:sp>
        </mc:Fallback>
      </mc:AlternateContent>
    </p:spTree>
    <p:extLst>
      <p:ext uri="{BB962C8B-B14F-4D97-AF65-F5344CB8AC3E}">
        <p14:creationId xmlns:p14="http://schemas.microsoft.com/office/powerpoint/2010/main" val="1807991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moderna</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Ejemplo: Sistema masa resorte amortiguador.</a:t>
                </a:r>
              </a:p>
              <a:p>
                <a:pPr algn="just"/>
                <a:r>
                  <a:rPr lang="es-ES" sz="2000" dirty="0">
                    <a:latin typeface="+mj-lt"/>
                  </a:rPr>
                  <a:t>Los estados son la posición </a:t>
                </a:r>
                <a14:m>
                  <m:oMath xmlns:m="http://schemas.openxmlformats.org/officeDocument/2006/math">
                    <m:r>
                      <a:rPr lang="es-ES" sz="2000" b="0" i="1" smtClean="0">
                        <a:latin typeface="Cambria Math" panose="02040503050406030204" pitchFamily="18" charset="0"/>
                      </a:rPr>
                      <m:t>𝑦</m:t>
                    </m:r>
                    <m:r>
                      <a:rPr lang="es-ES" sz="2000" b="0" i="1" smtClean="0">
                        <a:latin typeface="Cambria Math" panose="02040503050406030204" pitchFamily="18" charset="0"/>
                      </a:rPr>
                      <m:t>(</m:t>
                    </m:r>
                    <m:r>
                      <a:rPr lang="es-ES" sz="2000" b="0" i="1" smtClean="0">
                        <a:latin typeface="Cambria Math" panose="02040503050406030204" pitchFamily="18" charset="0"/>
                      </a:rPr>
                      <m:t>𝑡</m:t>
                    </m:r>
                    <m:r>
                      <a:rPr lang="es-ES" sz="2000" b="0" i="1" smtClean="0">
                        <a:latin typeface="Cambria Math" panose="02040503050406030204" pitchFamily="18" charset="0"/>
                      </a:rPr>
                      <m:t>) </m:t>
                    </m:r>
                  </m:oMath>
                </a14:m>
                <a:r>
                  <a:rPr lang="es-ES" sz="2000" dirty="0">
                    <a:latin typeface="+mj-lt"/>
                  </a:rPr>
                  <a:t>y la velocidad </a:t>
                </a:r>
                <a14:m>
                  <m:oMath xmlns:m="http://schemas.openxmlformats.org/officeDocument/2006/math">
                    <m:acc>
                      <m:accPr>
                        <m:chr m:val="̇"/>
                        <m:ctrlPr>
                          <a:rPr lang="es-ES" sz="2000" i="1">
                            <a:latin typeface="Cambria Math" panose="02040503050406030204" pitchFamily="18" charset="0"/>
                          </a:rPr>
                        </m:ctrlPr>
                      </m:accPr>
                      <m:e>
                        <m:r>
                          <a:rPr lang="es-ES" sz="2000" i="1">
                            <a:latin typeface="Cambria Math" panose="02040503050406030204" pitchFamily="18" charset="0"/>
                          </a:rPr>
                          <m:t>𝑦</m:t>
                        </m:r>
                      </m:e>
                    </m:acc>
                    <m:r>
                      <a:rPr lang="es-ES" sz="2000" b="0" i="1" smtClean="0">
                        <a:latin typeface="Cambria Math" panose="02040503050406030204" pitchFamily="18" charset="0"/>
                      </a:rPr>
                      <m:t>(</m:t>
                    </m:r>
                    <m:r>
                      <a:rPr lang="es-ES" sz="2000" b="0" i="1" smtClean="0">
                        <a:latin typeface="Cambria Math" panose="02040503050406030204" pitchFamily="18" charset="0"/>
                      </a:rPr>
                      <m:t>𝑡</m:t>
                    </m:r>
                    <m:r>
                      <a:rPr lang="es-ES" sz="2000" b="0" i="1" smtClean="0">
                        <a:latin typeface="Cambria Math" panose="02040503050406030204" pitchFamily="18" charset="0"/>
                      </a:rPr>
                      <m:t>)</m:t>
                    </m:r>
                  </m:oMath>
                </a14:m>
                <a:r>
                  <a:rPr lang="es-ES" sz="2000" dirty="0">
                    <a:latin typeface="+mj-lt"/>
                  </a:rPr>
                  <a:t> de la masa.</a:t>
                </a:r>
              </a:p>
              <a:p>
                <a:pPr algn="just"/>
                <a:r>
                  <a:rPr lang="es-ES" sz="2000" dirty="0">
                    <a:latin typeface="+mj-lt"/>
                  </a:rPr>
                  <a:t>La entrada es la fuerza </a:t>
                </a:r>
                <a:r>
                  <a:rPr lang="es-ES" sz="2000" b="1" i="1" dirty="0">
                    <a:latin typeface="+mj-lt"/>
                  </a:rPr>
                  <a:t>u(t)</a:t>
                </a:r>
                <a:r>
                  <a:rPr lang="es-ES" sz="2000" dirty="0">
                    <a:latin typeface="+mj-lt"/>
                  </a:rPr>
                  <a:t>.</a:t>
                </a: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a:stretch>
              </a:blipFill>
            </p:spPr>
            <p:txBody>
              <a:bodyPr/>
              <a:lstStyle/>
              <a:p>
                <a:r>
                  <a:rPr lang="en-US">
                    <a:noFill/>
                  </a:rPr>
                  <a:t> </a:t>
                </a:r>
              </a:p>
            </p:txBody>
          </p:sp>
        </mc:Fallback>
      </mc:AlternateContent>
      <p:pic>
        <p:nvPicPr>
          <p:cNvPr id="4" name="Imagen 3"/>
          <p:cNvPicPr>
            <a:picLocks noChangeAspect="1"/>
          </p:cNvPicPr>
          <p:nvPr/>
        </p:nvPicPr>
        <p:blipFill>
          <a:blip r:embed="rId3"/>
          <a:stretch>
            <a:fillRect/>
          </a:stretch>
        </p:blipFill>
        <p:spPr>
          <a:xfrm>
            <a:off x="2558119" y="3257713"/>
            <a:ext cx="3838575" cy="1666875"/>
          </a:xfrm>
          <a:prstGeom prst="rect">
            <a:avLst/>
          </a:prstGeom>
        </p:spPr>
      </p:pic>
    </p:spTree>
    <p:extLst>
      <p:ext uri="{BB962C8B-B14F-4D97-AF65-F5344CB8AC3E}">
        <p14:creationId xmlns:p14="http://schemas.microsoft.com/office/powerpoint/2010/main" val="300155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moderna</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Ventajas</a:t>
            </a:r>
          </a:p>
          <a:p>
            <a:pPr algn="just"/>
            <a:r>
              <a:rPr lang="es-ES" sz="2000" dirty="0">
                <a:latin typeface="+mj-lt"/>
              </a:rPr>
              <a:t>Se puede trabajar fácilmente con sistemas MIMO.</a:t>
            </a:r>
          </a:p>
          <a:p>
            <a:pPr algn="just"/>
            <a:r>
              <a:rPr lang="es-ES" sz="2000" dirty="0">
                <a:latin typeface="+mj-lt"/>
              </a:rPr>
              <a:t>Existe una extensión directa para tratar con sistemas variantes en el tiempo.</a:t>
            </a:r>
          </a:p>
          <a:p>
            <a:pPr algn="just"/>
            <a:r>
              <a:rPr lang="es-ES" sz="2000" dirty="0">
                <a:latin typeface="+mj-lt"/>
              </a:rPr>
              <a:t>Los problemas de control óptimo, en los cuales se selecciona el control para minimizar (o maximizar algún valor) alguna función de costo, se formulan y resuelven en espacio-estado.</a:t>
            </a:r>
          </a:p>
          <a:p>
            <a:pPr algn="just"/>
            <a:r>
              <a:rPr lang="es-ES" sz="2000" dirty="0">
                <a:latin typeface="+mj-lt"/>
              </a:rPr>
              <a:t>Propiedades importantes del sistema, tales como “</a:t>
            </a:r>
            <a:r>
              <a:rPr lang="es-ES" sz="2000" dirty="0" err="1">
                <a:latin typeface="+mj-lt"/>
              </a:rPr>
              <a:t>controlabilidad</a:t>
            </a:r>
            <a:r>
              <a:rPr lang="es-ES" sz="2000" dirty="0">
                <a:latin typeface="+mj-lt"/>
              </a:rPr>
              <a:t>” y “</a:t>
            </a:r>
            <a:r>
              <a:rPr lang="es-ES" sz="2000" dirty="0" err="1">
                <a:latin typeface="+mj-lt"/>
              </a:rPr>
              <a:t>observabilidad</a:t>
            </a:r>
            <a:r>
              <a:rPr lang="es-ES" sz="2000" dirty="0">
                <a:latin typeface="+mj-lt"/>
              </a:rPr>
              <a:t>” son definidos en espacio-estado.</a:t>
            </a:r>
          </a:p>
          <a:p>
            <a:pPr algn="just"/>
            <a:r>
              <a:rPr lang="es-ES" sz="2000" dirty="0">
                <a:latin typeface="+mj-lt"/>
              </a:rPr>
              <a:t>La técnica de espacio-estado es la nueva técnica estándar para el control.</a:t>
            </a:r>
          </a:p>
          <a:p>
            <a:pPr algn="just"/>
            <a:endParaRPr lang="es-PE" sz="2000" dirty="0">
              <a:latin typeface="+mj-lt"/>
            </a:endParaRPr>
          </a:p>
        </p:txBody>
      </p:sp>
    </p:spTree>
    <p:extLst>
      <p:ext uri="{BB962C8B-B14F-4D97-AF65-F5344CB8AC3E}">
        <p14:creationId xmlns:p14="http://schemas.microsoft.com/office/powerpoint/2010/main" val="355457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Teoría de control moderna</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000" dirty="0">
                <a:latin typeface="+mj-lt"/>
              </a:rPr>
              <a:t>Desventajas</a:t>
            </a:r>
          </a:p>
          <a:p>
            <a:pPr algn="just"/>
            <a:r>
              <a:rPr lang="es-ES" sz="2000" dirty="0">
                <a:latin typeface="+mj-lt"/>
              </a:rPr>
              <a:t>El control realimentado en la técnica de espacio-estado típicamente requiere que se conozcan todos los estados del sistema, incluyendo componentes, las cuales, a menudo no se pueden medir directamente.</a:t>
            </a:r>
          </a:p>
          <a:p>
            <a:pPr algn="just"/>
            <a:endParaRPr lang="es-PE" sz="2000" dirty="0">
              <a:latin typeface="+mj-lt"/>
            </a:endParaRPr>
          </a:p>
        </p:txBody>
      </p:sp>
    </p:spTree>
    <p:extLst>
      <p:ext uri="{BB962C8B-B14F-4D97-AF65-F5344CB8AC3E}">
        <p14:creationId xmlns:p14="http://schemas.microsoft.com/office/powerpoint/2010/main" val="3194715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1</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Dar un ejemplo de planta que le interesaría diseñar su controlador.</a:t>
            </a:r>
          </a:p>
          <a:p>
            <a:pPr algn="just"/>
            <a:r>
              <a:rPr lang="es-ES" sz="2000" dirty="0">
                <a:latin typeface="+mj-lt"/>
              </a:rPr>
              <a:t>Por ejemplo: control de temperatura de un transistor.</a:t>
            </a: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p:pic>
        <p:nvPicPr>
          <p:cNvPr id="5" name="Imagen 4">
            <a:extLst>
              <a:ext uri="{FF2B5EF4-FFF2-40B4-BE49-F238E27FC236}">
                <a16:creationId xmlns:a16="http://schemas.microsoft.com/office/drawing/2014/main" id="{B0B41E00-F277-0E83-3468-73EBC420D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5235" y="2835425"/>
            <a:ext cx="1711512" cy="1711512"/>
          </a:xfrm>
          <a:prstGeom prst="rect">
            <a:avLst/>
          </a:prstGeom>
        </p:spPr>
      </p:pic>
      <p:pic>
        <p:nvPicPr>
          <p:cNvPr id="7" name="Imagen 6">
            <a:extLst>
              <a:ext uri="{FF2B5EF4-FFF2-40B4-BE49-F238E27FC236}">
                <a16:creationId xmlns:a16="http://schemas.microsoft.com/office/drawing/2014/main" id="{F2378BFB-AC56-4FB0-504A-D1F33878E6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4549" y="2969265"/>
            <a:ext cx="1874218" cy="1361932"/>
          </a:xfrm>
          <a:prstGeom prst="rect">
            <a:avLst/>
          </a:prstGeom>
        </p:spPr>
      </p:pic>
      <p:pic>
        <p:nvPicPr>
          <p:cNvPr id="9" name="Imagen 8">
            <a:extLst>
              <a:ext uri="{FF2B5EF4-FFF2-40B4-BE49-F238E27FC236}">
                <a16:creationId xmlns:a16="http://schemas.microsoft.com/office/drawing/2014/main" id="{68CCDA71-95FC-7419-2C19-D844201672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337" y="2883474"/>
            <a:ext cx="1387622" cy="1387622"/>
          </a:xfrm>
          <a:prstGeom prst="rect">
            <a:avLst/>
          </a:prstGeom>
        </p:spPr>
      </p:pic>
      <p:pic>
        <p:nvPicPr>
          <p:cNvPr id="11" name="Imagen 10">
            <a:extLst>
              <a:ext uri="{FF2B5EF4-FFF2-40B4-BE49-F238E27FC236}">
                <a16:creationId xmlns:a16="http://schemas.microsoft.com/office/drawing/2014/main" id="{4CCDC333-76D9-6C45-0CC2-F32DBE96BC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233" y="3051778"/>
            <a:ext cx="1637628" cy="1134209"/>
          </a:xfrm>
          <a:prstGeom prst="rect">
            <a:avLst/>
          </a:prstGeom>
        </p:spPr>
      </p:pic>
      <p:grpSp>
        <p:nvGrpSpPr>
          <p:cNvPr id="26" name="Grupo 25">
            <a:extLst>
              <a:ext uri="{FF2B5EF4-FFF2-40B4-BE49-F238E27FC236}">
                <a16:creationId xmlns:a16="http://schemas.microsoft.com/office/drawing/2014/main" id="{A94FC974-019D-958A-CC89-8D38806CAC46}"/>
              </a:ext>
            </a:extLst>
          </p:cNvPr>
          <p:cNvGrpSpPr/>
          <p:nvPr/>
        </p:nvGrpSpPr>
        <p:grpSpPr>
          <a:xfrm>
            <a:off x="358062" y="3528072"/>
            <a:ext cx="8244762" cy="1435814"/>
            <a:chOff x="358062" y="3528072"/>
            <a:chExt cx="8244762" cy="1435814"/>
          </a:xfrm>
        </p:grpSpPr>
        <p:cxnSp>
          <p:nvCxnSpPr>
            <p:cNvPr id="13" name="Conector recto de flecha 12">
              <a:extLst>
                <a:ext uri="{FF2B5EF4-FFF2-40B4-BE49-F238E27FC236}">
                  <a16:creationId xmlns:a16="http://schemas.microsoft.com/office/drawing/2014/main" id="{913430B8-723B-0A1C-866E-F5A4B0A944A8}"/>
                </a:ext>
              </a:extLst>
            </p:cNvPr>
            <p:cNvCxnSpPr/>
            <p:nvPr/>
          </p:nvCxnSpPr>
          <p:spPr>
            <a:xfrm>
              <a:off x="2547257" y="3577285"/>
              <a:ext cx="270588"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90AA952-27B9-90AD-094A-15FE3F41726B}"/>
                </a:ext>
              </a:extLst>
            </p:cNvPr>
            <p:cNvCxnSpPr/>
            <p:nvPr/>
          </p:nvCxnSpPr>
          <p:spPr>
            <a:xfrm>
              <a:off x="4366727" y="3577285"/>
              <a:ext cx="270587"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B0475648-D29B-2E44-D148-F9103D91B9A5}"/>
                </a:ext>
              </a:extLst>
            </p:cNvPr>
            <p:cNvCxnSpPr/>
            <p:nvPr/>
          </p:nvCxnSpPr>
          <p:spPr>
            <a:xfrm>
              <a:off x="6446747" y="3616322"/>
              <a:ext cx="270588"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B5D92543-B7B8-5EC9-7CB8-B849533A9328}"/>
                </a:ext>
              </a:extLst>
            </p:cNvPr>
            <p:cNvCxnSpPr/>
            <p:nvPr/>
          </p:nvCxnSpPr>
          <p:spPr>
            <a:xfrm>
              <a:off x="358062" y="3528072"/>
              <a:ext cx="270588"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79385FA6-057E-FE28-0B3E-7A9C8DFD91B4}"/>
                </a:ext>
              </a:extLst>
            </p:cNvPr>
            <p:cNvCxnSpPr/>
            <p:nvPr/>
          </p:nvCxnSpPr>
          <p:spPr>
            <a:xfrm>
              <a:off x="358062" y="3528072"/>
              <a:ext cx="0" cy="143581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5FEAEAB8-EA2E-A74D-78E3-B4DEBF4ED1CA}"/>
                </a:ext>
              </a:extLst>
            </p:cNvPr>
            <p:cNvCxnSpPr/>
            <p:nvPr/>
          </p:nvCxnSpPr>
          <p:spPr>
            <a:xfrm flipV="1">
              <a:off x="358062" y="4870580"/>
              <a:ext cx="8244762" cy="9330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4A3B4B0E-51DC-9B2C-9D17-1FA8DAB71CB1}"/>
                </a:ext>
              </a:extLst>
            </p:cNvPr>
            <p:cNvCxnSpPr/>
            <p:nvPr/>
          </p:nvCxnSpPr>
          <p:spPr>
            <a:xfrm flipV="1">
              <a:off x="8602824" y="3650231"/>
              <a:ext cx="0" cy="1220349"/>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75336CFA-530C-508B-3A7C-EB2C58CF843F}"/>
                </a:ext>
              </a:extLst>
            </p:cNvPr>
            <p:cNvCxnSpPr>
              <a:endCxn id="7" idx="3"/>
            </p:cNvCxnSpPr>
            <p:nvPr/>
          </p:nvCxnSpPr>
          <p:spPr>
            <a:xfrm flipH="1">
              <a:off x="8358767" y="3650231"/>
              <a:ext cx="244057"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2841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Programa analítico</a:t>
            </a:r>
            <a:endParaRPr lang="es-PE" dirty="0"/>
          </a:p>
        </p:txBody>
      </p:sp>
      <p:sp>
        <p:nvSpPr>
          <p:cNvPr id="2" name="Marcador de texto 1"/>
          <p:cNvSpPr>
            <a:spLocks noGrp="1"/>
          </p:cNvSpPr>
          <p:nvPr>
            <p:ph type="body" idx="1"/>
          </p:nvPr>
        </p:nvSpPr>
        <p:spPr/>
        <p:txBody>
          <a:bodyPr/>
          <a:lstStyle/>
          <a:p>
            <a:endParaRPr lang="es-PE"/>
          </a:p>
        </p:txBody>
      </p:sp>
    </p:spTree>
    <p:extLst>
      <p:ext uri="{BB962C8B-B14F-4D97-AF65-F5344CB8AC3E}">
        <p14:creationId xmlns:p14="http://schemas.microsoft.com/office/powerpoint/2010/main" val="3624172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PE" dirty="0"/>
              <a:t>Concepto de Estado</a:t>
            </a:r>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Modern Control </a:t>
            </a:r>
            <a:r>
              <a:rPr lang="es-PE" sz="1800" b="1" dirty="0" err="1"/>
              <a:t>Systems</a:t>
            </a:r>
            <a:r>
              <a:rPr lang="es-PE" sz="1800" b="1" dirty="0"/>
              <a:t>.</a:t>
            </a:r>
            <a:r>
              <a:rPr lang="es-PE" sz="1800" dirty="0"/>
              <a:t> Richard </a:t>
            </a:r>
            <a:r>
              <a:rPr lang="es-PE" sz="1800" dirty="0" err="1"/>
              <a:t>Dorf</a:t>
            </a:r>
            <a:r>
              <a:rPr lang="es-PE" sz="1800" dirty="0"/>
              <a:t> y Robert </a:t>
            </a:r>
            <a:r>
              <a:rPr lang="es-PE" sz="1800" dirty="0" err="1"/>
              <a:t>Bishop</a:t>
            </a:r>
            <a:r>
              <a:rPr lang="en-US" sz="1800" dirty="0"/>
              <a:t>, 2005</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1383709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Concepto de Estado</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El estado de un sistema es un conjunto de variables, tal que, el conocimiento de estas variables y la entrada puede, con las ecuaciones que describen la dinámica, proveer del estado futuro y la salida de un sistema .</a:t>
            </a:r>
          </a:p>
          <a:p>
            <a:pPr marL="0" indent="0" algn="just">
              <a:buNone/>
            </a:pPr>
            <a:endParaRPr lang="es-ES" sz="2000" dirty="0">
              <a:latin typeface="+mj-lt"/>
            </a:endParaRPr>
          </a:p>
          <a:p>
            <a:pPr algn="just"/>
            <a:endParaRPr lang="es-PE" sz="2000" dirty="0">
              <a:latin typeface="+mj-lt"/>
            </a:endParaRPr>
          </a:p>
        </p:txBody>
      </p:sp>
      <mc:AlternateContent xmlns:mc="http://schemas.openxmlformats.org/markup-compatibility/2006" xmlns:a14="http://schemas.microsoft.com/office/drawing/2010/main">
        <mc:Choice Requires="a14">
          <p:sp>
            <p:nvSpPr>
              <p:cNvPr id="4" name="CuadroTexto 3"/>
              <p:cNvSpPr txBox="1"/>
              <p:nvPr/>
            </p:nvSpPr>
            <p:spPr>
              <a:xfrm>
                <a:off x="3058510" y="3980273"/>
                <a:ext cx="2848304" cy="646331"/>
              </a:xfrm>
              <a:prstGeom prst="rect">
                <a:avLst/>
              </a:prstGeom>
              <a:noFill/>
              <a:ln>
                <a:solidFill>
                  <a:schemeClr val="accent2">
                    <a:lumMod val="75000"/>
                  </a:schemeClr>
                </a:solidFill>
              </a:ln>
            </p:spPr>
            <p:txBody>
              <a:bodyPr wrap="square" rtlCol="0">
                <a:spAutoFit/>
              </a:bodyPr>
              <a:lstStyle/>
              <a:p>
                <a:pPr algn="ctr"/>
                <a:r>
                  <a:rPr lang="es-ES" dirty="0"/>
                  <a:t>Sistema Dinámico</a:t>
                </a:r>
              </a:p>
              <a:p>
                <a:pPr algn="ctr"/>
                <a:r>
                  <a:rPr lang="es-ES" dirty="0"/>
                  <a:t>Estados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a14:m>
                <a:endParaRPr lang="es-PE" dirty="0"/>
              </a:p>
            </p:txBody>
          </p:sp>
        </mc:Choice>
        <mc:Fallback xmlns="">
          <p:sp>
            <p:nvSpPr>
              <p:cNvPr id="4" name="CuadroTexto 3"/>
              <p:cNvSpPr txBox="1">
                <a:spLocks noRot="1" noChangeAspect="1" noMove="1" noResize="1" noEditPoints="1" noAdjustHandles="1" noChangeArrowheads="1" noChangeShapeType="1" noTextEdit="1"/>
              </p:cNvSpPr>
              <p:nvPr/>
            </p:nvSpPr>
            <p:spPr>
              <a:xfrm>
                <a:off x="3058510" y="3980273"/>
                <a:ext cx="2848304" cy="646331"/>
              </a:xfrm>
              <a:prstGeom prst="rect">
                <a:avLst/>
              </a:prstGeom>
              <a:blipFill>
                <a:blip r:embed="rId2"/>
                <a:stretch>
                  <a:fillRect t="-4630" b="-12963"/>
                </a:stretch>
              </a:blipFill>
              <a:ln>
                <a:solidFill>
                  <a:schemeClr val="accent2">
                    <a:lumMod val="75000"/>
                  </a:schemeClr>
                </a:solidFill>
              </a:ln>
            </p:spPr>
            <p:txBody>
              <a:bodyPr/>
              <a:lstStyle/>
              <a:p>
                <a:r>
                  <a:rPr lang="es-PE">
                    <a:noFill/>
                  </a:rPr>
                  <a:t> </a:t>
                </a:r>
              </a:p>
            </p:txBody>
          </p:sp>
        </mc:Fallback>
      </mc:AlternateContent>
      <p:sp>
        <p:nvSpPr>
          <p:cNvPr id="5" name="Flecha abajo 4"/>
          <p:cNvSpPr/>
          <p:nvPr/>
        </p:nvSpPr>
        <p:spPr>
          <a:xfrm>
            <a:off x="4130566" y="3405352"/>
            <a:ext cx="557048" cy="574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6" name="CuadroTexto 5"/>
              <p:cNvSpPr txBox="1"/>
              <p:nvPr/>
            </p:nvSpPr>
            <p:spPr>
              <a:xfrm>
                <a:off x="4445944" y="3085750"/>
                <a:ext cx="2627451" cy="369332"/>
              </a:xfrm>
              <a:prstGeom prst="rect">
                <a:avLst/>
              </a:prstGeom>
              <a:noFill/>
            </p:spPr>
            <p:txBody>
              <a:bodyPr wrap="none" rtlCol="0">
                <a:spAutoFit/>
              </a:bodyPr>
              <a:lstStyle/>
              <a:p>
                <a14:m>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0</m:t>
                        </m:r>
                      </m:e>
                    </m:d>
                    <m:r>
                      <a:rPr lang="es-ES" b="0" i="1" smtClean="0">
                        <a:latin typeface="Cambria Math" panose="02040503050406030204" pitchFamily="18" charset="0"/>
                      </a:rPr>
                      <m:t> </m:t>
                    </m:r>
                  </m:oMath>
                </a14:m>
                <a:r>
                  <a:rPr lang="es-ES" dirty="0"/>
                  <a:t>Condiciones iniciales</a:t>
                </a:r>
                <a:endParaRPr lang="es-PE"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445944" y="3085750"/>
                <a:ext cx="2627451" cy="369332"/>
              </a:xfrm>
              <a:prstGeom prst="rect">
                <a:avLst/>
              </a:prstGeom>
              <a:blipFill>
                <a:blip r:embed="rId3"/>
                <a:stretch>
                  <a:fillRect t="-8197" r="-1624" b="-24590"/>
                </a:stretch>
              </a:blipFill>
            </p:spPr>
            <p:txBody>
              <a:bodyPr/>
              <a:lstStyle/>
              <a:p>
                <a:r>
                  <a:rPr lang="es-PE">
                    <a:noFill/>
                  </a:rPr>
                  <a:t> </a:t>
                </a:r>
              </a:p>
            </p:txBody>
          </p:sp>
        </mc:Fallback>
      </mc:AlternateContent>
      <p:sp>
        <p:nvSpPr>
          <p:cNvPr id="8" name="Flecha derecha 7"/>
          <p:cNvSpPr/>
          <p:nvPr/>
        </p:nvSpPr>
        <p:spPr>
          <a:xfrm>
            <a:off x="2270234" y="4084773"/>
            <a:ext cx="788276" cy="541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9" name="CuadroTexto 8"/>
              <p:cNvSpPr txBox="1"/>
              <p:nvPr/>
            </p:nvSpPr>
            <p:spPr>
              <a:xfrm>
                <a:off x="879469" y="4171022"/>
                <a:ext cx="1390765" cy="369332"/>
              </a:xfrm>
              <a:prstGeom prst="rect">
                <a:avLst/>
              </a:prstGeom>
              <a:noFill/>
            </p:spPr>
            <p:txBody>
              <a:bodyPr wrap="none" rtlCol="0">
                <a:spAutoFit/>
              </a:bodyPr>
              <a:lstStyle/>
              <a:p>
                <a14:m>
                  <m:oMath xmlns:m="http://schemas.openxmlformats.org/officeDocument/2006/math">
                    <m:r>
                      <a:rPr lang="es-ES" b="0" i="1" smtClean="0">
                        <a:latin typeface="Cambria Math" panose="02040503050406030204" pitchFamily="18" charset="0"/>
                      </a:rPr>
                      <m:t>𝑢</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 </m:t>
                    </m:r>
                  </m:oMath>
                </a14:m>
                <a:r>
                  <a:rPr lang="es-ES" dirty="0"/>
                  <a:t>Entrada</a:t>
                </a:r>
                <a:endParaRPr lang="es-PE" dirty="0"/>
              </a:p>
            </p:txBody>
          </p:sp>
        </mc:Choice>
        <mc:Fallback xmlns="">
          <p:sp>
            <p:nvSpPr>
              <p:cNvPr id="9" name="CuadroTexto 8"/>
              <p:cNvSpPr txBox="1">
                <a:spLocks noRot="1" noChangeAspect="1" noMove="1" noResize="1" noEditPoints="1" noAdjustHandles="1" noChangeArrowheads="1" noChangeShapeType="1" noTextEdit="1"/>
              </p:cNvSpPr>
              <p:nvPr/>
            </p:nvSpPr>
            <p:spPr>
              <a:xfrm>
                <a:off x="879469" y="4171022"/>
                <a:ext cx="1390765" cy="369332"/>
              </a:xfrm>
              <a:prstGeom prst="rect">
                <a:avLst/>
              </a:prstGeom>
              <a:blipFill>
                <a:blip r:embed="rId4"/>
                <a:stretch>
                  <a:fillRect t="-8197" r="-3947" b="-24590"/>
                </a:stretch>
              </a:blipFill>
            </p:spPr>
            <p:txBody>
              <a:bodyPr/>
              <a:lstStyle/>
              <a:p>
                <a:r>
                  <a:rPr lang="es-PE">
                    <a:noFill/>
                  </a:rPr>
                  <a:t> </a:t>
                </a:r>
              </a:p>
            </p:txBody>
          </p:sp>
        </mc:Fallback>
      </mc:AlternateContent>
      <p:sp>
        <p:nvSpPr>
          <p:cNvPr id="10" name="Flecha derecha 9"/>
          <p:cNvSpPr/>
          <p:nvPr/>
        </p:nvSpPr>
        <p:spPr>
          <a:xfrm>
            <a:off x="5906814" y="4028959"/>
            <a:ext cx="788276" cy="541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a14="http://schemas.microsoft.com/office/drawing/2010/main">
        <mc:Choice Requires="a14">
          <p:sp>
            <p:nvSpPr>
              <p:cNvPr id="11" name="CuadroTexto 10"/>
              <p:cNvSpPr txBox="1"/>
              <p:nvPr/>
            </p:nvSpPr>
            <p:spPr>
              <a:xfrm>
                <a:off x="6695090" y="4115208"/>
                <a:ext cx="1185004" cy="369332"/>
              </a:xfrm>
              <a:prstGeom prst="rect">
                <a:avLst/>
              </a:prstGeom>
              <a:noFill/>
            </p:spPr>
            <p:txBody>
              <a:bodyPr wrap="none" rtlCol="0">
                <a:spAutoFit/>
              </a:bodyPr>
              <a:lstStyle/>
              <a:p>
                <a:r>
                  <a:rPr lang="es-ES" b="0" dirty="0"/>
                  <a:t>y</a:t>
                </a:r>
                <a14:m>
                  <m:oMath xmlns:m="http://schemas.openxmlformats.org/officeDocument/2006/math">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oMath>
                </a14:m>
                <a:r>
                  <a:rPr lang="es-ES" dirty="0"/>
                  <a:t> Salida</a:t>
                </a:r>
                <a:endParaRPr lang="es-PE"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6695090" y="4115208"/>
                <a:ext cx="1185004" cy="369332"/>
              </a:xfrm>
              <a:prstGeom prst="rect">
                <a:avLst/>
              </a:prstGeom>
              <a:blipFill>
                <a:blip r:embed="rId5"/>
                <a:stretch>
                  <a:fillRect l="-4103" t="-8197" r="-4103" b="-24590"/>
                </a:stretch>
              </a:blipFill>
            </p:spPr>
            <p:txBody>
              <a:bodyPr/>
              <a:lstStyle/>
              <a:p>
                <a:r>
                  <a:rPr lang="es-PE">
                    <a:noFill/>
                  </a:rPr>
                  <a:t> </a:t>
                </a:r>
              </a:p>
            </p:txBody>
          </p:sp>
        </mc:Fallback>
      </mc:AlternateContent>
    </p:spTree>
    <p:extLst>
      <p:ext uri="{BB962C8B-B14F-4D97-AF65-F5344CB8AC3E}">
        <p14:creationId xmlns:p14="http://schemas.microsoft.com/office/powerpoint/2010/main" val="1558268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Variables de estado</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Las variables de un sistema dinámico son las variables que constituyen el menor conjunto de variables que determinan el estado del sistema dinámico. </a:t>
                </a:r>
              </a:p>
              <a:p>
                <a:pPr algn="just"/>
                <a:r>
                  <a:rPr lang="es-ES" sz="2000" dirty="0">
                    <a:latin typeface="+mj-lt"/>
                  </a:rPr>
                  <a:t>Si al menos se necesitan </a:t>
                </a:r>
                <a:r>
                  <a:rPr lang="es-ES" sz="2000" i="1" dirty="0">
                    <a:latin typeface="+mj-lt"/>
                  </a:rPr>
                  <a:t>n</a:t>
                </a:r>
                <a:r>
                  <a:rPr lang="es-ES" sz="2000" dirty="0">
                    <a:latin typeface="+mj-lt"/>
                  </a:rPr>
                  <a:t> variables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2</m:t>
                        </m:r>
                      </m:sub>
                    </m:sSub>
                    <m:r>
                      <a:rPr lang="es-ES" sz="2000" i="1">
                        <a:latin typeface="Cambria Math" panose="02040503050406030204" pitchFamily="18" charset="0"/>
                      </a:rPr>
                      <m:t>,</m:t>
                    </m:r>
                    <m:r>
                      <a:rPr lang="es-ES" sz="2000" b="0" i="1"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𝑛</m:t>
                        </m:r>
                      </m:sub>
                    </m:sSub>
                  </m:oMath>
                </a14:m>
                <a:r>
                  <a:rPr lang="es-ES" sz="2000" dirty="0">
                    <a:latin typeface="+mj-lt"/>
                  </a:rPr>
                  <a:t> para describir completamente el comportamiento de un sistema dinámico. </a:t>
                </a:r>
              </a:p>
              <a:p>
                <a:pPr algn="just"/>
                <a:r>
                  <a:rPr lang="es-ES" sz="2000" dirty="0">
                    <a:latin typeface="+mj-lt"/>
                  </a:rPr>
                  <a:t>Entonces tales </a:t>
                </a:r>
                <a:r>
                  <a:rPr lang="es-ES" sz="2000" i="1" dirty="0">
                    <a:latin typeface="+mj-lt"/>
                  </a:rPr>
                  <a:t>n</a:t>
                </a:r>
                <a:r>
                  <a:rPr lang="es-ES" sz="2000" dirty="0">
                    <a:latin typeface="+mj-lt"/>
                  </a:rPr>
                  <a:t> variables son un conjunto de variables de estado.</a:t>
                </a:r>
              </a:p>
              <a:p>
                <a:pPr marL="0" indent="0" algn="just">
                  <a:buNone/>
                </a:pPr>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s-PE">
                    <a:noFill/>
                  </a:rPr>
                  <a:t> </a:t>
                </a:r>
              </a:p>
            </p:txBody>
          </p:sp>
        </mc:Fallback>
      </mc:AlternateContent>
    </p:spTree>
    <p:extLst>
      <p:ext uri="{BB962C8B-B14F-4D97-AF65-F5344CB8AC3E}">
        <p14:creationId xmlns:p14="http://schemas.microsoft.com/office/powerpoint/2010/main" val="29094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Variables de estado</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Obsérvese que las variables de estado no necesitan ser físicamente medibles o cantidades observables. </a:t>
            </a:r>
          </a:p>
          <a:p>
            <a:pPr algn="just"/>
            <a:r>
              <a:rPr lang="es-ES" sz="2000" dirty="0">
                <a:latin typeface="+mj-lt"/>
              </a:rPr>
              <a:t>Se pueden seleccionar como variables de estado variables que no representan cantidades físicas y aquellas que no son medibles ni observables. </a:t>
            </a:r>
          </a:p>
          <a:p>
            <a:pPr algn="just"/>
            <a:r>
              <a:rPr lang="es-ES" sz="2000" dirty="0">
                <a:latin typeface="+mj-lt"/>
              </a:rPr>
              <a:t>Tal libertad en la elección de las variables de estado es una ventaja de los métodos en el espacio de estados. </a:t>
            </a:r>
          </a:p>
          <a:p>
            <a:pPr algn="just"/>
            <a:r>
              <a:rPr lang="es-ES" sz="2000" dirty="0">
                <a:latin typeface="+mj-lt"/>
              </a:rPr>
              <a:t>Sin embargo, prácticamente es conveniente seleccionar para las variables de estado cantidades físicamente medibles, si esto es posible, porque las leyes de control óptimo requerirán realimentar todas las variables de estado con una ponderación adecuada.</a:t>
            </a: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3511980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Vector de estado</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Si se necesitan </a:t>
            </a:r>
            <a:r>
              <a:rPr lang="es-ES" sz="2000" i="1" dirty="0">
                <a:latin typeface="+mj-lt"/>
              </a:rPr>
              <a:t>n</a:t>
            </a:r>
            <a:r>
              <a:rPr lang="es-ES" sz="2000" dirty="0">
                <a:latin typeface="+mj-lt"/>
              </a:rPr>
              <a:t> variables de estado para describir completamente el comportamiento de un sistema dado, entonces esas </a:t>
            </a:r>
            <a:r>
              <a:rPr lang="es-ES" sz="2000" i="1" dirty="0">
                <a:latin typeface="+mj-lt"/>
              </a:rPr>
              <a:t>n</a:t>
            </a:r>
            <a:r>
              <a:rPr lang="es-ES" sz="2000" dirty="0">
                <a:latin typeface="+mj-lt"/>
              </a:rPr>
              <a:t> variables de estado se pueden considerar como las </a:t>
            </a:r>
            <a:r>
              <a:rPr lang="es-ES" sz="2000" i="1" dirty="0">
                <a:latin typeface="+mj-lt"/>
              </a:rPr>
              <a:t>n</a:t>
            </a:r>
            <a:r>
              <a:rPr lang="es-ES" sz="2000" dirty="0">
                <a:latin typeface="+mj-lt"/>
              </a:rPr>
              <a:t> componentes de un vector </a:t>
            </a:r>
            <a:r>
              <a:rPr lang="es-ES" sz="2000" i="1" dirty="0">
                <a:latin typeface="+mj-lt"/>
              </a:rPr>
              <a:t>x</a:t>
            </a:r>
            <a:r>
              <a:rPr lang="es-ES" sz="2000" dirty="0">
                <a:latin typeface="+mj-lt"/>
              </a:rPr>
              <a:t>.</a:t>
            </a:r>
          </a:p>
          <a:p>
            <a:pPr algn="just"/>
            <a:r>
              <a:rPr lang="es-ES" sz="2000" dirty="0">
                <a:latin typeface="+mj-lt"/>
              </a:rPr>
              <a:t>Este vector se denomina vector de estado. </a:t>
            </a:r>
          </a:p>
          <a:p>
            <a:pPr marL="0" indent="0" algn="just">
              <a:buNone/>
            </a:pPr>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34116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Espacio de estados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28650" y="1825625"/>
                <a:ext cx="3628040" cy="4351338"/>
              </a:xfrm>
            </p:spPr>
            <p:txBody>
              <a:bodyPr>
                <a:normAutofit/>
              </a:bodyPr>
              <a:lstStyle/>
              <a:p>
                <a:pPr algn="just"/>
                <a:r>
                  <a:rPr lang="es-ES" sz="2000" dirty="0">
                    <a:latin typeface="+mj-lt"/>
                  </a:rPr>
                  <a:t>El espacio </a:t>
                </a:r>
                <a:r>
                  <a:rPr lang="es-ES" sz="2000" i="1" dirty="0">
                    <a:latin typeface="+mj-lt"/>
                  </a:rPr>
                  <a:t>n</a:t>
                </a:r>
                <a:r>
                  <a:rPr lang="es-ES" sz="2000" dirty="0">
                    <a:latin typeface="+mj-lt"/>
                  </a:rPr>
                  <a:t>-dimensional cuyos ejes de coordenadas están formados por el eje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oMath>
                </a14:m>
                <a:r>
                  <a:rPr lang="es-ES" sz="2000" dirty="0">
                    <a:latin typeface="+mj-lt"/>
                  </a:rPr>
                  <a:t>, eje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2</m:t>
                        </m:r>
                      </m:sub>
                    </m:sSub>
                  </m:oMath>
                </a14:m>
                <a:r>
                  <a:rPr lang="es-ES" sz="2000" dirty="0">
                    <a:latin typeface="+mj-lt"/>
                  </a:rPr>
                  <a:t>, ..., eje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𝑛</m:t>
                        </m:r>
                      </m:sub>
                    </m:sSub>
                  </m:oMath>
                </a14:m>
                <a:r>
                  <a:rPr lang="es-ES" sz="2000" dirty="0">
                    <a:latin typeface="+mj-lt"/>
                  </a:rPr>
                  <a:t>, donde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1</m:t>
                        </m:r>
                      </m:sub>
                    </m:sSub>
                  </m:oMath>
                </a14:m>
                <a:r>
                  <a:rPr lang="es-ES" sz="2000" dirty="0"/>
                  <a:t>,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2</m:t>
                        </m:r>
                      </m:sub>
                    </m:sSub>
                  </m:oMath>
                </a14:m>
                <a:r>
                  <a:rPr lang="es-ES" sz="2000" dirty="0"/>
                  <a:t>, ...,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𝑛</m:t>
                        </m:r>
                      </m:sub>
                    </m:sSub>
                  </m:oMath>
                </a14:m>
                <a:r>
                  <a:rPr lang="es-ES" sz="2000" dirty="0"/>
                  <a:t>,</a:t>
                </a:r>
                <a:r>
                  <a:rPr lang="es-ES" sz="2000" dirty="0">
                    <a:latin typeface="+mj-lt"/>
                  </a:rPr>
                  <a:t> son las variables de estado, se denomina espacio de estados. </a:t>
                </a:r>
              </a:p>
              <a:p>
                <a:pPr algn="just"/>
                <a:r>
                  <a:rPr lang="es-ES" sz="2000" dirty="0">
                    <a:latin typeface="+mj-lt"/>
                  </a:rPr>
                  <a:t>Cualquier estado se puede representar como un punto en el espacio de estados.</a:t>
                </a:r>
              </a:p>
              <a:p>
                <a:pPr marL="0" indent="0" algn="just">
                  <a:buNone/>
                </a:pPr>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28650" y="1825625"/>
                <a:ext cx="3628040" cy="4351338"/>
              </a:xfrm>
              <a:blipFill>
                <a:blip r:embed="rId2"/>
                <a:stretch>
                  <a:fillRect l="-1513" t="-1401" r="-1849"/>
                </a:stretch>
              </a:blipFill>
            </p:spPr>
            <p:txBody>
              <a:bodyPr/>
              <a:lstStyle/>
              <a:p>
                <a:r>
                  <a:rPr lang="es-PE">
                    <a:noFill/>
                  </a:rPr>
                  <a:t> </a:t>
                </a:r>
              </a:p>
            </p:txBody>
          </p:sp>
        </mc:Fallback>
      </mc:AlternateContent>
      <p:pic>
        <p:nvPicPr>
          <p:cNvPr id="4" name="Imagen 3"/>
          <p:cNvPicPr>
            <a:picLocks noChangeAspect="1"/>
          </p:cNvPicPr>
          <p:nvPr/>
        </p:nvPicPr>
        <p:blipFill>
          <a:blip r:embed="rId3"/>
          <a:stretch>
            <a:fillRect/>
          </a:stretch>
        </p:blipFill>
        <p:spPr>
          <a:xfrm>
            <a:off x="4409418" y="2193021"/>
            <a:ext cx="4505325" cy="3343275"/>
          </a:xfrm>
          <a:prstGeom prst="rect">
            <a:avLst/>
          </a:prstGeom>
        </p:spPr>
      </p:pic>
    </p:spTree>
    <p:extLst>
      <p:ext uri="{BB962C8B-B14F-4D97-AF65-F5344CB8AC3E}">
        <p14:creationId xmlns:p14="http://schemas.microsoft.com/office/powerpoint/2010/main" val="204306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En el análisis en el espacio de estados se centra la atención en los tres tipos de variables que aparecen en el modelado de los sistemas dinámicos; las variables de entrada, las variables de salida y las variables de estado. </a:t>
            </a:r>
          </a:p>
          <a:p>
            <a:pPr algn="just"/>
            <a:r>
              <a:rPr lang="es-ES" sz="2000" dirty="0">
                <a:latin typeface="+mj-lt"/>
              </a:rPr>
              <a:t>La representación en el espacio de estados de un sistema dado no es única.</a:t>
            </a:r>
          </a:p>
          <a:p>
            <a:pPr marL="0" indent="0" algn="just">
              <a:buNone/>
            </a:pPr>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13198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p:sp>
        <p:nvSpPr>
          <p:cNvPr id="3" name="Marcador de contenido 2"/>
          <p:cNvSpPr>
            <a:spLocks noGrp="1"/>
          </p:cNvSpPr>
          <p:nvPr>
            <p:ph idx="1"/>
          </p:nvPr>
        </p:nvSpPr>
        <p:spPr>
          <a:xfrm>
            <a:off x="628650" y="1825625"/>
            <a:ext cx="5425309" cy="4351338"/>
          </a:xfrm>
        </p:spPr>
        <p:txBody>
          <a:bodyPr>
            <a:normAutofit/>
          </a:bodyPr>
          <a:lstStyle/>
          <a:p>
            <a:pPr marL="0" indent="0" algn="just">
              <a:buNone/>
            </a:pPr>
            <a:r>
              <a:rPr lang="es-ES" sz="2000" b="1" dirty="0">
                <a:latin typeface="+mj-lt"/>
              </a:rPr>
              <a:t>Ejemplo:</a:t>
            </a:r>
          </a:p>
          <a:p>
            <a:pPr algn="just"/>
            <a:r>
              <a:rPr lang="es-ES" sz="2000" dirty="0">
                <a:latin typeface="+mj-lt"/>
              </a:rPr>
              <a:t>Sistema masa-resorte-amortiguador.</a:t>
            </a:r>
          </a:p>
          <a:p>
            <a:pPr algn="just"/>
            <a:r>
              <a:rPr lang="es-ES" sz="2000" dirty="0">
                <a:latin typeface="+mj-lt"/>
              </a:rPr>
              <a:t>El desplazamiento </a:t>
            </a:r>
            <a:r>
              <a:rPr lang="es-ES" sz="2000" i="1" dirty="0">
                <a:latin typeface="+mj-lt"/>
              </a:rPr>
              <a:t>y</a:t>
            </a:r>
            <a:r>
              <a:rPr lang="es-ES" sz="2000" dirty="0">
                <a:latin typeface="+mj-lt"/>
              </a:rPr>
              <a:t>(t) se mide a partir de la posición de equilibrio en ausencia de una fuerza externa.</a:t>
            </a:r>
          </a:p>
          <a:p>
            <a:pPr algn="just"/>
            <a:r>
              <a:rPr lang="es-ES" sz="2000" dirty="0">
                <a:latin typeface="+mj-lt"/>
              </a:rPr>
              <a:t>Este sistema tiene una sola entrada y una sola salida.</a:t>
            </a:r>
          </a:p>
          <a:p>
            <a:pPr marL="0" indent="0" algn="just">
              <a:buNone/>
            </a:pPr>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6519424" y="1690689"/>
            <a:ext cx="1995926" cy="3781754"/>
          </a:xfrm>
          <a:prstGeom prst="rect">
            <a:avLst/>
          </a:prstGeom>
        </p:spPr>
      </p:pic>
    </p:spTree>
    <p:extLst>
      <p:ext uri="{BB962C8B-B14F-4D97-AF65-F5344CB8AC3E}">
        <p14:creationId xmlns:p14="http://schemas.microsoft.com/office/powerpoint/2010/main" val="2531206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p:sp>
        <p:nvSpPr>
          <p:cNvPr id="3" name="Marcador de contenido 2"/>
          <p:cNvSpPr>
            <a:spLocks noGrp="1"/>
          </p:cNvSpPr>
          <p:nvPr>
            <p:ph idx="1"/>
          </p:nvPr>
        </p:nvSpPr>
        <p:spPr>
          <a:xfrm>
            <a:off x="628650" y="1825625"/>
            <a:ext cx="5425309" cy="4351338"/>
          </a:xfrm>
        </p:spPr>
        <p:txBody>
          <a:bodyPr>
            <a:normAutofit/>
          </a:bodyPr>
          <a:lstStyle/>
          <a:p>
            <a:pPr algn="just"/>
            <a:r>
              <a:rPr lang="es-ES" sz="2000" dirty="0">
                <a:latin typeface="+mj-lt"/>
              </a:rPr>
              <a:t>Las ecuación del sistema es:</a:t>
            </a:r>
          </a:p>
          <a:p>
            <a:pPr algn="just"/>
            <a:endParaRPr lang="es-ES" sz="2000" dirty="0">
              <a:latin typeface="+mj-lt"/>
            </a:endParaRPr>
          </a:p>
          <a:p>
            <a:pPr algn="just"/>
            <a:endParaRPr lang="es-ES" sz="2000" dirty="0">
              <a:latin typeface="+mj-lt"/>
            </a:endParaRPr>
          </a:p>
          <a:p>
            <a:pPr algn="just"/>
            <a:r>
              <a:rPr lang="es-ES" sz="2000" dirty="0">
                <a:latin typeface="+mj-lt"/>
              </a:rPr>
              <a:t>Si se definen las variables de estado como:</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6519424" y="1690689"/>
            <a:ext cx="1995926" cy="3781754"/>
          </a:xfrm>
          <a:prstGeom prst="rect">
            <a:avLst/>
          </a:prstGeom>
        </p:spPr>
      </p:pic>
      <p:pic>
        <p:nvPicPr>
          <p:cNvPr id="6" name="Imagen 5"/>
          <p:cNvPicPr>
            <a:picLocks noChangeAspect="1"/>
          </p:cNvPicPr>
          <p:nvPr/>
        </p:nvPicPr>
        <p:blipFill>
          <a:blip r:embed="rId3"/>
          <a:stretch>
            <a:fillRect/>
          </a:stretch>
        </p:blipFill>
        <p:spPr>
          <a:xfrm>
            <a:off x="2491444" y="3461762"/>
            <a:ext cx="1533525" cy="962025"/>
          </a:xfrm>
          <a:prstGeom prst="rect">
            <a:avLst/>
          </a:prstGeom>
        </p:spPr>
      </p:pic>
      <p:pic>
        <p:nvPicPr>
          <p:cNvPr id="7" name="Imagen 6"/>
          <p:cNvPicPr>
            <a:picLocks noChangeAspect="1"/>
          </p:cNvPicPr>
          <p:nvPr/>
        </p:nvPicPr>
        <p:blipFill>
          <a:blip r:embed="rId4"/>
          <a:stretch>
            <a:fillRect/>
          </a:stretch>
        </p:blipFill>
        <p:spPr>
          <a:xfrm>
            <a:off x="2148543" y="2253168"/>
            <a:ext cx="2219325" cy="390525"/>
          </a:xfrm>
          <a:prstGeom prst="rect">
            <a:avLst/>
          </a:prstGeom>
        </p:spPr>
      </p:pic>
    </p:spTree>
    <p:extLst>
      <p:ext uri="{BB962C8B-B14F-4D97-AF65-F5344CB8AC3E}">
        <p14:creationId xmlns:p14="http://schemas.microsoft.com/office/powerpoint/2010/main" val="3729499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p:sp>
        <p:nvSpPr>
          <p:cNvPr id="3" name="Marcador de contenido 2"/>
          <p:cNvSpPr>
            <a:spLocks noGrp="1"/>
          </p:cNvSpPr>
          <p:nvPr>
            <p:ph idx="1"/>
          </p:nvPr>
        </p:nvSpPr>
        <p:spPr>
          <a:xfrm>
            <a:off x="628650" y="1825625"/>
            <a:ext cx="5425309" cy="4351338"/>
          </a:xfrm>
        </p:spPr>
        <p:txBody>
          <a:bodyPr>
            <a:normAutofit/>
          </a:bodyPr>
          <a:lstStyle/>
          <a:p>
            <a:pPr algn="just"/>
            <a:r>
              <a:rPr lang="es-ES" sz="2000" dirty="0">
                <a:latin typeface="+mj-lt"/>
              </a:rPr>
              <a:t>Con lo que se obtiene:</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r>
              <a:rPr lang="es-ES" sz="2000" dirty="0">
                <a:latin typeface="+mj-lt"/>
              </a:rPr>
              <a:t>La ecuación de la salida es:</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6519424" y="1690689"/>
            <a:ext cx="1995926" cy="3781754"/>
          </a:xfrm>
          <a:prstGeom prst="rect">
            <a:avLst/>
          </a:prstGeom>
        </p:spPr>
      </p:pic>
      <p:pic>
        <p:nvPicPr>
          <p:cNvPr id="5" name="Imagen 4"/>
          <p:cNvPicPr>
            <a:picLocks noChangeAspect="1"/>
          </p:cNvPicPr>
          <p:nvPr/>
        </p:nvPicPr>
        <p:blipFill>
          <a:blip r:embed="rId3"/>
          <a:stretch>
            <a:fillRect/>
          </a:stretch>
        </p:blipFill>
        <p:spPr>
          <a:xfrm>
            <a:off x="1811912" y="2194199"/>
            <a:ext cx="3524250" cy="1628775"/>
          </a:xfrm>
          <a:prstGeom prst="rect">
            <a:avLst/>
          </a:prstGeom>
        </p:spPr>
      </p:pic>
      <p:pic>
        <p:nvPicPr>
          <p:cNvPr id="8" name="Imagen 7"/>
          <p:cNvPicPr>
            <a:picLocks noChangeAspect="1"/>
          </p:cNvPicPr>
          <p:nvPr/>
        </p:nvPicPr>
        <p:blipFill>
          <a:blip r:embed="rId4"/>
          <a:stretch>
            <a:fillRect/>
          </a:stretch>
        </p:blipFill>
        <p:spPr>
          <a:xfrm>
            <a:off x="2817429" y="4536034"/>
            <a:ext cx="1047750" cy="371475"/>
          </a:xfrm>
          <a:prstGeom prst="rect">
            <a:avLst/>
          </a:prstGeom>
        </p:spPr>
      </p:pic>
    </p:spTree>
    <p:extLst>
      <p:ext uri="{BB962C8B-B14F-4D97-AF65-F5344CB8AC3E}">
        <p14:creationId xmlns:p14="http://schemas.microsoft.com/office/powerpoint/2010/main" val="215633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Descripción del Curso</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Se describen los métodos de modelamiento, análisis y diseño de sistemas de control, empleando técnicas de espacio-estado. </a:t>
            </a:r>
          </a:p>
          <a:p>
            <a:pPr algn="just"/>
            <a:r>
              <a:rPr lang="es-ES" sz="2000" dirty="0">
                <a:latin typeface="+mj-lt"/>
              </a:rPr>
              <a:t>También, se estudia el modelamiento, análisis y diseño de sistemas de control empleando técnicas clásicas y de espacio de estados en tiempo discreto. </a:t>
            </a:r>
          </a:p>
          <a:p>
            <a:pPr algn="just"/>
            <a:r>
              <a:rPr lang="es-ES" sz="2000" dirty="0">
                <a:latin typeface="+mj-lt"/>
              </a:rPr>
              <a:t>Se explican los aspectos prácticos a tener en cuenta cuando se implementan sistemas de control empleando una computadora digital.</a:t>
            </a:r>
          </a:p>
          <a:p>
            <a:endParaRPr lang="es-PE" sz="2000" dirty="0">
              <a:latin typeface="+mj-lt"/>
            </a:endParaRPr>
          </a:p>
        </p:txBody>
      </p:sp>
    </p:spTree>
    <p:extLst>
      <p:ext uri="{BB962C8B-B14F-4D97-AF65-F5344CB8AC3E}">
        <p14:creationId xmlns:p14="http://schemas.microsoft.com/office/powerpoint/2010/main" val="44049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p:sp>
        <p:nvSpPr>
          <p:cNvPr id="3" name="Marcador de contenido 2"/>
          <p:cNvSpPr>
            <a:spLocks noGrp="1"/>
          </p:cNvSpPr>
          <p:nvPr>
            <p:ph idx="1"/>
          </p:nvPr>
        </p:nvSpPr>
        <p:spPr>
          <a:xfrm>
            <a:off x="628650" y="1825625"/>
            <a:ext cx="5425309" cy="4351338"/>
          </a:xfrm>
        </p:spPr>
        <p:txBody>
          <a:bodyPr>
            <a:normAutofit/>
          </a:bodyPr>
          <a:lstStyle/>
          <a:p>
            <a:pPr algn="just"/>
            <a:r>
              <a:rPr lang="es-ES" sz="2000" dirty="0">
                <a:latin typeface="+mj-lt"/>
              </a:rPr>
              <a:t>Reordenando se obtiene la </a:t>
            </a:r>
            <a:r>
              <a:rPr lang="es-ES" sz="2000" b="1" i="1" dirty="0">
                <a:latin typeface="+mj-lt"/>
              </a:rPr>
              <a:t>ecuación de estado</a:t>
            </a:r>
            <a:r>
              <a:rPr lang="es-ES" sz="2000" dirty="0">
                <a:latin typeface="+mj-lt"/>
              </a:rPr>
              <a:t>:</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r>
              <a:rPr lang="es-ES" sz="2000" dirty="0">
                <a:latin typeface="+mj-lt"/>
              </a:rPr>
              <a:t>Y la </a:t>
            </a:r>
            <a:r>
              <a:rPr lang="es-ES" sz="2000" b="1" i="1" dirty="0">
                <a:latin typeface="+mj-lt"/>
              </a:rPr>
              <a:t>ecuación de salida</a:t>
            </a:r>
            <a:r>
              <a:rPr lang="es-ES" sz="2000" dirty="0">
                <a:latin typeface="+mj-lt"/>
              </a:rPr>
              <a:t>:</a:t>
            </a:r>
          </a:p>
          <a:p>
            <a:pPr algn="just"/>
            <a:endParaRPr lang="es-ES" sz="2000" dirty="0">
              <a:latin typeface="+mj-lt"/>
            </a:endParaRPr>
          </a:p>
          <a:p>
            <a:pPr algn="just"/>
            <a:endParaRPr lang="es-ES" sz="2000" dirty="0">
              <a:latin typeface="+mj-lt"/>
            </a:endParaRPr>
          </a:p>
          <a:p>
            <a:pPr algn="just"/>
            <a:r>
              <a:rPr lang="es-ES" sz="2000" dirty="0">
                <a:latin typeface="+mj-lt"/>
              </a:rPr>
              <a:t>Estas dos ecuaciones juntas dan la </a:t>
            </a:r>
            <a:r>
              <a:rPr lang="es-ES" sz="2000" b="1" i="1" dirty="0">
                <a:latin typeface="+mj-lt"/>
              </a:rPr>
              <a:t>ecuación en espacio estados </a:t>
            </a:r>
            <a:r>
              <a:rPr lang="es-ES" sz="2000" dirty="0">
                <a:latin typeface="+mj-lt"/>
              </a:rPr>
              <a:t>del sistema.</a:t>
            </a: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6519424" y="1690689"/>
            <a:ext cx="1995926" cy="3781754"/>
          </a:xfrm>
          <a:prstGeom prst="rect">
            <a:avLst/>
          </a:prstGeom>
        </p:spPr>
      </p:pic>
      <p:pic>
        <p:nvPicPr>
          <p:cNvPr id="6" name="Imagen 5"/>
          <p:cNvPicPr>
            <a:picLocks noChangeAspect="1"/>
          </p:cNvPicPr>
          <p:nvPr/>
        </p:nvPicPr>
        <p:blipFill>
          <a:blip r:embed="rId3"/>
          <a:stretch>
            <a:fillRect/>
          </a:stretch>
        </p:blipFill>
        <p:spPr>
          <a:xfrm>
            <a:off x="1268987" y="2195020"/>
            <a:ext cx="4112310" cy="1376434"/>
          </a:xfrm>
          <a:prstGeom prst="rect">
            <a:avLst/>
          </a:prstGeom>
        </p:spPr>
      </p:pic>
      <p:pic>
        <p:nvPicPr>
          <p:cNvPr id="7" name="Imagen 6"/>
          <p:cNvPicPr>
            <a:picLocks noChangeAspect="1"/>
          </p:cNvPicPr>
          <p:nvPr/>
        </p:nvPicPr>
        <p:blipFill>
          <a:blip r:embed="rId4"/>
          <a:stretch>
            <a:fillRect/>
          </a:stretch>
        </p:blipFill>
        <p:spPr>
          <a:xfrm>
            <a:off x="2385191" y="4217893"/>
            <a:ext cx="1912226" cy="656315"/>
          </a:xfrm>
          <a:prstGeom prst="rect">
            <a:avLst/>
          </a:prstGeom>
        </p:spPr>
      </p:pic>
    </p:spTree>
    <p:extLst>
      <p:ext uri="{BB962C8B-B14F-4D97-AF65-F5344CB8AC3E}">
        <p14:creationId xmlns:p14="http://schemas.microsoft.com/office/powerpoint/2010/main" val="375528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p:sp>
        <p:nvSpPr>
          <p:cNvPr id="3" name="Marcador de contenido 2"/>
          <p:cNvSpPr>
            <a:spLocks noGrp="1"/>
          </p:cNvSpPr>
          <p:nvPr>
            <p:ph idx="1"/>
          </p:nvPr>
        </p:nvSpPr>
        <p:spPr>
          <a:xfrm>
            <a:off x="628650" y="1825625"/>
            <a:ext cx="5425309" cy="4351338"/>
          </a:xfrm>
        </p:spPr>
        <p:txBody>
          <a:bodyPr>
            <a:normAutofit/>
          </a:bodyPr>
          <a:lstStyle/>
          <a:p>
            <a:pPr algn="just"/>
            <a:r>
              <a:rPr lang="es-ES" sz="2000" dirty="0">
                <a:latin typeface="+mj-lt"/>
              </a:rPr>
              <a:t>La representación en espacio estados de manera resumida es:</a:t>
            </a:r>
          </a:p>
          <a:p>
            <a:pPr algn="just"/>
            <a:endParaRPr lang="es-ES" sz="2000" dirty="0">
              <a:latin typeface="+mj-lt"/>
            </a:endParaRPr>
          </a:p>
          <a:p>
            <a:pPr algn="just"/>
            <a:endParaRPr lang="es-ES" sz="2000" dirty="0">
              <a:latin typeface="+mj-lt"/>
            </a:endParaRPr>
          </a:p>
          <a:p>
            <a:pPr algn="just"/>
            <a:r>
              <a:rPr lang="es-ES" sz="2000" dirty="0">
                <a:latin typeface="+mj-lt"/>
              </a:rPr>
              <a:t>Donde:</a:t>
            </a:r>
          </a:p>
          <a:p>
            <a:pPr marL="0" indent="0" algn="just">
              <a:buNone/>
            </a:pPr>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6519424" y="1690689"/>
            <a:ext cx="1995926" cy="3781754"/>
          </a:xfrm>
          <a:prstGeom prst="rect">
            <a:avLst/>
          </a:prstGeom>
        </p:spPr>
      </p:pic>
      <p:pic>
        <p:nvPicPr>
          <p:cNvPr id="9" name="Imagen 8"/>
          <p:cNvPicPr>
            <a:picLocks noChangeAspect="1"/>
          </p:cNvPicPr>
          <p:nvPr/>
        </p:nvPicPr>
        <p:blipFill>
          <a:blip r:embed="rId3"/>
          <a:stretch>
            <a:fillRect/>
          </a:stretch>
        </p:blipFill>
        <p:spPr>
          <a:xfrm>
            <a:off x="2422141" y="2332806"/>
            <a:ext cx="1838325" cy="933450"/>
          </a:xfrm>
          <a:prstGeom prst="rect">
            <a:avLst/>
          </a:prstGeom>
        </p:spPr>
      </p:pic>
      <p:pic>
        <p:nvPicPr>
          <p:cNvPr id="5" name="Imagen 4"/>
          <p:cNvPicPr>
            <a:picLocks noChangeAspect="1"/>
          </p:cNvPicPr>
          <p:nvPr/>
        </p:nvPicPr>
        <p:blipFill>
          <a:blip r:embed="rId4"/>
          <a:stretch>
            <a:fillRect/>
          </a:stretch>
        </p:blipFill>
        <p:spPr>
          <a:xfrm>
            <a:off x="1663670" y="3699110"/>
            <a:ext cx="3653021" cy="1976476"/>
          </a:xfrm>
          <a:prstGeom prst="rect">
            <a:avLst/>
          </a:prstGeom>
        </p:spPr>
      </p:pic>
    </p:spTree>
    <p:extLst>
      <p:ext uri="{BB962C8B-B14F-4D97-AF65-F5344CB8AC3E}">
        <p14:creationId xmlns:p14="http://schemas.microsoft.com/office/powerpoint/2010/main" val="1611056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Una forma de escoger las variables de estados del sistema es relacionándolo con los subsistemas que almacenan energía.</a:t>
            </a:r>
          </a:p>
          <a:p>
            <a:pPr marL="0" indent="0" algn="just">
              <a:buNone/>
            </a:pPr>
            <a:endParaRPr lang="es-ES" sz="2000" dirty="0">
              <a:latin typeface="+mj-lt"/>
            </a:endParaRPr>
          </a:p>
          <a:p>
            <a:pPr algn="just"/>
            <a:endParaRPr lang="es-PE" sz="2000" dirty="0">
              <a:latin typeface="+mj-lt"/>
            </a:endParaRPr>
          </a:p>
        </p:txBody>
      </p:sp>
      <p:sp>
        <p:nvSpPr>
          <p:cNvPr id="4" name="CuadroTexto 3"/>
          <p:cNvSpPr txBox="1"/>
          <p:nvPr/>
        </p:nvSpPr>
        <p:spPr>
          <a:xfrm>
            <a:off x="1261242" y="3478925"/>
            <a:ext cx="6884276" cy="646331"/>
          </a:xfrm>
          <a:prstGeom prst="rect">
            <a:avLst/>
          </a:prstGeom>
          <a:noFill/>
        </p:spPr>
        <p:txBody>
          <a:bodyPr wrap="square" rtlCol="0">
            <a:spAutoFit/>
          </a:bodyPr>
          <a:lstStyle/>
          <a:p>
            <a:pPr algn="ctr"/>
            <a:r>
              <a:rPr lang="es-ES" dirty="0">
                <a:solidFill>
                  <a:srgbClr val="C00000"/>
                </a:solidFill>
              </a:rPr>
              <a:t>¿En el ejemplo anterior cuales son estos subsistemas que almacenan energía?</a:t>
            </a:r>
            <a:endParaRPr lang="es-PE" dirty="0">
              <a:solidFill>
                <a:srgbClr val="C00000"/>
              </a:solidFill>
            </a:endParaRPr>
          </a:p>
        </p:txBody>
      </p:sp>
    </p:spTree>
    <p:extLst>
      <p:ext uri="{BB962C8B-B14F-4D97-AF65-F5344CB8AC3E}">
        <p14:creationId xmlns:p14="http://schemas.microsoft.com/office/powerpoint/2010/main" val="73961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Simulación</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El sistema en espacio estados se puede simular utilizando el diagrama de bloques con ganancias matriciales.</a:t>
            </a:r>
          </a:p>
          <a:p>
            <a:pPr marL="0" indent="0" algn="just">
              <a:buNone/>
            </a:pPr>
            <a:endParaRPr lang="es-ES" sz="2000" dirty="0">
              <a:latin typeface="+mj-lt"/>
            </a:endParaRPr>
          </a:p>
          <a:p>
            <a:pPr algn="just"/>
            <a:endParaRPr lang="es-PE" sz="2000" dirty="0">
              <a:latin typeface="+mj-lt"/>
            </a:endParaRPr>
          </a:p>
        </p:txBody>
      </p:sp>
      <p:pic>
        <p:nvPicPr>
          <p:cNvPr id="6" name="Imagen 5">
            <a:extLst>
              <a:ext uri="{FF2B5EF4-FFF2-40B4-BE49-F238E27FC236}">
                <a16:creationId xmlns:a16="http://schemas.microsoft.com/office/drawing/2014/main" id="{0659E525-0669-4DA4-84C7-D477FC5E9BE1}"/>
              </a:ext>
            </a:extLst>
          </p:cNvPr>
          <p:cNvPicPr>
            <a:picLocks noChangeAspect="1"/>
          </p:cNvPicPr>
          <p:nvPr/>
        </p:nvPicPr>
        <p:blipFill>
          <a:blip r:embed="rId2"/>
          <a:stretch>
            <a:fillRect/>
          </a:stretch>
        </p:blipFill>
        <p:spPr>
          <a:xfrm>
            <a:off x="1103974" y="2931256"/>
            <a:ext cx="7227645" cy="2501877"/>
          </a:xfrm>
          <a:prstGeom prst="rect">
            <a:avLst/>
          </a:prstGeom>
        </p:spPr>
      </p:pic>
    </p:spTree>
    <p:extLst>
      <p:ext uri="{BB962C8B-B14F-4D97-AF65-F5344CB8AC3E}">
        <p14:creationId xmlns:p14="http://schemas.microsoft.com/office/powerpoint/2010/main" val="1845791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376403" y="1825625"/>
                <a:ext cx="5004894" cy="4351338"/>
              </a:xfrm>
            </p:spPr>
            <p:txBody>
              <a:bodyPr>
                <a:normAutofit/>
              </a:bodyPr>
              <a:lstStyle/>
              <a:p>
                <a:pPr algn="just"/>
                <a:r>
                  <a:rPr lang="es-ES" sz="2000" b="1" dirty="0">
                    <a:latin typeface="+mj-lt"/>
                  </a:rPr>
                  <a:t>Ejemplo 2:</a:t>
                </a:r>
              </a:p>
              <a:p>
                <a:pPr algn="just"/>
                <a:r>
                  <a:rPr lang="es-ES" sz="2000" dirty="0">
                    <a:latin typeface="+mj-lt"/>
                  </a:rPr>
                  <a:t>Consideremos un circuito RLC.</a:t>
                </a:r>
              </a:p>
              <a:p>
                <a:pPr algn="just"/>
                <a:r>
                  <a:rPr lang="es-ES" sz="2000" dirty="0">
                    <a:latin typeface="+mj-lt"/>
                  </a:rPr>
                  <a:t>El estado de este sistema puede ser descrito en términos del voltaje del capacitor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r>
                      <a:rPr lang="es-ES" sz="2000" b="0" i="1" smtClean="0">
                        <a:latin typeface="Cambria Math" panose="02040503050406030204" pitchFamily="18" charset="0"/>
                      </a:rPr>
                      <m:t>𝑣</m:t>
                    </m:r>
                  </m:oMath>
                </a14:m>
                <a:r>
                  <a:rPr lang="es-ES" sz="2000" dirty="0">
                    <a:latin typeface="+mj-lt"/>
                  </a:rPr>
                  <a:t> y de la corriente en el inductor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𝐿</m:t>
                        </m:r>
                      </m:sub>
                    </m:sSub>
                  </m:oMath>
                </a14:m>
                <a:r>
                  <a:rPr lang="es-ES" sz="2000" dirty="0">
                    <a:latin typeface="+mj-lt"/>
                  </a:rPr>
                  <a:t>.</a:t>
                </a:r>
              </a:p>
              <a:p>
                <a:pPr algn="just"/>
                <a:r>
                  <a:rPr lang="es-MX" sz="2000" dirty="0">
                    <a:latin typeface="+mj-lt"/>
                  </a:rPr>
                  <a:t>La elección de estas variables de estado es intuitivamente</a:t>
                </a:r>
                <a:r>
                  <a:rPr lang="es-ES" sz="2000" dirty="0">
                    <a:latin typeface="+mj-lt"/>
                  </a:rPr>
                  <a:t> satisfactoria, porque la energía almacenada en la red se puede describir en términos de estas variables.</a:t>
                </a:r>
              </a:p>
              <a:p>
                <a:pPr algn="just"/>
                <a:r>
                  <a:rPr lang="es-ES" sz="2000" dirty="0">
                    <a:latin typeface="+mj-lt"/>
                  </a:rPr>
                  <a:t>Por lo tanto, estas variables de estado representan la energía inicial total de la red y así los estados del sistema en </a:t>
                </a:r>
                <a14:m>
                  <m:oMath xmlns:m="http://schemas.openxmlformats.org/officeDocument/2006/math">
                    <m:r>
                      <a:rPr lang="es-ES" sz="2000" b="0" i="1" smtClean="0">
                        <a:latin typeface="Cambria Math" panose="02040503050406030204" pitchFamily="18" charset="0"/>
                      </a:rPr>
                      <m:t>𝑡</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0</m:t>
                        </m:r>
                      </m:sub>
                    </m:sSub>
                  </m:oMath>
                </a14:m>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376403" y="1825625"/>
                <a:ext cx="5004894" cy="4351338"/>
              </a:xfrm>
              <a:blipFill>
                <a:blip r:embed="rId2"/>
                <a:stretch>
                  <a:fillRect l="-1096" t="-1401" r="-1218"/>
                </a:stretch>
              </a:blipFill>
            </p:spPr>
            <p:txBody>
              <a:bodyPr/>
              <a:lstStyle/>
              <a:p>
                <a:r>
                  <a:rPr lang="es-PE">
                    <a:noFill/>
                  </a:rPr>
                  <a:t> </a:t>
                </a:r>
              </a:p>
            </p:txBody>
          </p:sp>
        </mc:Fallback>
      </mc:AlternateContent>
      <p:pic>
        <p:nvPicPr>
          <p:cNvPr id="10" name="Imagen 9"/>
          <p:cNvPicPr>
            <a:picLocks noChangeAspect="1"/>
          </p:cNvPicPr>
          <p:nvPr/>
        </p:nvPicPr>
        <p:blipFill>
          <a:blip r:embed="rId3"/>
          <a:stretch>
            <a:fillRect/>
          </a:stretch>
        </p:blipFill>
        <p:spPr>
          <a:xfrm>
            <a:off x="5518260" y="2491609"/>
            <a:ext cx="3457575" cy="1790700"/>
          </a:xfrm>
          <a:prstGeom prst="rect">
            <a:avLst/>
          </a:prstGeom>
        </p:spPr>
      </p:pic>
    </p:spTree>
    <p:extLst>
      <p:ext uri="{BB962C8B-B14F-4D97-AF65-F5344CB8AC3E}">
        <p14:creationId xmlns:p14="http://schemas.microsoft.com/office/powerpoint/2010/main" val="4182608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376403" y="1825625"/>
                <a:ext cx="5004894" cy="4351338"/>
              </a:xfrm>
            </p:spPr>
            <p:txBody>
              <a:bodyPr>
                <a:normAutofit/>
              </a:bodyPr>
              <a:lstStyle/>
              <a:p>
                <a:pPr algn="just"/>
                <a:r>
                  <a:rPr lang="es-ES" sz="2000" dirty="0">
                    <a:latin typeface="+mj-lt"/>
                  </a:rPr>
                  <a:t>Utilizando la ley de corriente de Kirchhoff:</a:t>
                </a:r>
              </a:p>
              <a:p>
                <a:pPr marL="0" indent="0" algn="just">
                  <a:buNone/>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𝑐</m:t>
                          </m:r>
                        </m:sub>
                      </m:sSub>
                      <m:r>
                        <a:rPr lang="es-ES" sz="2000" b="0" i="1" smtClean="0">
                          <a:latin typeface="Cambria Math" panose="02040503050406030204" pitchFamily="18" charset="0"/>
                        </a:rPr>
                        <m:t>=</m:t>
                      </m:r>
                      <m:r>
                        <a:rPr lang="es-ES" sz="2000" b="0" i="1" smtClean="0">
                          <a:latin typeface="Cambria Math" panose="02040503050406030204" pitchFamily="18" charset="0"/>
                        </a:rPr>
                        <m:t>𝐶</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𝑑𝑣</m:t>
                          </m:r>
                        </m:num>
                        <m:den>
                          <m:r>
                            <a:rPr lang="es-ES" sz="2000" b="0" i="1" smtClean="0">
                              <a:latin typeface="Cambria Math" panose="02040503050406030204" pitchFamily="18" charset="0"/>
                            </a:rPr>
                            <m:t>𝑑𝑡</m:t>
                          </m:r>
                        </m:den>
                      </m:f>
                      <m:r>
                        <a:rPr lang="es-ES" sz="2000" b="0" i="1" smtClean="0">
                          <a:latin typeface="Cambria Math" panose="02040503050406030204" pitchFamily="18" charset="0"/>
                        </a:rPr>
                        <m:t>=</m:t>
                      </m:r>
                      <m:r>
                        <a:rPr lang="es-ES" sz="2000" b="0" i="1" smtClean="0">
                          <a:latin typeface="Cambria Math" panose="02040503050406030204" pitchFamily="18" charset="0"/>
                        </a:rPr>
                        <m:t>𝐼</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𝐿</m:t>
                          </m:r>
                        </m:sub>
                      </m:sSub>
                    </m:oMath>
                  </m:oMathPara>
                </a14:m>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𝐿</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𝑑</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𝐿</m:t>
                              </m:r>
                            </m:sub>
                          </m:sSub>
                        </m:num>
                        <m:den>
                          <m:r>
                            <a:rPr lang="es-ES" sz="2000" b="0" i="1" smtClean="0">
                              <a:latin typeface="Cambria Math" panose="02040503050406030204" pitchFamily="18" charset="0"/>
                            </a:rPr>
                            <m:t>𝑑𝑡</m:t>
                          </m:r>
                        </m:den>
                      </m:f>
                      <m:r>
                        <a:rPr lang="es-ES" sz="2000" b="0" i="1" smtClean="0">
                          <a:latin typeface="Cambria Math" panose="02040503050406030204" pitchFamily="18" charset="0"/>
                        </a:rPr>
                        <m:t>=−</m:t>
                      </m:r>
                      <m:r>
                        <a:rPr lang="es-ES" sz="2000" b="0" i="1" smtClean="0">
                          <a:latin typeface="Cambria Math" panose="02040503050406030204" pitchFamily="18" charset="0"/>
                        </a:rPr>
                        <m:t>𝑅</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𝐿</m:t>
                          </m:r>
                        </m:sub>
                      </m:sSub>
                      <m:r>
                        <a:rPr lang="es-ES" sz="2000" b="0" i="1" smtClean="0">
                          <a:latin typeface="Cambria Math" panose="02040503050406030204" pitchFamily="18" charset="0"/>
                        </a:rPr>
                        <m:t>+</m:t>
                      </m:r>
                      <m:r>
                        <a:rPr lang="es-ES" sz="2000" b="0" i="1" smtClean="0">
                          <a:latin typeface="Cambria Math" panose="02040503050406030204" pitchFamily="18" charset="0"/>
                        </a:rPr>
                        <m:t>𝑣</m:t>
                      </m:r>
                    </m:oMath>
                  </m:oMathPara>
                </a14:m>
                <a:endParaRPr lang="es-ES" sz="2000" b="0" dirty="0">
                  <a:latin typeface="+mj-lt"/>
                </a:endParaRPr>
              </a:p>
              <a:p>
                <a:pPr algn="just"/>
                <a:r>
                  <a:rPr lang="es-ES" sz="2000" dirty="0">
                    <a:latin typeface="+mj-lt"/>
                  </a:rPr>
                  <a:t>La salida del sistema es el voltaje en la resistencia:</a:t>
                </a:r>
              </a:p>
              <a:p>
                <a:pPr marL="0" indent="0" algn="just">
                  <a:buNone/>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𝑣</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r>
                        <a:rPr lang="es-ES" sz="2000" b="0" i="1" smtClean="0">
                          <a:latin typeface="Cambria Math" panose="02040503050406030204" pitchFamily="18" charset="0"/>
                        </a:rPr>
                        <m:t>𝑅</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𝐿</m:t>
                          </m:r>
                        </m:sub>
                      </m:sSub>
                    </m:oMath>
                  </m:oMathPara>
                </a14:m>
                <a:endParaRPr lang="es-ES" sz="2000" dirty="0">
                  <a:latin typeface="+mj-lt"/>
                </a:endParaRPr>
              </a:p>
              <a:p>
                <a:pPr algn="just"/>
                <a:r>
                  <a:rPr lang="es-ES" sz="2000" dirty="0">
                    <a:latin typeface="+mj-lt"/>
                  </a:rPr>
                  <a:t>Reescribiendo las ecuaciones con las variables de estado y considerando </a:t>
                </a:r>
                <a14:m>
                  <m:oMath xmlns:m="http://schemas.openxmlformats.org/officeDocument/2006/math">
                    <m:r>
                      <a:rPr lang="es-ES" sz="2000" b="0" i="1" smtClean="0">
                        <a:latin typeface="Cambria Math" panose="02040503050406030204" pitchFamily="18" charset="0"/>
                      </a:rPr>
                      <m:t>𝑢</m:t>
                    </m:r>
                    <m:r>
                      <a:rPr lang="es-ES" sz="2000" b="0" i="1" smtClean="0">
                        <a:latin typeface="Cambria Math" panose="02040503050406030204" pitchFamily="18" charset="0"/>
                      </a:rPr>
                      <m:t>=</m:t>
                    </m:r>
                    <m:r>
                      <a:rPr lang="es-ES" sz="2000" b="0" i="1" smtClean="0">
                        <a:latin typeface="Cambria Math" panose="02040503050406030204" pitchFamily="18" charset="0"/>
                      </a:rPr>
                      <m:t>𝐼</m:t>
                    </m:r>
                  </m:oMath>
                </a14:m>
                <a:r>
                  <a:rPr lang="es-ES" sz="2000" dirty="0">
                    <a:latin typeface="+mj-lt"/>
                  </a:rPr>
                  <a:t>:</a:t>
                </a:r>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𝐶</m:t>
                      </m:r>
                      <m:sSub>
                        <m:sSubPr>
                          <m:ctrlPr>
                            <a:rPr lang="es-ES" sz="2000" i="1" smtClean="0">
                              <a:latin typeface="Cambria Math" panose="02040503050406030204" pitchFamily="18" charset="0"/>
                            </a:rPr>
                          </m:ctrlPr>
                        </m:sSubPr>
                        <m:e>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𝑥</m:t>
                              </m:r>
                            </m:e>
                          </m:acc>
                        </m:e>
                        <m:sub>
                          <m:r>
                            <a:rPr lang="es-ES" sz="2000" b="0" i="1" smtClean="0">
                              <a:latin typeface="Cambria Math" panose="02040503050406030204" pitchFamily="18" charset="0"/>
                            </a:rPr>
                            <m:t>1</m:t>
                          </m:r>
                        </m:sub>
                      </m:sSub>
                      <m:r>
                        <a:rPr lang="es-ES" sz="2000" i="1">
                          <a:latin typeface="Cambria Math" panose="02040503050406030204" pitchFamily="18" charset="0"/>
                        </a:rPr>
                        <m:t>=</m:t>
                      </m:r>
                      <m:r>
                        <a:rPr lang="es-ES" sz="2000" b="0" i="1" smtClean="0">
                          <a:latin typeface="Cambria Math" panose="02040503050406030204" pitchFamily="18" charset="0"/>
                        </a:rPr>
                        <m:t>𝑢</m:t>
                      </m:r>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2</m:t>
                          </m:r>
                        </m:sub>
                      </m:sSub>
                    </m:oMath>
                  </m:oMathPara>
                </a14:m>
                <a:endParaRPr lang="es-ES" sz="2000" dirty="0"/>
              </a:p>
              <a:p>
                <a:pPr marL="0" indent="0" algn="jus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𝐿</m:t>
                      </m:r>
                      <m:sSub>
                        <m:sSubPr>
                          <m:ctrlPr>
                            <a:rPr lang="es-ES"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ES" sz="2000" i="1">
                                  <a:latin typeface="Cambria Math" panose="02040503050406030204" pitchFamily="18" charset="0"/>
                                </a:rPr>
                                <m:t>𝑥</m:t>
                              </m:r>
                            </m:e>
                          </m:acc>
                        </m:e>
                        <m:sub>
                          <m:r>
                            <a:rPr lang="es-ES" sz="2000" b="0" i="1" smtClean="0">
                              <a:latin typeface="Cambria Math" panose="02040503050406030204" pitchFamily="18" charset="0"/>
                            </a:rPr>
                            <m:t>2</m:t>
                          </m:r>
                        </m:sub>
                      </m:sSub>
                      <m:r>
                        <a:rPr lang="es-ES" sz="2000" i="1">
                          <a:latin typeface="Cambria Math" panose="02040503050406030204" pitchFamily="18" charset="0"/>
                        </a:rPr>
                        <m:t>=−</m:t>
                      </m:r>
                      <m:r>
                        <a:rPr lang="es-ES" sz="2000" i="1">
                          <a:latin typeface="Cambria Math" panose="02040503050406030204" pitchFamily="18" charset="0"/>
                        </a:rPr>
                        <m:t>𝑅</m:t>
                      </m:r>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2</m:t>
                          </m:r>
                        </m:sub>
                      </m:sSub>
                      <m:r>
                        <a:rPr lang="es-ES" sz="2000" i="1">
                          <a:latin typeface="Cambria Math" panose="02040503050406030204" pitchFamily="18" charset="0"/>
                        </a:rPr>
                        <m:t>+</m:t>
                      </m:r>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oMath>
                  </m:oMathPara>
                </a14:m>
                <a:endParaRPr lang="es-ES" sz="2000" dirty="0"/>
              </a:p>
              <a:p>
                <a:pPr marL="0" indent="0" algn="just">
                  <a:buNone/>
                </a:pPr>
                <a14:m>
                  <m:oMathPara xmlns:m="http://schemas.openxmlformats.org/officeDocument/2006/math">
                    <m:oMathParaPr>
                      <m:jc m:val="centerGroup"/>
                    </m:oMathParaPr>
                    <m:oMath xmlns:m="http://schemas.openxmlformats.org/officeDocument/2006/math">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b="0" i="1" smtClean="0">
                              <a:latin typeface="Cambria Math" panose="02040503050406030204" pitchFamily="18" charset="0"/>
                            </a:rPr>
                            <m:t>1</m:t>
                          </m:r>
                        </m:sub>
                      </m:sSub>
                      <m:r>
                        <a:rPr lang="es-ES" sz="2000" i="1">
                          <a:latin typeface="Cambria Math" panose="02040503050406030204" pitchFamily="18" charset="0"/>
                        </a:rPr>
                        <m:t>=</m:t>
                      </m:r>
                      <m:r>
                        <a:rPr lang="es-ES" sz="2000" i="1">
                          <a:latin typeface="Cambria Math" panose="02040503050406030204" pitchFamily="18" charset="0"/>
                        </a:rPr>
                        <m:t>𝑅</m:t>
                      </m:r>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2</m:t>
                          </m:r>
                        </m:sub>
                      </m:sSub>
                    </m:oMath>
                  </m:oMathPara>
                </a14:m>
                <a:endParaRPr lang="es-ES" sz="2000" dirty="0"/>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376403" y="1825625"/>
                <a:ext cx="5004894" cy="4351338"/>
              </a:xfrm>
              <a:blipFill>
                <a:blip r:embed="rId2"/>
                <a:stretch>
                  <a:fillRect l="-1096" t="-1401" r="-1218"/>
                </a:stretch>
              </a:blipFill>
            </p:spPr>
            <p:txBody>
              <a:bodyPr/>
              <a:lstStyle/>
              <a:p>
                <a:r>
                  <a:rPr lang="es-PE">
                    <a:noFill/>
                  </a:rPr>
                  <a:t> </a:t>
                </a:r>
              </a:p>
            </p:txBody>
          </p:sp>
        </mc:Fallback>
      </mc:AlternateContent>
      <p:pic>
        <p:nvPicPr>
          <p:cNvPr id="10" name="Imagen 9"/>
          <p:cNvPicPr>
            <a:picLocks noChangeAspect="1"/>
          </p:cNvPicPr>
          <p:nvPr/>
        </p:nvPicPr>
        <p:blipFill>
          <a:blip r:embed="rId3"/>
          <a:stretch>
            <a:fillRect/>
          </a:stretch>
        </p:blipFill>
        <p:spPr>
          <a:xfrm>
            <a:off x="5518260" y="2491609"/>
            <a:ext cx="3457575" cy="1790700"/>
          </a:xfrm>
          <a:prstGeom prst="rect">
            <a:avLst/>
          </a:prstGeom>
        </p:spPr>
      </p:pic>
      <mc:AlternateContent xmlns:mc="http://schemas.openxmlformats.org/markup-compatibility/2006" xmlns:a14="http://schemas.microsoft.com/office/drawing/2010/main">
        <mc:Choice Requires="a14">
          <p:sp>
            <p:nvSpPr>
              <p:cNvPr id="4" name="CuadroTexto 3"/>
              <p:cNvSpPr txBox="1"/>
              <p:nvPr/>
            </p:nvSpPr>
            <p:spPr>
              <a:xfrm>
                <a:off x="4830726" y="5083229"/>
                <a:ext cx="4145109" cy="646331"/>
              </a:xfrm>
              <a:prstGeom prst="rect">
                <a:avLst/>
              </a:prstGeom>
              <a:noFill/>
            </p:spPr>
            <p:txBody>
              <a:bodyPr wrap="none" rtlCol="0">
                <a:spAutoFit/>
              </a:bodyPr>
              <a:lstStyle/>
              <a:p>
                <a:r>
                  <a:rPr lang="es-ES" dirty="0">
                    <a:solidFill>
                      <a:srgbClr val="C00000"/>
                    </a:solidFill>
                  </a:rPr>
                  <a:t>¿Cómo es la ecuación en espacio estados?</a:t>
                </a:r>
              </a:p>
              <a:p>
                <a:r>
                  <a:rPr lang="es-ES" dirty="0">
                    <a:solidFill>
                      <a:srgbClr val="C00000"/>
                    </a:solidFill>
                  </a:rPr>
                  <a:t>¿Qué ocurre si tomamos </a:t>
                </a:r>
                <a14:m>
                  <m:oMath xmlns:m="http://schemas.openxmlformats.org/officeDocument/2006/math">
                    <m:sSub>
                      <m:sSubPr>
                        <m:ctrlPr>
                          <a:rPr lang="es-ES" i="1" smtClean="0">
                            <a:solidFill>
                              <a:srgbClr val="C00000"/>
                            </a:solidFill>
                            <a:latin typeface="Cambria Math" panose="02040503050406030204" pitchFamily="18" charset="0"/>
                          </a:rPr>
                        </m:ctrlPr>
                      </m:sSubPr>
                      <m:e>
                        <m:r>
                          <a:rPr lang="es-ES" b="0" i="1" smtClean="0">
                            <a:solidFill>
                              <a:srgbClr val="C00000"/>
                            </a:solidFill>
                            <a:latin typeface="Cambria Math" panose="02040503050406030204" pitchFamily="18" charset="0"/>
                          </a:rPr>
                          <m:t>𝑥</m:t>
                        </m:r>
                      </m:e>
                      <m:sub>
                        <m:r>
                          <a:rPr lang="es-ES" b="0" i="1" smtClean="0">
                            <a:solidFill>
                              <a:srgbClr val="C00000"/>
                            </a:solidFill>
                            <a:latin typeface="Cambria Math" panose="02040503050406030204" pitchFamily="18" charset="0"/>
                          </a:rPr>
                          <m:t>2</m:t>
                        </m:r>
                      </m:sub>
                    </m:sSub>
                    <m:r>
                      <a:rPr lang="es-ES" b="0" i="1" smtClean="0">
                        <a:solidFill>
                          <a:srgbClr val="C00000"/>
                        </a:solidFill>
                        <a:latin typeface="Cambria Math" panose="02040503050406030204" pitchFamily="18" charset="0"/>
                      </a:rPr>
                      <m:t>=</m:t>
                    </m:r>
                    <m:sSub>
                      <m:sSubPr>
                        <m:ctrlPr>
                          <a:rPr lang="es-ES" b="0" i="1" smtClean="0">
                            <a:solidFill>
                              <a:srgbClr val="C00000"/>
                            </a:solidFill>
                            <a:latin typeface="Cambria Math" panose="02040503050406030204" pitchFamily="18" charset="0"/>
                          </a:rPr>
                        </m:ctrlPr>
                      </m:sSubPr>
                      <m:e>
                        <m:r>
                          <a:rPr lang="es-ES" b="0" i="1" smtClean="0">
                            <a:solidFill>
                              <a:srgbClr val="C00000"/>
                            </a:solidFill>
                            <a:latin typeface="Cambria Math" panose="02040503050406030204" pitchFamily="18" charset="0"/>
                          </a:rPr>
                          <m:t>𝑣</m:t>
                        </m:r>
                      </m:e>
                      <m:sub>
                        <m:r>
                          <a:rPr lang="es-ES" b="0" i="1" smtClean="0">
                            <a:solidFill>
                              <a:srgbClr val="C00000"/>
                            </a:solidFill>
                            <a:latin typeface="Cambria Math" panose="02040503050406030204" pitchFamily="18" charset="0"/>
                          </a:rPr>
                          <m:t>𝐿</m:t>
                        </m:r>
                      </m:sub>
                    </m:sSub>
                  </m:oMath>
                </a14:m>
                <a:r>
                  <a:rPr lang="es-PE" dirty="0">
                    <a:solidFill>
                      <a:srgbClr val="C00000"/>
                    </a:solidFill>
                  </a:rPr>
                  <a:t>?</a:t>
                </a:r>
              </a:p>
            </p:txBody>
          </p:sp>
        </mc:Choice>
        <mc:Fallback xmlns="">
          <p:sp>
            <p:nvSpPr>
              <p:cNvPr id="4" name="CuadroTexto 3"/>
              <p:cNvSpPr txBox="1">
                <a:spLocks noRot="1" noChangeAspect="1" noMove="1" noResize="1" noEditPoints="1" noAdjustHandles="1" noChangeArrowheads="1" noChangeShapeType="1" noTextEdit="1"/>
              </p:cNvSpPr>
              <p:nvPr/>
            </p:nvSpPr>
            <p:spPr>
              <a:xfrm>
                <a:off x="4830726" y="5083229"/>
                <a:ext cx="4145109" cy="646331"/>
              </a:xfrm>
              <a:prstGeom prst="rect">
                <a:avLst/>
              </a:prstGeom>
              <a:blipFill>
                <a:blip r:embed="rId4"/>
                <a:stretch>
                  <a:fillRect l="-1176" t="-5660" r="-735" b="-14151"/>
                </a:stretch>
              </a:blipFill>
            </p:spPr>
            <p:txBody>
              <a:bodyPr/>
              <a:lstStyle/>
              <a:p>
                <a:r>
                  <a:rPr lang="es-PE">
                    <a:noFill/>
                  </a:rPr>
                  <a:t> </a:t>
                </a:r>
              </a:p>
            </p:txBody>
          </p:sp>
        </mc:Fallback>
      </mc:AlternateContent>
    </p:spTree>
    <p:extLst>
      <p:ext uri="{BB962C8B-B14F-4D97-AF65-F5344CB8AC3E}">
        <p14:creationId xmlns:p14="http://schemas.microsoft.com/office/powerpoint/2010/main" val="267690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el espacio de estados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El estado de un sistema es descrito por un conjunto de ecuaciones diferenciales de primer orden, escritos en términos de las variables de estado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2</m:t>
                        </m:r>
                      </m:sub>
                    </m:sSub>
                    <m:r>
                      <a:rPr lang="es-ES" sz="2000" i="1">
                        <a:latin typeface="Cambria Math" panose="02040503050406030204" pitchFamily="18" charset="0"/>
                      </a:rPr>
                      <m:t>,</m:t>
                    </m:r>
                  </m:oMath>
                </a14:m>
                <a:r>
                  <a:rPr lang="es-ES" sz="2000" dirty="0"/>
                  <a:t> … ,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𝑛</m:t>
                        </m:r>
                      </m:sub>
                    </m:sSub>
                  </m:oMath>
                </a14:m>
                <a:r>
                  <a:rPr lang="es-ES" sz="2000" dirty="0">
                    <a:latin typeface="+mj-lt"/>
                  </a:rPr>
                  <a:t>). </a:t>
                </a:r>
              </a:p>
              <a:p>
                <a:pPr marL="0" indent="0" algn="just">
                  <a:buNone/>
                </a:pP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acc>
                            <m:accPr>
                              <m:chr m:val="̇"/>
                              <m:ctrlPr>
                                <a:rPr lang="es-ES" sz="2000" i="1" smtClean="0">
                                  <a:latin typeface="Cambria Math" panose="02040503050406030204" pitchFamily="18" charset="0"/>
                                </a:rPr>
                              </m:ctrlPr>
                            </m:accPr>
                            <m:e>
                              <m:r>
                                <a:rPr lang="es-ES" sz="2000" b="0" i="1" smtClean="0">
                                  <a:latin typeface="Cambria Math" panose="02040503050406030204" pitchFamily="18" charset="0"/>
                                </a:rPr>
                                <m:t>𝑥</m:t>
                              </m:r>
                            </m:e>
                          </m:acc>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r>
                            <a:rPr lang="es-ES" sz="2000" b="0" i="1" smtClean="0">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2</m:t>
                          </m:r>
                        </m:sub>
                      </m:sSub>
                      <m:r>
                        <a:rPr lang="es-ES" sz="2000" i="1">
                          <a:latin typeface="Cambria Math" panose="02040503050406030204" pitchFamily="18" charset="0"/>
                        </a:rPr>
                        <m:t>+</m:t>
                      </m:r>
                      <m:r>
                        <a:rPr lang="es-ES"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r>
                            <a:rPr lang="es-ES" sz="2000" b="0" i="1" smtClean="0">
                              <a:latin typeface="Cambria Math" panose="02040503050406030204" pitchFamily="18" charset="0"/>
                            </a:rPr>
                            <m:t>𝑛</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𝑛</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11</m:t>
                          </m:r>
                        </m:sub>
                      </m:sSub>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𝑢</m:t>
                          </m:r>
                        </m:e>
                        <m:sub>
                          <m:r>
                            <a:rPr lang="es-ES" sz="2000" i="1">
                              <a:latin typeface="Cambria Math" panose="02040503050406030204" pitchFamily="18" charset="0"/>
                            </a:rPr>
                            <m:t>1</m:t>
                          </m:r>
                        </m:sub>
                      </m:sSub>
                      <m:r>
                        <a:rPr lang="es-ES" sz="2000" i="1">
                          <a:latin typeface="Cambria Math" panose="02040503050406030204" pitchFamily="18" charset="0"/>
                        </a:rPr>
                        <m:t>+</m:t>
                      </m:r>
                      <m:r>
                        <a:rPr lang="es-PE"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1</m:t>
                          </m:r>
                          <m:r>
                            <a:rPr lang="es-ES" sz="2000" b="0" i="1" smtClean="0">
                              <a:latin typeface="Cambria Math" panose="02040503050406030204" pitchFamily="18" charset="0"/>
                            </a:rPr>
                            <m:t>𝑚</m:t>
                          </m:r>
                        </m:sub>
                      </m:sSub>
                      <m:sSub>
                        <m:sSubPr>
                          <m:ctrlPr>
                            <a:rPr lang="es-ES" sz="2000" i="1">
                              <a:latin typeface="Cambria Math" panose="02040503050406030204" pitchFamily="18" charset="0"/>
                            </a:rPr>
                          </m:ctrlPr>
                        </m:sSubPr>
                        <m:e>
                          <m:r>
                            <a:rPr lang="es-PE" sz="2000" b="0" i="1" smtClean="0">
                              <a:latin typeface="Cambria Math" panose="02040503050406030204" pitchFamily="18" charset="0"/>
                            </a:rPr>
                            <m:t>𝑢</m:t>
                          </m:r>
                        </m:e>
                        <m:sub>
                          <m:r>
                            <a:rPr lang="es-ES" sz="2000" b="0" i="1" smtClean="0">
                              <a:latin typeface="Cambria Math" panose="02040503050406030204" pitchFamily="18" charset="0"/>
                            </a:rPr>
                            <m:t>𝑚</m:t>
                          </m:r>
                        </m:sub>
                      </m:sSub>
                    </m:oMath>
                  </m:oMathPara>
                </a14:m>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sSub>
                        <m:sSubPr>
                          <m:ctrlPr>
                            <a:rPr lang="es-ES"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ES" sz="2000" i="1">
                                  <a:latin typeface="Cambria Math" panose="02040503050406030204" pitchFamily="18" charset="0"/>
                                </a:rPr>
                                <m:t>𝑥</m:t>
                              </m:r>
                            </m:e>
                          </m:acc>
                        </m:e>
                        <m:sub>
                          <m:r>
                            <a:rPr lang="es-ES" sz="2000" b="0" i="1" smtClean="0">
                              <a:latin typeface="Cambria Math" panose="02040503050406030204" pitchFamily="18" charset="0"/>
                            </a:rPr>
                            <m:t>2</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1</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2</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r>
                            <a:rPr lang="es-ES" sz="2000" i="1">
                              <a:latin typeface="Cambria Math" panose="02040503050406030204" pitchFamily="18" charset="0"/>
                            </a:rPr>
                            <m:t>𝑛</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𝑛</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𝑏</m:t>
                          </m:r>
                        </m:e>
                        <m:sub>
                          <m:r>
                            <a:rPr lang="es-ES" sz="2000" b="0" i="1" smtClean="0">
                              <a:latin typeface="Cambria Math" panose="02040503050406030204" pitchFamily="18" charset="0"/>
                            </a:rPr>
                            <m:t>2</m:t>
                          </m:r>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𝑢</m:t>
                          </m:r>
                        </m:e>
                        <m:sub>
                          <m:r>
                            <a:rPr lang="es-ES" sz="2000" i="1">
                              <a:latin typeface="Cambria Math" panose="02040503050406030204" pitchFamily="18" charset="0"/>
                            </a:rPr>
                            <m:t>1</m:t>
                          </m:r>
                        </m:sub>
                      </m:sSub>
                      <m:r>
                        <a:rPr lang="es-ES" sz="2000" i="1">
                          <a:latin typeface="Cambria Math" panose="02040503050406030204" pitchFamily="18" charset="0"/>
                        </a:rPr>
                        <m:t>+</m:t>
                      </m:r>
                      <m:r>
                        <a:rPr lang="es-PE"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𝑏</m:t>
                          </m:r>
                        </m:e>
                        <m:sub>
                          <m:r>
                            <a:rPr lang="es-ES" sz="2000" b="0" i="1" smtClean="0">
                              <a:latin typeface="Cambria Math" panose="02040503050406030204" pitchFamily="18" charset="0"/>
                            </a:rPr>
                            <m:t>2</m:t>
                          </m:r>
                          <m:r>
                            <a:rPr lang="es-ES" sz="2000" i="1">
                              <a:latin typeface="Cambria Math" panose="02040503050406030204" pitchFamily="18" charset="0"/>
                            </a:rPr>
                            <m:t>𝑚</m:t>
                          </m:r>
                        </m:sub>
                      </m:sSub>
                      <m:sSub>
                        <m:sSubPr>
                          <m:ctrlPr>
                            <a:rPr lang="es-ES" sz="2000" i="1">
                              <a:latin typeface="Cambria Math" panose="02040503050406030204" pitchFamily="18" charset="0"/>
                            </a:rPr>
                          </m:ctrlPr>
                        </m:sSubPr>
                        <m:e>
                          <m:r>
                            <a:rPr lang="es-PE" sz="2000" b="0" i="1" smtClean="0">
                              <a:latin typeface="Cambria Math" panose="02040503050406030204" pitchFamily="18" charset="0"/>
                            </a:rPr>
                            <m:t>𝑢</m:t>
                          </m:r>
                        </m:e>
                        <m:sub>
                          <m:r>
                            <a:rPr lang="es-ES" sz="2000" i="1">
                              <a:latin typeface="Cambria Math" panose="02040503050406030204" pitchFamily="18" charset="0"/>
                            </a:rPr>
                            <m:t>𝑚</m:t>
                          </m:r>
                        </m:sub>
                      </m:sSub>
                    </m:oMath>
                  </m:oMathPara>
                </a14:m>
                <a:endParaRPr lang="es-ES" sz="2000" dirty="0"/>
              </a:p>
              <a:p>
                <a:pPr marL="0" indent="0" algn="just">
                  <a:buNone/>
                </a:pPr>
                <a:r>
                  <a:rPr lang="es-ES" sz="2000" dirty="0"/>
                  <a:t>	    :	          		:</a:t>
                </a:r>
              </a:p>
              <a:p>
                <a:pPr marL="0" indent="0" algn="just">
                  <a:buNone/>
                </a:pPr>
                <a14:m>
                  <m:oMathPara xmlns:m="http://schemas.openxmlformats.org/officeDocument/2006/math">
                    <m:oMathParaPr>
                      <m:jc m:val="centerGroup"/>
                    </m:oMathParaPr>
                    <m:oMath xmlns:m="http://schemas.openxmlformats.org/officeDocument/2006/math">
                      <m:sSub>
                        <m:sSubPr>
                          <m:ctrlPr>
                            <a:rPr lang="es-ES" sz="2000" i="1">
                              <a:latin typeface="Cambria Math" panose="02040503050406030204" pitchFamily="18" charset="0"/>
                            </a:rPr>
                          </m:ctrlPr>
                        </m:sSubPr>
                        <m:e>
                          <m:acc>
                            <m:accPr>
                              <m:chr m:val="̇"/>
                              <m:ctrlPr>
                                <a:rPr lang="es-ES" sz="2000" i="1">
                                  <a:latin typeface="Cambria Math" panose="02040503050406030204" pitchFamily="18" charset="0"/>
                                </a:rPr>
                              </m:ctrlPr>
                            </m:accPr>
                            <m:e>
                              <m:r>
                                <a:rPr lang="es-ES" sz="2000" i="1">
                                  <a:latin typeface="Cambria Math" panose="02040503050406030204" pitchFamily="18" charset="0"/>
                                </a:rPr>
                                <m:t>𝑥</m:t>
                              </m:r>
                            </m:e>
                          </m:acc>
                        </m:e>
                        <m:sub>
                          <m:r>
                            <a:rPr lang="es-ES" sz="2000" b="0" i="1" smtClean="0">
                              <a:latin typeface="Cambria Math" panose="02040503050406030204" pitchFamily="18" charset="0"/>
                            </a:rPr>
                            <m:t>𝑛</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𝑛</m:t>
                          </m:r>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1</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𝑛</m:t>
                          </m:r>
                          <m:r>
                            <a:rPr lang="es-ES" sz="2000" i="1">
                              <a:latin typeface="Cambria Math" panose="02040503050406030204" pitchFamily="18" charset="0"/>
                            </a:rPr>
                            <m:t>2</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2</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𝑛</m:t>
                          </m:r>
                          <m:r>
                            <a:rPr lang="es-ES" sz="2000" i="1">
                              <a:latin typeface="Cambria Math" panose="02040503050406030204" pitchFamily="18" charset="0"/>
                            </a:rPr>
                            <m:t>𝑛</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𝑛</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𝑏</m:t>
                          </m:r>
                        </m:e>
                        <m:sub>
                          <m:r>
                            <a:rPr lang="es-ES" sz="2000" b="0" i="1" smtClean="0">
                              <a:latin typeface="Cambria Math" panose="02040503050406030204" pitchFamily="18" charset="0"/>
                            </a:rPr>
                            <m:t>𝑛</m:t>
                          </m:r>
                          <m:r>
                            <a:rPr lang="es-ES" sz="2000" i="1">
                              <a:latin typeface="Cambria Math" panose="02040503050406030204" pitchFamily="18" charset="0"/>
                            </a:rPr>
                            <m:t>1</m:t>
                          </m:r>
                        </m:sub>
                      </m:sSub>
                      <m:sSub>
                        <m:sSubPr>
                          <m:ctrlPr>
                            <a:rPr lang="es-ES" sz="2000" i="1">
                              <a:latin typeface="Cambria Math" panose="02040503050406030204" pitchFamily="18" charset="0"/>
                            </a:rPr>
                          </m:ctrlPr>
                        </m:sSubPr>
                        <m:e>
                          <m:r>
                            <a:rPr lang="es-ES" sz="2000" i="1">
                              <a:latin typeface="Cambria Math" panose="02040503050406030204" pitchFamily="18" charset="0"/>
                            </a:rPr>
                            <m:t>𝑢</m:t>
                          </m:r>
                        </m:e>
                        <m:sub>
                          <m:r>
                            <a:rPr lang="es-ES" sz="2000" i="1">
                              <a:latin typeface="Cambria Math" panose="02040503050406030204" pitchFamily="18" charset="0"/>
                            </a:rPr>
                            <m:t>1</m:t>
                          </m:r>
                        </m:sub>
                      </m:sSub>
                      <m:r>
                        <a:rPr lang="es-ES" sz="2000" i="1">
                          <a:latin typeface="Cambria Math" panose="02040503050406030204" pitchFamily="18" charset="0"/>
                        </a:rPr>
                        <m:t>+</m:t>
                      </m:r>
                      <m:r>
                        <a:rPr lang="es-PE" sz="2000" b="0" i="1" smtClean="0">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𝑏</m:t>
                          </m:r>
                        </m:e>
                        <m:sub>
                          <m:r>
                            <a:rPr lang="es-ES" sz="2000" b="0" i="1" smtClean="0">
                              <a:latin typeface="Cambria Math" panose="02040503050406030204" pitchFamily="18" charset="0"/>
                            </a:rPr>
                            <m:t>𝑛</m:t>
                          </m:r>
                          <m:r>
                            <a:rPr lang="es-ES" sz="2000" i="1">
                              <a:latin typeface="Cambria Math" panose="02040503050406030204" pitchFamily="18" charset="0"/>
                            </a:rPr>
                            <m:t>𝑚</m:t>
                          </m:r>
                        </m:sub>
                      </m:sSub>
                      <m:sSub>
                        <m:sSubPr>
                          <m:ctrlPr>
                            <a:rPr lang="es-ES" sz="2000" i="1">
                              <a:latin typeface="Cambria Math" panose="02040503050406030204" pitchFamily="18" charset="0"/>
                            </a:rPr>
                          </m:ctrlPr>
                        </m:sSubPr>
                        <m:e>
                          <m:r>
                            <a:rPr lang="es-PE" sz="2000" b="0" i="1" smtClean="0">
                              <a:latin typeface="Cambria Math" panose="02040503050406030204" pitchFamily="18" charset="0"/>
                            </a:rPr>
                            <m:t>𝑢</m:t>
                          </m:r>
                        </m:e>
                        <m:sub>
                          <m:r>
                            <a:rPr lang="es-ES" sz="2000" i="1">
                              <a:latin typeface="Cambria Math" panose="02040503050406030204" pitchFamily="18" charset="0"/>
                            </a:rPr>
                            <m:t>𝑚</m:t>
                          </m:r>
                        </m:sub>
                      </m:sSub>
                    </m:oMath>
                  </m:oMathPara>
                </a14:m>
                <a:endParaRPr lang="es-ES" sz="2000" dirty="0"/>
              </a:p>
              <a:p>
                <a:pPr algn="just"/>
                <a:r>
                  <a:rPr lang="es-ES" sz="2000" dirty="0">
                    <a:latin typeface="+mj-lt"/>
                  </a:rPr>
                  <a:t>En forma matricial:</a:t>
                </a:r>
              </a:p>
              <a:p>
                <a:pPr marL="0" indent="0" algn="ctr">
                  <a:buNone/>
                </a:pPr>
                <a14:m>
                  <m:oMath xmlns:m="http://schemas.openxmlformats.org/officeDocument/2006/math">
                    <m:f>
                      <m:fPr>
                        <m:ctrlPr>
                          <a:rPr lang="es-ES" sz="2000" i="1" smtClean="0">
                            <a:latin typeface="Cambria Math" panose="02040503050406030204" pitchFamily="18" charset="0"/>
                          </a:rPr>
                        </m:ctrlPr>
                      </m:fPr>
                      <m:num>
                        <m:r>
                          <a:rPr lang="es-ES" sz="2000" b="0" i="1" smtClean="0">
                            <a:latin typeface="Cambria Math" panose="02040503050406030204" pitchFamily="18" charset="0"/>
                          </a:rPr>
                          <m:t>𝑑</m:t>
                        </m:r>
                      </m:num>
                      <m:den>
                        <m:r>
                          <a:rPr lang="es-ES" sz="2000" b="0" i="1" smtClean="0">
                            <a:latin typeface="Cambria Math" panose="02040503050406030204" pitchFamily="18" charset="0"/>
                          </a:rPr>
                          <m:t>𝑑𝑡</m:t>
                        </m:r>
                      </m:den>
                    </m:f>
                    <m:d>
                      <m:dPr>
                        <m:begChr m:val="["/>
                        <m:endChr m:val="]"/>
                        <m:ctrlPr>
                          <a:rPr lang="es-ES" sz="2000" i="1" smtClean="0">
                            <a:latin typeface="Cambria Math" panose="02040503050406030204" pitchFamily="18" charset="0"/>
                          </a:rPr>
                        </m:ctrlPr>
                      </m:dPr>
                      <m:e>
                        <m:eqArr>
                          <m:eqArrPr>
                            <m:ctrlPr>
                              <a:rPr lang="es-ES" sz="2000" i="1" smtClean="0">
                                <a:latin typeface="Cambria Math" panose="02040503050406030204" pitchFamily="18" charset="0"/>
                              </a:rPr>
                            </m:ctrlPr>
                          </m:eqArrPr>
                          <m:e>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1</m:t>
                                </m:r>
                              </m:sub>
                            </m:sSub>
                          </m:e>
                          <m:e>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s-ES" sz="2000" b="0" i="1" smtClean="0">
                                    <a:latin typeface="Cambria Math" panose="02040503050406030204" pitchFamily="18" charset="0"/>
                                  </a:rPr>
                                  <m:t>2</m:t>
                                </m:r>
                              </m:sub>
                            </m:sSub>
                          </m:e>
                          <m:e>
                            <m:r>
                              <a:rPr lang="es-ES" sz="2000" b="0" i="1" smtClean="0">
                                <a:latin typeface="Cambria Math" panose="02040503050406030204" pitchFamily="18" charset="0"/>
                              </a:rPr>
                              <m:t>:</m:t>
                            </m:r>
                          </m:e>
                          <m:e>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b="0" i="1" smtClean="0">
                                    <a:latin typeface="Cambria Math" panose="02040503050406030204" pitchFamily="18" charset="0"/>
                                  </a:rPr>
                                  <m:t>𝑛</m:t>
                                </m:r>
                              </m:sub>
                            </m:sSub>
                          </m:e>
                        </m:eqArr>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eqArr>
                          <m:eqArrPr>
                            <m:ctrlPr>
                              <a:rPr lang="es-ES" sz="2000" b="0" i="1" smtClean="0">
                                <a:latin typeface="Cambria Math" panose="02040503050406030204" pitchFamily="18" charset="0"/>
                              </a:rPr>
                            </m:ctrlPr>
                          </m:eqArrPr>
                          <m:e>
                            <m:m>
                              <m:mPr>
                                <m:mcs>
                                  <m:mc>
                                    <m:mcPr>
                                      <m:count m:val="3"/>
                                      <m:mcJc m:val="center"/>
                                    </m:mcPr>
                                  </m:mc>
                                </m:mcs>
                                <m:ctrlPr>
                                  <a:rPr lang="es-ES" sz="2000" b="0" i="1" smtClean="0">
                                    <a:latin typeface="Cambria Math" panose="02040503050406030204" pitchFamily="18" charset="0"/>
                                  </a:rPr>
                                </m:ctrlPr>
                              </m:mPr>
                              <m:mr>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11</m:t>
                                      </m:r>
                                    </m:sub>
                                  </m:sSub>
                                </m:e>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r>
                                        <a:rPr lang="es-ES" sz="2000" b="0" i="1" smtClean="0">
                                          <a:latin typeface="Cambria Math" panose="02040503050406030204" pitchFamily="18" charset="0"/>
                                        </a:rPr>
                                        <m:t>2</m:t>
                                      </m:r>
                                    </m:sub>
                                  </m:sSub>
                                  <m:r>
                                    <a:rPr lang="es-ES" sz="2000" b="0" i="1" smtClean="0">
                                      <a:latin typeface="Cambria Math" panose="02040503050406030204" pitchFamily="18" charset="0"/>
                                    </a:rPr>
                                    <m:t> …</m:t>
                                  </m:r>
                                </m:e>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i="1">
                                          <a:latin typeface="Cambria Math" panose="02040503050406030204" pitchFamily="18" charset="0"/>
                                        </a:rPr>
                                        <m:t>1</m:t>
                                      </m:r>
                                      <m:r>
                                        <a:rPr lang="es-ES" sz="2000" b="0" i="1" smtClean="0">
                                          <a:latin typeface="Cambria Math" panose="02040503050406030204" pitchFamily="18" charset="0"/>
                                        </a:rPr>
                                        <m:t>𝑛</m:t>
                                      </m:r>
                                    </m:sub>
                                  </m:sSub>
                                </m:e>
                              </m:mr>
                            </m:m>
                          </m:e>
                          <m:e>
                            <m:m>
                              <m:mPr>
                                <m:mcs>
                                  <m:mc>
                                    <m:mcPr>
                                      <m:count m:val="3"/>
                                      <m:mcJc m:val="center"/>
                                    </m:mcPr>
                                  </m:mc>
                                </m:mcs>
                                <m:ctrlPr>
                                  <a:rPr lang="es-ES" sz="2000" i="1">
                                    <a:latin typeface="Cambria Math" panose="02040503050406030204" pitchFamily="18" charset="0"/>
                                  </a:rPr>
                                </m:ctrlPr>
                              </m:mPr>
                              <m:mr>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r>
                                        <a:rPr lang="es-ES" sz="2000" i="1">
                                          <a:latin typeface="Cambria Math" panose="02040503050406030204" pitchFamily="18" charset="0"/>
                                        </a:rPr>
                                        <m:t>1</m:t>
                                      </m:r>
                                    </m:sub>
                                  </m:sSub>
                                </m:e>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r>
                                        <a:rPr lang="es-ES" sz="2000" i="1">
                                          <a:latin typeface="Cambria Math" panose="02040503050406030204" pitchFamily="18" charset="0"/>
                                        </a:rPr>
                                        <m:t>2</m:t>
                                      </m:r>
                                    </m:sub>
                                  </m:sSub>
                                  <m:r>
                                    <a:rPr lang="es-ES" sz="2000" i="1">
                                      <a:latin typeface="Cambria Math" panose="02040503050406030204" pitchFamily="18" charset="0"/>
                                    </a:rPr>
                                    <m:t> …</m:t>
                                  </m:r>
                                </m:e>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2</m:t>
                                      </m:r>
                                      <m:r>
                                        <a:rPr lang="es-ES" sz="2000" i="1">
                                          <a:latin typeface="Cambria Math" panose="02040503050406030204" pitchFamily="18" charset="0"/>
                                        </a:rPr>
                                        <m:t>𝑛</m:t>
                                      </m:r>
                                    </m:sub>
                                  </m:sSub>
                                </m:e>
                              </m:mr>
                            </m:m>
                          </m:e>
                          <m:e>
                            <m:m>
                              <m:mPr>
                                <m:mcs>
                                  <m:mc>
                                    <m:mcPr>
                                      <m:count m:val="3"/>
                                      <m:mcJc m:val="center"/>
                                    </m:mcPr>
                                  </m:mc>
                                </m:mcs>
                                <m:ctrlPr>
                                  <a:rPr lang="es-ES" sz="2000" i="1">
                                    <a:latin typeface="Cambria Math" panose="02040503050406030204" pitchFamily="18" charset="0"/>
                                  </a:rPr>
                                </m:ctrlPr>
                              </m:mPr>
                              <m:mr>
                                <m:e>
                                  <m:r>
                                    <m:rPr>
                                      <m:brk m:alnAt="7"/>
                                    </m:rPr>
                                    <a:rPr lang="es-ES" sz="2000" b="0" i="1" smtClean="0">
                                      <a:latin typeface="Cambria Math" panose="02040503050406030204" pitchFamily="18" charset="0"/>
                                    </a:rPr>
                                    <m:t>:</m:t>
                                  </m:r>
                                </m:e>
                                <m:e>
                                  <m:r>
                                    <a:rPr lang="es-ES" sz="2000" i="1">
                                      <a:latin typeface="Cambria Math" panose="02040503050406030204" pitchFamily="18" charset="0"/>
                                    </a:rPr>
                                    <m:t> …</m:t>
                                  </m:r>
                                </m:e>
                                <m:e>
                                  <m:r>
                                    <a:rPr lang="es-ES" sz="2000" b="0" i="1" smtClean="0">
                                      <a:latin typeface="Cambria Math" panose="02040503050406030204" pitchFamily="18" charset="0"/>
                                    </a:rPr>
                                    <m:t>                :</m:t>
                                  </m:r>
                                </m:e>
                              </m:mr>
                            </m:m>
                          </m:e>
                          <m:e>
                            <m:m>
                              <m:mPr>
                                <m:mcs>
                                  <m:mc>
                                    <m:mcPr>
                                      <m:count m:val="3"/>
                                      <m:mcJc m:val="center"/>
                                    </m:mcPr>
                                  </m:mc>
                                </m:mcs>
                                <m:ctrlPr>
                                  <a:rPr lang="es-ES" sz="2000" i="1">
                                    <a:latin typeface="Cambria Math" panose="02040503050406030204" pitchFamily="18" charset="0"/>
                                  </a:rPr>
                                </m:ctrlPr>
                              </m:mPr>
                              <m:mr>
                                <m:e>
                                  <m:sSub>
                                    <m:sSubPr>
                                      <m:ctrlPr>
                                        <a:rPr lang="es-ES" sz="2000" i="1" smtClean="0">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𝑛</m:t>
                                      </m:r>
                                      <m:r>
                                        <a:rPr lang="es-ES" sz="2000" i="1">
                                          <a:latin typeface="Cambria Math" panose="02040503050406030204" pitchFamily="18" charset="0"/>
                                        </a:rPr>
                                        <m:t>1</m:t>
                                      </m:r>
                                    </m:sub>
                                  </m:sSub>
                                </m:e>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𝑛</m:t>
                                      </m:r>
                                      <m:r>
                                        <a:rPr lang="es-ES" sz="2000" i="1">
                                          <a:latin typeface="Cambria Math" panose="02040503050406030204" pitchFamily="18" charset="0"/>
                                        </a:rPr>
                                        <m:t>2</m:t>
                                      </m:r>
                                    </m:sub>
                                  </m:sSub>
                                  <m:r>
                                    <a:rPr lang="es-ES" sz="2000" i="1">
                                      <a:latin typeface="Cambria Math" panose="02040503050406030204" pitchFamily="18" charset="0"/>
                                    </a:rPr>
                                    <m:t> …</m:t>
                                  </m:r>
                                </m:e>
                                <m:e>
                                  <m:sSub>
                                    <m:sSubPr>
                                      <m:ctrlPr>
                                        <a:rPr lang="es-ES" sz="2000" i="1">
                                          <a:latin typeface="Cambria Math" panose="02040503050406030204" pitchFamily="18" charset="0"/>
                                        </a:rPr>
                                      </m:ctrlPr>
                                    </m:sSubPr>
                                    <m:e>
                                      <m:r>
                                        <a:rPr lang="es-ES" sz="2000" i="1">
                                          <a:latin typeface="Cambria Math" panose="02040503050406030204" pitchFamily="18" charset="0"/>
                                        </a:rPr>
                                        <m:t>𝑎</m:t>
                                      </m:r>
                                    </m:e>
                                    <m:sub>
                                      <m:r>
                                        <a:rPr lang="es-ES" sz="2000" b="0" i="1" smtClean="0">
                                          <a:latin typeface="Cambria Math" panose="02040503050406030204" pitchFamily="18" charset="0"/>
                                        </a:rPr>
                                        <m:t>𝑛</m:t>
                                      </m:r>
                                      <m:r>
                                        <a:rPr lang="es-ES" sz="2000" i="1">
                                          <a:latin typeface="Cambria Math" panose="02040503050406030204" pitchFamily="18" charset="0"/>
                                        </a:rPr>
                                        <m:t>𝑛</m:t>
                                      </m:r>
                                    </m:sub>
                                  </m:sSub>
                                </m:e>
                              </m:mr>
                            </m:m>
                          </m:e>
                        </m:eqArr>
                      </m:e>
                    </m:d>
                    <m:d>
                      <m:dPr>
                        <m:begChr m:val="["/>
                        <m:endChr m:val="]"/>
                        <m:ctrlPr>
                          <a:rPr lang="es-ES" sz="2000" i="1">
                            <a:latin typeface="Cambria Math" panose="02040503050406030204" pitchFamily="18" charset="0"/>
                          </a:rPr>
                        </m:ctrlPr>
                      </m:dPr>
                      <m:e>
                        <m:eqArr>
                          <m:eqArrPr>
                            <m:ctrlPr>
                              <a:rPr lang="es-ES" sz="2000" i="1">
                                <a:latin typeface="Cambria Math" panose="02040503050406030204" pitchFamily="18" charset="0"/>
                              </a:rPr>
                            </m:ctrlPr>
                          </m:eqArrPr>
                          <m:e>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1</m:t>
                                </m:r>
                              </m:sub>
                            </m:sSub>
                          </m:e>
                          <m:e>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2</m:t>
                                </m:r>
                              </m:sub>
                            </m:sSub>
                          </m:e>
                          <m:e>
                            <m:r>
                              <a:rPr lang="es-ES" sz="2000" i="1">
                                <a:latin typeface="Cambria Math" panose="02040503050406030204" pitchFamily="18" charset="0"/>
                              </a:rPr>
                              <m:t>:</m:t>
                            </m:r>
                          </m:e>
                          <m:e>
                            <m:sSub>
                              <m:sSubPr>
                                <m:ctrlPr>
                                  <a:rPr lang="es-ES" sz="2000" i="1">
                                    <a:latin typeface="Cambria Math" panose="02040503050406030204" pitchFamily="18" charset="0"/>
                                  </a:rPr>
                                </m:ctrlPr>
                              </m:sSubPr>
                              <m:e>
                                <m:r>
                                  <a:rPr lang="es-ES" sz="2000" i="1">
                                    <a:latin typeface="Cambria Math" panose="02040503050406030204" pitchFamily="18" charset="0"/>
                                  </a:rPr>
                                  <m:t>𝑥</m:t>
                                </m:r>
                              </m:e>
                              <m:sub>
                                <m:r>
                                  <a:rPr lang="es-ES" sz="2000" i="1">
                                    <a:latin typeface="Cambria Math" panose="02040503050406030204" pitchFamily="18" charset="0"/>
                                  </a:rPr>
                                  <m:t>𝑛</m:t>
                                </m:r>
                              </m:sub>
                            </m:sSub>
                          </m:e>
                        </m:eqArr>
                      </m:e>
                    </m:d>
                  </m:oMath>
                </a14:m>
                <a:r>
                  <a:rPr lang="es-ES" sz="2000" dirty="0">
                    <a:latin typeface="+mj-lt"/>
                  </a:rPr>
                  <a:t>+</a:t>
                </a:r>
                <a14:m>
                  <m:oMath xmlns:m="http://schemas.openxmlformats.org/officeDocument/2006/math">
                    <m:d>
                      <m:dPr>
                        <m:begChr m:val="["/>
                        <m:endChr m:val="]"/>
                        <m:ctrlPr>
                          <a:rPr lang="es-ES" sz="2000" i="1">
                            <a:latin typeface="Cambria Math" panose="02040503050406030204" pitchFamily="18" charset="0"/>
                          </a:rPr>
                        </m:ctrlPr>
                      </m:dPr>
                      <m:e>
                        <m:eqArr>
                          <m:eqArrPr>
                            <m:ctrlPr>
                              <a:rPr lang="es-ES" sz="2000" i="1">
                                <a:latin typeface="Cambria Math" panose="02040503050406030204" pitchFamily="18" charset="0"/>
                              </a:rPr>
                            </m:ctrlPr>
                          </m:eqArrPr>
                          <m:e>
                            <m:m>
                              <m:mPr>
                                <m:mcs>
                                  <m:mc>
                                    <m:mcPr>
                                      <m:count m:val="3"/>
                                      <m:mcJc m:val="center"/>
                                    </m:mcPr>
                                  </m:mc>
                                </m:mcs>
                                <m:ctrlPr>
                                  <a:rPr lang="es-ES" sz="2000" i="1">
                                    <a:latin typeface="Cambria Math" panose="02040503050406030204" pitchFamily="18" charset="0"/>
                                  </a:rPr>
                                </m:ctrlPr>
                              </m:mPr>
                              <m:mr>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11</m:t>
                                      </m:r>
                                    </m:sub>
                                  </m:sSub>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12</m:t>
                                      </m:r>
                                    </m:sub>
                                  </m:sSub>
                                  <m:r>
                                    <a:rPr lang="es-ES" sz="2000" i="1">
                                      <a:latin typeface="Cambria Math" panose="02040503050406030204" pitchFamily="18" charset="0"/>
                                    </a:rPr>
                                    <m:t> …</m:t>
                                  </m:r>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1</m:t>
                                      </m:r>
                                      <m:r>
                                        <a:rPr lang="es-ES" sz="2000" b="0" i="1" smtClean="0">
                                          <a:latin typeface="Cambria Math" panose="02040503050406030204" pitchFamily="18" charset="0"/>
                                        </a:rPr>
                                        <m:t>𝑚</m:t>
                                      </m:r>
                                    </m:sub>
                                  </m:sSub>
                                </m:e>
                              </m:mr>
                            </m:m>
                          </m:e>
                          <m:e>
                            <m:m>
                              <m:mPr>
                                <m:mcs>
                                  <m:mc>
                                    <m:mcPr>
                                      <m:count m:val="3"/>
                                      <m:mcJc m:val="center"/>
                                    </m:mcPr>
                                  </m:mc>
                                </m:mcs>
                                <m:ctrlPr>
                                  <a:rPr lang="es-ES" sz="2000" i="1">
                                    <a:latin typeface="Cambria Math" panose="02040503050406030204" pitchFamily="18" charset="0"/>
                                  </a:rPr>
                                </m:ctrlPr>
                              </m:mPr>
                              <m:mr>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21</m:t>
                                      </m:r>
                                    </m:sub>
                                  </m:sSub>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22</m:t>
                                      </m:r>
                                    </m:sub>
                                  </m:sSub>
                                  <m:r>
                                    <a:rPr lang="es-ES" sz="2000" i="1">
                                      <a:latin typeface="Cambria Math" panose="02040503050406030204" pitchFamily="18" charset="0"/>
                                    </a:rPr>
                                    <m:t> …</m:t>
                                  </m:r>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2</m:t>
                                      </m:r>
                                      <m:r>
                                        <a:rPr lang="es-ES" sz="2000" b="0" i="1" smtClean="0">
                                          <a:latin typeface="Cambria Math" panose="02040503050406030204" pitchFamily="18" charset="0"/>
                                        </a:rPr>
                                        <m:t>𝑚</m:t>
                                      </m:r>
                                    </m:sub>
                                  </m:sSub>
                                </m:e>
                              </m:mr>
                            </m:m>
                          </m:e>
                          <m:e>
                            <m:m>
                              <m:mPr>
                                <m:mcs>
                                  <m:mc>
                                    <m:mcPr>
                                      <m:count m:val="3"/>
                                      <m:mcJc m:val="center"/>
                                    </m:mcPr>
                                  </m:mc>
                                </m:mcs>
                                <m:ctrlPr>
                                  <a:rPr lang="es-ES" sz="2000" i="1">
                                    <a:latin typeface="Cambria Math" panose="02040503050406030204" pitchFamily="18" charset="0"/>
                                  </a:rPr>
                                </m:ctrlPr>
                              </m:mPr>
                              <m:mr>
                                <m:e>
                                  <m:r>
                                    <m:rPr>
                                      <m:brk m:alnAt="7"/>
                                    </m:rPr>
                                    <a:rPr lang="es-ES" sz="2000" i="1">
                                      <a:latin typeface="Cambria Math" panose="02040503050406030204" pitchFamily="18" charset="0"/>
                                    </a:rPr>
                                    <m:t>:</m:t>
                                  </m:r>
                                </m:e>
                                <m:e>
                                  <m:r>
                                    <a:rPr lang="es-ES" sz="2000" i="1">
                                      <a:latin typeface="Cambria Math" panose="02040503050406030204" pitchFamily="18" charset="0"/>
                                    </a:rPr>
                                    <m:t> …</m:t>
                                  </m:r>
                                </m:e>
                                <m:e>
                                  <m:r>
                                    <a:rPr lang="es-ES" sz="2000" i="1">
                                      <a:latin typeface="Cambria Math" panose="02040503050406030204" pitchFamily="18" charset="0"/>
                                    </a:rPr>
                                    <m:t>                :</m:t>
                                  </m:r>
                                </m:e>
                              </m:mr>
                            </m:m>
                          </m:e>
                          <m:e>
                            <m:m>
                              <m:mPr>
                                <m:mcs>
                                  <m:mc>
                                    <m:mcPr>
                                      <m:count m:val="3"/>
                                      <m:mcJc m:val="center"/>
                                    </m:mcPr>
                                  </m:mc>
                                </m:mcs>
                                <m:ctrlPr>
                                  <a:rPr lang="es-ES" sz="2000" i="1">
                                    <a:latin typeface="Cambria Math" panose="02040503050406030204" pitchFamily="18" charset="0"/>
                                  </a:rPr>
                                </m:ctrlPr>
                              </m:mPr>
                              <m:mr>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𝑛</m:t>
                                      </m:r>
                                      <m:r>
                                        <a:rPr lang="es-ES" sz="2000" i="1">
                                          <a:latin typeface="Cambria Math" panose="02040503050406030204" pitchFamily="18" charset="0"/>
                                        </a:rPr>
                                        <m:t>1</m:t>
                                      </m:r>
                                    </m:sub>
                                  </m:sSub>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𝑛</m:t>
                                      </m:r>
                                      <m:r>
                                        <a:rPr lang="es-ES" sz="2000" i="1">
                                          <a:latin typeface="Cambria Math" panose="02040503050406030204" pitchFamily="18" charset="0"/>
                                        </a:rPr>
                                        <m:t>2</m:t>
                                      </m:r>
                                    </m:sub>
                                  </m:sSub>
                                  <m:r>
                                    <a:rPr lang="es-ES" sz="2000" i="1">
                                      <a:latin typeface="Cambria Math" panose="02040503050406030204" pitchFamily="18" charset="0"/>
                                    </a:rPr>
                                    <m:t> …</m:t>
                                  </m:r>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𝑏</m:t>
                                      </m:r>
                                    </m:e>
                                    <m:sub>
                                      <m:r>
                                        <a:rPr lang="es-ES" sz="2000" i="1">
                                          <a:latin typeface="Cambria Math" panose="02040503050406030204" pitchFamily="18" charset="0"/>
                                        </a:rPr>
                                        <m:t>𝑛</m:t>
                                      </m:r>
                                      <m:r>
                                        <a:rPr lang="es-ES" sz="2000" b="0" i="1" smtClean="0">
                                          <a:latin typeface="Cambria Math" panose="02040503050406030204" pitchFamily="18" charset="0"/>
                                        </a:rPr>
                                        <m:t>𝑚</m:t>
                                      </m:r>
                                    </m:sub>
                                  </m:sSub>
                                </m:e>
                              </m:mr>
                            </m:m>
                          </m:e>
                        </m:eqArr>
                      </m:e>
                    </m:d>
                    <m:d>
                      <m:dPr>
                        <m:begChr m:val="["/>
                        <m:endChr m:val="]"/>
                        <m:ctrlPr>
                          <a:rPr lang="es-ES" sz="2000" i="1">
                            <a:latin typeface="Cambria Math" panose="02040503050406030204" pitchFamily="18" charset="0"/>
                          </a:rPr>
                        </m:ctrlPr>
                      </m:dPr>
                      <m:e>
                        <m:eqArr>
                          <m:eqArrPr>
                            <m:ctrlPr>
                              <a:rPr lang="es-ES" sz="2000" i="1">
                                <a:latin typeface="Cambria Math" panose="02040503050406030204" pitchFamily="18" charset="0"/>
                              </a:rPr>
                            </m:ctrlPr>
                          </m:eqArrPr>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𝑢</m:t>
                                </m:r>
                              </m:e>
                              <m:sub>
                                <m:r>
                                  <a:rPr lang="es-ES" sz="2000" i="1">
                                    <a:latin typeface="Cambria Math" panose="02040503050406030204" pitchFamily="18" charset="0"/>
                                  </a:rPr>
                                  <m:t>1</m:t>
                                </m:r>
                              </m:sub>
                            </m:sSub>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𝑢</m:t>
                                </m:r>
                              </m:e>
                              <m:sub>
                                <m:r>
                                  <a:rPr lang="es-ES" sz="2000" i="1">
                                    <a:latin typeface="Cambria Math" panose="02040503050406030204" pitchFamily="18" charset="0"/>
                                  </a:rPr>
                                  <m:t>2</m:t>
                                </m:r>
                              </m:sub>
                            </m:sSub>
                          </m:e>
                          <m:e>
                            <m:r>
                              <a:rPr lang="es-ES" sz="2000" i="1">
                                <a:latin typeface="Cambria Math" panose="02040503050406030204" pitchFamily="18" charset="0"/>
                              </a:rPr>
                              <m:t>:</m:t>
                            </m:r>
                          </m:e>
                          <m:e>
                            <m:sSub>
                              <m:sSubPr>
                                <m:ctrlPr>
                                  <a:rPr lang="es-ES" sz="2000" i="1">
                                    <a:latin typeface="Cambria Math" panose="02040503050406030204" pitchFamily="18" charset="0"/>
                                  </a:rPr>
                                </m:ctrlPr>
                              </m:sSubPr>
                              <m:e>
                                <m:r>
                                  <a:rPr lang="es-ES" sz="2000" b="0" i="1" smtClean="0">
                                    <a:latin typeface="Cambria Math" panose="02040503050406030204" pitchFamily="18" charset="0"/>
                                  </a:rPr>
                                  <m:t>𝑢</m:t>
                                </m:r>
                              </m:e>
                              <m:sub>
                                <m:r>
                                  <a:rPr lang="es-ES" sz="2000" b="0" i="1" smtClean="0">
                                    <a:latin typeface="Cambria Math" panose="02040503050406030204" pitchFamily="18" charset="0"/>
                                  </a:rPr>
                                  <m:t>𝑚</m:t>
                                </m:r>
                              </m:sub>
                            </m:sSub>
                          </m:e>
                        </m:eqArr>
                      </m:e>
                    </m:d>
                  </m:oMath>
                </a14:m>
                <a:endParaRPr lang="es-ES" sz="2000" dirty="0">
                  <a:latin typeface="+mj-lt"/>
                </a:endParaRP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s-PE">
                    <a:noFill/>
                  </a:rPr>
                  <a:t> </a:t>
                </a:r>
              </a:p>
            </p:txBody>
          </p:sp>
        </mc:Fallback>
      </mc:AlternateContent>
    </p:spTree>
    <p:extLst>
      <p:ext uri="{BB962C8B-B14F-4D97-AF65-F5344CB8AC3E}">
        <p14:creationId xmlns:p14="http://schemas.microsoft.com/office/powerpoint/2010/main" val="41159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2</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Hallar el modelo en espacio estados del siguiente sistema. Donde </a:t>
            </a:r>
            <a:r>
              <a:rPr lang="es-ES" sz="2000" dirty="0" err="1">
                <a:latin typeface="+mj-lt"/>
              </a:rPr>
              <a:t>e</a:t>
            </a:r>
            <a:r>
              <a:rPr lang="es-ES" sz="2000" baseline="-25000" dirty="0" err="1">
                <a:latin typeface="+mj-lt"/>
              </a:rPr>
              <a:t>i</a:t>
            </a:r>
            <a:r>
              <a:rPr lang="es-ES" sz="2000" dirty="0">
                <a:latin typeface="+mj-lt"/>
              </a:rPr>
              <a:t> es el voltaje de la fuente y e</a:t>
            </a:r>
            <a:r>
              <a:rPr lang="es-ES" sz="2000" baseline="-25000" dirty="0">
                <a:latin typeface="+mj-lt"/>
              </a:rPr>
              <a:t>0</a:t>
            </a:r>
            <a:r>
              <a:rPr lang="es-ES" sz="2000" dirty="0">
                <a:latin typeface="+mj-lt"/>
              </a:rPr>
              <a:t> es el voltaje que se mide del condensador C</a:t>
            </a:r>
            <a:r>
              <a:rPr lang="es-ES" sz="2000" baseline="-25000" dirty="0">
                <a:latin typeface="+mj-lt"/>
              </a:rPr>
              <a:t>2</a:t>
            </a:r>
            <a:r>
              <a:rPr lang="es-ES" sz="2000" dirty="0">
                <a:latin typeface="+mj-lt"/>
              </a:rPr>
              <a:t>.</a:t>
            </a:r>
          </a:p>
          <a:p>
            <a:pPr marL="0" indent="0" algn="just">
              <a:buNone/>
            </a:pPr>
            <a:endParaRPr lang="es-ES" sz="2000" dirty="0">
              <a:latin typeface="+mj-lt"/>
            </a:endParaRPr>
          </a:p>
          <a:p>
            <a:pPr algn="just"/>
            <a:endParaRPr lang="es-PE" sz="2000" dirty="0">
              <a:latin typeface="+mj-lt"/>
            </a:endParaRPr>
          </a:p>
        </p:txBody>
      </p:sp>
      <p:pic>
        <p:nvPicPr>
          <p:cNvPr id="4" name="Picture 5" descr="A close up of text on a white background&#10;&#10;Description automatically generated">
            <a:extLst>
              <a:ext uri="{FF2B5EF4-FFF2-40B4-BE49-F238E27FC236}">
                <a16:creationId xmlns:a16="http://schemas.microsoft.com/office/drawing/2014/main" id="{C5DB4377-7489-46D4-8583-65F9DA9B5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355" y="2769833"/>
            <a:ext cx="5088869" cy="2716567"/>
          </a:xfrm>
          <a:prstGeom prst="rect">
            <a:avLst/>
          </a:prstGeom>
        </p:spPr>
      </p:pic>
    </p:spTree>
    <p:extLst>
      <p:ext uri="{BB962C8B-B14F-4D97-AF65-F5344CB8AC3E}">
        <p14:creationId xmlns:p14="http://schemas.microsoft.com/office/powerpoint/2010/main" val="1445395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2</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Hallar el modelo en espacio estados del siguiente sistema. Donde </a:t>
            </a:r>
            <a:r>
              <a:rPr lang="es-ES" sz="2000" dirty="0" err="1">
                <a:latin typeface="+mj-lt"/>
              </a:rPr>
              <a:t>e</a:t>
            </a:r>
            <a:r>
              <a:rPr lang="es-ES" sz="2000" baseline="-25000" dirty="0" err="1">
                <a:latin typeface="+mj-lt"/>
              </a:rPr>
              <a:t>i</a:t>
            </a:r>
            <a:r>
              <a:rPr lang="es-ES" sz="2000" dirty="0">
                <a:latin typeface="+mj-lt"/>
              </a:rPr>
              <a:t> es el voltaje de la fuente y e</a:t>
            </a:r>
            <a:r>
              <a:rPr lang="es-ES" sz="2000" baseline="-25000" dirty="0">
                <a:latin typeface="+mj-lt"/>
              </a:rPr>
              <a:t>0</a:t>
            </a:r>
            <a:r>
              <a:rPr lang="es-ES" sz="2000" dirty="0">
                <a:latin typeface="+mj-lt"/>
              </a:rPr>
              <a:t> es el voltaje que se mide del condensador C.</a:t>
            </a:r>
          </a:p>
          <a:p>
            <a:pPr marL="0" indent="0" algn="just">
              <a:buNone/>
            </a:pPr>
            <a:endParaRPr lang="es-ES" sz="2000" dirty="0">
              <a:latin typeface="+mj-lt"/>
            </a:endParaRPr>
          </a:p>
          <a:p>
            <a:pPr algn="just"/>
            <a:endParaRPr lang="es-PE" sz="2000" dirty="0">
              <a:latin typeface="+mj-lt"/>
            </a:endParaRPr>
          </a:p>
        </p:txBody>
      </p:sp>
      <p:pic>
        <p:nvPicPr>
          <p:cNvPr id="6" name="Imagen 5">
            <a:extLst>
              <a:ext uri="{FF2B5EF4-FFF2-40B4-BE49-F238E27FC236}">
                <a16:creationId xmlns:a16="http://schemas.microsoft.com/office/drawing/2014/main" id="{793B011E-42F1-4BE4-BA4E-33B385C5F7DF}"/>
              </a:ext>
            </a:extLst>
          </p:cNvPr>
          <p:cNvPicPr>
            <a:picLocks noChangeAspect="1"/>
          </p:cNvPicPr>
          <p:nvPr/>
        </p:nvPicPr>
        <p:blipFill>
          <a:blip r:embed="rId2"/>
          <a:stretch>
            <a:fillRect/>
          </a:stretch>
        </p:blipFill>
        <p:spPr>
          <a:xfrm>
            <a:off x="2237820" y="3121568"/>
            <a:ext cx="4358289" cy="2217109"/>
          </a:xfrm>
          <a:prstGeom prst="rect">
            <a:avLst/>
          </a:prstGeom>
        </p:spPr>
      </p:pic>
    </p:spTree>
    <p:extLst>
      <p:ext uri="{BB962C8B-B14F-4D97-AF65-F5344CB8AC3E}">
        <p14:creationId xmlns:p14="http://schemas.microsoft.com/office/powerpoint/2010/main" val="4080438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hallar el modelo en espacio estados del motor DC</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marL="0" indent="0" algn="ctr">
                  <a:buNone/>
                </a:pP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𝑢</m:t>
                        </m:r>
                      </m:e>
                      <m:sub>
                        <m:r>
                          <a:rPr lang="es-ES" sz="2000" b="0" i="1" smtClean="0">
                            <a:latin typeface="Cambria Math" panose="02040503050406030204" pitchFamily="18" charset="0"/>
                          </a:rPr>
                          <m:t>𝑏</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𝑒</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𝜔</m:t>
                        </m:r>
                      </m:e>
                      <m:sub>
                        <m:r>
                          <a:rPr lang="es-ES" sz="2000" b="0" i="1" smtClean="0">
                            <a:latin typeface="Cambria Math" panose="02040503050406030204" pitchFamily="18" charset="0"/>
                          </a:rPr>
                          <m:t>𝑚</m:t>
                        </m:r>
                      </m:sub>
                    </m:sSub>
                  </m:oMath>
                </a14:m>
                <a:r>
                  <a:rPr lang="es-ES" sz="2000" dirty="0">
                    <a:latin typeface="+mj-lt"/>
                  </a:rPr>
                  <a:t>;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𝑚</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𝑡</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𝑖</m:t>
                        </m:r>
                      </m:e>
                      <m:sub>
                        <m:r>
                          <a:rPr lang="es-ES" sz="2000" b="0" i="1" smtClean="0">
                            <a:latin typeface="Cambria Math" panose="02040503050406030204" pitchFamily="18" charset="0"/>
                          </a:rPr>
                          <m:t>𝑎</m:t>
                        </m:r>
                      </m:sub>
                    </m:sSub>
                  </m:oMath>
                </a14:m>
                <a:endParaRPr lang="es-ES" sz="2000" dirty="0">
                  <a:latin typeface="+mj-lt"/>
                </a:endParaRPr>
              </a:p>
              <a:p>
                <a:pPr algn="just"/>
                <a:endParaRPr lang="es-ES" sz="2000" dirty="0">
                  <a:latin typeface="+mj-lt"/>
                </a:endParaRPr>
              </a:p>
              <a:p>
                <a:pPr algn="just"/>
                <a:r>
                  <a:rPr lang="es-ES" sz="2000" dirty="0">
                    <a:latin typeface="+mj-lt"/>
                  </a:rPr>
                  <a:t>Considerar solo fricción viscosa = </a:t>
                </a:r>
                <a14:m>
                  <m:oMath xmlns:m="http://schemas.openxmlformats.org/officeDocument/2006/math">
                    <m:r>
                      <a:rPr lang="es-ES" sz="2000" b="0" i="1" smtClean="0">
                        <a:latin typeface="Cambria Math" panose="02040503050406030204" pitchFamily="18" charset="0"/>
                      </a:rPr>
                      <m:t>𝐵</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𝜔</m:t>
                        </m:r>
                      </m:e>
                      <m:sub>
                        <m:r>
                          <a:rPr lang="es-PE" sz="2000" b="0" i="1" smtClean="0">
                            <a:latin typeface="Cambria Math" panose="02040503050406030204" pitchFamily="18" charset="0"/>
                            <a:ea typeface="Cambria Math" panose="02040503050406030204" pitchFamily="18" charset="0"/>
                          </a:rPr>
                          <m:t>𝑚</m:t>
                        </m:r>
                      </m:sub>
                    </m:sSub>
                  </m:oMath>
                </a14:m>
                <a:r>
                  <a:rPr lang="es-ES" sz="2000" dirty="0">
                    <a:latin typeface="+mj-lt"/>
                  </a:rPr>
                  <a:t>.</a:t>
                </a:r>
              </a:p>
              <a:p>
                <a:pPr algn="just"/>
                <a:r>
                  <a:rPr lang="es-ES" sz="2000" dirty="0">
                    <a:latin typeface="+mj-lt"/>
                  </a:rPr>
                  <a:t>Considerar el torque de carga igual a cero;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𝑐</m:t>
                        </m:r>
                      </m:sub>
                    </m:sSub>
                    <m:r>
                      <a:rPr lang="es-ES" sz="2000" b="0" i="1" smtClean="0">
                        <a:latin typeface="Cambria Math" panose="02040503050406030204" pitchFamily="18" charset="0"/>
                      </a:rPr>
                      <m:t>=0</m:t>
                    </m:r>
                  </m:oMath>
                </a14:m>
                <a:r>
                  <a:rPr lang="es-ES" sz="2000" dirty="0">
                    <a:latin typeface="+mj-lt"/>
                  </a:rPr>
                  <a:t>.</a:t>
                </a:r>
              </a:p>
              <a:p>
                <a:pPr algn="just"/>
                <a:endParaRPr lang="es-ES" sz="2000" dirty="0">
                  <a:latin typeface="+mj-lt"/>
                </a:endParaRPr>
              </a:p>
              <a:p>
                <a:pPr algn="just"/>
                <a:endParaRPr lang="es-ES" sz="2000" dirty="0">
                  <a:latin typeface="+mj-lt"/>
                </a:endParaRPr>
              </a:p>
              <a:p>
                <a:pPr marL="0" indent="0" algn="just">
                  <a:buNone/>
                </a:pPr>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s-PE">
                    <a:noFill/>
                  </a:rPr>
                  <a:t> </a:t>
                </a:r>
              </a:p>
            </p:txBody>
          </p:sp>
        </mc:Fallback>
      </mc:AlternateContent>
      <p:pic>
        <p:nvPicPr>
          <p:cNvPr id="5" name="Imagen 4"/>
          <p:cNvPicPr>
            <a:picLocks noChangeAspect="1"/>
          </p:cNvPicPr>
          <p:nvPr/>
        </p:nvPicPr>
        <p:blipFill>
          <a:blip r:embed="rId3"/>
          <a:stretch>
            <a:fillRect/>
          </a:stretch>
        </p:blipFill>
        <p:spPr>
          <a:xfrm>
            <a:off x="1012769" y="1690689"/>
            <a:ext cx="7286625" cy="2181225"/>
          </a:xfrm>
          <a:prstGeom prst="rect">
            <a:avLst/>
          </a:prstGeom>
        </p:spPr>
      </p:pic>
    </p:spTree>
    <p:extLst>
      <p:ext uri="{BB962C8B-B14F-4D97-AF65-F5344CB8AC3E}">
        <p14:creationId xmlns:p14="http://schemas.microsoft.com/office/powerpoint/2010/main" val="190978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Programa analítico</a:t>
            </a:r>
          </a:p>
        </p:txBody>
      </p:sp>
      <p:sp>
        <p:nvSpPr>
          <p:cNvPr id="3" name="Marcador de contenido 2"/>
          <p:cNvSpPr>
            <a:spLocks noGrp="1"/>
          </p:cNvSpPr>
          <p:nvPr>
            <p:ph idx="1"/>
          </p:nvPr>
        </p:nvSpPr>
        <p:spPr/>
        <p:txBody>
          <a:bodyPr>
            <a:normAutofit/>
          </a:bodyPr>
          <a:lstStyle/>
          <a:p>
            <a:pPr algn="just"/>
            <a:r>
              <a:rPr lang="es-ES" sz="2000" dirty="0">
                <a:latin typeface="+mj-lt"/>
              </a:rPr>
              <a:t>Capítulos.</a:t>
            </a:r>
          </a:p>
          <a:p>
            <a:pPr algn="just"/>
            <a:r>
              <a:rPr lang="es-ES" sz="2000" dirty="0">
                <a:latin typeface="+mj-lt"/>
              </a:rPr>
              <a:t>Programación semanal.</a:t>
            </a:r>
          </a:p>
          <a:p>
            <a:pPr algn="just"/>
            <a:r>
              <a:rPr lang="es-ES" sz="2000" dirty="0">
                <a:latin typeface="+mj-lt"/>
              </a:rPr>
              <a:t>Método de evaluación.</a:t>
            </a:r>
          </a:p>
        </p:txBody>
      </p:sp>
    </p:spTree>
    <p:extLst>
      <p:ext uri="{BB962C8B-B14F-4D97-AF65-F5344CB8AC3E}">
        <p14:creationId xmlns:p14="http://schemas.microsoft.com/office/powerpoint/2010/main" val="69559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BB19573-65A1-436D-AA7A-547C65062FAD}"/>
              </a:ext>
            </a:extLst>
          </p:cNvPr>
          <p:cNvSpPr txBox="1"/>
          <p:nvPr/>
        </p:nvSpPr>
        <p:spPr>
          <a:xfrm>
            <a:off x="1260630" y="1029810"/>
            <a:ext cx="1996059" cy="461665"/>
          </a:xfrm>
          <a:prstGeom prst="rect">
            <a:avLst/>
          </a:prstGeom>
          <a:noFill/>
        </p:spPr>
        <p:txBody>
          <a:bodyPr wrap="none" rtlCol="0">
            <a:spAutoFit/>
          </a:bodyPr>
          <a:lstStyle/>
          <a:p>
            <a:r>
              <a:rPr lang="es-ES" sz="2400" b="1" dirty="0"/>
              <a:t>BIBLIOGRAFÍA</a:t>
            </a:r>
            <a:endParaRPr lang="en-US" sz="2400" b="1" dirty="0"/>
          </a:p>
        </p:txBody>
      </p:sp>
      <p:sp>
        <p:nvSpPr>
          <p:cNvPr id="5" name="CuadroTexto 4">
            <a:extLst>
              <a:ext uri="{FF2B5EF4-FFF2-40B4-BE49-F238E27FC236}">
                <a16:creationId xmlns:a16="http://schemas.microsoft.com/office/drawing/2014/main" id="{5B42208D-D329-4BDA-B0E1-CF72682DDC85}"/>
              </a:ext>
            </a:extLst>
          </p:cNvPr>
          <p:cNvSpPr txBox="1"/>
          <p:nvPr/>
        </p:nvSpPr>
        <p:spPr>
          <a:xfrm>
            <a:off x="785672" y="1810122"/>
            <a:ext cx="7594847" cy="2831544"/>
          </a:xfrm>
          <a:prstGeom prst="rect">
            <a:avLst/>
          </a:prstGeom>
          <a:noFill/>
        </p:spPr>
        <p:txBody>
          <a:bodyPr wrap="square">
            <a:spAutoFit/>
          </a:bodyPr>
          <a:lstStyle/>
          <a:p>
            <a:pPr marL="342900" indent="-342900" algn="just">
              <a:buFont typeface="Arial" panose="020B0604020202020204" pitchFamily="34" charset="0"/>
              <a:buChar char="•"/>
            </a:pPr>
            <a:r>
              <a:rPr lang="en-US" sz="2000" dirty="0"/>
              <a:t>Libro </a:t>
            </a:r>
            <a:r>
              <a:rPr lang="en-US" sz="2000" dirty="0" err="1"/>
              <a:t>Åström</a:t>
            </a:r>
            <a:r>
              <a:rPr lang="en-US" sz="2000" dirty="0"/>
              <a:t>, Karl J. (Karl Johan), Computer controlled systems : theory and design Upper Saddle River, NJ : Prentice Hall, 1997</a:t>
            </a:r>
          </a:p>
          <a:p>
            <a:pPr marL="342900" indent="-342900" algn="just">
              <a:buFont typeface="Arial" panose="020B0604020202020204" pitchFamily="34" charset="0"/>
              <a:buChar char="•"/>
            </a:pPr>
            <a:r>
              <a:rPr lang="es-ES" sz="2000" dirty="0" err="1"/>
              <a:t>Dorf</a:t>
            </a:r>
            <a:r>
              <a:rPr lang="es-ES" sz="2000" dirty="0"/>
              <a:t>, Richard C. Sistemas de control moderno. Madrid : Pearson Educación, 2005</a:t>
            </a:r>
          </a:p>
          <a:p>
            <a:pPr marL="342900" indent="-342900" algn="just">
              <a:buFont typeface="Arial" panose="020B0604020202020204" pitchFamily="34" charset="0"/>
              <a:buChar char="•"/>
            </a:pPr>
            <a:r>
              <a:rPr lang="es-ES" sz="2000" dirty="0"/>
              <a:t>Ogata, </a:t>
            </a:r>
            <a:r>
              <a:rPr lang="es-ES" sz="2000" dirty="0" err="1"/>
              <a:t>Katsuhiko</a:t>
            </a:r>
            <a:r>
              <a:rPr lang="es-ES" sz="2000" dirty="0"/>
              <a:t>. Ingeniería de control moderna. Madrid : Pearson Educación, 2003</a:t>
            </a:r>
          </a:p>
          <a:p>
            <a:pPr marL="342900" indent="-342900" algn="just">
              <a:buFont typeface="Arial" panose="020B0604020202020204" pitchFamily="34" charset="0"/>
              <a:buChar char="•"/>
            </a:pPr>
            <a:r>
              <a:rPr lang="es-ES" sz="2000" dirty="0"/>
              <a:t>Ogata, </a:t>
            </a:r>
            <a:r>
              <a:rPr lang="es-ES" sz="2000" dirty="0" err="1"/>
              <a:t>Katsuhiko</a:t>
            </a:r>
            <a:r>
              <a:rPr lang="es-ES" sz="2000" dirty="0"/>
              <a:t>. Sistemas de control en tiempo discreto. México, D.F. : Prentice Hall, 1996.</a:t>
            </a:r>
          </a:p>
          <a:p>
            <a:endParaRPr lang="en-US" dirty="0"/>
          </a:p>
        </p:txBody>
      </p:sp>
    </p:spTree>
    <p:extLst>
      <p:ext uri="{BB962C8B-B14F-4D97-AF65-F5344CB8AC3E}">
        <p14:creationId xmlns:p14="http://schemas.microsoft.com/office/powerpoint/2010/main" val="114078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Automatización Industrial</a:t>
            </a:r>
            <a:endParaRPr lang="es-PE" dirty="0"/>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Modern Control </a:t>
            </a:r>
            <a:r>
              <a:rPr lang="es-PE" sz="1800" b="1" dirty="0" err="1"/>
              <a:t>Systems</a:t>
            </a:r>
            <a:r>
              <a:rPr lang="es-PE" sz="1800" b="1" dirty="0"/>
              <a:t>.</a:t>
            </a:r>
            <a:r>
              <a:rPr lang="es-PE" sz="1800" dirty="0"/>
              <a:t> Richard </a:t>
            </a:r>
            <a:r>
              <a:rPr lang="es-PE" sz="1800" dirty="0" err="1"/>
              <a:t>Dorf</a:t>
            </a:r>
            <a:r>
              <a:rPr lang="es-PE" sz="1800" dirty="0"/>
              <a:t> y Robert </a:t>
            </a:r>
            <a:r>
              <a:rPr lang="es-PE" sz="1800" dirty="0" err="1"/>
              <a:t>Bishop</a:t>
            </a:r>
            <a:r>
              <a:rPr lang="en-US" sz="1800" dirty="0"/>
              <a:t>, 2005</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141911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lstStyle/>
          <a:p>
            <a:pPr algn="ctr"/>
            <a:r>
              <a:rPr lang="es-ES" dirty="0"/>
              <a:t>Proceso Técnico</a:t>
            </a:r>
            <a:endParaRPr lang="es-PE" dirty="0"/>
          </a:p>
        </p:txBody>
      </p:sp>
      <p:pic>
        <p:nvPicPr>
          <p:cNvPr id="3" name="Imagen 2"/>
          <p:cNvPicPr>
            <a:picLocks noChangeAspect="1"/>
          </p:cNvPicPr>
          <p:nvPr/>
        </p:nvPicPr>
        <p:blipFill>
          <a:blip r:embed="rId2"/>
          <a:stretch>
            <a:fillRect/>
          </a:stretch>
        </p:blipFill>
        <p:spPr>
          <a:xfrm>
            <a:off x="758551" y="892976"/>
            <a:ext cx="7891463" cy="4911796"/>
          </a:xfrm>
          <a:prstGeom prst="rect">
            <a:avLst/>
          </a:prstGeom>
        </p:spPr>
      </p:pic>
    </p:spTree>
    <p:extLst>
      <p:ext uri="{BB962C8B-B14F-4D97-AF65-F5344CB8AC3E}">
        <p14:creationId xmlns:p14="http://schemas.microsoft.com/office/powerpoint/2010/main" val="392245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2526" y="28392"/>
            <a:ext cx="7886700" cy="864584"/>
          </a:xfrm>
        </p:spPr>
        <p:txBody>
          <a:bodyPr/>
          <a:lstStyle/>
          <a:p>
            <a:pPr algn="ctr"/>
            <a:r>
              <a:rPr lang="es-ES" dirty="0"/>
              <a:t>Proceso Técnico</a:t>
            </a:r>
            <a:endParaRPr lang="es-PE" dirty="0"/>
          </a:p>
        </p:txBody>
      </p:sp>
      <p:pic>
        <p:nvPicPr>
          <p:cNvPr id="4" name="Imagen 3"/>
          <p:cNvPicPr>
            <a:picLocks noChangeAspect="1"/>
          </p:cNvPicPr>
          <p:nvPr/>
        </p:nvPicPr>
        <p:blipFill>
          <a:blip r:embed="rId2"/>
          <a:stretch>
            <a:fillRect/>
          </a:stretch>
        </p:blipFill>
        <p:spPr>
          <a:xfrm>
            <a:off x="1302707" y="1263690"/>
            <a:ext cx="6538009" cy="4518331"/>
          </a:xfrm>
          <a:prstGeom prst="rect">
            <a:avLst/>
          </a:prstGeom>
        </p:spPr>
      </p:pic>
      <p:sp>
        <p:nvSpPr>
          <p:cNvPr id="5" name="CuadroTexto 4"/>
          <p:cNvSpPr txBox="1"/>
          <p:nvPr/>
        </p:nvSpPr>
        <p:spPr>
          <a:xfrm>
            <a:off x="651642" y="892976"/>
            <a:ext cx="1099981" cy="369332"/>
          </a:xfrm>
          <a:prstGeom prst="rect">
            <a:avLst/>
          </a:prstGeom>
          <a:noFill/>
        </p:spPr>
        <p:txBody>
          <a:bodyPr wrap="none" rtlCol="0">
            <a:spAutoFit/>
          </a:bodyPr>
          <a:lstStyle/>
          <a:p>
            <a:r>
              <a:rPr lang="es-ES" dirty="0"/>
              <a:t>Ejemplos:</a:t>
            </a:r>
            <a:endParaRPr lang="es-PE" dirty="0"/>
          </a:p>
        </p:txBody>
      </p:sp>
    </p:spTree>
    <p:extLst>
      <p:ext uri="{BB962C8B-B14F-4D97-AF65-F5344CB8AC3E}">
        <p14:creationId xmlns:p14="http://schemas.microsoft.com/office/powerpoint/2010/main" val="193484010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2233</TotalTime>
  <Words>1973</Words>
  <Application>Microsoft Office PowerPoint</Application>
  <PresentationFormat>Presentación en pantalla (4:3)</PresentationFormat>
  <Paragraphs>231</Paragraphs>
  <Slides>49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Arial</vt:lpstr>
      <vt:lpstr>Calibri</vt:lpstr>
      <vt:lpstr>Calibri Light</vt:lpstr>
      <vt:lpstr>Cambria Math</vt:lpstr>
      <vt:lpstr>Tema de Office</vt:lpstr>
      <vt:lpstr>Presentación de PowerPoint</vt:lpstr>
      <vt:lpstr>TEORÍA DE CONTROL 2</vt:lpstr>
      <vt:lpstr>Programa analítico</vt:lpstr>
      <vt:lpstr>Descripción del Curso</vt:lpstr>
      <vt:lpstr>Programa analítico</vt:lpstr>
      <vt:lpstr>Presentación de PowerPoint</vt:lpstr>
      <vt:lpstr>Automatización Industrial</vt:lpstr>
      <vt:lpstr>Proceso Técnico</vt:lpstr>
      <vt:lpstr>Proceso Técnico</vt:lpstr>
      <vt:lpstr>Proceso Técnico</vt:lpstr>
      <vt:lpstr>Proceso Técnico</vt:lpstr>
      <vt:lpstr>Sistema de tiempo real</vt:lpstr>
      <vt:lpstr>Sistema de tiempo real</vt:lpstr>
      <vt:lpstr>Sistema de tiempo real</vt:lpstr>
      <vt:lpstr>Computadora en la automatización</vt:lpstr>
      <vt:lpstr>Computadora en la automatización</vt:lpstr>
      <vt:lpstr>Teoría de Control Moderna y Teoría de Control Clásica</vt:lpstr>
      <vt:lpstr>Teoría de control clásica</vt:lpstr>
      <vt:lpstr>Teoría de control clásica</vt:lpstr>
      <vt:lpstr>Teoría de control clásica</vt:lpstr>
      <vt:lpstr>Teoría de control clásica</vt:lpstr>
      <vt:lpstr>Teoría de control clásica</vt:lpstr>
      <vt:lpstr>Teoría de control clásica</vt:lpstr>
      <vt:lpstr>Teoría de control moderna</vt:lpstr>
      <vt:lpstr>Teoría de control moderna</vt:lpstr>
      <vt:lpstr>Teoría de control moderna</vt:lpstr>
      <vt:lpstr>Teoría de control moderna</vt:lpstr>
      <vt:lpstr>Teoría de control moderna</vt:lpstr>
      <vt:lpstr>Actividad 1</vt:lpstr>
      <vt:lpstr>Concepto de Estado</vt:lpstr>
      <vt:lpstr>Concepto de Estado</vt:lpstr>
      <vt:lpstr>Variables de estado</vt:lpstr>
      <vt:lpstr>Variables de estado</vt:lpstr>
      <vt:lpstr>Vector de estado</vt:lpstr>
      <vt:lpstr>Espacio de estados</vt:lpstr>
      <vt:lpstr>Ecuaciones en el espacio de estados</vt:lpstr>
      <vt:lpstr>Ecuaciones en el espacio de estados</vt:lpstr>
      <vt:lpstr>Ecuaciones en el espacio de estados</vt:lpstr>
      <vt:lpstr>Ecuaciones en el espacio de estados</vt:lpstr>
      <vt:lpstr>Ecuaciones en el espacio de estados</vt:lpstr>
      <vt:lpstr>Ecuaciones en el espacio de estados</vt:lpstr>
      <vt:lpstr>Ecuaciones en el espacio de estados</vt:lpstr>
      <vt:lpstr>Simulación</vt:lpstr>
      <vt:lpstr>Ecuaciones en el espacio de estados</vt:lpstr>
      <vt:lpstr>Ecuaciones en el espacio de estados</vt:lpstr>
      <vt:lpstr>Ecuaciones en el espacio de estados</vt:lpstr>
      <vt:lpstr>Ejemplo 2</vt:lpstr>
      <vt:lpstr>Actividad 2</vt:lpstr>
      <vt:lpstr>Ejemplo: hallar el modelo en espacio estados del motor DC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Angel Cataño Sanchez</dc:creator>
  <cp:lastModifiedBy>celso rmz</cp:lastModifiedBy>
  <cp:revision>144</cp:revision>
  <dcterms:created xsi:type="dcterms:W3CDTF">2017-08-15T01:34:00Z</dcterms:created>
  <dcterms:modified xsi:type="dcterms:W3CDTF">2024-03-12T15:27:08Z</dcterms:modified>
</cp:coreProperties>
</file>