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8" r:id="rId2"/>
    <p:sldId id="256" r:id="rId3"/>
    <p:sldId id="284" r:id="rId4"/>
    <p:sldId id="260" r:id="rId5"/>
    <p:sldId id="285" r:id="rId6"/>
    <p:sldId id="288" r:id="rId7"/>
    <p:sldId id="296" r:id="rId8"/>
    <p:sldId id="290" r:id="rId9"/>
    <p:sldId id="292" r:id="rId10"/>
    <p:sldId id="293" r:id="rId11"/>
    <p:sldId id="333" r:id="rId12"/>
    <p:sldId id="306" r:id="rId13"/>
    <p:sldId id="294" r:id="rId14"/>
    <p:sldId id="297" r:id="rId15"/>
    <p:sldId id="298" r:id="rId16"/>
    <p:sldId id="304" r:id="rId17"/>
    <p:sldId id="300" r:id="rId18"/>
    <p:sldId id="301" r:id="rId19"/>
    <p:sldId id="302" r:id="rId20"/>
    <p:sldId id="305" r:id="rId21"/>
    <p:sldId id="307" r:id="rId22"/>
    <p:sldId id="308" r:id="rId23"/>
    <p:sldId id="309" r:id="rId24"/>
    <p:sldId id="310" r:id="rId25"/>
    <p:sldId id="314" r:id="rId26"/>
    <p:sldId id="312" r:id="rId27"/>
    <p:sldId id="317" r:id="rId28"/>
    <p:sldId id="318" r:id="rId29"/>
    <p:sldId id="320" r:id="rId30"/>
    <p:sldId id="321" r:id="rId31"/>
    <p:sldId id="325" r:id="rId32"/>
    <p:sldId id="322" r:id="rId33"/>
    <p:sldId id="326" r:id="rId34"/>
    <p:sldId id="334" r:id="rId35"/>
    <p:sldId id="335" r:id="rId36"/>
    <p:sldId id="327" r:id="rId37"/>
    <p:sldId id="330" r:id="rId38"/>
    <p:sldId id="331"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042A0B7-A9BF-4B78-83C4-03E3BF1D7DAE}">
          <p14:sldIdLst>
            <p14:sldId id="258"/>
          </p14:sldIdLst>
        </p14:section>
        <p14:section name="Sección sin título" id="{7E08C883-4046-4C1D-83B7-AFDDEA79CCC9}">
          <p14:sldIdLst>
            <p14:sldId id="256"/>
            <p14:sldId id="284"/>
            <p14:sldId id="260"/>
            <p14:sldId id="285"/>
            <p14:sldId id="288"/>
            <p14:sldId id="296"/>
            <p14:sldId id="290"/>
            <p14:sldId id="292"/>
            <p14:sldId id="293"/>
            <p14:sldId id="333"/>
            <p14:sldId id="306"/>
            <p14:sldId id="294"/>
            <p14:sldId id="297"/>
            <p14:sldId id="298"/>
            <p14:sldId id="304"/>
            <p14:sldId id="300"/>
            <p14:sldId id="301"/>
            <p14:sldId id="302"/>
            <p14:sldId id="305"/>
            <p14:sldId id="307"/>
            <p14:sldId id="308"/>
            <p14:sldId id="309"/>
            <p14:sldId id="310"/>
            <p14:sldId id="314"/>
            <p14:sldId id="312"/>
            <p14:sldId id="317"/>
            <p14:sldId id="318"/>
            <p14:sldId id="320"/>
            <p14:sldId id="321"/>
            <p14:sldId id="325"/>
            <p14:sldId id="322"/>
            <p14:sldId id="326"/>
            <p14:sldId id="334"/>
            <p14:sldId id="335"/>
            <p14:sldId id="327"/>
            <p14:sldId id="330"/>
            <p14:sldId id="331"/>
          </p14:sldIdLst>
        </p14:section>
      </p14:sectionLst>
    </p:ext>
    <p:ext uri="{EFAFB233-063F-42B5-8137-9DF3F51BA10A}">
      <p15:sldGuideLst xmlns:p15="http://schemas.microsoft.com/office/powerpoint/2012/main">
        <p15:guide id="1" orient="horz" pos="2183" userDrawn="1">
          <p15:clr>
            <a:srgbClr val="A4A3A4"/>
          </p15:clr>
        </p15:guide>
        <p15:guide id="2" pos="2880" userDrawn="1">
          <p15:clr>
            <a:srgbClr val="A4A3A4"/>
          </p15:clr>
        </p15:guide>
        <p15:guide id="3" pos="2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10" autoAdjust="0"/>
    <p:restoredTop sz="94660"/>
  </p:normalViewPr>
  <p:slideViewPr>
    <p:cSldViewPr snapToGrid="0" showGuides="1">
      <p:cViewPr varScale="1">
        <p:scale>
          <a:sx n="82" d="100"/>
          <a:sy n="82" d="100"/>
        </p:scale>
        <p:origin x="1834" y="72"/>
      </p:cViewPr>
      <p:guideLst>
        <p:guide orient="horz" pos="2183"/>
        <p:guide pos="2880"/>
        <p:guide pos="29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3F1BF-C838-44CB-BCC8-FC77A0E0D148}" type="datetimeFigureOut">
              <a:rPr lang="es-PE" smtClean="0"/>
              <a:t>20/03/2024</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91456-0CFE-4CEA-AACD-A1D7BD0BEAA2}" type="slidenum">
              <a:rPr lang="es-PE" smtClean="0"/>
              <a:t>‹Nº›</a:t>
            </a:fld>
            <a:endParaRPr lang="es-PE"/>
          </a:p>
        </p:txBody>
      </p:sp>
    </p:spTree>
    <p:extLst>
      <p:ext uri="{BB962C8B-B14F-4D97-AF65-F5344CB8AC3E}">
        <p14:creationId xmlns:p14="http://schemas.microsoft.com/office/powerpoint/2010/main" val="280844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20/03/2024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44436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20/03/2024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92006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20/03/2024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55379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20/03/2024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23928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4D7CF23-F881-4C7B-B080-8F6EF05B8923}" type="datetimeFigureOut">
              <a:rPr lang="es-PE" smtClean="0"/>
              <a:t>20/03/2024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9616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4D7CF23-F881-4C7B-B080-8F6EF05B8923}" type="datetimeFigureOut">
              <a:rPr lang="es-PE" smtClean="0"/>
              <a:t>20/03/2024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45372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4D7CF23-F881-4C7B-B080-8F6EF05B8923}" type="datetimeFigureOut">
              <a:rPr lang="es-PE" smtClean="0"/>
              <a:t>20/03/2024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69125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4D7CF23-F881-4C7B-B080-8F6EF05B8923}" type="datetimeFigureOut">
              <a:rPr lang="es-PE" smtClean="0"/>
              <a:t>20/03/2024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40663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7CF23-F881-4C7B-B080-8F6EF05B8923}" type="datetimeFigureOut">
              <a:rPr lang="es-PE" smtClean="0"/>
              <a:t>20/03/2024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76519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4D7CF23-F881-4C7B-B080-8F6EF05B8923}" type="datetimeFigureOut">
              <a:rPr lang="es-PE" smtClean="0"/>
              <a:t>20/03/2024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19303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4D7CF23-F881-4C7B-B080-8F6EF05B8923}" type="datetimeFigureOut">
              <a:rPr lang="es-PE" smtClean="0"/>
              <a:t>20/03/2024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1140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7CF23-F881-4C7B-B080-8F6EF05B8923}" type="datetimeFigureOut">
              <a:rPr lang="es-PE" smtClean="0"/>
              <a:t>20/03/2024</a:t>
            </a:fld>
            <a:endParaRPr lang="es-P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72A1D-624B-4C58-BD5F-4871729DDBEA}" type="slidenum">
              <a:rPr lang="es-PE" smtClean="0"/>
              <a:t>‹Nº›</a:t>
            </a:fld>
            <a:endParaRPr lang="es-PE"/>
          </a:p>
        </p:txBody>
      </p:sp>
      <p:pic>
        <p:nvPicPr>
          <p:cNvPr id="8" name="Imagen 7"/>
          <p:cNvPicPr>
            <a:picLocks noChangeAspect="1"/>
          </p:cNvPicPr>
          <p:nvPr userDrawn="1"/>
        </p:nvPicPr>
        <p:blipFill>
          <a:blip r:embed="rId13"/>
          <a:stretch>
            <a:fillRect/>
          </a:stretch>
        </p:blipFill>
        <p:spPr>
          <a:xfrm>
            <a:off x="0" y="5824537"/>
            <a:ext cx="9144000" cy="1038225"/>
          </a:xfrm>
          <a:prstGeom prst="rect">
            <a:avLst/>
          </a:prstGeom>
        </p:spPr>
      </p:pic>
    </p:spTree>
    <p:extLst>
      <p:ext uri="{BB962C8B-B14F-4D97-AF65-F5344CB8AC3E}">
        <p14:creationId xmlns:p14="http://schemas.microsoft.com/office/powerpoint/2010/main" val="3767963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apita uchis 🌸 on X: &quot;EL NUEVO LOGO DE LA @pucp ES ALGO QUE ...">
            <a:extLst>
              <a:ext uri="{FF2B5EF4-FFF2-40B4-BE49-F238E27FC236}">
                <a16:creationId xmlns:a16="http://schemas.microsoft.com/office/drawing/2014/main" id="{D6B0EB82-27D1-B181-D8EC-B0978F0FD3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7584" y="1246218"/>
            <a:ext cx="6634065" cy="373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47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lgn="just"/>
            <a:endParaRPr lang="es-ES" sz="2000" dirty="0">
              <a:latin typeface="+mj-lt"/>
            </a:endParaRPr>
          </a:p>
          <a:p>
            <a:pPr lvl="1" algn="just"/>
            <a:endParaRPr lang="es-ES" sz="2000" dirty="0">
              <a:latin typeface="+mj-lt"/>
            </a:endParaRPr>
          </a:p>
          <a:p>
            <a:pPr algn="just"/>
            <a:endParaRPr lang="es-PE" sz="2000" dirty="0">
              <a:latin typeface="+mj-lt"/>
            </a:endParaRPr>
          </a:p>
        </p:txBody>
      </p:sp>
      <p:pic>
        <p:nvPicPr>
          <p:cNvPr id="20" name="Imagen 19">
            <a:extLst>
              <a:ext uri="{FF2B5EF4-FFF2-40B4-BE49-F238E27FC236}">
                <a16:creationId xmlns:a16="http://schemas.microsoft.com/office/drawing/2014/main" id="{5B5ED4CA-4914-4A8B-BCB5-87226D18ECB4}"/>
              </a:ext>
            </a:extLst>
          </p:cNvPr>
          <p:cNvPicPr>
            <a:picLocks noChangeAspect="1"/>
          </p:cNvPicPr>
          <p:nvPr/>
        </p:nvPicPr>
        <p:blipFill>
          <a:blip r:embed="rId2"/>
          <a:stretch>
            <a:fillRect/>
          </a:stretch>
        </p:blipFill>
        <p:spPr>
          <a:xfrm>
            <a:off x="855133" y="2079027"/>
            <a:ext cx="7086600" cy="2699946"/>
          </a:xfrm>
          <a:prstGeom prst="rect">
            <a:avLst/>
          </a:prstGeom>
        </p:spPr>
      </p:pic>
      <p:sp>
        <p:nvSpPr>
          <p:cNvPr id="21" name="Título 1">
            <a:extLst>
              <a:ext uri="{FF2B5EF4-FFF2-40B4-BE49-F238E27FC236}">
                <a16:creationId xmlns:a16="http://schemas.microsoft.com/office/drawing/2014/main" id="{065413CC-7EE2-4371-B906-EAF9AD3E338D}"/>
              </a:ext>
            </a:extLst>
          </p:cNvPr>
          <p:cNvSpPr txBox="1">
            <a:spLocks/>
          </p:cNvSpPr>
          <p:nvPr/>
        </p:nvSpPr>
        <p:spPr>
          <a:xfrm>
            <a:off x="628650" y="42763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¿Cómo tratar las derivadas de la entrada?</a:t>
            </a:r>
            <a:endParaRPr lang="es-PE" dirty="0"/>
          </a:p>
        </p:txBody>
      </p:sp>
    </p:spTree>
    <p:extLst>
      <p:ext uri="{BB962C8B-B14F-4D97-AF65-F5344CB8AC3E}">
        <p14:creationId xmlns:p14="http://schemas.microsoft.com/office/powerpoint/2010/main" val="249704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Hallar el diagrama de simulación de la siguiente ecuación en espacio estados correspondiente al sistema de doble malla. No utilizar ganancias matriciales.</a:t>
                </a:r>
              </a:p>
              <a:p>
                <a:pPr marL="0" indent="0" algn="just">
                  <a:buNone/>
                </a:pPr>
                <a:endParaRPr lang="es-ES" sz="2000" dirty="0">
                  <a:latin typeface="+mj-lt"/>
                </a:endParaRPr>
              </a:p>
              <a:p>
                <a:pPr marL="0" indent="0" algn="just">
                  <a:buNone/>
                </a:pPr>
                <a14:m>
                  <m:oMathPara xmlns:m="http://schemas.openxmlformats.org/officeDocument/2006/math">
                    <m:oMathParaPr>
                      <m:jc m:val="right"/>
                    </m:oMathParaPr>
                    <m:oMath xmlns:m="http://schemas.openxmlformats.org/officeDocument/2006/math">
                      <m:acc>
                        <m:accPr>
                          <m:chr m:val="̇"/>
                          <m:ctrlPr>
                            <a:rPr lang="es-ES" sz="2000" i="1" smtClean="0">
                              <a:latin typeface="Cambria Math" panose="02040503050406030204" pitchFamily="18" charset="0"/>
                            </a:rPr>
                          </m:ctrlPr>
                        </m:accPr>
                        <m:e>
                          <m:r>
                            <a:rPr lang="es-ES" sz="2000" b="0" i="1" smtClean="0">
                              <a:latin typeface="Cambria Math" panose="02040503050406030204" pitchFamily="18" charset="0"/>
                            </a:rPr>
                            <m:t>𝑥</m:t>
                          </m:r>
                        </m:e>
                      </m:acc>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2"/>
                                    <m:mcJc m:val="center"/>
                                  </m:mcPr>
                                </m:mc>
                              </m:mcs>
                              <m:ctrlPr>
                                <a:rPr lang="es-ES" sz="2000" i="1">
                                  <a:latin typeface="Cambria Math" panose="02040503050406030204" pitchFamily="18" charset="0"/>
                                </a:rPr>
                              </m:ctrlPr>
                            </m:mPr>
                            <m:mr>
                              <m:e>
                                <m:r>
                                  <m:rPr>
                                    <m:brk m:alnAt="7"/>
                                  </m:rPr>
                                  <a:rPr lang="es-ES" sz="2000" b="0" i="1" smtClean="0">
                                    <a:latin typeface="Cambria Math" panose="02040503050406030204" pitchFamily="18" charset="0"/>
                                  </a:rPr>
                                  <m:t>−</m:t>
                                </m:r>
                                <m:r>
                                  <a:rPr lang="es-MX" sz="2000" b="0" i="1" smtClean="0">
                                    <a:latin typeface="Cambria Math" panose="02040503050406030204" pitchFamily="18" charset="0"/>
                                  </a:rPr>
                                  <m:t>3/20</m:t>
                                </m:r>
                              </m:e>
                              <m:e>
                                <m:r>
                                  <a:rPr lang="es-MX" sz="2000" b="0" i="1" smtClean="0">
                                    <a:latin typeface="Cambria Math" panose="02040503050406030204" pitchFamily="18" charset="0"/>
                                  </a:rPr>
                                  <m:t>1/2</m:t>
                                </m:r>
                                <m:r>
                                  <a:rPr lang="es-ES" sz="2000" b="0" i="1" smtClean="0">
                                    <a:latin typeface="Cambria Math" panose="02040503050406030204" pitchFamily="18" charset="0"/>
                                  </a:rPr>
                                  <m:t>0</m:t>
                                </m:r>
                              </m:e>
                            </m:mr>
                            <m:mr>
                              <m:e>
                                <m:r>
                                  <a:rPr lang="es-ES" sz="2000" b="0" i="1" smtClean="0">
                                    <a:latin typeface="Cambria Math" panose="02040503050406030204" pitchFamily="18" charset="0"/>
                                  </a:rPr>
                                  <m:t>1</m:t>
                                </m:r>
                                <m:r>
                                  <a:rPr lang="es-MX" sz="2000" b="0" i="1" smtClean="0">
                                    <a:latin typeface="Cambria Math" panose="02040503050406030204" pitchFamily="18" charset="0"/>
                                  </a:rPr>
                                  <m:t>/1</m:t>
                                </m:r>
                                <m:r>
                                  <a:rPr lang="es-ES" sz="2000" b="0" i="1" smtClean="0">
                                    <a:latin typeface="Cambria Math" panose="02040503050406030204" pitchFamily="18" charset="0"/>
                                  </a:rPr>
                                  <m:t>0</m:t>
                                </m:r>
                              </m:e>
                              <m:e>
                                <m:r>
                                  <a:rPr lang="es-ES" sz="2000" b="0" i="1" smtClean="0">
                                    <a:latin typeface="Cambria Math" panose="02040503050406030204" pitchFamily="18" charset="0"/>
                                  </a:rPr>
                                  <m:t>−1</m:t>
                                </m:r>
                                <m:r>
                                  <a:rPr lang="es-MX" sz="2000" b="0" i="1" smtClean="0">
                                    <a:latin typeface="Cambria Math" panose="02040503050406030204" pitchFamily="18" charset="0"/>
                                  </a:rPr>
                                  <m:t>/1</m:t>
                                </m:r>
                                <m:r>
                                  <a:rPr lang="es-ES" sz="2000" b="0" i="1" smtClean="0">
                                    <a:latin typeface="Cambria Math" panose="02040503050406030204" pitchFamily="18" charset="0"/>
                                  </a:rPr>
                                  <m:t>0</m:t>
                                </m:r>
                              </m:e>
                            </m:mr>
                          </m:m>
                        </m:e>
                      </m:d>
                      <m:r>
                        <a:rPr lang="es-ES" sz="2000" b="0" i="1" smtClean="0">
                          <a:latin typeface="Cambria Math" panose="02040503050406030204" pitchFamily="18" charset="0"/>
                        </a:rPr>
                        <m:t>𝑥</m:t>
                      </m:r>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1"/>
                                    <m:mcJc m:val="center"/>
                                  </m:mcPr>
                                </m:mc>
                              </m:mcs>
                              <m:ctrlPr>
                                <a:rPr lang="es-ES" sz="2000" b="0" i="1" smtClean="0">
                                  <a:latin typeface="Cambria Math" panose="02040503050406030204" pitchFamily="18" charset="0"/>
                                </a:rPr>
                              </m:ctrlPr>
                            </m:mPr>
                            <m:mr>
                              <m:e>
                                <m:r>
                                  <m:rPr>
                                    <m:brk m:alnAt="7"/>
                                  </m:rPr>
                                  <a:rPr lang="es-MX" sz="2000" b="0" i="1" smtClean="0">
                                    <a:latin typeface="Cambria Math" panose="02040503050406030204" pitchFamily="18" charset="0"/>
                                  </a:rPr>
                                  <m:t>1</m:t>
                                </m:r>
                                <m:r>
                                  <a:rPr lang="es-MX" sz="2000" b="0" i="1" smtClean="0">
                                    <a:latin typeface="Cambria Math" panose="02040503050406030204" pitchFamily="18" charset="0"/>
                                  </a:rPr>
                                  <m:t>/10</m:t>
                                </m:r>
                              </m:e>
                            </m:mr>
                            <m:mr>
                              <m:e>
                                <m:r>
                                  <a:rPr lang="es-ES" sz="2000" b="0" i="1" smtClean="0">
                                    <a:latin typeface="Cambria Math" panose="02040503050406030204" pitchFamily="18" charset="0"/>
                                  </a:rPr>
                                  <m:t>0</m:t>
                                </m:r>
                              </m:e>
                            </m:mr>
                          </m:m>
                        </m:e>
                      </m:d>
                      <m:r>
                        <a:rPr lang="es-ES" sz="2000" b="0" i="1" smtClean="0">
                          <a:latin typeface="Cambria Math" panose="02040503050406030204" pitchFamily="18" charset="0"/>
                        </a:rPr>
                        <m:t>𝑢</m:t>
                      </m:r>
                    </m:oMath>
                  </m:oMathPara>
                </a14:m>
                <a:endParaRPr lang="es-ES" sz="2000" b="0" dirty="0">
                  <a:latin typeface="+mj-lt"/>
                </a:endParaRPr>
              </a:p>
              <a:p>
                <a:pPr marL="0" indent="0" algn="just">
                  <a:buNone/>
                </a:pPr>
                <a:endParaRPr lang="es-ES" sz="2000" b="0" dirty="0">
                  <a:latin typeface="+mj-lt"/>
                </a:endParaRPr>
              </a:p>
              <a:p>
                <a:pPr marL="0" indent="0" algn="r">
                  <a:buNone/>
                </a:pPr>
                <a14:m>
                  <m:oMathPara xmlns:m="http://schemas.openxmlformats.org/officeDocument/2006/math">
                    <m:oMathParaPr>
                      <m:jc m:val="right"/>
                    </m:oMathParaPr>
                    <m:oMath xmlns:m="http://schemas.openxmlformats.org/officeDocument/2006/math">
                      <m:r>
                        <a:rPr lang="es-ES" sz="2000" b="0" i="1" smtClean="0">
                          <a:latin typeface="Cambria Math" panose="02040503050406030204" pitchFamily="18" charset="0"/>
                        </a:rPr>
                        <m:t>𝑦</m:t>
                      </m:r>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2"/>
                                    <m:mcJc m:val="center"/>
                                  </m:mcPr>
                                </m:mc>
                              </m:mcs>
                              <m:ctrlPr>
                                <a:rPr lang="es-ES" sz="2000" b="0" i="1" smtClean="0">
                                  <a:latin typeface="Cambria Math" panose="02040503050406030204" pitchFamily="18" charset="0"/>
                                </a:rPr>
                              </m:ctrlPr>
                            </m:mPr>
                            <m:mr>
                              <m:e>
                                <m:r>
                                  <m:rPr>
                                    <m:brk m:alnAt="7"/>
                                  </m:rPr>
                                  <a:rPr lang="es-ES" sz="2000" b="0" i="1" smtClean="0">
                                    <a:latin typeface="Cambria Math" panose="02040503050406030204" pitchFamily="18" charset="0"/>
                                  </a:rPr>
                                  <m:t>0</m:t>
                                </m:r>
                              </m:e>
                              <m:e>
                                <m:r>
                                  <a:rPr lang="es-ES" sz="2000" b="0" i="1" smtClean="0">
                                    <a:latin typeface="Cambria Math" panose="02040503050406030204" pitchFamily="18" charset="0"/>
                                  </a:rPr>
                                  <m:t>1</m:t>
                                </m:r>
                              </m:e>
                            </m:mr>
                          </m:m>
                        </m:e>
                      </m:d>
                      <m:r>
                        <a:rPr lang="es-ES" sz="2000" b="0" i="1" smtClean="0">
                          <a:latin typeface="Cambria Math" panose="02040503050406030204" pitchFamily="18" charset="0"/>
                        </a:rPr>
                        <m:t>𝑥</m:t>
                      </m:r>
                    </m:oMath>
                  </m:oMathPara>
                </a14:m>
                <a:endParaRPr lang="es-ES" sz="2000" dirty="0">
                  <a:latin typeface="+mj-lt"/>
                </a:endParaRPr>
              </a:p>
              <a:p>
                <a:pPr marL="0" indent="0" algn="r">
                  <a:buNone/>
                </a:pPr>
                <a:endParaRPr lang="es-ES" sz="2000" dirty="0">
                  <a:latin typeface="+mj-lt"/>
                </a:endParaRPr>
              </a:p>
              <a:p>
                <a:pPr marL="0" indent="0" algn="r">
                  <a:buNone/>
                </a:pPr>
                <a14:m>
                  <m:oMath xmlns:m="http://schemas.openxmlformats.org/officeDocument/2006/math">
                    <m:r>
                      <a:rPr lang="es-ES" sz="2000" b="0" i="1" smtClean="0">
                        <a:latin typeface="Cambria Math" panose="02040503050406030204" pitchFamily="18" charset="0"/>
                      </a:rPr>
                      <m:t>𝑥</m:t>
                    </m:r>
                    <m:r>
                      <a:rPr lang="es-ES" sz="2000" b="0" i="1" smtClean="0">
                        <a:latin typeface="Cambria Math" panose="02040503050406030204" pitchFamily="18" charset="0"/>
                      </a:rPr>
                      <m:t>=</m:t>
                    </m:r>
                    <m:d>
                      <m:dPr>
                        <m:begChr m:val="["/>
                        <m:endChr m:val="]"/>
                        <m:ctrlPr>
                          <a:rPr lang="es-ES" sz="2000" i="1">
                            <a:latin typeface="Cambria Math" panose="02040503050406030204" pitchFamily="18" charset="0"/>
                          </a:rPr>
                        </m:ctrlPr>
                      </m:dPr>
                      <m:e>
                        <m:m>
                          <m:mPr>
                            <m:mcs>
                              <m:mc>
                                <m:mcPr>
                                  <m:count m:val="1"/>
                                  <m:mcJc m:val="center"/>
                                </m:mcPr>
                              </m:mc>
                            </m:mcs>
                            <m:ctrlPr>
                              <a:rPr lang="es-ES" sz="2000" i="1">
                                <a:latin typeface="Cambria Math" panose="02040503050406030204" pitchFamily="18" charset="0"/>
                              </a:rPr>
                            </m:ctrlPr>
                          </m:mPr>
                          <m:mr>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e>
                                <m:sub>
                                  <m:r>
                                    <a:rPr lang="es-ES" sz="2000" i="1">
                                      <a:latin typeface="Cambria Math" panose="02040503050406030204" pitchFamily="18" charset="0"/>
                                    </a:rPr>
                                    <m:t>1</m:t>
                                  </m:r>
                                </m:sub>
                              </m:sSub>
                            </m:e>
                          </m:mr>
                          <m:mr>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e>
                                <m:sub>
                                  <m:r>
                                    <a:rPr lang="es-ES" sz="2000" i="1">
                                      <a:latin typeface="Cambria Math" panose="02040503050406030204" pitchFamily="18" charset="0"/>
                                    </a:rPr>
                                    <m:t>2</m:t>
                                  </m:r>
                                </m:sub>
                              </m:sSub>
                            </m:e>
                          </m:mr>
                        </m:m>
                      </m:e>
                    </m:d>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1"/>
                                  <m:mcJc m:val="center"/>
                                </m:mcPr>
                              </m:mc>
                            </m:mcs>
                            <m:ctrlPr>
                              <a:rPr lang="es-ES" sz="2000" b="0" i="1" smtClean="0">
                                <a:latin typeface="Cambria Math" panose="02040503050406030204" pitchFamily="18" charset="0"/>
                              </a:rPr>
                            </m:ctrlPr>
                          </m:mPr>
                          <m:m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𝑐</m:t>
                                  </m:r>
                                  <m:r>
                                    <a:rPr lang="es-ES" sz="2000" b="0" i="1" smtClean="0">
                                      <a:latin typeface="Cambria Math" panose="02040503050406030204" pitchFamily="18" charset="0"/>
                                    </a:rPr>
                                    <m:t>1</m:t>
                                  </m:r>
                                </m:sub>
                              </m:sSub>
                            </m:e>
                          </m:mr>
                          <m:mr>
                            <m:e>
                              <m:sSub>
                                <m:sSubPr>
                                  <m:ctrlPr>
                                    <a:rPr lang="es-ES" sz="2000" i="1">
                                      <a:latin typeface="Cambria Math" panose="02040503050406030204" pitchFamily="18" charset="0"/>
                                    </a:rPr>
                                  </m:ctrlPr>
                                </m:sSubPr>
                                <m:e>
                                  <m:r>
                                    <a:rPr lang="es-ES" sz="2000" i="1">
                                      <a:latin typeface="Cambria Math" panose="02040503050406030204" pitchFamily="18" charset="0"/>
                                    </a:rPr>
                                    <m:t>𝑉</m:t>
                                  </m:r>
                                </m:e>
                                <m:sub>
                                  <m:r>
                                    <a:rPr lang="es-ES" sz="2000" i="1">
                                      <a:latin typeface="Cambria Math" panose="02040503050406030204" pitchFamily="18" charset="0"/>
                                    </a:rPr>
                                    <m:t>𝑐</m:t>
                                  </m:r>
                                  <m:r>
                                    <a:rPr lang="es-ES" sz="2000" b="0" i="1" smtClean="0">
                                      <a:latin typeface="Cambria Math" panose="02040503050406030204" pitchFamily="18" charset="0"/>
                                    </a:rPr>
                                    <m:t>2</m:t>
                                  </m:r>
                                </m:sub>
                              </m:sSub>
                            </m:e>
                          </m:mr>
                        </m:m>
                      </m:e>
                    </m:d>
                  </m:oMath>
                </a14:m>
                <a:r>
                  <a:rPr lang="es-ES" sz="2000" dirty="0">
                    <a:latin typeface="+mj-lt"/>
                  </a:rPr>
                  <a:t>  </a:t>
                </a:r>
              </a:p>
              <a:p>
                <a:pPr marL="0" indent="0" algn="just">
                  <a:buNone/>
                </a:pPr>
                <a:endParaRPr lang="es-ES" sz="2000" dirty="0">
                  <a:latin typeface="+mj-lt"/>
                </a:endParaRP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r="-850"/>
                </a:stretch>
              </a:blipFill>
            </p:spPr>
            <p:txBody>
              <a:bodyPr/>
              <a:lstStyle/>
              <a:p>
                <a:r>
                  <a:rPr lang="es-PE">
                    <a:noFill/>
                  </a:rPr>
                  <a:t> </a:t>
                </a:r>
              </a:p>
            </p:txBody>
          </p:sp>
        </mc:Fallback>
      </mc:AlternateContent>
      <p:pic>
        <p:nvPicPr>
          <p:cNvPr id="5" name="Imagen 4" descr="Imagen en blanco y negro de un reloj&#10;&#10;Descripción generada automáticamente con confianza baja">
            <a:extLst>
              <a:ext uri="{FF2B5EF4-FFF2-40B4-BE49-F238E27FC236}">
                <a16:creationId xmlns:a16="http://schemas.microsoft.com/office/drawing/2014/main" id="{067CBADB-47F1-4C12-9D5D-02736E560C17}"/>
              </a:ext>
            </a:extLst>
          </p:cNvPr>
          <p:cNvPicPr>
            <a:picLocks noChangeAspect="1"/>
          </p:cNvPicPr>
          <p:nvPr/>
        </p:nvPicPr>
        <p:blipFill>
          <a:blip r:embed="rId3"/>
          <a:stretch>
            <a:fillRect/>
          </a:stretch>
        </p:blipFill>
        <p:spPr>
          <a:xfrm>
            <a:off x="928841" y="2881912"/>
            <a:ext cx="3551228" cy="1882303"/>
          </a:xfrm>
          <a:prstGeom prst="rect">
            <a:avLst/>
          </a:prstGeom>
        </p:spPr>
      </p:pic>
    </p:spTree>
    <p:extLst>
      <p:ext uri="{BB962C8B-B14F-4D97-AF65-F5344CB8AC3E}">
        <p14:creationId xmlns:p14="http://schemas.microsoft.com/office/powerpoint/2010/main" val="36455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dirty="0"/>
              <a:t>Relación entre Modelo de Estado y Función de Transferencia</a:t>
            </a:r>
            <a:endParaRPr lang="es-PE" dirty="0"/>
          </a:p>
        </p:txBody>
      </p:sp>
      <p:sp>
        <p:nvSpPr>
          <p:cNvPr id="5" name="Marcador de texto 4"/>
          <p:cNvSpPr>
            <a:spLocks noGrp="1"/>
          </p:cNvSpPr>
          <p:nvPr>
            <p:ph type="body" idx="1"/>
          </p:nvPr>
        </p:nvSpPr>
        <p:spPr>
          <a:xfrm>
            <a:off x="623888" y="4589465"/>
            <a:ext cx="7886700" cy="1285818"/>
          </a:xfrm>
        </p:spPr>
        <p:txBody>
          <a:bodyPr>
            <a:normAutofit/>
          </a:bodyPr>
          <a:lstStyle/>
          <a:p>
            <a:r>
              <a:rPr lang="es-ES" sz="1800" b="1" dirty="0">
                <a:latin typeface="Calibri" panose="020F0502020204030204" pitchFamily="34" charset="0"/>
              </a:rPr>
              <a:t>Texto base:</a:t>
            </a:r>
          </a:p>
          <a:p>
            <a:pPr marL="285750" indent="-285750">
              <a:buFont typeface="Arial" panose="020B0604020202020204" pitchFamily="34" charset="0"/>
              <a:buChar char="•"/>
            </a:pPr>
            <a:r>
              <a:rPr lang="es-PE" sz="1800" b="1" dirty="0"/>
              <a:t>Modern Control </a:t>
            </a:r>
            <a:r>
              <a:rPr lang="es-PE" sz="1800" b="1" dirty="0" err="1"/>
              <a:t>Systems</a:t>
            </a:r>
            <a:r>
              <a:rPr lang="es-PE" sz="1800" b="1" dirty="0"/>
              <a:t>.</a:t>
            </a:r>
            <a:r>
              <a:rPr lang="es-PE" sz="1800" dirty="0"/>
              <a:t> Richard </a:t>
            </a:r>
            <a:r>
              <a:rPr lang="es-PE" sz="1800" dirty="0" err="1"/>
              <a:t>Dorf</a:t>
            </a:r>
            <a:r>
              <a:rPr lang="es-PE" sz="1800" dirty="0"/>
              <a:t> y Robert </a:t>
            </a:r>
            <a:r>
              <a:rPr lang="es-PE" sz="1800" dirty="0" err="1"/>
              <a:t>Bishop</a:t>
            </a:r>
            <a:r>
              <a:rPr lang="en-US" sz="1800" dirty="0"/>
              <a:t>, 2005</a:t>
            </a:r>
          </a:p>
          <a:p>
            <a:pPr marL="285750" indent="-285750">
              <a:buFont typeface="Arial" panose="020B0604020202020204" pitchFamily="34" charset="0"/>
              <a:buChar char="•"/>
            </a:pPr>
            <a:r>
              <a:rPr lang="en-US" sz="1800" b="1" dirty="0" err="1"/>
              <a:t>Ingeniería</a:t>
            </a:r>
            <a:r>
              <a:rPr lang="en-US" sz="1800" b="1" dirty="0"/>
              <a:t> de Control </a:t>
            </a:r>
            <a:r>
              <a:rPr lang="en-US" sz="1800" b="1" dirty="0" err="1"/>
              <a:t>Moderna</a:t>
            </a:r>
            <a:r>
              <a:rPr lang="en-US" sz="1800" dirty="0"/>
              <a:t>. </a:t>
            </a:r>
            <a:r>
              <a:rPr lang="en-US" sz="1800" dirty="0" err="1"/>
              <a:t>Katsuiko</a:t>
            </a:r>
            <a:r>
              <a:rPr lang="en-US" sz="1800" dirty="0"/>
              <a:t> Ogata, 2010.</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s-PE" sz="1800" dirty="0">
              <a:latin typeface="Calibri" panose="020F0502020204030204" pitchFamily="34" charset="0"/>
            </a:endParaRPr>
          </a:p>
        </p:txBody>
      </p:sp>
    </p:spTree>
    <p:extLst>
      <p:ext uri="{BB962C8B-B14F-4D97-AF65-F5344CB8AC3E}">
        <p14:creationId xmlns:p14="http://schemas.microsoft.com/office/powerpoint/2010/main" val="71363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Relación entre Modelo de Estado y Función de Transferencia</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Dada una función de transferencia, se puede obtener la ecuación de espacio estado utilizando un estado parcial </a:t>
            </a:r>
            <a:r>
              <a:rPr lang="es-ES" sz="2000" i="1" dirty="0">
                <a:latin typeface="+mj-lt"/>
              </a:rPr>
              <a:t>w</a:t>
            </a:r>
            <a:r>
              <a:rPr lang="es-ES" sz="2000" dirty="0">
                <a:latin typeface="+mj-lt"/>
              </a:rPr>
              <a:t>.</a:t>
            </a:r>
          </a:p>
          <a:p>
            <a:pPr algn="just"/>
            <a:r>
              <a:rPr lang="es-ES" sz="2000" dirty="0">
                <a:latin typeface="+mj-lt"/>
              </a:rPr>
              <a:t>Si se desea obtener la función de transferencia a partir de la ecuación de espacio estado, se puede utilizar el diagrama de bloques o gráfico de flujo de señales.</a:t>
            </a:r>
          </a:p>
          <a:p>
            <a:pPr algn="just"/>
            <a:r>
              <a:rPr lang="es-ES" sz="2000" dirty="0">
                <a:latin typeface="+mj-lt"/>
              </a:rPr>
              <a:t>Un método común para realizar la transformación de espacio estados a función de transferencia se explicará a continuación.</a:t>
            </a:r>
          </a:p>
          <a:p>
            <a:pPr lvl="1" algn="just"/>
            <a:endParaRPr lang="es-ES" sz="2000" dirty="0">
              <a:latin typeface="+mj-lt"/>
            </a:endParaRPr>
          </a:p>
          <a:p>
            <a:pPr algn="just"/>
            <a:endParaRPr lang="es-PE" sz="2000" dirty="0">
              <a:latin typeface="+mj-lt"/>
            </a:endParaRPr>
          </a:p>
        </p:txBody>
      </p:sp>
    </p:spTree>
    <p:extLst>
      <p:ext uri="{BB962C8B-B14F-4D97-AF65-F5344CB8AC3E}">
        <p14:creationId xmlns:p14="http://schemas.microsoft.com/office/powerpoint/2010/main" val="2402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Relación entre Modelo de Estado y Función de Transferencia</a:t>
            </a:r>
            <a:endParaRPr lang="es-PE"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pPr algn="just"/>
                <a:r>
                  <a:rPr lang="es-ES" sz="2000" dirty="0">
                    <a:latin typeface="+mj-lt"/>
                  </a:rPr>
                  <a:t>Se tiene la ecuación en espacio de estados:</a:t>
                </a:r>
              </a:p>
              <a:p>
                <a:pPr marL="0" indent="0" algn="just">
                  <a:buNone/>
                </a:pPr>
                <a14:m>
                  <m:oMathPara xmlns:m="http://schemas.openxmlformats.org/officeDocument/2006/math">
                    <m:oMathParaPr>
                      <m:jc m:val="centerGroup"/>
                    </m:oMathParaPr>
                    <m:oMath xmlns:m="http://schemas.openxmlformats.org/officeDocument/2006/math">
                      <m:acc>
                        <m:accPr>
                          <m:chr m:val="̇"/>
                          <m:ctrlPr>
                            <a:rPr lang="es-ES" sz="2000" i="1" smtClean="0">
                              <a:latin typeface="Cambria Math" panose="02040503050406030204" pitchFamily="18" charset="0"/>
                            </a:rPr>
                          </m:ctrlPr>
                        </m:accPr>
                        <m:e>
                          <m:r>
                            <a:rPr lang="es-ES" sz="2000" b="0" i="1" smtClean="0">
                              <a:latin typeface="Cambria Math" panose="02040503050406030204" pitchFamily="18" charset="0"/>
                            </a:rPr>
                            <m:t>𝑥</m:t>
                          </m:r>
                        </m:e>
                      </m:acc>
                      <m:r>
                        <a:rPr lang="es-ES" sz="2000" b="0" i="1" smtClean="0">
                          <a:latin typeface="Cambria Math" panose="02040503050406030204" pitchFamily="18" charset="0"/>
                        </a:rPr>
                        <m:t>=</m:t>
                      </m:r>
                      <m:r>
                        <a:rPr lang="es-ES" sz="2000" b="0" i="1" smtClean="0">
                          <a:latin typeface="Cambria Math" panose="02040503050406030204" pitchFamily="18" charset="0"/>
                        </a:rPr>
                        <m:t>𝐴𝑥</m:t>
                      </m:r>
                      <m:r>
                        <a:rPr lang="es-ES" sz="2000" b="0" i="1" smtClean="0">
                          <a:latin typeface="Cambria Math" panose="02040503050406030204" pitchFamily="18" charset="0"/>
                        </a:rPr>
                        <m:t>+</m:t>
                      </m:r>
                      <m:r>
                        <a:rPr lang="es-ES" sz="2000" b="0" i="1" smtClean="0">
                          <a:latin typeface="Cambria Math" panose="02040503050406030204" pitchFamily="18" charset="0"/>
                        </a:rPr>
                        <m:t>𝐵𝑢</m:t>
                      </m:r>
                    </m:oMath>
                  </m:oMathPara>
                </a14:m>
                <a:endParaRPr lang="es-ES" sz="2000" b="0" dirty="0">
                  <a:latin typeface="+mj-lt"/>
                </a:endParaRP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𝑦</m:t>
                      </m:r>
                      <m:r>
                        <a:rPr lang="es-ES" sz="2000" b="0" i="1" smtClean="0">
                          <a:latin typeface="Cambria Math" panose="02040503050406030204" pitchFamily="18" charset="0"/>
                        </a:rPr>
                        <m:t>=</m:t>
                      </m:r>
                      <m:r>
                        <a:rPr lang="es-ES" sz="2000" b="0" i="1" smtClean="0">
                          <a:latin typeface="Cambria Math" panose="02040503050406030204" pitchFamily="18" charset="0"/>
                        </a:rPr>
                        <m:t>𝐶𝑥</m:t>
                      </m:r>
                      <m:r>
                        <a:rPr lang="es-ES" sz="2000" b="0" i="1" smtClean="0">
                          <a:latin typeface="Cambria Math" panose="02040503050406030204" pitchFamily="18" charset="0"/>
                        </a:rPr>
                        <m:t>+</m:t>
                      </m:r>
                      <m:r>
                        <a:rPr lang="es-ES" sz="2000" b="0" i="1" smtClean="0">
                          <a:latin typeface="Cambria Math" panose="02040503050406030204" pitchFamily="18" charset="0"/>
                        </a:rPr>
                        <m:t>𝐷𝑢</m:t>
                      </m:r>
                    </m:oMath>
                  </m:oMathPara>
                </a14:m>
                <a:endParaRPr lang="es-ES" sz="2000" dirty="0">
                  <a:latin typeface="+mj-lt"/>
                </a:endParaRPr>
              </a:p>
              <a:p>
                <a:pPr algn="just"/>
                <a:r>
                  <a:rPr lang="es-ES" sz="2000" dirty="0">
                    <a:latin typeface="+mj-lt"/>
                  </a:rPr>
                  <a:t>Donde </a:t>
                </a:r>
                <a:r>
                  <a:rPr lang="es-ES" sz="2000" i="1" dirty="0">
                    <a:latin typeface="+mj-lt"/>
                  </a:rPr>
                  <a:t>y</a:t>
                </a:r>
                <a:r>
                  <a:rPr lang="es-ES" sz="2000" dirty="0">
                    <a:latin typeface="+mj-lt"/>
                  </a:rPr>
                  <a:t> es una sola salida y </a:t>
                </a:r>
                <a:r>
                  <a:rPr lang="es-ES" sz="2000" i="1" dirty="0">
                    <a:latin typeface="+mj-lt"/>
                  </a:rPr>
                  <a:t>u</a:t>
                </a:r>
                <a:r>
                  <a:rPr lang="es-ES" sz="2000" dirty="0">
                    <a:latin typeface="+mj-lt"/>
                  </a:rPr>
                  <a:t> es una sola entrada.</a:t>
                </a:r>
              </a:p>
              <a:p>
                <a:pPr algn="just"/>
                <a:r>
                  <a:rPr lang="es-ES" sz="2000" dirty="0">
                    <a:latin typeface="+mj-lt"/>
                  </a:rPr>
                  <a:t>Obteniendo la transformada de Laplace de la ecuación anterior:</a:t>
                </a: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𝑠𝑋</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𝑥</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0</m:t>
                          </m:r>
                        </m:e>
                      </m:d>
                      <m:r>
                        <a:rPr lang="es-ES" sz="2000" b="0" i="1" smtClean="0">
                          <a:latin typeface="Cambria Math" panose="02040503050406030204" pitchFamily="18" charset="0"/>
                        </a:rPr>
                        <m:t>=</m:t>
                      </m:r>
                      <m:r>
                        <a:rPr lang="es-ES" sz="2000" b="0" i="1" smtClean="0">
                          <a:latin typeface="Cambria Math" panose="02040503050406030204" pitchFamily="18" charset="0"/>
                        </a:rPr>
                        <m:t>𝐴𝑋</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𝐵𝑈</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e>
                      </m:d>
                    </m:oMath>
                  </m:oMathPara>
                </a14:m>
                <a:endParaRPr lang="es-ES" sz="2000" b="0" dirty="0">
                  <a:latin typeface="+mj-lt"/>
                </a:endParaRP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𝑌</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𝐶𝑋</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𝐷𝑈</m:t>
                      </m:r>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m:t>
                      </m:r>
                    </m:oMath>
                  </m:oMathPara>
                </a14:m>
                <a:endParaRPr lang="es-ES" sz="2000" dirty="0">
                  <a:latin typeface="+mj-lt"/>
                </a:endParaRPr>
              </a:p>
              <a:p>
                <a:pPr algn="just"/>
                <a:r>
                  <a:rPr lang="es-ES" sz="2000" dirty="0">
                    <a:latin typeface="+mj-lt"/>
                  </a:rPr>
                  <a:t>Se tiene que recordar que la función de transferencia se define como el cociente de la transformada de Laplace de la salida entre la transformada de Laplace de la entrada, cuando las condiciones iniciales son cero, entonces x(0)=0.</a:t>
                </a:r>
              </a:p>
              <a:p>
                <a:pPr marL="0" indent="0" algn="jus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𝑠𝑋</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1">
                          <a:latin typeface="Cambria Math" panose="02040503050406030204" pitchFamily="18" charset="0"/>
                        </a:rPr>
                        <m:t>=</m:t>
                      </m:r>
                      <m:r>
                        <a:rPr lang="es-ES" sz="2000" i="1">
                          <a:latin typeface="Cambria Math" panose="02040503050406030204" pitchFamily="18" charset="0"/>
                        </a:rPr>
                        <m:t>𝐴𝑋</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1">
                          <a:latin typeface="Cambria Math" panose="02040503050406030204" pitchFamily="18" charset="0"/>
                        </a:rPr>
                        <m:t>+</m:t>
                      </m:r>
                      <m:r>
                        <a:rPr lang="es-ES" sz="2000" i="1">
                          <a:latin typeface="Cambria Math" panose="02040503050406030204" pitchFamily="18" charset="0"/>
                        </a:rPr>
                        <m:t>𝐵𝑈</m:t>
                      </m:r>
                      <m:d>
                        <m:dPr>
                          <m:ctrlPr>
                            <a:rPr lang="es-ES" sz="2000" i="1">
                              <a:latin typeface="Cambria Math" panose="02040503050406030204" pitchFamily="18" charset="0"/>
                            </a:rPr>
                          </m:ctrlPr>
                        </m:dPr>
                        <m:e>
                          <m:r>
                            <a:rPr lang="es-ES" sz="2000" i="1">
                              <a:latin typeface="Cambria Math" panose="02040503050406030204" pitchFamily="18" charset="0"/>
                            </a:rPr>
                            <m:t>𝑠</m:t>
                          </m:r>
                        </m:e>
                      </m:d>
                    </m:oMath>
                  </m:oMathPara>
                </a14:m>
                <a:endParaRPr lang="es-ES" sz="2000" dirty="0">
                  <a:latin typeface="+mj-lt"/>
                </a:endParaRPr>
              </a:p>
              <a:p>
                <a:pPr lvl="1" algn="just"/>
                <a:endParaRPr lang="es-ES" sz="2000" dirty="0">
                  <a:latin typeface="+mj-lt"/>
                </a:endParaRPr>
              </a:p>
              <a:p>
                <a:pPr algn="just"/>
                <a:endParaRPr lang="es-PE" sz="2000" dirty="0">
                  <a:latin typeface="+mj-lt"/>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r="-850"/>
                </a:stretch>
              </a:blipFill>
            </p:spPr>
            <p:txBody>
              <a:bodyPr/>
              <a:lstStyle/>
              <a:p>
                <a:r>
                  <a:rPr lang="es-PE">
                    <a:noFill/>
                  </a:rPr>
                  <a:t> </a:t>
                </a:r>
              </a:p>
            </p:txBody>
          </p:sp>
        </mc:Fallback>
      </mc:AlternateContent>
    </p:spTree>
    <p:extLst>
      <p:ext uri="{BB962C8B-B14F-4D97-AF65-F5344CB8AC3E}">
        <p14:creationId xmlns:p14="http://schemas.microsoft.com/office/powerpoint/2010/main" val="164536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Relación entre Modelo de Estado y Función de Transferencia</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Despejando X(s) se tiene:</a:t>
                </a:r>
              </a:p>
              <a:p>
                <a:pPr marL="0" indent="0" algn="just">
                  <a:buNone/>
                </a:pPr>
                <a14:m>
                  <m:oMathPara xmlns:m="http://schemas.openxmlformats.org/officeDocument/2006/math">
                    <m:oMathParaPr>
                      <m:jc m:val="centerGroup"/>
                    </m:oMathParaPr>
                    <m:oMath xmlns:m="http://schemas.openxmlformats.org/officeDocument/2006/math">
                      <m:d>
                        <m:dPr>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r>
                        <a:rPr lang="es-ES" sz="2000" i="1">
                          <a:latin typeface="Cambria Math" panose="02040503050406030204" pitchFamily="18" charset="0"/>
                        </a:rPr>
                        <m:t>𝑋</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1">
                          <a:latin typeface="Cambria Math" panose="02040503050406030204" pitchFamily="18" charset="0"/>
                        </a:rPr>
                        <m:t>=</m:t>
                      </m:r>
                      <m:r>
                        <a:rPr lang="es-ES" sz="2000" i="1">
                          <a:latin typeface="Cambria Math" panose="02040503050406030204" pitchFamily="18" charset="0"/>
                        </a:rPr>
                        <m:t>𝐵𝑈</m:t>
                      </m:r>
                      <m:r>
                        <a:rPr lang="es-ES" sz="2000" i="1">
                          <a:latin typeface="Cambria Math" panose="02040503050406030204" pitchFamily="18" charset="0"/>
                        </a:rPr>
                        <m:t>(</m:t>
                      </m:r>
                      <m:r>
                        <a:rPr lang="es-ES" sz="2000" i="1">
                          <a:latin typeface="Cambria Math" panose="02040503050406030204" pitchFamily="18" charset="0"/>
                        </a:rPr>
                        <m:t>𝑠</m:t>
                      </m:r>
                      <m:r>
                        <a:rPr lang="es-ES" sz="2000" i="1">
                          <a:latin typeface="Cambria Math" panose="02040503050406030204" pitchFamily="18" charset="0"/>
                        </a:rPr>
                        <m:t>)</m:t>
                      </m:r>
                    </m:oMath>
                  </m:oMathPara>
                </a14:m>
                <a:endParaRPr lang="es-ES" sz="2000" dirty="0"/>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𝑋</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e>
                      </m:d>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d>
                            <m:dPr>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e>
                        <m:sup>
                          <m:r>
                            <a:rPr lang="es-ES" sz="2000" b="0" i="1" smtClean="0">
                              <a:latin typeface="Cambria Math" panose="02040503050406030204" pitchFamily="18" charset="0"/>
                            </a:rPr>
                            <m:t>−1</m:t>
                          </m:r>
                        </m:sup>
                      </m:sSup>
                      <m:r>
                        <a:rPr lang="es-ES" sz="2000" b="0" i="1" smtClean="0">
                          <a:latin typeface="Cambria Math" panose="02040503050406030204" pitchFamily="18" charset="0"/>
                        </a:rPr>
                        <m:t>𝐵𝑈</m:t>
                      </m:r>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m:t>
                      </m:r>
                    </m:oMath>
                  </m:oMathPara>
                </a14:m>
                <a:endParaRPr lang="es-ES" sz="2000" dirty="0">
                  <a:latin typeface="+mj-lt"/>
                </a:endParaRPr>
              </a:p>
              <a:p>
                <a:pPr algn="just"/>
                <a:r>
                  <a:rPr lang="es-ES" sz="2000" dirty="0">
                    <a:latin typeface="+mj-lt"/>
                  </a:rPr>
                  <a:t>Sustituyendo en la transformada de Laplace de la ecuación de salida.</a:t>
                </a: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𝑌</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1">
                          <a:latin typeface="Cambria Math" panose="02040503050406030204" pitchFamily="18" charset="0"/>
                        </a:rPr>
                        <m:t>=</m:t>
                      </m:r>
                      <m:r>
                        <a:rPr lang="es-ES" sz="2000" b="0" i="1" smtClean="0">
                          <a:latin typeface="Cambria Math" panose="02040503050406030204" pitchFamily="18" charset="0"/>
                        </a:rPr>
                        <m:t>𝐶</m:t>
                      </m:r>
                      <m:sSup>
                        <m:sSupPr>
                          <m:ctrlPr>
                            <a:rPr lang="es-ES" sz="2000" i="1">
                              <a:latin typeface="Cambria Math" panose="02040503050406030204" pitchFamily="18" charset="0"/>
                            </a:rPr>
                          </m:ctrlPr>
                        </m:sSupPr>
                        <m:e>
                          <m:d>
                            <m:dPr>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e>
                        <m:sup>
                          <m:r>
                            <a:rPr lang="es-ES" sz="2000" i="1">
                              <a:latin typeface="Cambria Math" panose="02040503050406030204" pitchFamily="18" charset="0"/>
                            </a:rPr>
                            <m:t>−1</m:t>
                          </m:r>
                        </m:sup>
                      </m:sSup>
                      <m:r>
                        <a:rPr lang="es-ES" sz="2000" i="1">
                          <a:latin typeface="Cambria Math" panose="02040503050406030204" pitchFamily="18" charset="0"/>
                        </a:rPr>
                        <m:t>𝐵𝑈</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𝐷𝑈</m:t>
                      </m:r>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m:t>
                      </m:r>
                    </m:oMath>
                  </m:oMathPara>
                </a14:m>
                <a:endParaRPr lang="es-ES" sz="2000" dirty="0"/>
              </a:p>
              <a:p>
                <a:pPr marL="0" indent="0" algn="jus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𝑌</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1">
                          <a:latin typeface="Cambria Math" panose="02040503050406030204" pitchFamily="18" charset="0"/>
                        </a:rPr>
                        <m:t>=</m:t>
                      </m:r>
                      <m:r>
                        <a:rPr lang="es-ES" sz="2000" b="0" i="1" smtClean="0">
                          <a:latin typeface="Cambria Math" panose="02040503050406030204" pitchFamily="18" charset="0"/>
                        </a:rPr>
                        <m:t>[</m:t>
                      </m:r>
                      <m:r>
                        <a:rPr lang="es-ES" sz="2000" i="1">
                          <a:latin typeface="Cambria Math" panose="02040503050406030204" pitchFamily="18" charset="0"/>
                        </a:rPr>
                        <m:t>𝐶</m:t>
                      </m:r>
                      <m:sSup>
                        <m:sSupPr>
                          <m:ctrlPr>
                            <a:rPr lang="es-ES" sz="2000" i="1">
                              <a:latin typeface="Cambria Math" panose="02040503050406030204" pitchFamily="18" charset="0"/>
                            </a:rPr>
                          </m:ctrlPr>
                        </m:sSupPr>
                        <m:e>
                          <m:d>
                            <m:dPr>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e>
                        <m:sup>
                          <m:r>
                            <a:rPr lang="es-ES" sz="2000" i="1">
                              <a:latin typeface="Cambria Math" panose="02040503050406030204" pitchFamily="18" charset="0"/>
                            </a:rPr>
                            <m:t>−1</m:t>
                          </m:r>
                        </m:sup>
                      </m:sSup>
                      <m:r>
                        <a:rPr lang="es-ES" sz="2000" i="1">
                          <a:latin typeface="Cambria Math" panose="02040503050406030204" pitchFamily="18" charset="0"/>
                        </a:rPr>
                        <m:t>𝐵</m:t>
                      </m:r>
                      <m:r>
                        <a:rPr lang="es-ES" sz="2000" i="1">
                          <a:latin typeface="Cambria Math" panose="02040503050406030204" pitchFamily="18" charset="0"/>
                        </a:rPr>
                        <m:t>+</m:t>
                      </m:r>
                      <m:r>
                        <a:rPr lang="es-ES" sz="2000" i="1">
                          <a:latin typeface="Cambria Math" panose="02040503050406030204" pitchFamily="18" charset="0"/>
                        </a:rPr>
                        <m:t>𝐷</m:t>
                      </m:r>
                      <m:r>
                        <a:rPr lang="es-ES" sz="2000" b="0" i="1" smtClean="0">
                          <a:latin typeface="Cambria Math" panose="02040503050406030204" pitchFamily="18" charset="0"/>
                        </a:rPr>
                        <m:t>]</m:t>
                      </m:r>
                      <m:r>
                        <a:rPr lang="es-ES" sz="2000" i="1">
                          <a:latin typeface="Cambria Math" panose="02040503050406030204" pitchFamily="18" charset="0"/>
                        </a:rPr>
                        <m:t>𝑈</m:t>
                      </m:r>
                      <m:r>
                        <a:rPr lang="es-ES" sz="2000" i="1">
                          <a:latin typeface="Cambria Math" panose="02040503050406030204" pitchFamily="18" charset="0"/>
                        </a:rPr>
                        <m:t>(</m:t>
                      </m:r>
                      <m:r>
                        <a:rPr lang="es-ES" sz="2000" i="1">
                          <a:latin typeface="Cambria Math" panose="02040503050406030204" pitchFamily="18" charset="0"/>
                        </a:rPr>
                        <m:t>𝑠</m:t>
                      </m:r>
                      <m:r>
                        <a:rPr lang="es-ES" sz="2000" i="1">
                          <a:latin typeface="Cambria Math" panose="02040503050406030204" pitchFamily="18" charset="0"/>
                        </a:rPr>
                        <m:t>)</m:t>
                      </m:r>
                    </m:oMath>
                  </m:oMathPara>
                </a14:m>
                <a:endParaRPr lang="es-ES" sz="2000" dirty="0">
                  <a:latin typeface="+mj-lt"/>
                </a:endParaRPr>
              </a:p>
              <a:p>
                <a:pPr algn="just"/>
                <a:r>
                  <a:rPr lang="es-ES" sz="2000" dirty="0">
                    <a:latin typeface="+mj-lt"/>
                  </a:rPr>
                  <a:t>La función de transferencia es:</a:t>
                </a:r>
              </a:p>
              <a:p>
                <a:pPr marL="0" indent="0" algn="just">
                  <a:buNone/>
                </a:pPr>
                <a14:m>
                  <m:oMathPara xmlns:m="http://schemas.openxmlformats.org/officeDocument/2006/math">
                    <m:oMathParaPr>
                      <m:jc m:val="centerGroup"/>
                    </m:oMathParaPr>
                    <m:oMath xmlns:m="http://schemas.openxmlformats.org/officeDocument/2006/math">
                      <m:f>
                        <m:fPr>
                          <m:ctrlPr>
                            <a:rPr lang="es-ES" sz="2000" i="1" smtClean="0">
                              <a:latin typeface="Cambria Math" panose="02040503050406030204" pitchFamily="18" charset="0"/>
                            </a:rPr>
                          </m:ctrlPr>
                        </m:fPr>
                        <m:num>
                          <m:r>
                            <a:rPr lang="es-ES" sz="2000" b="0" i="1" smtClean="0">
                              <a:latin typeface="Cambria Math" panose="02040503050406030204" pitchFamily="18" charset="0"/>
                            </a:rPr>
                            <m:t>𝑌</m:t>
                          </m:r>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m:t>
                          </m:r>
                        </m:num>
                        <m:den>
                          <m:r>
                            <a:rPr lang="es-ES" sz="2000" b="0" i="1" smtClean="0">
                              <a:latin typeface="Cambria Math" panose="02040503050406030204" pitchFamily="18" charset="0"/>
                            </a:rPr>
                            <m:t>𝑈</m:t>
                          </m:r>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m:t>
                          </m:r>
                        </m:den>
                      </m:f>
                      <m:r>
                        <a:rPr lang="es-ES" sz="2000" b="0" i="1" smtClean="0">
                          <a:latin typeface="Cambria Math" panose="02040503050406030204" pitchFamily="18" charset="0"/>
                        </a:rPr>
                        <m:t>=</m:t>
                      </m:r>
                      <m:r>
                        <a:rPr lang="es-ES" sz="2000" b="0" i="1" smtClean="0">
                          <a:latin typeface="Cambria Math" panose="02040503050406030204" pitchFamily="18" charset="0"/>
                        </a:rPr>
                        <m:t>𝐺</m:t>
                      </m:r>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m:t>
                      </m:r>
                    </m:oMath>
                  </m:oMathPara>
                </a14:m>
                <a:endParaRPr lang="es-ES" sz="2000" dirty="0">
                  <a:latin typeface="+mj-lt"/>
                </a:endParaRPr>
              </a:p>
              <a:p>
                <a:pPr algn="just"/>
                <a:r>
                  <a:rPr lang="es-ES" sz="2000" dirty="0">
                    <a:latin typeface="+mj-lt"/>
                  </a:rPr>
                  <a:t>Por lo tanto:</a:t>
                </a: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𝐺</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1">
                          <a:latin typeface="Cambria Math" panose="02040503050406030204" pitchFamily="18" charset="0"/>
                        </a:rPr>
                        <m:t>=</m:t>
                      </m:r>
                      <m:r>
                        <a:rPr lang="es-ES" sz="2000" i="1">
                          <a:latin typeface="Cambria Math" panose="02040503050406030204" pitchFamily="18" charset="0"/>
                        </a:rPr>
                        <m:t>𝐶</m:t>
                      </m:r>
                      <m:sSup>
                        <m:sSupPr>
                          <m:ctrlPr>
                            <a:rPr lang="es-ES" sz="2000" i="1">
                              <a:latin typeface="Cambria Math" panose="02040503050406030204" pitchFamily="18" charset="0"/>
                            </a:rPr>
                          </m:ctrlPr>
                        </m:sSupPr>
                        <m:e>
                          <m:d>
                            <m:dPr>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e>
                        <m:sup>
                          <m:r>
                            <a:rPr lang="es-ES" sz="2000" i="1">
                              <a:latin typeface="Cambria Math" panose="02040503050406030204" pitchFamily="18" charset="0"/>
                            </a:rPr>
                            <m:t>−1</m:t>
                          </m:r>
                        </m:sup>
                      </m:sSup>
                      <m:r>
                        <a:rPr lang="es-ES" sz="2000" i="1">
                          <a:latin typeface="Cambria Math" panose="02040503050406030204" pitchFamily="18" charset="0"/>
                        </a:rPr>
                        <m:t>𝐵</m:t>
                      </m:r>
                      <m:r>
                        <a:rPr lang="es-ES" sz="2000" i="1">
                          <a:latin typeface="Cambria Math" panose="02040503050406030204" pitchFamily="18" charset="0"/>
                        </a:rPr>
                        <m:t>+</m:t>
                      </m:r>
                      <m:r>
                        <a:rPr lang="es-ES" sz="2000" i="1">
                          <a:latin typeface="Cambria Math" panose="02040503050406030204" pitchFamily="18" charset="0"/>
                        </a:rPr>
                        <m:t>𝐷</m:t>
                      </m:r>
                    </m:oMath>
                  </m:oMathPara>
                </a14:m>
                <a:endParaRPr lang="es-ES" sz="2000" dirty="0"/>
              </a:p>
              <a:p>
                <a:pPr marL="0" indent="0" algn="just">
                  <a:buNone/>
                </a:pPr>
                <a:endParaRPr lang="es-ES" sz="2000" dirty="0">
                  <a:latin typeface="+mj-lt"/>
                </a:endParaRP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a:stretch>
              </a:blipFill>
            </p:spPr>
            <p:txBody>
              <a:bodyPr/>
              <a:lstStyle/>
              <a:p>
                <a:r>
                  <a:rPr lang="es-PE">
                    <a:noFill/>
                  </a:rPr>
                  <a:t> </a:t>
                </a:r>
              </a:p>
            </p:txBody>
          </p:sp>
        </mc:Fallback>
      </mc:AlternateContent>
    </p:spTree>
    <p:extLst>
      <p:ext uri="{BB962C8B-B14F-4D97-AF65-F5344CB8AC3E}">
        <p14:creationId xmlns:p14="http://schemas.microsoft.com/office/powerpoint/2010/main" val="63321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Relación entre Modelo de Estado y Función de Transferencia</a:t>
            </a:r>
            <a:endParaRPr lang="es-PE" dirty="0"/>
          </a:p>
        </p:txBody>
      </p:sp>
      <p:sp>
        <p:nvSpPr>
          <p:cNvPr id="3" name="Marcador de contenido 2"/>
          <p:cNvSpPr>
            <a:spLocks noGrp="1"/>
          </p:cNvSpPr>
          <p:nvPr>
            <p:ph idx="1"/>
          </p:nvPr>
        </p:nvSpPr>
        <p:spPr>
          <a:xfrm>
            <a:off x="628650" y="1825625"/>
            <a:ext cx="5425309" cy="4351338"/>
          </a:xfrm>
        </p:spPr>
        <p:txBody>
          <a:bodyPr>
            <a:normAutofit/>
          </a:bodyPr>
          <a:lstStyle/>
          <a:p>
            <a:pPr algn="just"/>
            <a:r>
              <a:rPr lang="es-ES" sz="2000" dirty="0">
                <a:latin typeface="+mj-lt"/>
              </a:rPr>
              <a:t>Ejemplo: Considere el sistema mecánico masa-resorte-amortiguador:</a:t>
            </a:r>
          </a:p>
          <a:p>
            <a:pPr algn="just"/>
            <a:endParaRPr lang="es-ES" sz="2000" dirty="0">
              <a:latin typeface="+mj-lt"/>
            </a:endParaRPr>
          </a:p>
          <a:p>
            <a:pPr algn="just"/>
            <a:endParaRPr lang="es-ES" sz="2000" dirty="0">
              <a:latin typeface="+mj-lt"/>
            </a:endParaRPr>
          </a:p>
          <a:p>
            <a:pPr algn="just"/>
            <a:r>
              <a:rPr lang="es-ES" sz="2000" dirty="0">
                <a:latin typeface="+mj-lt"/>
              </a:rPr>
              <a:t>Donde:</a:t>
            </a:r>
          </a:p>
          <a:p>
            <a:pPr marL="0" indent="0" algn="just">
              <a:buNone/>
            </a:pPr>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6519424" y="1690689"/>
            <a:ext cx="1995926" cy="3781754"/>
          </a:xfrm>
          <a:prstGeom prst="rect">
            <a:avLst/>
          </a:prstGeom>
        </p:spPr>
      </p:pic>
      <p:pic>
        <p:nvPicPr>
          <p:cNvPr id="9" name="Imagen 8"/>
          <p:cNvPicPr>
            <a:picLocks noChangeAspect="1"/>
          </p:cNvPicPr>
          <p:nvPr/>
        </p:nvPicPr>
        <p:blipFill>
          <a:blip r:embed="rId3"/>
          <a:stretch>
            <a:fillRect/>
          </a:stretch>
        </p:blipFill>
        <p:spPr>
          <a:xfrm>
            <a:off x="2527245" y="2490462"/>
            <a:ext cx="1603321" cy="814122"/>
          </a:xfrm>
          <a:prstGeom prst="rect">
            <a:avLst/>
          </a:prstGeom>
        </p:spPr>
      </p:pic>
      <p:pic>
        <p:nvPicPr>
          <p:cNvPr id="5" name="Imagen 4"/>
          <p:cNvPicPr>
            <a:picLocks noChangeAspect="1"/>
          </p:cNvPicPr>
          <p:nvPr/>
        </p:nvPicPr>
        <p:blipFill>
          <a:blip r:embed="rId4"/>
          <a:stretch>
            <a:fillRect/>
          </a:stretch>
        </p:blipFill>
        <p:spPr>
          <a:xfrm>
            <a:off x="1663670" y="3699110"/>
            <a:ext cx="3653021" cy="1976476"/>
          </a:xfrm>
          <a:prstGeom prst="rect">
            <a:avLst/>
          </a:prstGeom>
        </p:spPr>
      </p:pic>
    </p:spTree>
    <p:extLst>
      <p:ext uri="{BB962C8B-B14F-4D97-AF65-F5344CB8AC3E}">
        <p14:creationId xmlns:p14="http://schemas.microsoft.com/office/powerpoint/2010/main" val="1697625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Relación entre Modelo de Estado y Función de Transferencia</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Substituyendo:</a:t>
            </a:r>
          </a:p>
          <a:p>
            <a:pPr lvl="1" algn="just"/>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1876171" y="2399312"/>
            <a:ext cx="5391657" cy="3203963"/>
          </a:xfrm>
          <a:prstGeom prst="rect">
            <a:avLst/>
          </a:prstGeom>
        </p:spPr>
      </p:pic>
    </p:spTree>
    <p:extLst>
      <p:ext uri="{BB962C8B-B14F-4D97-AF65-F5344CB8AC3E}">
        <p14:creationId xmlns:p14="http://schemas.microsoft.com/office/powerpoint/2010/main" val="260793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Relación entre Modelo de Estado y Función de Transferencia</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Como:</a:t>
                </a:r>
              </a:p>
              <a:p>
                <a:pPr marL="0" indent="0" algn="just">
                  <a:buNone/>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rPr>
                          </m:ctrlPr>
                        </m:sSupPr>
                        <m:e>
                          <m:r>
                            <a:rPr lang="es-ES" sz="2000" i="1">
                              <a:latin typeface="Cambria Math" panose="02040503050406030204" pitchFamily="18" charset="0"/>
                            </a:rPr>
                            <m:t>(</m:t>
                          </m:r>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r>
                            <a:rPr lang="es-ES" sz="2000" i="1">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i="1">
                              <a:latin typeface="Cambria Math" panose="02040503050406030204" pitchFamily="18" charset="0"/>
                            </a:rPr>
                            <m:t>𝑎𝑑𝑗</m:t>
                          </m:r>
                          <m:r>
                            <a:rPr lang="es-ES" sz="2000" i="1">
                              <a:latin typeface="Cambria Math" panose="02040503050406030204" pitchFamily="18" charset="0"/>
                            </a:rPr>
                            <m:t>(</m:t>
                          </m:r>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r>
                            <a:rPr lang="es-ES" sz="2000" i="1">
                              <a:latin typeface="Cambria Math" panose="02040503050406030204" pitchFamily="18" charset="0"/>
                            </a:rPr>
                            <m:t>)</m:t>
                          </m:r>
                        </m:num>
                        <m:den>
                          <m:d>
                            <m:dPr>
                              <m:begChr m:val="|"/>
                              <m:endChr m:val="|"/>
                              <m:ctrlPr>
                                <a:rPr lang="es-ES" sz="2000" b="0" i="1" smtClean="0">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den>
                      </m:f>
                    </m:oMath>
                  </m:oMathPara>
                </a14:m>
                <a:endParaRPr lang="es-ES" sz="2000" dirty="0">
                  <a:latin typeface="+mj-lt"/>
                </a:endParaRPr>
              </a:p>
              <a:p>
                <a:pPr algn="just"/>
                <a:r>
                  <a:rPr lang="es-ES" sz="2000" dirty="0">
                    <a:latin typeface="+mj-lt"/>
                  </a:rPr>
                  <a:t>Donde </a:t>
                </a:r>
                <a14:m>
                  <m:oMath xmlns:m="http://schemas.openxmlformats.org/officeDocument/2006/math">
                    <m:d>
                      <m:dPr>
                        <m:begChr m:val="|"/>
                        <m:endChr m:val="|"/>
                        <m:ctrlPr>
                          <a:rPr lang="es-ES" sz="2000" i="1" smtClean="0">
                            <a:latin typeface="Cambria Math" panose="02040503050406030204" pitchFamily="18" charset="0"/>
                          </a:rPr>
                        </m:ctrlPr>
                      </m:dPr>
                      <m:e>
                        <m:r>
                          <a:rPr lang="es-ES" sz="2000" b="0" i="1" smtClean="0">
                            <a:latin typeface="Cambria Math" panose="02040503050406030204" pitchFamily="18" charset="0"/>
                          </a:rPr>
                          <m:t>.</m:t>
                        </m:r>
                      </m:e>
                    </m:d>
                  </m:oMath>
                </a14:m>
                <a:r>
                  <a:rPr lang="es-ES" sz="2000" dirty="0">
                    <a:latin typeface="+mj-lt"/>
                  </a:rPr>
                  <a:t> es la determinante y </a:t>
                </a:r>
                <a:r>
                  <a:rPr lang="es-ES" sz="2000" dirty="0" err="1">
                    <a:latin typeface="+mj-lt"/>
                  </a:rPr>
                  <a:t>adj</a:t>
                </a:r>
                <a:r>
                  <a:rPr lang="es-ES" sz="2000" dirty="0">
                    <a:latin typeface="+mj-lt"/>
                  </a:rPr>
                  <a:t>(.) es la matriz adjunta.</a:t>
                </a:r>
              </a:p>
              <a:p>
                <a:pPr algn="just"/>
                <a:r>
                  <a:rPr lang="es-ES" sz="2000" dirty="0">
                    <a:latin typeface="+mj-lt"/>
                  </a:rPr>
                  <a:t>Luego, se tiene:</a:t>
                </a: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a:stretch>
              </a:blipFill>
            </p:spPr>
            <p:txBody>
              <a:bodyPr/>
              <a:lstStyle/>
              <a:p>
                <a:r>
                  <a:rPr lang="en-US">
                    <a:noFill/>
                  </a:rPr>
                  <a:t> </a:t>
                </a:r>
              </a:p>
            </p:txBody>
          </p:sp>
        </mc:Fallback>
      </mc:AlternateContent>
      <p:pic>
        <p:nvPicPr>
          <p:cNvPr id="4" name="Imagen 3"/>
          <p:cNvPicPr>
            <a:picLocks noChangeAspect="1"/>
          </p:cNvPicPr>
          <p:nvPr/>
        </p:nvPicPr>
        <p:blipFill>
          <a:blip r:embed="rId3"/>
          <a:stretch>
            <a:fillRect/>
          </a:stretch>
        </p:blipFill>
        <p:spPr>
          <a:xfrm>
            <a:off x="1547483" y="3676485"/>
            <a:ext cx="5838825" cy="1838325"/>
          </a:xfrm>
          <a:prstGeom prst="rect">
            <a:avLst/>
          </a:prstGeom>
        </p:spPr>
      </p:pic>
    </p:spTree>
    <p:extLst>
      <p:ext uri="{BB962C8B-B14F-4D97-AF65-F5344CB8AC3E}">
        <p14:creationId xmlns:p14="http://schemas.microsoft.com/office/powerpoint/2010/main" val="346283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Relación entre Modelo de Estado y Función de Transferencia</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Finalmente:</a:t>
            </a:r>
          </a:p>
          <a:p>
            <a:pPr lvl="1" algn="just"/>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1633537" y="2682081"/>
            <a:ext cx="5876925" cy="2638425"/>
          </a:xfrm>
          <a:prstGeom prst="rect">
            <a:avLst/>
          </a:prstGeom>
        </p:spPr>
      </p:pic>
    </p:spTree>
    <p:extLst>
      <p:ext uri="{BB962C8B-B14F-4D97-AF65-F5344CB8AC3E}">
        <p14:creationId xmlns:p14="http://schemas.microsoft.com/office/powerpoint/2010/main" val="413082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dirty="0"/>
              <a:t>TEORÍA DE CONTROL 2</a:t>
            </a:r>
          </a:p>
        </p:txBody>
      </p:sp>
      <p:sp>
        <p:nvSpPr>
          <p:cNvPr id="3" name="Subtítulo 2"/>
          <p:cNvSpPr>
            <a:spLocks noGrp="1"/>
          </p:cNvSpPr>
          <p:nvPr>
            <p:ph type="subTitle" idx="1"/>
          </p:nvPr>
        </p:nvSpPr>
        <p:spPr/>
        <p:txBody>
          <a:bodyPr/>
          <a:lstStyle/>
          <a:p>
            <a:r>
              <a:rPr lang="es-ES" dirty="0"/>
              <a:t>Dr. Celso De La Cruz Casaño</a:t>
            </a:r>
            <a:endParaRPr lang="es-PE" dirty="0"/>
          </a:p>
        </p:txBody>
      </p:sp>
    </p:spTree>
    <p:extLst>
      <p:ext uri="{BB962C8B-B14F-4D97-AF65-F5344CB8AC3E}">
        <p14:creationId xmlns:p14="http://schemas.microsoft.com/office/powerpoint/2010/main" val="342912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a:t>
            </a:r>
            <a:endParaRPr lang="es-PE"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376403" y="1825625"/>
                <a:ext cx="5004894" cy="4351338"/>
              </a:xfrm>
            </p:spPr>
            <p:txBody>
              <a:bodyPr>
                <a:normAutofit/>
              </a:bodyPr>
              <a:lstStyle/>
              <a:p>
                <a:pPr algn="just"/>
                <a:r>
                  <a:rPr lang="es-ES" sz="2000" dirty="0">
                    <a:latin typeface="+mj-lt"/>
                  </a:rPr>
                  <a:t>Hallar la función de transferencia del circuito RLC a partir del modelo en espacio de estados:</a:t>
                </a:r>
              </a:p>
              <a:p>
                <a:pPr algn="just"/>
                <a:endParaRPr lang="es-ES" sz="2000" dirty="0">
                  <a:latin typeface="+mj-lt"/>
                </a:endParaRP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ES" sz="2000" i="1" smtClean="0">
                              <a:latin typeface="Cambria Math" panose="02040503050406030204" pitchFamily="18" charset="0"/>
                            </a:rPr>
                          </m:ctrlPr>
                        </m:dPr>
                        <m:e>
                          <m:m>
                            <m:mPr>
                              <m:mcs>
                                <m:mc>
                                  <m:mcPr>
                                    <m:count m:val="1"/>
                                    <m:mcJc m:val="center"/>
                                  </m:mcPr>
                                </m:mc>
                              </m:mcs>
                              <m:ctrlPr>
                                <a:rPr lang="es-ES" sz="2000" i="1" smtClean="0">
                                  <a:latin typeface="Cambria Math" panose="02040503050406030204" pitchFamily="18" charset="0"/>
                                </a:rPr>
                              </m:ctrlPr>
                            </m:mPr>
                            <m:mr>
                              <m:e>
                                <m:sSub>
                                  <m:sSubPr>
                                    <m:ctrlPr>
                                      <a:rPr lang="es-ES" sz="2000" i="1" smtClean="0">
                                        <a:latin typeface="Cambria Math" panose="02040503050406030204" pitchFamily="18" charset="0"/>
                                      </a:rPr>
                                    </m:ctrlPr>
                                  </m:sSubPr>
                                  <m:e>
                                    <m:acc>
                                      <m:accPr>
                                        <m:chr m:val="̇"/>
                                        <m:ctrlPr>
                                          <a:rPr lang="es-ES" sz="2000" b="0" i="1" smtClean="0">
                                            <a:latin typeface="Cambria Math" panose="02040503050406030204" pitchFamily="18" charset="0"/>
                                          </a:rPr>
                                        </m:ctrlPr>
                                      </m:accPr>
                                      <m:e>
                                        <m:r>
                                          <a:rPr lang="es-ES" sz="2000" b="0" i="1" smtClean="0">
                                            <a:latin typeface="Cambria Math" panose="02040503050406030204" pitchFamily="18" charset="0"/>
                                          </a:rPr>
                                          <m:t>𝑥</m:t>
                                        </m:r>
                                      </m:e>
                                    </m:acc>
                                  </m:e>
                                  <m:sub>
                                    <m:r>
                                      <a:rPr lang="es-ES" sz="2000" b="0" i="1" smtClean="0">
                                        <a:latin typeface="Cambria Math" panose="02040503050406030204" pitchFamily="18" charset="0"/>
                                      </a:rPr>
                                      <m:t>1</m:t>
                                    </m:r>
                                  </m:sub>
                                </m:sSub>
                              </m:e>
                            </m:mr>
                            <m:mr>
                              <m:e>
                                <m:sSub>
                                  <m:sSubPr>
                                    <m:ctrlPr>
                                      <a:rPr lang="es-ES" sz="2000" i="1">
                                        <a:latin typeface="Cambria Math" panose="02040503050406030204" pitchFamily="18" charset="0"/>
                                      </a:rPr>
                                    </m:ctrlPr>
                                  </m:sSubPr>
                                  <m:e>
                                    <m:acc>
                                      <m:accPr>
                                        <m:chr m:val="̇"/>
                                        <m:ctrlPr>
                                          <a:rPr lang="es-ES" sz="2000" i="1">
                                            <a:latin typeface="Cambria Math" panose="02040503050406030204" pitchFamily="18" charset="0"/>
                                          </a:rPr>
                                        </m:ctrlPr>
                                      </m:accPr>
                                      <m:e>
                                        <m:r>
                                          <a:rPr lang="es-ES" sz="2000" i="1">
                                            <a:latin typeface="Cambria Math" panose="02040503050406030204" pitchFamily="18" charset="0"/>
                                          </a:rPr>
                                          <m:t>𝑥</m:t>
                                        </m:r>
                                      </m:e>
                                    </m:acc>
                                  </m:e>
                                  <m:sub>
                                    <m:r>
                                      <a:rPr lang="es-ES" sz="2000" b="0" i="1" smtClean="0">
                                        <a:latin typeface="Cambria Math" panose="02040503050406030204" pitchFamily="18" charset="0"/>
                                      </a:rPr>
                                      <m:t>2</m:t>
                                    </m:r>
                                  </m:sub>
                                </m:sSub>
                              </m:e>
                            </m:mr>
                          </m:m>
                        </m:e>
                      </m:d>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2"/>
                                    <m:mcJc m:val="center"/>
                                  </m:mcPr>
                                </m:mc>
                              </m:mcs>
                              <m:ctrlPr>
                                <a:rPr lang="es-ES" sz="2000" i="1">
                                  <a:latin typeface="Cambria Math" panose="02040503050406030204" pitchFamily="18" charset="0"/>
                                </a:rPr>
                              </m:ctrlPr>
                            </m:mPr>
                            <m:mr>
                              <m:e>
                                <m:r>
                                  <m:rPr>
                                    <m:brk m:alnAt="7"/>
                                  </m:rPr>
                                  <a:rPr lang="es-ES" sz="2000" b="0" i="1" smtClean="0">
                                    <a:latin typeface="Cambria Math" panose="02040503050406030204" pitchFamily="18" charset="0"/>
                                  </a:rPr>
                                  <m:t>0</m:t>
                                </m:r>
                              </m:e>
                              <m:e>
                                <m:r>
                                  <a:rPr lang="es-ES" sz="2000" b="0" i="1" smtClean="0">
                                    <a:latin typeface="Cambria Math" panose="02040503050406030204" pitchFamily="18" charset="0"/>
                                  </a:rPr>
                                  <m:t>−1/</m:t>
                                </m:r>
                                <m:r>
                                  <a:rPr lang="es-ES" sz="2000" b="0" i="1" smtClean="0">
                                    <a:latin typeface="Cambria Math" panose="02040503050406030204" pitchFamily="18" charset="0"/>
                                  </a:rPr>
                                  <m:t>𝐶</m:t>
                                </m:r>
                              </m:e>
                            </m:mr>
                            <m:mr>
                              <m:e>
                                <m:r>
                                  <a:rPr lang="es-ES" sz="2000" b="0" i="1" smtClean="0">
                                    <a:latin typeface="Cambria Math" panose="02040503050406030204" pitchFamily="18" charset="0"/>
                                  </a:rPr>
                                  <m:t>1/</m:t>
                                </m:r>
                                <m:r>
                                  <a:rPr lang="es-ES" sz="2000" b="0" i="1" smtClean="0">
                                    <a:latin typeface="Cambria Math" panose="02040503050406030204" pitchFamily="18" charset="0"/>
                                  </a:rPr>
                                  <m:t>𝐿</m:t>
                                </m:r>
                              </m:e>
                              <m:e>
                                <m:r>
                                  <a:rPr lang="es-ES" sz="2000" b="0" i="1" smtClean="0">
                                    <a:latin typeface="Cambria Math" panose="02040503050406030204" pitchFamily="18" charset="0"/>
                                  </a:rPr>
                                  <m:t>−</m:t>
                                </m:r>
                                <m:r>
                                  <a:rPr lang="es-ES" sz="2000" b="0" i="1" smtClean="0">
                                    <a:latin typeface="Cambria Math" panose="02040503050406030204" pitchFamily="18" charset="0"/>
                                  </a:rPr>
                                  <m:t>𝑅</m:t>
                                </m:r>
                                <m:r>
                                  <a:rPr lang="es-ES" sz="2000" b="0" i="1" smtClean="0">
                                    <a:latin typeface="Cambria Math" panose="02040503050406030204" pitchFamily="18" charset="0"/>
                                  </a:rPr>
                                  <m:t>/</m:t>
                                </m:r>
                                <m:r>
                                  <a:rPr lang="es-ES" sz="2000" b="0" i="1" smtClean="0">
                                    <a:latin typeface="Cambria Math" panose="02040503050406030204" pitchFamily="18" charset="0"/>
                                  </a:rPr>
                                  <m:t>𝐿</m:t>
                                </m:r>
                              </m:e>
                            </m:mr>
                          </m:m>
                        </m:e>
                      </m:d>
                      <m:d>
                        <m:dPr>
                          <m:begChr m:val="["/>
                          <m:endChr m:val="]"/>
                          <m:ctrlPr>
                            <a:rPr lang="es-ES" sz="2000" b="0" i="1" smtClean="0">
                              <a:latin typeface="Cambria Math" panose="02040503050406030204" pitchFamily="18" charset="0"/>
                            </a:rPr>
                          </m:ctrlPr>
                        </m:dPr>
                        <m:e>
                          <m:m>
                            <m:mPr>
                              <m:mcs>
                                <m:mc>
                                  <m:mcPr>
                                    <m:count m:val="1"/>
                                    <m:mcJc m:val="center"/>
                                  </m:mcPr>
                                </m:mc>
                              </m:mcs>
                              <m:ctrlPr>
                                <a:rPr lang="es-ES" sz="2000" i="1">
                                  <a:latin typeface="Cambria Math" panose="02040503050406030204" pitchFamily="18" charset="0"/>
                                </a:rPr>
                              </m:ctrlPr>
                            </m:mPr>
                            <m:mr>
                              <m:e>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1</m:t>
                                    </m:r>
                                  </m:sub>
                                </m:sSub>
                              </m:e>
                            </m:mr>
                            <m:mr>
                              <m:e>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2</m:t>
                                    </m:r>
                                  </m:sub>
                                </m:sSub>
                              </m:e>
                            </m:mr>
                          </m:m>
                        </m:e>
                      </m:d>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1"/>
                                    <m:mcJc m:val="center"/>
                                  </m:mcPr>
                                </m:mc>
                              </m:mcs>
                              <m:ctrlPr>
                                <a:rPr lang="es-ES" sz="2000" b="0" i="1" smtClean="0">
                                  <a:latin typeface="Cambria Math" panose="02040503050406030204" pitchFamily="18" charset="0"/>
                                </a:rPr>
                              </m:ctrlPr>
                            </m:mPr>
                            <m:mr>
                              <m:e>
                                <m:r>
                                  <m:rPr>
                                    <m:brk m:alnAt="7"/>
                                  </m:rPr>
                                  <a:rPr lang="es-ES" sz="2000" b="0" i="1" smtClean="0">
                                    <a:latin typeface="Cambria Math" panose="02040503050406030204" pitchFamily="18" charset="0"/>
                                  </a:rPr>
                                  <m:t>1</m:t>
                                </m:r>
                                <m:r>
                                  <a:rPr lang="es-ES" sz="2000" b="0" i="1" smtClean="0">
                                    <a:latin typeface="Cambria Math" panose="02040503050406030204" pitchFamily="18" charset="0"/>
                                  </a:rPr>
                                  <m:t>/</m:t>
                                </m:r>
                                <m:r>
                                  <a:rPr lang="es-ES" sz="2000" b="0" i="1" smtClean="0">
                                    <a:latin typeface="Cambria Math" panose="02040503050406030204" pitchFamily="18" charset="0"/>
                                  </a:rPr>
                                  <m:t>𝐶</m:t>
                                </m:r>
                              </m:e>
                            </m:mr>
                            <m:mr>
                              <m:e>
                                <m:r>
                                  <a:rPr lang="es-ES" sz="2000" b="0" i="1" smtClean="0">
                                    <a:latin typeface="Cambria Math" panose="02040503050406030204" pitchFamily="18" charset="0"/>
                                  </a:rPr>
                                  <m:t>0</m:t>
                                </m:r>
                              </m:e>
                            </m:mr>
                          </m:m>
                        </m:e>
                      </m:d>
                      <m:r>
                        <a:rPr lang="es-ES" sz="2000" b="0" i="1" smtClean="0">
                          <a:latin typeface="Cambria Math" panose="02040503050406030204" pitchFamily="18" charset="0"/>
                        </a:rPr>
                        <m:t>𝑢</m:t>
                      </m:r>
                    </m:oMath>
                  </m:oMathPara>
                </a14:m>
                <a:endParaRPr lang="es-ES" sz="2000" i="1" dirty="0">
                  <a:latin typeface="Cambria Math" panose="02040503050406030204" pitchFamily="18" charset="0"/>
                </a:endParaRPr>
              </a:p>
              <a:p>
                <a:pPr marL="0" indent="0" algn="just">
                  <a:buNone/>
                </a:pPr>
                <a:endParaRPr lang="es-ES" sz="200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𝑦</m:t>
                          </m:r>
                        </m:e>
                        <m:sub>
                          <m:r>
                            <a:rPr lang="es-ES" sz="2000" i="1">
                              <a:latin typeface="Cambria Math" panose="02040503050406030204" pitchFamily="18" charset="0"/>
                            </a:rPr>
                            <m:t>1</m:t>
                          </m:r>
                        </m:sub>
                      </m:sSub>
                      <m:r>
                        <a:rPr lang="es-ES" sz="2000" i="1">
                          <a:latin typeface="Cambria Math" panose="02040503050406030204" pitchFamily="18" charset="0"/>
                        </a:rPr>
                        <m:t>=</m:t>
                      </m:r>
                      <m:d>
                        <m:dPr>
                          <m:begChr m:val="["/>
                          <m:endChr m:val="]"/>
                          <m:ctrlPr>
                            <a:rPr lang="es-ES" sz="2000" i="1" smtClean="0">
                              <a:latin typeface="Cambria Math" panose="02040503050406030204" pitchFamily="18" charset="0"/>
                            </a:rPr>
                          </m:ctrlPr>
                        </m:dPr>
                        <m:e>
                          <m:m>
                            <m:mPr>
                              <m:mcs>
                                <m:mc>
                                  <m:mcPr>
                                    <m:count m:val="2"/>
                                    <m:mcJc m:val="center"/>
                                  </m:mcPr>
                                </m:mc>
                              </m:mcs>
                              <m:ctrlPr>
                                <a:rPr lang="es-ES" sz="2000" i="1" smtClean="0">
                                  <a:latin typeface="Cambria Math" panose="02040503050406030204" pitchFamily="18" charset="0"/>
                                </a:rPr>
                              </m:ctrlPr>
                            </m:mPr>
                            <m:mr>
                              <m:e>
                                <m:r>
                                  <m:rPr>
                                    <m:brk m:alnAt="7"/>
                                  </m:rPr>
                                  <a:rPr lang="es-ES" sz="2000" b="0" i="1" smtClean="0">
                                    <a:latin typeface="Cambria Math" panose="02040503050406030204" pitchFamily="18" charset="0"/>
                                  </a:rPr>
                                  <m:t>0</m:t>
                                </m:r>
                              </m:e>
                              <m:e>
                                <m:r>
                                  <a:rPr lang="es-ES" sz="2000" b="0" i="1" smtClean="0">
                                    <a:latin typeface="Cambria Math" panose="02040503050406030204" pitchFamily="18" charset="0"/>
                                  </a:rPr>
                                  <m:t>𝑅</m:t>
                                </m:r>
                              </m:e>
                            </m:mr>
                          </m:m>
                        </m:e>
                      </m:d>
                      <m:d>
                        <m:dPr>
                          <m:begChr m:val="["/>
                          <m:endChr m:val="]"/>
                          <m:ctrlPr>
                            <a:rPr lang="es-ES" sz="2000" i="1">
                              <a:latin typeface="Cambria Math" panose="02040503050406030204" pitchFamily="18" charset="0"/>
                            </a:rPr>
                          </m:ctrlPr>
                        </m:dPr>
                        <m:e>
                          <m:m>
                            <m:mPr>
                              <m:mcs>
                                <m:mc>
                                  <m:mcPr>
                                    <m:count m:val="1"/>
                                    <m:mcJc m:val="center"/>
                                  </m:mcPr>
                                </m:mc>
                              </m:mcs>
                              <m:ctrlPr>
                                <a:rPr lang="es-ES" sz="2000" i="1">
                                  <a:latin typeface="Cambria Math" panose="02040503050406030204" pitchFamily="18" charset="0"/>
                                </a:rPr>
                              </m:ctrlPr>
                            </m:mPr>
                            <m:mr>
                              <m:e>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1</m:t>
                                    </m:r>
                                  </m:sub>
                                </m:sSub>
                              </m:e>
                            </m:mr>
                            <m:mr>
                              <m:e>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2</m:t>
                                    </m:r>
                                  </m:sub>
                                </m:sSub>
                              </m:e>
                            </m:mr>
                          </m:m>
                        </m:e>
                      </m:d>
                    </m:oMath>
                  </m:oMathPara>
                </a14:m>
                <a:endParaRPr lang="es-ES" sz="2000" i="1" dirty="0">
                  <a:latin typeface="Cambria Math" panose="02040503050406030204" pitchFamily="18" charset="0"/>
                </a:endParaRPr>
              </a:p>
              <a:p>
                <a:pPr marL="0" indent="0" algn="just">
                  <a:buNone/>
                </a:pPr>
                <a:endParaRPr lang="es-ES" sz="2000" i="1" dirty="0">
                  <a:latin typeface="Cambria Math" panose="02040503050406030204" pitchFamily="18" charset="0"/>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376403" y="1825625"/>
                <a:ext cx="5004894" cy="4351338"/>
              </a:xfrm>
              <a:blipFill>
                <a:blip r:embed="rId2"/>
                <a:stretch>
                  <a:fillRect l="-1096" t="-1401" r="-1218"/>
                </a:stretch>
              </a:blipFill>
            </p:spPr>
            <p:txBody>
              <a:bodyPr/>
              <a:lstStyle/>
              <a:p>
                <a:r>
                  <a:rPr lang="es-PE">
                    <a:noFill/>
                  </a:rPr>
                  <a:t> </a:t>
                </a:r>
              </a:p>
            </p:txBody>
          </p:sp>
        </mc:Fallback>
      </mc:AlternateContent>
      <p:pic>
        <p:nvPicPr>
          <p:cNvPr id="10" name="Imagen 9"/>
          <p:cNvPicPr>
            <a:picLocks noChangeAspect="1"/>
          </p:cNvPicPr>
          <p:nvPr/>
        </p:nvPicPr>
        <p:blipFill>
          <a:blip r:embed="rId3"/>
          <a:stretch>
            <a:fillRect/>
          </a:stretch>
        </p:blipFill>
        <p:spPr>
          <a:xfrm>
            <a:off x="5518260" y="2491609"/>
            <a:ext cx="3457575" cy="1790700"/>
          </a:xfrm>
          <a:prstGeom prst="rect">
            <a:avLst/>
          </a:prstGeom>
        </p:spPr>
      </p:pic>
    </p:spTree>
    <p:extLst>
      <p:ext uri="{BB962C8B-B14F-4D97-AF65-F5344CB8AC3E}">
        <p14:creationId xmlns:p14="http://schemas.microsoft.com/office/powerpoint/2010/main" val="343665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dirty="0"/>
              <a:t>Ecuación Característica y Valores Propios</a:t>
            </a:r>
            <a:endParaRPr lang="es-PE" dirty="0"/>
          </a:p>
        </p:txBody>
      </p:sp>
      <p:sp>
        <p:nvSpPr>
          <p:cNvPr id="5" name="Marcador de texto 4"/>
          <p:cNvSpPr>
            <a:spLocks noGrp="1"/>
          </p:cNvSpPr>
          <p:nvPr>
            <p:ph type="body" idx="1"/>
          </p:nvPr>
        </p:nvSpPr>
        <p:spPr>
          <a:xfrm>
            <a:off x="623888" y="4589465"/>
            <a:ext cx="7886700" cy="1285818"/>
          </a:xfrm>
        </p:spPr>
        <p:txBody>
          <a:bodyPr>
            <a:normAutofit/>
          </a:bodyPr>
          <a:lstStyle/>
          <a:p>
            <a:r>
              <a:rPr lang="es-ES" sz="1800" b="1" dirty="0">
                <a:latin typeface="Calibri" panose="020F0502020204030204" pitchFamily="34" charset="0"/>
              </a:rPr>
              <a:t>Texto base:</a:t>
            </a:r>
          </a:p>
          <a:p>
            <a:pPr marL="285750" indent="-285750">
              <a:buFont typeface="Arial" panose="020B0604020202020204" pitchFamily="34" charset="0"/>
              <a:buChar char="•"/>
            </a:pPr>
            <a:r>
              <a:rPr lang="es-PE" sz="1800" b="1" dirty="0"/>
              <a:t>Ingeniería de Control Moderna. </a:t>
            </a:r>
            <a:r>
              <a:rPr lang="es-PE" sz="1800" dirty="0" err="1"/>
              <a:t>Katsuiko</a:t>
            </a:r>
            <a:r>
              <a:rPr lang="es-PE" sz="1800" dirty="0"/>
              <a:t> </a:t>
            </a:r>
            <a:r>
              <a:rPr lang="es-PE" sz="1800" dirty="0" err="1"/>
              <a:t>Ogata</a:t>
            </a:r>
            <a:r>
              <a:rPr lang="en-US" sz="1800" dirty="0"/>
              <a:t>, 2010.</a:t>
            </a:r>
          </a:p>
          <a:p>
            <a:pPr marL="285750" indent="-285750">
              <a:buFont typeface="Arial" panose="020B0604020202020204" pitchFamily="34" charset="0"/>
              <a:buChar char="•"/>
            </a:pPr>
            <a:endParaRPr lang="es-PE" sz="1800" dirty="0">
              <a:latin typeface="Calibri" panose="020F0502020204030204" pitchFamily="34" charset="0"/>
            </a:endParaRPr>
          </a:p>
        </p:txBody>
      </p:sp>
    </p:spTree>
    <p:extLst>
      <p:ext uri="{BB962C8B-B14F-4D97-AF65-F5344CB8AC3E}">
        <p14:creationId xmlns:p14="http://schemas.microsoft.com/office/powerpoint/2010/main" val="913354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Ecuación Característica y Valores Propios</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Definición: dada una matriz cuadrada </a:t>
                </a:r>
                <a:r>
                  <a:rPr lang="es-ES" sz="2000" b="1" i="1" dirty="0">
                    <a:latin typeface="+mj-lt"/>
                  </a:rPr>
                  <a:t>A</a:t>
                </a:r>
                <a:r>
                  <a:rPr lang="es-ES" sz="2000" dirty="0">
                    <a:latin typeface="+mj-lt"/>
                  </a:rPr>
                  <a:t>, se dice que el número </a:t>
                </a:r>
                <a14:m>
                  <m:oMath xmlns:m="http://schemas.openxmlformats.org/officeDocument/2006/math">
                    <m:r>
                      <a:rPr lang="es-ES" sz="2000" i="1">
                        <a:latin typeface="Cambria Math" panose="02040503050406030204" pitchFamily="18" charset="0"/>
                        <a:ea typeface="Cambria Math" panose="02040503050406030204" pitchFamily="18" charset="0"/>
                      </a:rPr>
                      <m:t>𝜆</m:t>
                    </m:r>
                  </m:oMath>
                </a14:m>
                <a:r>
                  <a:rPr lang="es-ES" sz="2000" dirty="0">
                    <a:latin typeface="+mj-lt"/>
                  </a:rPr>
                  <a:t> es un valor propio de </a:t>
                </a:r>
                <a:r>
                  <a:rPr lang="es-ES" sz="2000" b="1" dirty="0">
                    <a:latin typeface="+mj-lt"/>
                  </a:rPr>
                  <a:t>A</a:t>
                </a:r>
                <a:r>
                  <a:rPr lang="es-ES" sz="2000" dirty="0">
                    <a:latin typeface="+mj-lt"/>
                  </a:rPr>
                  <a:t> si existe un vector columna </a:t>
                </a:r>
                <a:r>
                  <a:rPr lang="es-ES" sz="2000" b="1" i="1" dirty="0">
                    <a:latin typeface="+mj-lt"/>
                  </a:rPr>
                  <a:t>p</a:t>
                </a:r>
                <a:r>
                  <a:rPr lang="es-ES" sz="2000" dirty="0">
                    <a:latin typeface="+mj-lt"/>
                  </a:rPr>
                  <a:t> no nulo tal que:</a:t>
                </a: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𝐴𝑝</m:t>
                      </m:r>
                      <m:r>
                        <a:rPr lang="es-ES" sz="2000" b="0" i="1" smtClean="0">
                          <a:latin typeface="Cambria Math" panose="02040503050406030204" pitchFamily="18" charset="0"/>
                        </a:rPr>
                        <m:t>=</m:t>
                      </m:r>
                      <m:r>
                        <a:rPr lang="es-ES" sz="2000" i="1">
                          <a:latin typeface="Cambria Math" panose="02040503050406030204" pitchFamily="18" charset="0"/>
                          <a:ea typeface="Cambria Math" panose="02040503050406030204" pitchFamily="18" charset="0"/>
                        </a:rPr>
                        <m:t>𝜆</m:t>
                      </m:r>
                      <m:r>
                        <a:rPr lang="es-ES" sz="2000" b="0" i="1" smtClean="0">
                          <a:latin typeface="Cambria Math" panose="02040503050406030204" pitchFamily="18" charset="0"/>
                          <a:ea typeface="Cambria Math" panose="02040503050406030204" pitchFamily="18" charset="0"/>
                        </a:rPr>
                        <m:t>𝑝</m:t>
                      </m:r>
                    </m:oMath>
                  </m:oMathPara>
                </a14:m>
                <a:endParaRPr lang="es-ES" sz="2000" dirty="0">
                  <a:latin typeface="+mj-lt"/>
                </a:endParaRPr>
              </a:p>
              <a:p>
                <a:pPr algn="just"/>
                <a:r>
                  <a:rPr lang="es-ES" sz="2000" dirty="0">
                    <a:latin typeface="+mj-lt"/>
                  </a:rPr>
                  <a:t>El vector </a:t>
                </a:r>
                <a:r>
                  <a:rPr lang="es-ES" sz="2000" b="1" i="1" dirty="0">
                    <a:latin typeface="+mj-lt"/>
                  </a:rPr>
                  <a:t>p</a:t>
                </a:r>
                <a:r>
                  <a:rPr lang="es-ES" sz="2000" dirty="0">
                    <a:latin typeface="+mj-lt"/>
                  </a:rPr>
                  <a:t> se llama vector propio de </a:t>
                </a:r>
                <a:r>
                  <a:rPr lang="es-ES" sz="2000" b="1" dirty="0">
                    <a:latin typeface="+mj-lt"/>
                  </a:rPr>
                  <a:t>A</a:t>
                </a:r>
                <a:r>
                  <a:rPr lang="es-ES" sz="2000" dirty="0">
                    <a:latin typeface="+mj-lt"/>
                  </a:rPr>
                  <a:t> asociado al valor propio </a:t>
                </a:r>
                <a14:m>
                  <m:oMath xmlns:m="http://schemas.openxmlformats.org/officeDocument/2006/math">
                    <m:r>
                      <a:rPr lang="es-ES" sz="2000" i="1">
                        <a:latin typeface="Cambria Math" panose="02040503050406030204" pitchFamily="18" charset="0"/>
                        <a:ea typeface="Cambria Math" panose="02040503050406030204" pitchFamily="18" charset="0"/>
                      </a:rPr>
                      <m:t>𝜆</m:t>
                    </m:r>
                  </m:oMath>
                </a14:m>
                <a:r>
                  <a:rPr lang="es-ES" sz="2000" dirty="0">
                    <a:latin typeface="+mj-lt"/>
                  </a:rPr>
                  <a:t>.</a:t>
                </a:r>
              </a:p>
              <a:p>
                <a:pPr algn="just"/>
                <a:r>
                  <a:rPr lang="es-ES" sz="2000" dirty="0">
                    <a:latin typeface="+mj-lt"/>
                  </a:rPr>
                  <a:t>Otras terminologías equivalentes:</a:t>
                </a:r>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r="-850"/>
                </a:stretch>
              </a:blipFill>
            </p:spPr>
            <p:txBody>
              <a:bodyPr/>
              <a:lstStyle/>
              <a:p>
                <a:r>
                  <a:rPr lang="es-PE">
                    <a:noFill/>
                  </a:rPr>
                  <a:t> </a:t>
                </a:r>
              </a:p>
            </p:txBody>
          </p:sp>
        </mc:Fallback>
      </mc:AlternateContent>
      <p:pic>
        <p:nvPicPr>
          <p:cNvPr id="6" name="Imagen 5"/>
          <p:cNvPicPr>
            <a:picLocks noChangeAspect="1"/>
          </p:cNvPicPr>
          <p:nvPr/>
        </p:nvPicPr>
        <p:blipFill rotWithShape="1">
          <a:blip r:embed="rId3"/>
          <a:srcRect b="20278"/>
          <a:stretch/>
        </p:blipFill>
        <p:spPr>
          <a:xfrm>
            <a:off x="2205037" y="4001295"/>
            <a:ext cx="4733925" cy="1298494"/>
          </a:xfrm>
          <a:prstGeom prst="rect">
            <a:avLst/>
          </a:prstGeom>
        </p:spPr>
      </p:pic>
    </p:spTree>
    <p:extLst>
      <p:ext uri="{BB962C8B-B14F-4D97-AF65-F5344CB8AC3E}">
        <p14:creationId xmlns:p14="http://schemas.microsoft.com/office/powerpoint/2010/main" val="4145263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Ecuación Característica y Valores Propios</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marL="0" indent="0" algn="just">
                  <a:buNone/>
                </a:pPr>
                <a:r>
                  <a:rPr lang="es-ES" sz="2000" dirty="0">
                    <a:latin typeface="+mj-lt"/>
                  </a:rPr>
                  <a:t>Método para hallar el valor y vector propio.</a:t>
                </a:r>
              </a:p>
              <a:p>
                <a:pPr algn="just"/>
                <a:r>
                  <a:rPr lang="es-ES" sz="2000" dirty="0">
                    <a:latin typeface="+mj-lt"/>
                  </a:rPr>
                  <a:t>La ecuación:</a:t>
                </a:r>
              </a:p>
              <a:p>
                <a:pPr marL="0" indent="0" algn="jus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𝐴</m:t>
                      </m:r>
                      <m:r>
                        <a:rPr lang="es-ES" sz="2000" b="0" i="1" smtClean="0">
                          <a:latin typeface="Cambria Math" panose="02040503050406030204" pitchFamily="18" charset="0"/>
                        </a:rPr>
                        <m:t>𝑝</m:t>
                      </m:r>
                      <m:r>
                        <a:rPr lang="es-ES" sz="2000" i="1">
                          <a:latin typeface="Cambria Math" panose="02040503050406030204" pitchFamily="18" charset="0"/>
                        </a:rPr>
                        <m:t>=</m:t>
                      </m:r>
                      <m:r>
                        <a:rPr lang="es-ES" sz="2000" i="1">
                          <a:latin typeface="Cambria Math" panose="02040503050406030204" pitchFamily="18" charset="0"/>
                          <a:ea typeface="Cambria Math" panose="02040503050406030204" pitchFamily="18" charset="0"/>
                        </a:rPr>
                        <m:t>𝜆</m:t>
                      </m:r>
                      <m:r>
                        <a:rPr lang="es-ES" sz="2000" b="0" i="1" smtClean="0">
                          <a:latin typeface="Cambria Math" panose="02040503050406030204" pitchFamily="18" charset="0"/>
                          <a:ea typeface="Cambria Math" panose="02040503050406030204" pitchFamily="18" charset="0"/>
                        </a:rPr>
                        <m:t>𝑝</m:t>
                      </m:r>
                    </m:oMath>
                  </m:oMathPara>
                </a14:m>
                <a:endParaRPr lang="es-ES" sz="2000" dirty="0"/>
              </a:p>
              <a:p>
                <a:pPr algn="just"/>
                <a:r>
                  <a:rPr lang="es-ES" sz="2000" dirty="0">
                    <a:latin typeface="+mj-lt"/>
                  </a:rPr>
                  <a:t>Se puede también escribir así:</a:t>
                </a:r>
              </a:p>
              <a:p>
                <a:pPr marL="0" indent="0" algn="jus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ea typeface="Cambria Math" panose="02040503050406030204" pitchFamily="18" charset="0"/>
                        </a:rPr>
                        <m:t>𝜆</m:t>
                      </m:r>
                      <m:r>
                        <a:rPr lang="es-ES" sz="2000" b="0" i="1" smtClean="0">
                          <a:latin typeface="Cambria Math" panose="02040503050406030204" pitchFamily="18" charset="0"/>
                          <a:ea typeface="Cambria Math" panose="02040503050406030204" pitchFamily="18" charset="0"/>
                        </a:rPr>
                        <m:t>𝑝</m:t>
                      </m:r>
                      <m:r>
                        <a:rPr lang="es-ES" sz="2000" b="0" i="1" smtClean="0">
                          <a:latin typeface="Cambria Math" panose="02040503050406030204" pitchFamily="18" charset="0"/>
                        </a:rPr>
                        <m:t>−</m:t>
                      </m:r>
                      <m:r>
                        <a:rPr lang="es-ES" sz="2000" i="1">
                          <a:latin typeface="Cambria Math" panose="02040503050406030204" pitchFamily="18" charset="0"/>
                        </a:rPr>
                        <m:t>𝐴</m:t>
                      </m:r>
                      <m:r>
                        <a:rPr lang="es-ES" sz="2000" b="0" i="1" smtClean="0">
                          <a:latin typeface="Cambria Math" panose="02040503050406030204" pitchFamily="18" charset="0"/>
                        </a:rPr>
                        <m:t>𝑝</m:t>
                      </m:r>
                      <m:r>
                        <a:rPr lang="es-ES" sz="2000" i="1">
                          <a:latin typeface="Cambria Math" panose="02040503050406030204" pitchFamily="18" charset="0"/>
                        </a:rPr>
                        <m:t>=</m:t>
                      </m:r>
                      <m:r>
                        <a:rPr lang="es-ES" sz="2000" b="0" i="1" smtClean="0">
                          <a:latin typeface="Cambria Math" panose="02040503050406030204" pitchFamily="18" charset="0"/>
                        </a:rPr>
                        <m:t>0</m:t>
                      </m:r>
                    </m:oMath>
                  </m:oMathPara>
                </a14:m>
                <a:endParaRPr lang="es-ES" sz="2000" dirty="0">
                  <a:latin typeface="+mj-lt"/>
                </a:endParaRPr>
              </a:p>
              <a:p>
                <a:pPr marL="0" indent="0" algn="just">
                  <a:buNone/>
                </a:pPr>
                <a14:m>
                  <m:oMathPara xmlns:m="http://schemas.openxmlformats.org/officeDocument/2006/math">
                    <m:oMathParaPr>
                      <m:jc m:val="centerGroup"/>
                    </m:oMathParaPr>
                    <m:oMath xmlns:m="http://schemas.openxmlformats.org/officeDocument/2006/math">
                      <m:d>
                        <m:dPr>
                          <m:ctrlPr>
                            <a:rPr lang="es-ES" sz="2000" b="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𝜆</m:t>
                          </m:r>
                          <m:r>
                            <a:rPr lang="es-ES" sz="2000" b="0" i="1" smtClean="0">
                              <a:latin typeface="Cambria Math" panose="02040503050406030204" pitchFamily="18" charset="0"/>
                            </a:rPr>
                            <m:t>𝐼</m:t>
                          </m:r>
                          <m:r>
                            <a:rPr lang="es-ES" sz="2000" i="1">
                              <a:latin typeface="Cambria Math" panose="02040503050406030204" pitchFamily="18" charset="0"/>
                            </a:rPr>
                            <m:t>−</m:t>
                          </m:r>
                          <m:r>
                            <a:rPr lang="es-ES" sz="2000" i="1">
                              <a:latin typeface="Cambria Math" panose="02040503050406030204" pitchFamily="18" charset="0"/>
                            </a:rPr>
                            <m:t>𝐴</m:t>
                          </m:r>
                        </m:e>
                      </m:d>
                      <m:r>
                        <a:rPr lang="es-ES" sz="2000" b="0" i="1" smtClean="0">
                          <a:latin typeface="Cambria Math" panose="02040503050406030204" pitchFamily="18" charset="0"/>
                        </a:rPr>
                        <m:t>𝑝</m:t>
                      </m:r>
                      <m:r>
                        <a:rPr lang="es-ES" sz="2000" i="1">
                          <a:latin typeface="Cambria Math" panose="02040503050406030204" pitchFamily="18" charset="0"/>
                        </a:rPr>
                        <m:t>=0</m:t>
                      </m:r>
                    </m:oMath>
                  </m:oMathPara>
                </a14:m>
                <a:endParaRPr lang="es-ES" sz="2000" dirty="0"/>
              </a:p>
              <a:p>
                <a:pPr algn="just"/>
                <a:r>
                  <a:rPr lang="es-ES" sz="2000" dirty="0">
                    <a:latin typeface="+mj-lt"/>
                  </a:rPr>
                  <a:t>Por definición </a:t>
                </a:r>
                <a:r>
                  <a:rPr lang="es-ES" sz="2000" b="1" i="1" dirty="0">
                    <a:latin typeface="+mj-lt"/>
                  </a:rPr>
                  <a:t>p</a:t>
                </a:r>
                <a:r>
                  <a:rPr lang="es-ES" sz="2000" dirty="0">
                    <a:latin typeface="+mj-lt"/>
                  </a:rPr>
                  <a:t> ha de ser distinto de cero, entonces necesariamente el determinante:</a:t>
                </a: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ES" sz="2000" i="1" smtClean="0">
                              <a:latin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𝜆</m:t>
                          </m:r>
                          <m:r>
                            <a:rPr lang="es-ES" sz="2000" i="1">
                              <a:latin typeface="Cambria Math" panose="02040503050406030204" pitchFamily="18" charset="0"/>
                            </a:rPr>
                            <m:t>𝐼</m:t>
                          </m:r>
                          <m:r>
                            <a:rPr lang="es-ES" sz="2000" i="1">
                              <a:latin typeface="Cambria Math" panose="02040503050406030204" pitchFamily="18" charset="0"/>
                            </a:rPr>
                            <m:t>−</m:t>
                          </m:r>
                          <m:r>
                            <a:rPr lang="es-ES" sz="2000" i="1">
                              <a:latin typeface="Cambria Math" panose="02040503050406030204" pitchFamily="18" charset="0"/>
                            </a:rPr>
                            <m:t>𝐴</m:t>
                          </m:r>
                        </m:e>
                      </m:d>
                      <m:r>
                        <a:rPr lang="es-ES" sz="2000" b="0" i="1" smtClean="0">
                          <a:latin typeface="Cambria Math" panose="02040503050406030204" pitchFamily="18" charset="0"/>
                        </a:rPr>
                        <m:t>=0</m:t>
                      </m:r>
                    </m:oMath>
                  </m:oMathPara>
                </a14:m>
                <a:endParaRPr lang="es-ES" sz="2000" dirty="0">
                  <a:latin typeface="+mj-lt"/>
                </a:endParaRPr>
              </a:p>
              <a:p>
                <a:pPr algn="just"/>
                <a:r>
                  <a:rPr lang="es-ES" sz="2000" dirty="0">
                    <a:latin typeface="+mj-lt"/>
                  </a:rPr>
                  <a:t>Este determinante dará un polinomio. Entonces las raíces de este polinomio son los valores propios </a:t>
                </a:r>
                <a14:m>
                  <m:oMath xmlns:m="http://schemas.openxmlformats.org/officeDocument/2006/math">
                    <m:r>
                      <a:rPr lang="es-ES" sz="2000" i="1" smtClean="0">
                        <a:latin typeface="Cambria Math" panose="02040503050406030204" pitchFamily="18" charset="0"/>
                        <a:ea typeface="Cambria Math" panose="02040503050406030204" pitchFamily="18" charset="0"/>
                      </a:rPr>
                      <m:t>𝜆</m:t>
                    </m:r>
                  </m:oMath>
                </a14:m>
                <a:r>
                  <a:rPr lang="es-ES" sz="2000" dirty="0">
                    <a:latin typeface="+mj-lt"/>
                  </a:rPr>
                  <a:t>. </a:t>
                </a:r>
              </a:p>
              <a:p>
                <a:pPr algn="just"/>
                <a:r>
                  <a:rPr lang="es-ES" sz="2000" dirty="0">
                    <a:latin typeface="+mj-lt"/>
                  </a:rPr>
                  <a:t>Lo que en realidad resulta en </a:t>
                </a:r>
                <a:r>
                  <a:rPr lang="es-ES" sz="2000" b="1" i="1" dirty="0">
                    <a:latin typeface="+mj-lt"/>
                  </a:rPr>
                  <a:t>n</a:t>
                </a:r>
                <a:r>
                  <a:rPr lang="es-ES" sz="2000" dirty="0">
                    <a:latin typeface="+mj-lt"/>
                  </a:rPr>
                  <a:t> valores propios.</a:t>
                </a:r>
              </a:p>
              <a:p>
                <a:pPr marL="0" indent="0" algn="just">
                  <a:buNone/>
                </a:pPr>
                <a:endParaRPr lang="es-ES" sz="2000" dirty="0">
                  <a:latin typeface="+mj-lt"/>
                </a:endParaRPr>
              </a:p>
              <a:p>
                <a:pPr marL="0" indent="0" algn="just">
                  <a:buNone/>
                </a:pPr>
                <a:endParaRPr lang="es-ES" sz="2000" dirty="0">
                  <a:latin typeface="+mj-lt"/>
                </a:endParaRPr>
              </a:p>
              <a:p>
                <a:pPr algn="just"/>
                <a:endParaRPr lang="es-ES" sz="2000" dirty="0">
                  <a:latin typeface="+mj-lt"/>
                </a:endParaRP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773" t="-1401" r="-850"/>
                </a:stretch>
              </a:blipFill>
            </p:spPr>
            <p:txBody>
              <a:bodyPr/>
              <a:lstStyle/>
              <a:p>
                <a:r>
                  <a:rPr lang="es-PE">
                    <a:noFill/>
                  </a:rPr>
                  <a:t> </a:t>
                </a:r>
              </a:p>
            </p:txBody>
          </p:sp>
        </mc:Fallback>
      </mc:AlternateContent>
    </p:spTree>
    <p:extLst>
      <p:ext uri="{BB962C8B-B14F-4D97-AF65-F5344CB8AC3E}">
        <p14:creationId xmlns:p14="http://schemas.microsoft.com/office/powerpoint/2010/main" val="3790122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Ecuación Característica y Valores Propios</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Recordemos que la función de transferencia se calcula con la ecuación:</a:t>
                </a:r>
              </a:p>
              <a:p>
                <a:pPr marL="0" indent="0" algn="jus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𝐺</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1">
                          <a:latin typeface="Cambria Math" panose="02040503050406030204" pitchFamily="18" charset="0"/>
                        </a:rPr>
                        <m:t>=</m:t>
                      </m:r>
                      <m:r>
                        <a:rPr lang="es-ES" sz="2000" i="1">
                          <a:latin typeface="Cambria Math" panose="02040503050406030204" pitchFamily="18" charset="0"/>
                        </a:rPr>
                        <m:t>𝐶</m:t>
                      </m:r>
                      <m:sSup>
                        <m:sSupPr>
                          <m:ctrlPr>
                            <a:rPr lang="es-ES" sz="2000" i="1">
                              <a:latin typeface="Cambria Math" panose="02040503050406030204" pitchFamily="18" charset="0"/>
                            </a:rPr>
                          </m:ctrlPr>
                        </m:sSupPr>
                        <m:e>
                          <m:d>
                            <m:dPr>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e>
                        <m:sup>
                          <m:r>
                            <a:rPr lang="es-ES" sz="2000" i="1">
                              <a:latin typeface="Cambria Math" panose="02040503050406030204" pitchFamily="18" charset="0"/>
                            </a:rPr>
                            <m:t>−1</m:t>
                          </m:r>
                        </m:sup>
                      </m:sSup>
                      <m:r>
                        <a:rPr lang="es-ES" sz="2000" i="1">
                          <a:latin typeface="Cambria Math" panose="02040503050406030204" pitchFamily="18" charset="0"/>
                        </a:rPr>
                        <m:t>𝐵</m:t>
                      </m:r>
                      <m:r>
                        <a:rPr lang="es-ES" sz="2000" i="1">
                          <a:latin typeface="Cambria Math" panose="02040503050406030204" pitchFamily="18" charset="0"/>
                        </a:rPr>
                        <m:t>+</m:t>
                      </m:r>
                      <m:r>
                        <a:rPr lang="es-ES" sz="2000" i="1">
                          <a:latin typeface="Cambria Math" panose="02040503050406030204" pitchFamily="18" charset="0"/>
                        </a:rPr>
                        <m:t>𝐷</m:t>
                      </m:r>
                    </m:oMath>
                  </m:oMathPara>
                </a14:m>
                <a:endParaRPr lang="es-ES" sz="2000" dirty="0"/>
              </a:p>
              <a:p>
                <a:pPr algn="just"/>
                <a:r>
                  <a:rPr lang="es-ES" sz="2000" dirty="0">
                    <a:latin typeface="+mj-lt"/>
                  </a:rPr>
                  <a:t>Donde:</a:t>
                </a:r>
              </a:p>
              <a:p>
                <a:pPr marL="0" indent="0" algn="just">
                  <a:buNone/>
                </a:pPr>
                <a14:m>
                  <m:oMathPara xmlns:m="http://schemas.openxmlformats.org/officeDocument/2006/math">
                    <m:oMathParaPr>
                      <m:jc m:val="centerGroup"/>
                    </m:oMathParaPr>
                    <m:oMath xmlns:m="http://schemas.openxmlformats.org/officeDocument/2006/math">
                      <m:sSup>
                        <m:sSupPr>
                          <m:ctrlPr>
                            <a:rPr lang="es-ES" sz="2000" i="1">
                              <a:latin typeface="Cambria Math" panose="02040503050406030204" pitchFamily="18" charset="0"/>
                            </a:rPr>
                          </m:ctrlPr>
                        </m:sSupPr>
                        <m:e>
                          <m:r>
                            <a:rPr lang="es-ES" sz="2000" i="1">
                              <a:latin typeface="Cambria Math" panose="02040503050406030204" pitchFamily="18" charset="0"/>
                            </a:rPr>
                            <m:t>(</m:t>
                          </m:r>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r>
                            <a:rPr lang="es-ES" sz="2000" i="1">
                              <a:latin typeface="Cambria Math" panose="02040503050406030204" pitchFamily="18" charset="0"/>
                            </a:rPr>
                            <m:t>)</m:t>
                          </m:r>
                        </m:e>
                        <m:sup>
                          <m:r>
                            <a:rPr lang="es-ES" sz="2000" i="1">
                              <a:latin typeface="Cambria Math" panose="02040503050406030204" pitchFamily="18" charset="0"/>
                            </a:rPr>
                            <m:t>−1</m:t>
                          </m:r>
                        </m:sup>
                      </m:sSup>
                      <m:r>
                        <a:rPr lang="es-ES" sz="2000" i="1">
                          <a:latin typeface="Cambria Math" panose="02040503050406030204" pitchFamily="18" charset="0"/>
                        </a:rPr>
                        <m:t>=</m:t>
                      </m:r>
                      <m:f>
                        <m:fPr>
                          <m:ctrlPr>
                            <a:rPr lang="es-ES" sz="2000" i="1">
                              <a:latin typeface="Cambria Math" panose="02040503050406030204" pitchFamily="18" charset="0"/>
                            </a:rPr>
                          </m:ctrlPr>
                        </m:fPr>
                        <m:num>
                          <m:r>
                            <a:rPr lang="es-ES" sz="2000" i="1">
                              <a:latin typeface="Cambria Math" panose="02040503050406030204" pitchFamily="18" charset="0"/>
                            </a:rPr>
                            <m:t>𝑎𝑑𝑗</m:t>
                          </m:r>
                          <m:r>
                            <a:rPr lang="es-ES" sz="2000" i="1">
                              <a:latin typeface="Cambria Math" panose="02040503050406030204" pitchFamily="18" charset="0"/>
                            </a:rPr>
                            <m:t>(</m:t>
                          </m:r>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r>
                            <a:rPr lang="es-ES" sz="2000" i="1">
                              <a:latin typeface="Cambria Math" panose="02040503050406030204" pitchFamily="18" charset="0"/>
                            </a:rPr>
                            <m:t>)</m:t>
                          </m:r>
                        </m:num>
                        <m:den>
                          <m:d>
                            <m:dPr>
                              <m:begChr m:val="|"/>
                              <m:endChr m:val="|"/>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den>
                      </m:f>
                    </m:oMath>
                  </m:oMathPara>
                </a14:m>
                <a:endParaRPr lang="es-ES" sz="2000" dirty="0">
                  <a:latin typeface="+mj-lt"/>
                </a:endParaRPr>
              </a:p>
              <a:p>
                <a:pPr algn="just"/>
                <a:r>
                  <a:rPr lang="es-ES" sz="2000" dirty="0">
                    <a:latin typeface="+mj-lt"/>
                  </a:rPr>
                  <a:t>Esto dará finalmente:</a:t>
                </a:r>
              </a:p>
              <a:p>
                <a:pPr marL="0" indent="0" algn="jus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𝐺</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1">
                          <a:latin typeface="Cambria Math" panose="02040503050406030204" pitchFamily="18" charset="0"/>
                        </a:rPr>
                        <m:t>=</m:t>
                      </m:r>
                      <m:f>
                        <m:fPr>
                          <m:ctrlPr>
                            <a:rPr lang="es-ES" sz="2000" i="1">
                              <a:latin typeface="Cambria Math" panose="02040503050406030204" pitchFamily="18" charset="0"/>
                            </a:rPr>
                          </m:ctrlPr>
                        </m:fPr>
                        <m:num>
                          <m:r>
                            <a:rPr lang="es-ES" sz="2000" b="0" i="1" smtClean="0">
                              <a:latin typeface="Cambria Math" panose="02040503050406030204" pitchFamily="18" charset="0"/>
                            </a:rPr>
                            <m:t>𝐶</m:t>
                          </m:r>
                          <m:d>
                            <m:dPr>
                              <m:ctrlPr>
                                <a:rPr lang="es-ES" sz="2000" b="0" i="1" smtClean="0">
                                  <a:latin typeface="Cambria Math" panose="02040503050406030204" pitchFamily="18" charset="0"/>
                                </a:rPr>
                              </m:ctrlPr>
                            </m:dPr>
                            <m:e>
                              <m:r>
                                <a:rPr lang="es-ES" sz="2000" i="1">
                                  <a:latin typeface="Cambria Math" panose="02040503050406030204" pitchFamily="18" charset="0"/>
                                </a:rPr>
                                <m:t>𝑎𝑑𝑗</m:t>
                              </m:r>
                              <m:r>
                                <a:rPr lang="es-ES" sz="2000" i="1">
                                  <a:latin typeface="Cambria Math" panose="02040503050406030204" pitchFamily="18" charset="0"/>
                                </a:rPr>
                                <m:t>(</m:t>
                              </m:r>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r>
                                <a:rPr lang="es-ES" sz="2000" i="1">
                                  <a:latin typeface="Cambria Math" panose="02040503050406030204" pitchFamily="18" charset="0"/>
                                </a:rPr>
                                <m:t>)</m:t>
                              </m:r>
                            </m:e>
                          </m:d>
                          <m:r>
                            <a:rPr lang="es-ES" sz="2000" b="0" i="1" smtClean="0">
                              <a:latin typeface="Cambria Math" panose="02040503050406030204" pitchFamily="18" charset="0"/>
                            </a:rPr>
                            <m:t>𝐵</m:t>
                          </m:r>
                          <m:r>
                            <a:rPr lang="es-ES" sz="2000" b="0" i="1" smtClean="0">
                              <a:latin typeface="Cambria Math" panose="02040503050406030204" pitchFamily="18" charset="0"/>
                            </a:rPr>
                            <m:t>+</m:t>
                          </m:r>
                          <m:d>
                            <m:dPr>
                              <m:begChr m:val="|"/>
                              <m:endChr m:val="|"/>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r>
                            <a:rPr lang="es-ES" sz="2000" i="1">
                              <a:latin typeface="Cambria Math" panose="02040503050406030204" pitchFamily="18" charset="0"/>
                            </a:rPr>
                            <m:t>𝐷</m:t>
                          </m:r>
                        </m:num>
                        <m:den>
                          <m:d>
                            <m:dPr>
                              <m:begChr m:val="|"/>
                              <m:endChr m:val="|"/>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den>
                      </m:f>
                    </m:oMath>
                  </m:oMathPara>
                </a14:m>
                <a:endParaRPr lang="es-ES" sz="2000" dirty="0"/>
              </a:p>
              <a:p>
                <a:pPr algn="just"/>
                <a:r>
                  <a:rPr lang="es-ES" sz="2000" dirty="0">
                    <a:latin typeface="+mj-lt"/>
                  </a:rPr>
                  <a:t>La ecuación característica es el denominador igualado a cero:</a:t>
                </a: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panose="02040503050406030204" pitchFamily="18" charset="0"/>
                            </a:rPr>
                          </m:ctrlPr>
                        </m:dPr>
                        <m:e>
                          <m:r>
                            <a:rPr lang="es-ES" sz="2000" i="1">
                              <a:latin typeface="Cambria Math" panose="02040503050406030204" pitchFamily="18" charset="0"/>
                            </a:rPr>
                            <m:t>𝑠𝐼</m:t>
                          </m:r>
                          <m:r>
                            <a:rPr lang="es-ES" sz="2000" i="1">
                              <a:latin typeface="Cambria Math" panose="02040503050406030204" pitchFamily="18" charset="0"/>
                            </a:rPr>
                            <m:t>−</m:t>
                          </m:r>
                          <m:r>
                            <a:rPr lang="es-ES" sz="2000" i="1">
                              <a:latin typeface="Cambria Math" panose="02040503050406030204" pitchFamily="18" charset="0"/>
                            </a:rPr>
                            <m:t>𝐴</m:t>
                          </m:r>
                        </m:e>
                      </m:d>
                      <m:r>
                        <a:rPr lang="es-ES" sz="2000" b="0" i="1" smtClean="0">
                          <a:latin typeface="Cambria Math" panose="02040503050406030204" pitchFamily="18" charset="0"/>
                        </a:rPr>
                        <m:t>=0</m:t>
                      </m:r>
                    </m:oMath>
                  </m:oMathPara>
                </a14:m>
                <a:endParaRPr lang="es-ES" sz="2000" dirty="0">
                  <a:latin typeface="+mj-lt"/>
                </a:endParaRPr>
              </a:p>
              <a:p>
                <a:pPr algn="just"/>
                <a:r>
                  <a:rPr lang="es-ES" sz="2000" dirty="0">
                    <a:latin typeface="+mj-lt"/>
                  </a:rPr>
                  <a:t>Por lo tanto, los polos del sistema son iguales a los valores propios de la matriz </a:t>
                </a:r>
                <a:r>
                  <a:rPr lang="es-ES" sz="2000" b="1" i="1" dirty="0">
                    <a:latin typeface="+mj-lt"/>
                  </a:rPr>
                  <a:t>A</a:t>
                </a:r>
                <a:r>
                  <a:rPr lang="es-ES" sz="2000" dirty="0">
                    <a:latin typeface="+mj-lt"/>
                  </a:rPr>
                  <a:t> de la ecuación en espacio estados.</a:t>
                </a:r>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r="-850"/>
                </a:stretch>
              </a:blipFill>
            </p:spPr>
            <p:txBody>
              <a:bodyPr/>
              <a:lstStyle/>
              <a:p>
                <a:r>
                  <a:rPr lang="es-PE">
                    <a:noFill/>
                  </a:rPr>
                  <a:t> </a:t>
                </a:r>
              </a:p>
            </p:txBody>
          </p:sp>
        </mc:Fallback>
      </mc:AlternateContent>
    </p:spTree>
    <p:extLst>
      <p:ext uri="{BB962C8B-B14F-4D97-AF65-F5344CB8AC3E}">
        <p14:creationId xmlns:p14="http://schemas.microsoft.com/office/powerpoint/2010/main" val="3667000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Ecuación Característica y Valores Propios</a:t>
            </a:r>
            <a:endParaRPr lang="es-PE"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28650" y="1825625"/>
                <a:ext cx="4867081" cy="4351338"/>
              </a:xfrm>
            </p:spPr>
            <p:txBody>
              <a:bodyPr>
                <a:normAutofit/>
              </a:bodyPr>
              <a:lstStyle/>
              <a:p>
                <a:pPr marL="0" indent="0" algn="just">
                  <a:buNone/>
                </a:pPr>
                <a:r>
                  <a:rPr lang="es-ES" sz="2000" dirty="0">
                    <a:latin typeface="+mj-lt"/>
                  </a:rPr>
                  <a:t>Ejemplo: Modelo simplificado de un coche para el control de posición </a:t>
                </a:r>
                <a14:m>
                  <m:oMath xmlns:m="http://schemas.openxmlformats.org/officeDocument/2006/math">
                    <m:r>
                      <a:rPr lang="es-MX" sz="2000" b="0" i="1" smtClean="0">
                        <a:latin typeface="Cambria Math" panose="02040503050406030204" pitchFamily="18" charset="0"/>
                      </a:rPr>
                      <m:t>𝑧</m:t>
                    </m:r>
                  </m:oMath>
                </a14:m>
                <a:r>
                  <a:rPr lang="es-ES" sz="2000" dirty="0">
                    <a:latin typeface="+mj-lt"/>
                  </a:rPr>
                  <a:t> del coche.</a:t>
                </a:r>
              </a:p>
              <a:p>
                <a:pPr marL="0" indent="0" algn="just">
                  <a:buNone/>
                </a:pPr>
                <a:r>
                  <a:rPr lang="es-ES" sz="2000" dirty="0">
                    <a:latin typeface="+mj-lt"/>
                  </a:rPr>
                  <a:t>Se desprecia la rotación de las ruedas y se asumen una fuerza de fricción proporcional a la velocidad del coche (</a:t>
                </a:r>
                <a14:m>
                  <m:oMath xmlns:m="http://schemas.openxmlformats.org/officeDocument/2006/math">
                    <m:r>
                      <a:rPr lang="es-MX" sz="2000" b="0" i="1" smtClean="0">
                        <a:latin typeface="Cambria Math" panose="02040503050406030204" pitchFamily="18" charset="0"/>
                      </a:rPr>
                      <m:t>𝑣</m:t>
                    </m:r>
                    <m:r>
                      <a:rPr lang="es-MX" sz="2000" b="0" i="1" smtClean="0">
                        <a:latin typeface="Cambria Math" panose="02040503050406030204" pitchFamily="18" charset="0"/>
                      </a:rPr>
                      <m:t>=</m:t>
                    </m:r>
                    <m:acc>
                      <m:accPr>
                        <m:chr m:val="̇"/>
                        <m:ctrlPr>
                          <a:rPr lang="es-MX" sz="2000" b="0" i="1" smtClean="0">
                            <a:latin typeface="Cambria Math" panose="02040503050406030204" pitchFamily="18" charset="0"/>
                          </a:rPr>
                        </m:ctrlPr>
                      </m:accPr>
                      <m:e>
                        <m:r>
                          <a:rPr lang="es-MX" sz="2000" b="0" i="1" smtClean="0">
                            <a:latin typeface="Cambria Math" panose="02040503050406030204" pitchFamily="18" charset="0"/>
                          </a:rPr>
                          <m:t>𝑧</m:t>
                        </m:r>
                      </m:e>
                    </m:acc>
                  </m:oMath>
                </a14:m>
                <a:r>
                  <a:rPr lang="es-ES" sz="2000" dirty="0">
                    <a:latin typeface="+mj-lt"/>
                  </a:rPr>
                  <a:t>).</a:t>
                </a:r>
              </a:p>
              <a:p>
                <a:pPr marL="0" indent="0" algn="just">
                  <a:buNone/>
                </a:pPr>
                <a:r>
                  <a:rPr lang="es-ES" sz="2000" dirty="0">
                    <a:latin typeface="+mj-lt"/>
                  </a:rPr>
                  <a:t>El modelo simplificado es:</a:t>
                </a:r>
              </a:p>
              <a:p>
                <a:pPr marL="0" indent="0" algn="just">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𝑚</m:t>
                      </m:r>
                      <m:acc>
                        <m:accPr>
                          <m:chr m:val="̈"/>
                          <m:ctrlPr>
                            <a:rPr lang="es-MX" sz="2000" b="0" i="1" smtClean="0">
                              <a:latin typeface="Cambria Math" panose="02040503050406030204" pitchFamily="18" charset="0"/>
                            </a:rPr>
                          </m:ctrlPr>
                        </m:accPr>
                        <m:e>
                          <m:r>
                            <a:rPr lang="es-MX" sz="2000" b="0" i="1" smtClean="0">
                              <a:latin typeface="Cambria Math" panose="02040503050406030204" pitchFamily="18" charset="0"/>
                            </a:rPr>
                            <m:t>𝑧</m:t>
                          </m:r>
                        </m:e>
                      </m:acc>
                      <m:r>
                        <a:rPr lang="es-MX" sz="2000" b="0" i="1" smtClean="0">
                          <a:latin typeface="Cambria Math" panose="02040503050406030204" pitchFamily="18" charset="0"/>
                        </a:rPr>
                        <m:t>=</m:t>
                      </m:r>
                      <m:r>
                        <a:rPr lang="es-MX" sz="2000" b="0" i="1" smtClean="0">
                          <a:latin typeface="Cambria Math" panose="02040503050406030204" pitchFamily="18" charset="0"/>
                        </a:rPr>
                        <m:t>𝑢</m:t>
                      </m:r>
                      <m:r>
                        <a:rPr lang="es-MX" sz="2000" b="0" i="1" smtClean="0">
                          <a:latin typeface="Cambria Math" panose="02040503050406030204" pitchFamily="18" charset="0"/>
                        </a:rPr>
                        <m:t>−</m:t>
                      </m:r>
                      <m:r>
                        <a:rPr lang="es-MX" sz="2000" b="0" i="1" smtClean="0">
                          <a:latin typeface="Cambria Math" panose="02040503050406030204" pitchFamily="18" charset="0"/>
                        </a:rPr>
                        <m:t>𝑏</m:t>
                      </m:r>
                      <m:acc>
                        <m:accPr>
                          <m:chr m:val="̇"/>
                          <m:ctrlPr>
                            <a:rPr lang="es-MX" sz="2000" b="0" i="1" smtClean="0">
                              <a:latin typeface="Cambria Math" panose="02040503050406030204" pitchFamily="18" charset="0"/>
                            </a:rPr>
                          </m:ctrlPr>
                        </m:accPr>
                        <m:e>
                          <m:r>
                            <a:rPr lang="es-MX" sz="2000" b="0" i="1" smtClean="0">
                              <a:latin typeface="Cambria Math" panose="02040503050406030204" pitchFamily="18" charset="0"/>
                            </a:rPr>
                            <m:t>𝑧</m:t>
                          </m:r>
                        </m:e>
                      </m:acc>
                    </m:oMath>
                  </m:oMathPara>
                </a14:m>
                <a:endParaRPr lang="es-ES" sz="2000" dirty="0">
                  <a:latin typeface="+mj-lt"/>
                </a:endParaRPr>
              </a:p>
              <a:p>
                <a:pPr marL="0" indent="0" algn="just">
                  <a:buNone/>
                </a:pPr>
                <a:r>
                  <a:rPr lang="es-ES" sz="2000" dirty="0">
                    <a:latin typeface="+mj-lt"/>
                  </a:rPr>
                  <a:t>Donde: </a:t>
                </a:r>
                <a14:m>
                  <m:oMath xmlns:m="http://schemas.openxmlformats.org/officeDocument/2006/math">
                    <m:r>
                      <a:rPr lang="es-MX" sz="2000" b="0" i="1" smtClean="0">
                        <a:latin typeface="Cambria Math" panose="02040503050406030204" pitchFamily="18" charset="0"/>
                      </a:rPr>
                      <m:t>𝑚</m:t>
                    </m:r>
                    <m:r>
                      <a:rPr lang="es-MX" sz="2000" b="0" i="1" smtClean="0">
                        <a:latin typeface="Cambria Math" panose="02040503050406030204" pitchFamily="18" charset="0"/>
                      </a:rPr>
                      <m:t>=1200</m:t>
                    </m:r>
                    <m:r>
                      <a:rPr lang="es-MX" sz="2000" b="0" i="1" smtClean="0">
                        <a:latin typeface="Cambria Math" panose="02040503050406030204" pitchFamily="18" charset="0"/>
                      </a:rPr>
                      <m:t>𝐾𝑔</m:t>
                    </m:r>
                  </m:oMath>
                </a14:m>
                <a:r>
                  <a:rPr lang="es-ES" sz="2000" dirty="0">
                    <a:latin typeface="+mj-lt"/>
                  </a:rPr>
                  <a:t>; </a:t>
                </a:r>
                <a14:m>
                  <m:oMath xmlns:m="http://schemas.openxmlformats.org/officeDocument/2006/math">
                    <m:r>
                      <a:rPr lang="es-MX" sz="2000" i="1">
                        <a:latin typeface="Cambria Math" panose="02040503050406030204" pitchFamily="18" charset="0"/>
                      </a:rPr>
                      <m:t>𝑏</m:t>
                    </m:r>
                    <m:r>
                      <a:rPr lang="es-MX" sz="2000" b="0" i="1" smtClean="0">
                        <a:latin typeface="Cambria Math" panose="02040503050406030204" pitchFamily="18" charset="0"/>
                      </a:rPr>
                      <m:t>=300</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𝑠𝑒𝑔</m:t>
                    </m:r>
                    <m:r>
                      <a:rPr lang="es-MX" sz="2000" b="0" i="1" smtClean="0">
                        <a:latin typeface="Cambria Math" panose="02040503050406030204" pitchFamily="18" charset="0"/>
                      </a:rPr>
                      <m:t>/</m:t>
                    </m:r>
                    <m:r>
                      <a:rPr lang="es-MX" sz="2000" b="0" i="1" smtClean="0">
                        <a:latin typeface="Cambria Math" panose="02040503050406030204" pitchFamily="18" charset="0"/>
                      </a:rPr>
                      <m:t>𝑚</m:t>
                    </m:r>
                  </m:oMath>
                </a14:m>
                <a:endParaRPr lang="es-ES" sz="2000" dirty="0">
                  <a:latin typeface="+mj-lt"/>
                </a:endParaRPr>
              </a:p>
              <a:p>
                <a:pPr marL="0" indent="0" algn="just">
                  <a:buNone/>
                </a:pPr>
                <a:r>
                  <a:rPr lang="es-ES" sz="2000" dirty="0">
                    <a:latin typeface="+mj-lt"/>
                  </a:rPr>
                  <a:t>Hallar los valores propios del sistema e indicar si es estable.</a:t>
                </a:r>
              </a:p>
              <a:p>
                <a:pPr lvl="1" algn="just"/>
                <a:endParaRPr lang="es-ES" sz="2000" dirty="0">
                  <a:latin typeface="+mj-lt"/>
                </a:endParaRPr>
              </a:p>
              <a:p>
                <a:pPr algn="just"/>
                <a:endParaRPr lang="es-PE" sz="2000" dirty="0">
                  <a:latin typeface="+mj-lt"/>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28650" y="1825625"/>
                <a:ext cx="4867081" cy="4351338"/>
              </a:xfrm>
              <a:blipFill>
                <a:blip r:embed="rId2"/>
                <a:stretch>
                  <a:fillRect l="-1252" t="-1401" r="-1252"/>
                </a:stretch>
              </a:blipFill>
            </p:spPr>
            <p:txBody>
              <a:bodyPr/>
              <a:lstStyle/>
              <a:p>
                <a:r>
                  <a:rPr lang="es-PE">
                    <a:noFill/>
                  </a:rPr>
                  <a:t> </a:t>
                </a:r>
              </a:p>
            </p:txBody>
          </p:sp>
        </mc:Fallback>
      </mc:AlternateContent>
      <p:pic>
        <p:nvPicPr>
          <p:cNvPr id="10" name="Imagen 9">
            <a:extLst>
              <a:ext uri="{FF2B5EF4-FFF2-40B4-BE49-F238E27FC236}">
                <a16:creationId xmlns:a16="http://schemas.microsoft.com/office/drawing/2014/main" id="{F475ED79-0EA1-9884-1172-E904123D8A64}"/>
              </a:ext>
            </a:extLst>
          </p:cNvPr>
          <p:cNvPicPr>
            <a:picLocks noChangeAspect="1"/>
          </p:cNvPicPr>
          <p:nvPr/>
        </p:nvPicPr>
        <p:blipFill>
          <a:blip r:embed="rId3"/>
          <a:stretch>
            <a:fillRect/>
          </a:stretch>
        </p:blipFill>
        <p:spPr>
          <a:xfrm>
            <a:off x="6150706" y="2805080"/>
            <a:ext cx="2552921" cy="1630821"/>
          </a:xfrm>
          <a:prstGeom prst="rect">
            <a:avLst/>
          </a:prstGeom>
        </p:spPr>
      </p:pic>
    </p:spTree>
    <p:extLst>
      <p:ext uri="{BB962C8B-B14F-4D97-AF65-F5344CB8AC3E}">
        <p14:creationId xmlns:p14="http://schemas.microsoft.com/office/powerpoint/2010/main" val="93220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marL="0" indent="0" algn="just">
                  <a:buNone/>
                </a:pPr>
                <a:endParaRPr lang="es-ES" sz="2000" dirty="0">
                  <a:latin typeface="+mj-lt"/>
                </a:endParaRPr>
              </a:p>
              <a:p>
                <a:pPr algn="just"/>
                <a:r>
                  <a:rPr lang="es-ES" sz="2000" dirty="0">
                    <a:latin typeface="+mj-lt"/>
                  </a:rPr>
                  <a:t>Hallar los valores propios de la siguiente matriz A, luego comprobar con </a:t>
                </a:r>
                <a:r>
                  <a:rPr lang="es-ES" sz="2000" dirty="0" err="1">
                    <a:latin typeface="+mj-lt"/>
                  </a:rPr>
                  <a:t>MatLab</a:t>
                </a:r>
                <a:r>
                  <a:rPr lang="es-ES" sz="2000" dirty="0">
                    <a:latin typeface="+mj-lt"/>
                  </a:rPr>
                  <a:t>.</a:t>
                </a:r>
              </a:p>
              <a:p>
                <a:pPr algn="just"/>
                <a:endParaRPr lang="es-ES" sz="2000" dirty="0">
                  <a:latin typeface="+mj-lt"/>
                </a:endParaRP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𝐴</m:t>
                      </m:r>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2"/>
                                    <m:mcJc m:val="center"/>
                                  </m:mcPr>
                                </m:mc>
                              </m:mcs>
                              <m:ctrlPr>
                                <a:rPr lang="es-ES" sz="2000" b="0" i="1" smtClean="0">
                                  <a:latin typeface="Cambria Math" panose="02040503050406030204" pitchFamily="18" charset="0"/>
                                </a:rPr>
                              </m:ctrlPr>
                            </m:mPr>
                            <m:mr>
                              <m:e>
                                <m:r>
                                  <m:rPr>
                                    <m:brk m:alnAt="7"/>
                                  </m:rPr>
                                  <a:rPr lang="es-ES" sz="2000" b="0" i="1" smtClean="0">
                                    <a:latin typeface="Cambria Math" panose="02040503050406030204" pitchFamily="18" charset="0"/>
                                  </a:rPr>
                                  <m:t>0</m:t>
                                </m:r>
                              </m:e>
                              <m:e>
                                <m:r>
                                  <a:rPr lang="es-ES" sz="2000" b="0" i="1" smtClean="0">
                                    <a:latin typeface="Cambria Math" panose="02040503050406030204" pitchFamily="18" charset="0"/>
                                  </a:rPr>
                                  <m:t>1</m:t>
                                </m:r>
                              </m:e>
                            </m:mr>
                            <m:mr>
                              <m:e>
                                <m:r>
                                  <a:rPr lang="es-ES" sz="2000" b="0" i="1" smtClean="0">
                                    <a:latin typeface="Cambria Math" panose="02040503050406030204" pitchFamily="18" charset="0"/>
                                  </a:rPr>
                                  <m:t>−</m:t>
                                </m:r>
                                <m:r>
                                  <a:rPr lang="es-ES" sz="2000" b="0" i="1" smtClean="0">
                                    <a:latin typeface="Cambria Math" panose="02040503050406030204" pitchFamily="18" charset="0"/>
                                  </a:rPr>
                                  <m:t>2</m:t>
                                </m:r>
                              </m:e>
                              <m:e>
                                <m:r>
                                  <a:rPr lang="es-ES" sz="2000" b="0" i="1" smtClean="0">
                                    <a:latin typeface="Cambria Math" panose="02040503050406030204" pitchFamily="18" charset="0"/>
                                  </a:rPr>
                                  <m:t>−</m:t>
                                </m:r>
                                <m:r>
                                  <a:rPr lang="es-ES" sz="2000" b="0" i="1" smtClean="0">
                                    <a:latin typeface="Cambria Math" panose="02040503050406030204" pitchFamily="18" charset="0"/>
                                  </a:rPr>
                                  <m:t>3</m:t>
                                </m:r>
                              </m:e>
                            </m:mr>
                          </m:m>
                        </m:e>
                      </m:d>
                    </m:oMath>
                  </m:oMathPara>
                </a14:m>
                <a:endParaRPr lang="es-ES" sz="2000" dirty="0">
                  <a:latin typeface="+mj-lt"/>
                </a:endParaRPr>
              </a:p>
              <a:p>
                <a:pPr marL="0" indent="0" algn="just">
                  <a:buNone/>
                </a:pPr>
                <a:endParaRPr lang="es-ES" sz="2000" dirty="0">
                  <a:latin typeface="+mj-lt"/>
                </a:endParaRPr>
              </a:p>
              <a:p>
                <a:pPr algn="just"/>
                <a:r>
                  <a:rPr lang="es-ES" sz="2000" dirty="0">
                    <a:latin typeface="+mj-lt"/>
                  </a:rPr>
                  <a:t>Indicar si el sistema </a:t>
                </a:r>
                <a14:m>
                  <m:oMath xmlns:m="http://schemas.openxmlformats.org/officeDocument/2006/math">
                    <m:acc>
                      <m:accPr>
                        <m:chr m:val="̇"/>
                        <m:ctrlPr>
                          <a:rPr lang="es-ES" sz="2000" i="1" smtClean="0">
                            <a:latin typeface="Cambria Math" panose="02040503050406030204" pitchFamily="18" charset="0"/>
                          </a:rPr>
                        </m:ctrlPr>
                      </m:accPr>
                      <m:e>
                        <m:r>
                          <a:rPr lang="es-ES" sz="2000" b="0" i="1" smtClean="0">
                            <a:latin typeface="Cambria Math" panose="02040503050406030204" pitchFamily="18" charset="0"/>
                          </a:rPr>
                          <m:t>𝑥</m:t>
                        </m:r>
                      </m:e>
                    </m:acc>
                    <m:r>
                      <a:rPr lang="es-ES" sz="2000" b="0" i="1" smtClean="0">
                        <a:latin typeface="Cambria Math" panose="02040503050406030204" pitchFamily="18" charset="0"/>
                      </a:rPr>
                      <m:t>=</m:t>
                    </m:r>
                    <m:r>
                      <a:rPr lang="es-ES" sz="2000" b="0" i="1" smtClean="0">
                        <a:latin typeface="Cambria Math" panose="02040503050406030204" pitchFamily="18" charset="0"/>
                      </a:rPr>
                      <m:t>𝐴𝑥</m:t>
                    </m:r>
                  </m:oMath>
                </a14:m>
                <a:r>
                  <a:rPr lang="es-ES" sz="2000" dirty="0">
                    <a:latin typeface="+mj-lt"/>
                  </a:rPr>
                  <a:t> es estable.</a:t>
                </a: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r="-850"/>
                </a:stretch>
              </a:blipFill>
            </p:spPr>
            <p:txBody>
              <a:bodyPr/>
              <a:lstStyle/>
              <a:p>
                <a:r>
                  <a:rPr lang="en-US">
                    <a:noFill/>
                  </a:rPr>
                  <a:t> </a:t>
                </a:r>
              </a:p>
            </p:txBody>
          </p:sp>
        </mc:Fallback>
      </mc:AlternateContent>
    </p:spTree>
    <p:extLst>
      <p:ext uri="{BB962C8B-B14F-4D97-AF65-F5344CB8AC3E}">
        <p14:creationId xmlns:p14="http://schemas.microsoft.com/office/powerpoint/2010/main" val="2463281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dirty="0"/>
              <a:t>Solución de la Ecuación de Estado</a:t>
            </a:r>
            <a:endParaRPr lang="es-PE" dirty="0"/>
          </a:p>
        </p:txBody>
      </p:sp>
      <p:sp>
        <p:nvSpPr>
          <p:cNvPr id="5" name="Marcador de texto 4"/>
          <p:cNvSpPr>
            <a:spLocks noGrp="1"/>
          </p:cNvSpPr>
          <p:nvPr>
            <p:ph type="body" idx="1"/>
          </p:nvPr>
        </p:nvSpPr>
        <p:spPr>
          <a:xfrm>
            <a:off x="623888" y="4589465"/>
            <a:ext cx="7886700" cy="1285818"/>
          </a:xfrm>
        </p:spPr>
        <p:txBody>
          <a:bodyPr>
            <a:normAutofit/>
          </a:bodyPr>
          <a:lstStyle/>
          <a:p>
            <a:r>
              <a:rPr lang="es-ES" sz="1800" b="1" dirty="0">
                <a:latin typeface="Calibri" panose="020F0502020204030204" pitchFamily="34" charset="0"/>
              </a:rPr>
              <a:t>Texto base:</a:t>
            </a:r>
          </a:p>
          <a:p>
            <a:pPr marL="285750" indent="-285750">
              <a:buFont typeface="Arial" panose="020B0604020202020204" pitchFamily="34" charset="0"/>
              <a:buChar char="•"/>
            </a:pPr>
            <a:r>
              <a:rPr lang="es-PE" sz="1800" b="1" dirty="0"/>
              <a:t>Modern Control </a:t>
            </a:r>
            <a:r>
              <a:rPr lang="es-PE" sz="1800" b="1" dirty="0" err="1"/>
              <a:t>Systems</a:t>
            </a:r>
            <a:r>
              <a:rPr lang="es-PE" sz="1800" b="1" dirty="0"/>
              <a:t>.</a:t>
            </a:r>
            <a:r>
              <a:rPr lang="es-PE" sz="1800" dirty="0"/>
              <a:t> Richard </a:t>
            </a:r>
            <a:r>
              <a:rPr lang="es-PE" sz="1800" dirty="0" err="1"/>
              <a:t>Dorf</a:t>
            </a:r>
            <a:r>
              <a:rPr lang="es-PE" sz="1800" dirty="0"/>
              <a:t> y Robert </a:t>
            </a:r>
            <a:r>
              <a:rPr lang="es-PE" sz="1800" dirty="0" err="1"/>
              <a:t>Bishop</a:t>
            </a:r>
            <a:r>
              <a:rPr lang="en-US" sz="1800" dirty="0"/>
              <a:t>, 2005</a:t>
            </a:r>
          </a:p>
          <a:p>
            <a:pPr marL="285750" indent="-285750">
              <a:buFont typeface="Arial" panose="020B0604020202020204" pitchFamily="34" charset="0"/>
              <a:buChar char="•"/>
            </a:pPr>
            <a:endParaRPr lang="es-PE" sz="1800" dirty="0">
              <a:latin typeface="Calibri" panose="020F0502020204030204" pitchFamily="34" charset="0"/>
            </a:endParaRPr>
          </a:p>
        </p:txBody>
      </p:sp>
    </p:spTree>
    <p:extLst>
      <p:ext uri="{BB962C8B-B14F-4D97-AF65-F5344CB8AC3E}">
        <p14:creationId xmlns:p14="http://schemas.microsoft.com/office/powerpoint/2010/main" val="681708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Solución de la Ecuación de Estado</a:t>
            </a:r>
            <a:endParaRPr lang="es-PE" dirty="0"/>
          </a:p>
        </p:txBody>
      </p:sp>
      <p:pic>
        <p:nvPicPr>
          <p:cNvPr id="4" name="Imagen 3"/>
          <p:cNvPicPr>
            <a:picLocks noChangeAspect="1"/>
          </p:cNvPicPr>
          <p:nvPr/>
        </p:nvPicPr>
        <p:blipFill>
          <a:blip r:embed="rId2"/>
          <a:stretch>
            <a:fillRect/>
          </a:stretch>
        </p:blipFill>
        <p:spPr>
          <a:xfrm>
            <a:off x="1591660" y="1885696"/>
            <a:ext cx="5765581" cy="3774289"/>
          </a:xfrm>
          <a:prstGeom prst="rect">
            <a:avLst/>
          </a:prstGeom>
        </p:spPr>
      </p:pic>
    </p:spTree>
    <p:extLst>
      <p:ext uri="{BB962C8B-B14F-4D97-AF65-F5344CB8AC3E}">
        <p14:creationId xmlns:p14="http://schemas.microsoft.com/office/powerpoint/2010/main" val="3353602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Solución de la Ecuación de Estado</a:t>
            </a:r>
            <a:endParaRPr lang="es-PE"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FFB04AE-57ED-4BAB-8795-6417701DEB5D}"/>
                  </a:ext>
                </a:extLst>
              </p:cNvPr>
              <p:cNvSpPr txBox="1"/>
              <p:nvPr/>
            </p:nvSpPr>
            <p:spPr>
              <a:xfrm>
                <a:off x="744059" y="1837678"/>
                <a:ext cx="7529929" cy="3860096"/>
              </a:xfrm>
              <a:prstGeom prst="rect">
                <a:avLst/>
              </a:prstGeom>
              <a:noFill/>
            </p:spPr>
            <p:txBody>
              <a:bodyPr wrap="square" rtlCol="0">
                <a:spAutoFit/>
              </a:bodyPr>
              <a:lstStyle/>
              <a:p>
                <a:r>
                  <a:rPr lang="es-PE" sz="2000" dirty="0"/>
                  <a:t>Se tiene que:</a:t>
                </a:r>
              </a:p>
              <a:p>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𝐿</m:t>
                      </m:r>
                      <m:d>
                        <m:dPr>
                          <m:begChr m:val="{"/>
                          <m:endChr m:val="}"/>
                          <m:ctrlPr>
                            <a:rPr lang="es-PE" sz="2000" b="0" i="1" smtClean="0">
                              <a:latin typeface="Cambria Math" panose="02040503050406030204" pitchFamily="18" charset="0"/>
                            </a:rPr>
                          </m:ctrlPr>
                        </m:dPr>
                        <m:e>
                          <m:sSup>
                            <m:sSupPr>
                              <m:ctrlPr>
                                <a:rPr lang="es-PE" sz="2000" b="0" i="1" smtClean="0">
                                  <a:latin typeface="Cambria Math" panose="02040503050406030204" pitchFamily="18" charset="0"/>
                                </a:rPr>
                              </m:ctrlPr>
                            </m:sSupPr>
                            <m:e>
                              <m:r>
                                <a:rPr lang="es-PE" sz="2000" b="0" i="1" smtClean="0">
                                  <a:latin typeface="Cambria Math" panose="02040503050406030204" pitchFamily="18" charset="0"/>
                                </a:rPr>
                                <m:t>𝑒</m:t>
                              </m:r>
                            </m:e>
                            <m:sup>
                              <m:r>
                                <a:rPr lang="es-PE" sz="2000" b="0" i="1" smtClean="0">
                                  <a:latin typeface="Cambria Math" panose="02040503050406030204" pitchFamily="18" charset="0"/>
                                </a:rPr>
                                <m:t>𝐴𝑡</m:t>
                              </m:r>
                            </m:sup>
                          </m:sSup>
                        </m:e>
                      </m:d>
                      <m:r>
                        <a:rPr lang="es-PE" sz="2000" b="0" i="1" smtClean="0">
                          <a:latin typeface="Cambria Math" panose="02040503050406030204" pitchFamily="18" charset="0"/>
                        </a:rPr>
                        <m:t>=</m:t>
                      </m:r>
                      <m:sSup>
                        <m:sSupPr>
                          <m:ctrlPr>
                            <a:rPr lang="es-PE" sz="2000" b="0" i="1" smtClean="0">
                              <a:latin typeface="Cambria Math" panose="02040503050406030204" pitchFamily="18" charset="0"/>
                            </a:rPr>
                          </m:ctrlPr>
                        </m:sSupPr>
                        <m:e>
                          <m:d>
                            <m:dPr>
                              <m:ctrlPr>
                                <a:rPr lang="es-PE" sz="2000" b="0" i="1" smtClean="0">
                                  <a:latin typeface="Cambria Math" panose="02040503050406030204" pitchFamily="18" charset="0"/>
                                </a:rPr>
                              </m:ctrlPr>
                            </m:dPr>
                            <m:e>
                              <m:r>
                                <a:rPr lang="es-PE" sz="2000" b="0" i="1" smtClean="0">
                                  <a:latin typeface="Cambria Math" panose="02040503050406030204" pitchFamily="18" charset="0"/>
                                </a:rPr>
                                <m:t>𝑠𝐼</m:t>
                              </m:r>
                              <m:r>
                                <a:rPr lang="es-PE" sz="2000" b="0" i="1" smtClean="0">
                                  <a:latin typeface="Cambria Math" panose="02040503050406030204" pitchFamily="18" charset="0"/>
                                </a:rPr>
                                <m:t>−</m:t>
                              </m:r>
                              <m:r>
                                <a:rPr lang="es-PE" sz="2000" b="0" i="1" smtClean="0">
                                  <a:latin typeface="Cambria Math" panose="02040503050406030204" pitchFamily="18" charset="0"/>
                                </a:rPr>
                                <m:t>𝐴</m:t>
                              </m:r>
                            </m:e>
                          </m:d>
                        </m:e>
                        <m:sup>
                          <m:r>
                            <a:rPr lang="es-PE" sz="2000" b="0" i="1" smtClean="0">
                              <a:latin typeface="Cambria Math" panose="02040503050406030204" pitchFamily="18" charset="0"/>
                            </a:rPr>
                            <m:t>−1</m:t>
                          </m:r>
                        </m:sup>
                      </m:sSup>
                    </m:oMath>
                  </m:oMathPara>
                </a14:m>
                <a:endParaRPr lang="es-PE" sz="2000" dirty="0"/>
              </a:p>
              <a:p>
                <a:endParaRPr lang="es-PE" sz="2000" dirty="0"/>
              </a:p>
              <a:p>
                <a:r>
                  <a:rPr lang="es-PE" sz="2000" dirty="0"/>
                  <a:t>Si A es una matriz cuadrada (</a:t>
                </a:r>
                <a:r>
                  <a:rPr lang="es-PE" sz="2000" dirty="0" err="1"/>
                  <a:t>nxn</a:t>
                </a:r>
                <a:r>
                  <a:rPr lang="es-PE" sz="2000" dirty="0"/>
                  <a:t>), entonces </a:t>
                </a:r>
                <a14:m>
                  <m:oMath xmlns:m="http://schemas.openxmlformats.org/officeDocument/2006/math">
                    <m:sSup>
                      <m:sSupPr>
                        <m:ctrlPr>
                          <a:rPr lang="es-PE" sz="2000" b="0" i="1" smtClean="0">
                            <a:latin typeface="Cambria Math" panose="02040503050406030204" pitchFamily="18" charset="0"/>
                          </a:rPr>
                        </m:ctrlPr>
                      </m:sSupPr>
                      <m:e>
                        <m:r>
                          <a:rPr lang="es-PE" sz="2000" b="0" i="1" smtClean="0">
                            <a:latin typeface="Cambria Math" panose="02040503050406030204" pitchFamily="18" charset="0"/>
                          </a:rPr>
                          <m:t>𝑒</m:t>
                        </m:r>
                      </m:e>
                      <m:sup>
                        <m:r>
                          <a:rPr lang="es-PE" sz="2000" b="0" i="1" smtClean="0">
                            <a:latin typeface="Cambria Math" panose="02040503050406030204" pitchFamily="18" charset="0"/>
                          </a:rPr>
                          <m:t>𝐴𝑡</m:t>
                        </m:r>
                      </m:sup>
                    </m:sSup>
                  </m:oMath>
                </a14:m>
                <a:r>
                  <a:rPr lang="es-PE" sz="2000" dirty="0"/>
                  <a:t> es también una matriz (</a:t>
                </a:r>
                <a:r>
                  <a:rPr lang="es-PE" sz="2000" dirty="0" err="1"/>
                  <a:t>nxn</a:t>
                </a:r>
                <a:r>
                  <a:rPr lang="es-PE" sz="2000" dirty="0"/>
                  <a:t>), llamada la </a:t>
                </a:r>
                <a:r>
                  <a:rPr lang="es-PE" sz="2000" b="1" dirty="0"/>
                  <a:t>matriz exponencial</a:t>
                </a:r>
                <a:r>
                  <a:rPr lang="es-PE" sz="2000" dirty="0"/>
                  <a:t>. </a:t>
                </a:r>
              </a:p>
              <a:p>
                <a:endParaRPr lang="es-PE" sz="2000" dirty="0"/>
              </a:p>
              <a:p>
                <a:r>
                  <a:rPr lang="es-PE" sz="2000" dirty="0"/>
                  <a:t>Tenemos: </a:t>
                </a:r>
                <a14:m>
                  <m:oMath xmlns:m="http://schemas.openxmlformats.org/officeDocument/2006/math">
                    <m:r>
                      <m:rPr>
                        <m:sty m:val="p"/>
                      </m:rPr>
                      <a:rPr lang="es-PE" sz="2000" b="0" i="0" smtClean="0">
                        <a:latin typeface="Cambria Math" panose="02040503050406030204" pitchFamily="18" charset="0"/>
                      </a:rPr>
                      <m:t>X</m:t>
                    </m:r>
                    <m:d>
                      <m:dPr>
                        <m:ctrlPr>
                          <a:rPr lang="es-PE" sz="2000" b="0" i="1" smtClean="0">
                            <a:latin typeface="Cambria Math" panose="02040503050406030204" pitchFamily="18" charset="0"/>
                          </a:rPr>
                        </m:ctrlPr>
                      </m:dPr>
                      <m:e>
                        <m:r>
                          <m:rPr>
                            <m:sty m:val="p"/>
                          </m:rPr>
                          <a:rPr lang="es-PE" sz="2000" b="0" i="0" smtClean="0">
                            <a:latin typeface="Cambria Math" panose="02040503050406030204" pitchFamily="18" charset="0"/>
                          </a:rPr>
                          <m:t>s</m:t>
                        </m:r>
                      </m:e>
                    </m:d>
                    <m:r>
                      <a:rPr lang="es-PE" sz="2000" b="0" i="1" smtClean="0">
                        <a:latin typeface="Cambria Math" panose="02040503050406030204" pitchFamily="18" charset="0"/>
                      </a:rPr>
                      <m:t>=</m:t>
                    </m:r>
                    <m:sSup>
                      <m:sSupPr>
                        <m:ctrlPr>
                          <a:rPr lang="es-PE" sz="2000" b="0" i="1" smtClean="0">
                            <a:latin typeface="Cambria Math" panose="02040503050406030204" pitchFamily="18" charset="0"/>
                          </a:rPr>
                        </m:ctrlPr>
                      </m:sSupPr>
                      <m:e>
                        <m:d>
                          <m:dPr>
                            <m:ctrlPr>
                              <a:rPr lang="es-PE" sz="2000" b="0" i="1" smtClean="0">
                                <a:latin typeface="Cambria Math" panose="02040503050406030204" pitchFamily="18" charset="0"/>
                              </a:rPr>
                            </m:ctrlPr>
                          </m:dPr>
                          <m:e>
                            <m:r>
                              <a:rPr lang="es-PE" sz="2000" b="0" i="1" smtClean="0">
                                <a:latin typeface="Cambria Math" panose="02040503050406030204" pitchFamily="18" charset="0"/>
                              </a:rPr>
                              <m:t>𝑠𝐼</m:t>
                            </m:r>
                            <m:r>
                              <a:rPr lang="es-PE" sz="2000" b="0" i="1" smtClean="0">
                                <a:latin typeface="Cambria Math" panose="02040503050406030204" pitchFamily="18" charset="0"/>
                              </a:rPr>
                              <m:t>−</m:t>
                            </m:r>
                            <m:r>
                              <a:rPr lang="es-PE" sz="2000" b="0" i="1" smtClean="0">
                                <a:latin typeface="Cambria Math" panose="02040503050406030204" pitchFamily="18" charset="0"/>
                              </a:rPr>
                              <m:t>𝐴</m:t>
                            </m:r>
                          </m:e>
                        </m:d>
                      </m:e>
                      <m:sup>
                        <m:r>
                          <a:rPr lang="es-PE" sz="2000" b="0" i="1" smtClean="0">
                            <a:latin typeface="Cambria Math" panose="02040503050406030204" pitchFamily="18" charset="0"/>
                          </a:rPr>
                          <m:t>−1</m:t>
                        </m:r>
                      </m:sup>
                    </m:sSup>
                    <m:r>
                      <a:rPr lang="es-PE" sz="2000" b="0" i="1" smtClean="0">
                        <a:latin typeface="Cambria Math" panose="02040503050406030204" pitchFamily="18" charset="0"/>
                      </a:rPr>
                      <m:t>𝑥</m:t>
                    </m:r>
                    <m:d>
                      <m:dPr>
                        <m:ctrlPr>
                          <a:rPr lang="es-PE" sz="2000" b="0" i="1" smtClean="0">
                            <a:latin typeface="Cambria Math" panose="02040503050406030204" pitchFamily="18" charset="0"/>
                          </a:rPr>
                        </m:ctrlPr>
                      </m:dPr>
                      <m:e>
                        <m:r>
                          <a:rPr lang="es-PE" sz="2000" b="0" i="1" smtClean="0">
                            <a:latin typeface="Cambria Math" panose="02040503050406030204" pitchFamily="18" charset="0"/>
                          </a:rPr>
                          <m:t>0</m:t>
                        </m:r>
                      </m:e>
                    </m:d>
                    <m:r>
                      <a:rPr lang="es-PE" sz="2000" b="0" i="1" smtClean="0">
                        <a:latin typeface="Cambria Math" panose="02040503050406030204" pitchFamily="18" charset="0"/>
                      </a:rPr>
                      <m:t>+</m:t>
                    </m:r>
                    <m:sSup>
                      <m:sSupPr>
                        <m:ctrlPr>
                          <a:rPr lang="es-PE" sz="2000" i="1" smtClean="0">
                            <a:latin typeface="Cambria Math" panose="02040503050406030204" pitchFamily="18" charset="0"/>
                          </a:rPr>
                        </m:ctrlPr>
                      </m:sSupPr>
                      <m:e>
                        <m:d>
                          <m:dPr>
                            <m:ctrlPr>
                              <a:rPr lang="es-PE" sz="2000" i="1" smtClean="0">
                                <a:latin typeface="Cambria Math" panose="02040503050406030204" pitchFamily="18" charset="0"/>
                              </a:rPr>
                            </m:ctrlPr>
                          </m:dPr>
                          <m:e>
                            <m:r>
                              <a:rPr lang="es-PE" sz="2000" i="1" smtClean="0">
                                <a:latin typeface="Cambria Math" panose="02040503050406030204" pitchFamily="18" charset="0"/>
                              </a:rPr>
                              <m:t>𝑠𝐼</m:t>
                            </m:r>
                            <m:r>
                              <a:rPr lang="es-PE" sz="2000" i="1" smtClean="0">
                                <a:latin typeface="Cambria Math" panose="02040503050406030204" pitchFamily="18" charset="0"/>
                              </a:rPr>
                              <m:t>−</m:t>
                            </m:r>
                            <m:r>
                              <a:rPr lang="es-PE" sz="2000" i="1" smtClean="0">
                                <a:latin typeface="Cambria Math" panose="02040503050406030204" pitchFamily="18" charset="0"/>
                              </a:rPr>
                              <m:t>𝐴</m:t>
                            </m:r>
                          </m:e>
                        </m:d>
                      </m:e>
                      <m:sup>
                        <m:r>
                          <a:rPr lang="es-PE" sz="2000" i="1" smtClean="0">
                            <a:latin typeface="Cambria Math" panose="02040503050406030204" pitchFamily="18" charset="0"/>
                          </a:rPr>
                          <m:t>−1</m:t>
                        </m:r>
                      </m:sup>
                    </m:sSup>
                    <m:r>
                      <a:rPr lang="es-PE" sz="2000" b="0" i="1" smtClean="0">
                        <a:latin typeface="Cambria Math" panose="02040503050406030204" pitchFamily="18" charset="0"/>
                      </a:rPr>
                      <m:t>𝐵𝑈</m:t>
                    </m:r>
                    <m:r>
                      <a:rPr lang="es-PE" sz="2000" b="0" i="1" smtClean="0">
                        <a:latin typeface="Cambria Math" panose="02040503050406030204" pitchFamily="18" charset="0"/>
                      </a:rPr>
                      <m:t>(</m:t>
                    </m:r>
                    <m:r>
                      <a:rPr lang="es-PE" sz="2000" b="0" i="1" smtClean="0">
                        <a:latin typeface="Cambria Math" panose="02040503050406030204" pitchFamily="18" charset="0"/>
                      </a:rPr>
                      <m:t>𝑠</m:t>
                    </m:r>
                    <m:r>
                      <a:rPr lang="es-PE" sz="2000" b="0" i="1" smtClean="0">
                        <a:latin typeface="Cambria Math" panose="02040503050406030204" pitchFamily="18" charset="0"/>
                      </a:rPr>
                      <m:t>)</m:t>
                    </m:r>
                  </m:oMath>
                </a14:m>
                <a:endParaRPr lang="es-PE" sz="2000" dirty="0"/>
              </a:p>
              <a:p>
                <a:endParaRPr lang="es-PE" sz="2000" dirty="0"/>
              </a:p>
              <a:p>
                <a:r>
                  <a:rPr lang="es-PE" sz="2000" dirty="0"/>
                  <a:t>Aplicando la transformada inversa y usando la integral de convolución, se obtiene:</a:t>
                </a:r>
              </a:p>
              <a:p>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𝑥</m:t>
                      </m:r>
                      <m:d>
                        <m:dPr>
                          <m:ctrlPr>
                            <a:rPr lang="es-PE" sz="2000" b="0" i="1" smtClean="0">
                              <a:latin typeface="Cambria Math" panose="02040503050406030204" pitchFamily="18" charset="0"/>
                            </a:rPr>
                          </m:ctrlPr>
                        </m:dPr>
                        <m:e>
                          <m:r>
                            <a:rPr lang="es-PE" sz="2000" b="0" i="1" smtClean="0">
                              <a:latin typeface="Cambria Math" panose="02040503050406030204" pitchFamily="18" charset="0"/>
                            </a:rPr>
                            <m:t>𝑡</m:t>
                          </m:r>
                        </m:e>
                      </m:d>
                      <m:r>
                        <a:rPr lang="es-PE" sz="2000" b="0" i="1" smtClean="0">
                          <a:latin typeface="Cambria Math" panose="02040503050406030204" pitchFamily="18" charset="0"/>
                        </a:rPr>
                        <m:t>=</m:t>
                      </m:r>
                      <m:sSup>
                        <m:sSupPr>
                          <m:ctrlPr>
                            <a:rPr lang="es-PE" sz="2000" i="1" smtClean="0">
                              <a:latin typeface="Cambria Math" panose="02040503050406030204" pitchFamily="18" charset="0"/>
                            </a:rPr>
                          </m:ctrlPr>
                        </m:sSupPr>
                        <m:e>
                          <m:r>
                            <a:rPr lang="es-PE" sz="2000" i="1" smtClean="0">
                              <a:latin typeface="Cambria Math" panose="02040503050406030204" pitchFamily="18" charset="0"/>
                            </a:rPr>
                            <m:t>𝑒</m:t>
                          </m:r>
                        </m:e>
                        <m:sup>
                          <m:r>
                            <a:rPr lang="es-PE" sz="2000" i="1" smtClean="0">
                              <a:latin typeface="Cambria Math" panose="02040503050406030204" pitchFamily="18" charset="0"/>
                            </a:rPr>
                            <m:t>𝐴𝑡</m:t>
                          </m:r>
                        </m:sup>
                      </m:sSup>
                      <m:r>
                        <a:rPr lang="es-PE" sz="2000" b="0" i="1" smtClean="0">
                          <a:latin typeface="Cambria Math" panose="02040503050406030204" pitchFamily="18" charset="0"/>
                        </a:rPr>
                        <m:t>𝑥</m:t>
                      </m:r>
                      <m:d>
                        <m:dPr>
                          <m:ctrlPr>
                            <a:rPr lang="es-PE" sz="2000" b="0" i="1" smtClean="0">
                              <a:latin typeface="Cambria Math" panose="02040503050406030204" pitchFamily="18" charset="0"/>
                            </a:rPr>
                          </m:ctrlPr>
                        </m:dPr>
                        <m:e>
                          <m:r>
                            <a:rPr lang="es-PE" sz="2000" b="0" i="1" smtClean="0">
                              <a:latin typeface="Cambria Math" panose="02040503050406030204" pitchFamily="18" charset="0"/>
                            </a:rPr>
                            <m:t>0</m:t>
                          </m:r>
                        </m:e>
                      </m:d>
                      <m:r>
                        <a:rPr lang="es-PE" sz="2000" b="0" i="1" smtClean="0">
                          <a:latin typeface="Cambria Math" panose="02040503050406030204" pitchFamily="18" charset="0"/>
                        </a:rPr>
                        <m:t>+</m:t>
                      </m:r>
                      <m:nary>
                        <m:naryPr>
                          <m:ctrlPr>
                            <a:rPr lang="es-PE" sz="2000" b="0" i="1" smtClean="0">
                              <a:latin typeface="Cambria Math" panose="02040503050406030204" pitchFamily="18" charset="0"/>
                            </a:rPr>
                          </m:ctrlPr>
                        </m:naryPr>
                        <m:sub>
                          <m:r>
                            <m:rPr>
                              <m:brk m:alnAt="23"/>
                            </m:rPr>
                            <a:rPr lang="es-PE" sz="2000" b="0" i="1" smtClean="0">
                              <a:latin typeface="Cambria Math" panose="02040503050406030204" pitchFamily="18" charset="0"/>
                            </a:rPr>
                            <m:t>0</m:t>
                          </m:r>
                        </m:sub>
                        <m:sup>
                          <m:r>
                            <a:rPr lang="es-PE" sz="2000" b="0" i="1" smtClean="0">
                              <a:latin typeface="Cambria Math" panose="02040503050406030204" pitchFamily="18" charset="0"/>
                            </a:rPr>
                            <m:t>𝑡</m:t>
                          </m:r>
                        </m:sup>
                        <m:e>
                          <m:sSup>
                            <m:sSupPr>
                              <m:ctrlPr>
                                <a:rPr lang="es-PE" sz="2000" i="1" smtClean="0">
                                  <a:latin typeface="Cambria Math" panose="02040503050406030204" pitchFamily="18" charset="0"/>
                                </a:rPr>
                              </m:ctrlPr>
                            </m:sSupPr>
                            <m:e>
                              <m:r>
                                <a:rPr lang="es-PE" sz="2000" i="1" smtClean="0">
                                  <a:latin typeface="Cambria Math" panose="02040503050406030204" pitchFamily="18" charset="0"/>
                                </a:rPr>
                                <m:t>𝑒</m:t>
                              </m:r>
                            </m:e>
                            <m:sup>
                              <m:r>
                                <a:rPr lang="es-PE" sz="2000" i="1" smtClean="0">
                                  <a:latin typeface="Cambria Math" panose="02040503050406030204" pitchFamily="18" charset="0"/>
                                </a:rPr>
                                <m:t>𝐴</m:t>
                              </m:r>
                              <m:d>
                                <m:dPr>
                                  <m:ctrlPr>
                                    <a:rPr lang="es-PE" sz="2000" b="0" i="1" smtClean="0">
                                      <a:latin typeface="Cambria Math" panose="02040503050406030204" pitchFamily="18" charset="0"/>
                                    </a:rPr>
                                  </m:ctrlPr>
                                </m:dPr>
                                <m:e>
                                  <m:r>
                                    <a:rPr lang="es-PE" sz="2000" i="1" smtClean="0">
                                      <a:latin typeface="Cambria Math" panose="02040503050406030204" pitchFamily="18" charset="0"/>
                                    </a:rPr>
                                    <m:t>𝑡</m:t>
                                  </m:r>
                                  <m:r>
                                    <a:rPr lang="es-PE" sz="2000" b="0" i="1" smtClean="0">
                                      <a:latin typeface="Cambria Math" panose="02040503050406030204" pitchFamily="18" charset="0"/>
                                    </a:rPr>
                                    <m:t>−</m:t>
                                  </m:r>
                                  <m:r>
                                    <a:rPr lang="es-PE" sz="2000" b="0" i="1" smtClean="0">
                                      <a:latin typeface="Cambria Math" panose="02040503050406030204" pitchFamily="18" charset="0"/>
                                      <a:ea typeface="Cambria Math" panose="02040503050406030204" pitchFamily="18" charset="0"/>
                                    </a:rPr>
                                    <m:t>𝜏</m:t>
                                  </m:r>
                                </m:e>
                              </m:d>
                            </m:sup>
                          </m:sSup>
                          <m:r>
                            <a:rPr lang="es-PE" sz="2000" b="0" i="1" smtClean="0">
                              <a:latin typeface="Cambria Math" panose="02040503050406030204" pitchFamily="18" charset="0"/>
                            </a:rPr>
                            <m:t>𝐵𝑢</m:t>
                          </m:r>
                          <m:d>
                            <m:dPr>
                              <m:ctrlPr>
                                <a:rPr lang="es-PE" sz="2000" b="0" i="1" smtClean="0">
                                  <a:latin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𝜏</m:t>
                              </m:r>
                            </m:e>
                          </m:d>
                          <m:r>
                            <a:rPr lang="es-PE" sz="2000" b="0" i="1" smtClean="0">
                              <a:latin typeface="Cambria Math" panose="02040503050406030204" pitchFamily="18" charset="0"/>
                              <a:ea typeface="Cambria Math" panose="02040503050406030204" pitchFamily="18" charset="0"/>
                            </a:rPr>
                            <m:t>𝑑</m:t>
                          </m:r>
                          <m:r>
                            <a:rPr lang="es-PE" sz="2000" b="0" i="1" smtClean="0">
                              <a:latin typeface="Cambria Math" panose="02040503050406030204" pitchFamily="18" charset="0"/>
                              <a:ea typeface="Cambria Math" panose="02040503050406030204" pitchFamily="18" charset="0"/>
                            </a:rPr>
                            <m:t>𝜏</m:t>
                          </m:r>
                        </m:e>
                      </m:nary>
                    </m:oMath>
                  </m:oMathPara>
                </a14:m>
                <a:endParaRPr lang="es-PE" dirty="0"/>
              </a:p>
            </p:txBody>
          </p:sp>
        </mc:Choice>
        <mc:Fallback xmlns="">
          <p:sp>
            <p:nvSpPr>
              <p:cNvPr id="3" name="CuadroTexto 2">
                <a:extLst>
                  <a:ext uri="{FF2B5EF4-FFF2-40B4-BE49-F238E27FC236}">
                    <a16:creationId xmlns:a16="http://schemas.microsoft.com/office/drawing/2014/main" id="{BFFB04AE-57ED-4BAB-8795-6417701DEB5D}"/>
                  </a:ext>
                </a:extLst>
              </p:cNvPr>
              <p:cNvSpPr txBox="1">
                <a:spLocks noRot="1" noChangeAspect="1" noMove="1" noResize="1" noEditPoints="1" noAdjustHandles="1" noChangeArrowheads="1" noChangeShapeType="1" noTextEdit="1"/>
              </p:cNvSpPr>
              <p:nvPr/>
            </p:nvSpPr>
            <p:spPr>
              <a:xfrm>
                <a:off x="744059" y="1837678"/>
                <a:ext cx="7529929" cy="3860096"/>
              </a:xfrm>
              <a:prstGeom prst="rect">
                <a:avLst/>
              </a:prstGeom>
              <a:blipFill>
                <a:blip r:embed="rId2"/>
                <a:stretch>
                  <a:fillRect l="-810" t="-789" r="-729"/>
                </a:stretch>
              </a:blipFill>
            </p:spPr>
            <p:txBody>
              <a:bodyPr/>
              <a:lstStyle/>
              <a:p>
                <a:r>
                  <a:rPr lang="es-PE">
                    <a:noFill/>
                  </a:rPr>
                  <a:t> </a:t>
                </a:r>
              </a:p>
            </p:txBody>
          </p:sp>
        </mc:Fallback>
      </mc:AlternateContent>
    </p:spTree>
    <p:extLst>
      <p:ext uri="{BB962C8B-B14F-4D97-AF65-F5344CB8AC3E}">
        <p14:creationId xmlns:p14="http://schemas.microsoft.com/office/powerpoint/2010/main" val="121660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dirty="0"/>
              <a:t>Diagramas de simulación</a:t>
            </a:r>
            <a:endParaRPr lang="es-PE" dirty="0"/>
          </a:p>
        </p:txBody>
      </p:sp>
      <p:sp>
        <p:nvSpPr>
          <p:cNvPr id="5" name="Marcador de texto 4"/>
          <p:cNvSpPr>
            <a:spLocks noGrp="1"/>
          </p:cNvSpPr>
          <p:nvPr>
            <p:ph type="body" idx="1"/>
          </p:nvPr>
        </p:nvSpPr>
        <p:spPr>
          <a:xfrm>
            <a:off x="623888" y="4589465"/>
            <a:ext cx="7886700" cy="1285818"/>
          </a:xfrm>
        </p:spPr>
        <p:txBody>
          <a:bodyPr>
            <a:normAutofit/>
          </a:bodyPr>
          <a:lstStyle/>
          <a:p>
            <a:r>
              <a:rPr lang="es-ES" sz="1800" b="1" dirty="0">
                <a:latin typeface="Calibri" panose="020F0502020204030204" pitchFamily="34" charset="0"/>
              </a:rPr>
              <a:t>Texto base:</a:t>
            </a:r>
          </a:p>
          <a:p>
            <a:pPr marL="285750" indent="-285750">
              <a:buFont typeface="Arial" panose="020B0604020202020204" pitchFamily="34" charset="0"/>
              <a:buChar char="•"/>
            </a:pPr>
            <a:r>
              <a:rPr lang="es-PE" sz="1800" b="1" dirty="0"/>
              <a:t>Modern Control </a:t>
            </a:r>
            <a:r>
              <a:rPr lang="es-PE" sz="1800" b="1" dirty="0" err="1"/>
              <a:t>Systems</a:t>
            </a:r>
            <a:r>
              <a:rPr lang="es-PE" sz="1800" b="1" dirty="0"/>
              <a:t>.</a:t>
            </a:r>
            <a:r>
              <a:rPr lang="es-PE" sz="1800" dirty="0"/>
              <a:t> Richard </a:t>
            </a:r>
            <a:r>
              <a:rPr lang="es-PE" sz="1800" dirty="0" err="1"/>
              <a:t>Dorf</a:t>
            </a:r>
            <a:r>
              <a:rPr lang="es-PE" sz="1800" dirty="0"/>
              <a:t> y Robert </a:t>
            </a:r>
            <a:r>
              <a:rPr lang="es-PE" sz="1800" dirty="0" err="1"/>
              <a:t>Bishop</a:t>
            </a:r>
            <a:r>
              <a:rPr lang="en-US" sz="1800" dirty="0"/>
              <a:t>, 2005</a:t>
            </a:r>
          </a:p>
          <a:p>
            <a:pPr marL="285750" indent="-285750">
              <a:buFont typeface="Arial" panose="020B0604020202020204" pitchFamily="34" charset="0"/>
              <a:buChar char="•"/>
            </a:pPr>
            <a:endParaRPr lang="es-PE" sz="1800" dirty="0">
              <a:latin typeface="Calibri" panose="020F0502020204030204" pitchFamily="34" charset="0"/>
            </a:endParaRPr>
          </a:p>
        </p:txBody>
      </p:sp>
    </p:spTree>
    <p:extLst>
      <p:ext uri="{BB962C8B-B14F-4D97-AF65-F5344CB8AC3E}">
        <p14:creationId xmlns:p14="http://schemas.microsoft.com/office/powerpoint/2010/main" val="1419114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Matriz de Transición de Estado</a:t>
            </a:r>
            <a:endParaRPr lang="es-PE"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ABD04E4-D3FC-FFFF-31CF-2DCD1F975AA9}"/>
                  </a:ext>
                </a:extLst>
              </p:cNvPr>
              <p:cNvSpPr txBox="1"/>
              <p:nvPr/>
            </p:nvSpPr>
            <p:spPr>
              <a:xfrm>
                <a:off x="522514" y="1772816"/>
                <a:ext cx="7992836" cy="2863989"/>
              </a:xfrm>
              <a:prstGeom prst="rect">
                <a:avLst/>
              </a:prstGeom>
              <a:noFill/>
            </p:spPr>
            <p:txBody>
              <a:bodyPr wrap="square" rtlCol="0">
                <a:spAutoFit/>
              </a:bodyPr>
              <a:lstStyle/>
              <a:p>
                <a:pPr marL="342900" indent="-342900">
                  <a:buFont typeface="Arial" panose="020B0604020202020204" pitchFamily="34" charset="0"/>
                  <a:buChar char="•"/>
                </a:pPr>
                <a:r>
                  <a:rPr lang="es-PE" sz="2000" dirty="0"/>
                  <a:t>La matriz exponencial </a:t>
                </a:r>
                <a14:m>
                  <m:oMath xmlns:m="http://schemas.openxmlformats.org/officeDocument/2006/math">
                    <m:sSup>
                      <m:sSupPr>
                        <m:ctrlPr>
                          <a:rPr lang="es-PE" sz="2000" i="1" smtClean="0">
                            <a:latin typeface="Cambria Math" panose="02040503050406030204" pitchFamily="18" charset="0"/>
                          </a:rPr>
                        </m:ctrlPr>
                      </m:sSupPr>
                      <m:e>
                        <m:r>
                          <a:rPr lang="es-PE" sz="2000" b="0" i="1" smtClean="0">
                            <a:latin typeface="Cambria Math" panose="02040503050406030204" pitchFamily="18" charset="0"/>
                          </a:rPr>
                          <m:t>𝑒</m:t>
                        </m:r>
                      </m:e>
                      <m:sup>
                        <m:r>
                          <a:rPr lang="es-PE" sz="2000" b="0" i="1" smtClean="0">
                            <a:latin typeface="Cambria Math" panose="02040503050406030204" pitchFamily="18" charset="0"/>
                          </a:rPr>
                          <m:t>𝐴𝑡</m:t>
                        </m:r>
                      </m:sup>
                    </m:sSup>
                  </m:oMath>
                </a14:m>
                <a:r>
                  <a:rPr lang="es-PE" sz="2000" dirty="0"/>
                  <a:t> se llama también matriz de transición de estado </a:t>
                </a:r>
                <a14:m>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Φ</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𝑡</m:t>
                        </m:r>
                      </m:e>
                    </m:d>
                    <m:r>
                      <a:rPr lang="es-PE" sz="2000" b="0" i="1" smtClean="0">
                        <a:latin typeface="Cambria Math" panose="02040503050406030204" pitchFamily="18" charset="0"/>
                        <a:ea typeface="Cambria Math" panose="02040503050406030204" pitchFamily="18" charset="0"/>
                      </a:rPr>
                      <m:t>:</m:t>
                    </m:r>
                  </m:oMath>
                </a14:m>
                <a:endParaRPr lang="es-PE" sz="2000" dirty="0"/>
              </a:p>
              <a:p>
                <a:pPr/>
                <a14:m>
                  <m:oMathPara xmlns:m="http://schemas.openxmlformats.org/officeDocument/2006/math">
                    <m:oMathParaPr>
                      <m:jc m:val="centerGroup"/>
                    </m:oMathParaPr>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Φ</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𝑡</m:t>
                          </m:r>
                        </m:e>
                      </m:d>
                      <m:r>
                        <a:rPr lang="es-PE" sz="2000" b="0" i="1" smtClean="0">
                          <a:latin typeface="Cambria Math" panose="02040503050406030204" pitchFamily="18" charset="0"/>
                          <a:ea typeface="Cambria Math" panose="02040503050406030204" pitchFamily="18" charset="0"/>
                        </a:rPr>
                        <m:t>=</m:t>
                      </m:r>
                      <m:sSup>
                        <m:sSupPr>
                          <m:ctrlPr>
                            <a:rPr lang="es-PE" sz="2000" i="1">
                              <a:latin typeface="Cambria Math" panose="02040503050406030204" pitchFamily="18" charset="0"/>
                            </a:rPr>
                          </m:ctrlPr>
                        </m:sSupPr>
                        <m:e>
                          <m:r>
                            <a:rPr lang="es-PE" sz="2000" i="1">
                              <a:latin typeface="Cambria Math" panose="02040503050406030204" pitchFamily="18" charset="0"/>
                            </a:rPr>
                            <m:t>𝑒</m:t>
                          </m:r>
                        </m:e>
                        <m:sup>
                          <m:r>
                            <a:rPr lang="es-PE" sz="2000" i="1">
                              <a:latin typeface="Cambria Math" panose="02040503050406030204" pitchFamily="18" charset="0"/>
                            </a:rPr>
                            <m:t>𝐴𝑡</m:t>
                          </m:r>
                        </m:sup>
                      </m:sSup>
                    </m:oMath>
                  </m:oMathPara>
                </a14:m>
                <a:endParaRPr lang="es-PE" sz="2000" dirty="0"/>
              </a:p>
              <a:p>
                <a:endParaRPr lang="es-PE" sz="2000" dirty="0"/>
              </a:p>
              <a:p>
                <a:pPr marL="342900" indent="-342900">
                  <a:buFont typeface="Arial" panose="020B0604020202020204" pitchFamily="34" charset="0"/>
                  <a:buChar char="•"/>
                </a:pPr>
                <a:r>
                  <a:rPr lang="es-PE" sz="2000" dirty="0"/>
                  <a:t>Ésta describe la transición de los estados a partir de las condiciones iniciales </a:t>
                </a:r>
                <a14:m>
                  <m:oMath xmlns:m="http://schemas.openxmlformats.org/officeDocument/2006/math">
                    <m:r>
                      <a:rPr lang="es-PE" sz="2000" b="0" i="1" smtClean="0">
                        <a:latin typeface="Cambria Math" panose="02040503050406030204" pitchFamily="18" charset="0"/>
                      </a:rPr>
                      <m:t>𝑥</m:t>
                    </m:r>
                    <m:r>
                      <a:rPr lang="es-PE" sz="2000" b="0" i="1" smtClean="0">
                        <a:latin typeface="Cambria Math" panose="02040503050406030204" pitchFamily="18" charset="0"/>
                      </a:rPr>
                      <m:t>(0)</m:t>
                    </m:r>
                  </m:oMath>
                </a14:m>
                <a:r>
                  <a:rPr lang="es-PE" sz="2000" dirty="0"/>
                  <a:t> a los valores en el tiempo </a:t>
                </a:r>
                <a:r>
                  <a:rPr lang="es-PE" sz="2000" i="1" dirty="0"/>
                  <a:t>t</a:t>
                </a:r>
                <a:r>
                  <a:rPr lang="es-PE" sz="2000" dirty="0"/>
                  <a:t>, cuando no hay entrada.</a:t>
                </a:r>
              </a:p>
              <a:p>
                <a:pPr marL="342900" indent="-342900">
                  <a:buFont typeface="Arial" panose="020B0604020202020204" pitchFamily="34" charset="0"/>
                  <a:buChar char="•"/>
                </a:pPr>
                <a:endParaRPr lang="es-PE" sz="2000" dirty="0"/>
              </a:p>
              <a:p>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ea typeface="Cambria Math" panose="02040503050406030204" pitchFamily="18" charset="0"/>
                        </a:rPr>
                        <m:t>𝑥</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𝑡</m:t>
                          </m:r>
                        </m:e>
                      </m:d>
                      <m:r>
                        <a:rPr lang="es-PE" sz="2000" b="0" i="1" smtClean="0">
                          <a:latin typeface="Cambria Math" panose="02040503050406030204" pitchFamily="18" charset="0"/>
                          <a:ea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Φ</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𝑡</m:t>
                          </m:r>
                        </m:e>
                      </m:d>
                      <m:r>
                        <a:rPr lang="es-PE" sz="2000" b="0" i="1" smtClean="0">
                          <a:latin typeface="Cambria Math" panose="02040503050406030204" pitchFamily="18" charset="0"/>
                          <a:ea typeface="Cambria Math" panose="02040503050406030204" pitchFamily="18" charset="0"/>
                        </a:rPr>
                        <m:t>𝑥</m:t>
                      </m:r>
                      <m:r>
                        <a:rPr lang="es-PE" sz="2000" b="0" i="1" smtClean="0">
                          <a:latin typeface="Cambria Math" panose="02040503050406030204" pitchFamily="18" charset="0"/>
                          <a:ea typeface="Cambria Math" panose="02040503050406030204" pitchFamily="18" charset="0"/>
                        </a:rPr>
                        <m:t>(0)</m:t>
                      </m:r>
                    </m:oMath>
                  </m:oMathPara>
                </a14:m>
                <a:endParaRPr lang="es-PE" sz="2000" dirty="0"/>
              </a:p>
              <a:p>
                <a:pPr marL="342900" indent="-342900">
                  <a:buFont typeface="Arial" panose="020B0604020202020204" pitchFamily="34" charset="0"/>
                  <a:buChar char="•"/>
                </a:pPr>
                <a:endParaRPr lang="es-PE" sz="2000" dirty="0"/>
              </a:p>
            </p:txBody>
          </p:sp>
        </mc:Choice>
        <mc:Fallback xmlns="">
          <p:sp>
            <p:nvSpPr>
              <p:cNvPr id="3" name="CuadroTexto 2">
                <a:extLst>
                  <a:ext uri="{FF2B5EF4-FFF2-40B4-BE49-F238E27FC236}">
                    <a16:creationId xmlns:a16="http://schemas.microsoft.com/office/drawing/2014/main" id="{FABD04E4-D3FC-FFFF-31CF-2DCD1F975AA9}"/>
                  </a:ext>
                </a:extLst>
              </p:cNvPr>
              <p:cNvSpPr txBox="1">
                <a:spLocks noRot="1" noChangeAspect="1" noMove="1" noResize="1" noEditPoints="1" noAdjustHandles="1" noChangeArrowheads="1" noChangeShapeType="1" noTextEdit="1"/>
              </p:cNvSpPr>
              <p:nvPr/>
            </p:nvSpPr>
            <p:spPr>
              <a:xfrm>
                <a:off x="522514" y="1772816"/>
                <a:ext cx="7992836" cy="2863989"/>
              </a:xfrm>
              <a:prstGeom prst="rect">
                <a:avLst/>
              </a:prstGeom>
              <a:blipFill>
                <a:blip r:embed="rId2"/>
                <a:stretch>
                  <a:fillRect l="-686" t="-1064"/>
                </a:stretch>
              </a:blipFill>
            </p:spPr>
            <p:txBody>
              <a:bodyPr/>
              <a:lstStyle/>
              <a:p>
                <a:r>
                  <a:rPr lang="es-PE">
                    <a:noFill/>
                  </a:rPr>
                  <a:t> </a:t>
                </a:r>
              </a:p>
            </p:txBody>
          </p:sp>
        </mc:Fallback>
      </mc:AlternateContent>
    </p:spTree>
    <p:extLst>
      <p:ext uri="{BB962C8B-B14F-4D97-AF65-F5344CB8AC3E}">
        <p14:creationId xmlns:p14="http://schemas.microsoft.com/office/powerpoint/2010/main" val="403382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Matriz de Transición de Estado</a:t>
            </a:r>
            <a:endParaRPr lang="es-PE" dirty="0"/>
          </a:p>
        </p:txBody>
      </p:sp>
      <p:sp>
        <p:nvSpPr>
          <p:cNvPr id="6" name="CuadroTexto 5">
            <a:extLst>
              <a:ext uri="{FF2B5EF4-FFF2-40B4-BE49-F238E27FC236}">
                <a16:creationId xmlns:a16="http://schemas.microsoft.com/office/drawing/2014/main" id="{1433462D-0D3B-4B2E-9244-76A183F50522}"/>
              </a:ext>
            </a:extLst>
          </p:cNvPr>
          <p:cNvSpPr txBox="1"/>
          <p:nvPr/>
        </p:nvSpPr>
        <p:spPr>
          <a:xfrm>
            <a:off x="730078" y="1802656"/>
            <a:ext cx="7366602" cy="2831544"/>
          </a:xfrm>
          <a:prstGeom prst="rect">
            <a:avLst/>
          </a:prstGeom>
          <a:noFill/>
        </p:spPr>
        <p:txBody>
          <a:bodyPr wrap="square" rtlCol="0">
            <a:spAutoFit/>
          </a:bodyPr>
          <a:lstStyle/>
          <a:p>
            <a:r>
              <a:rPr lang="es-ES" sz="2000" dirty="0"/>
              <a:t>En principio, podemos evaluar:</a:t>
            </a:r>
          </a:p>
          <a:p>
            <a:endParaRPr lang="es-ES" sz="2000" dirty="0"/>
          </a:p>
          <a:p>
            <a:endParaRPr lang="es-ES" sz="2000" dirty="0"/>
          </a:p>
          <a:p>
            <a:endParaRPr lang="es-ES" sz="2000" dirty="0"/>
          </a:p>
          <a:p>
            <a:endParaRPr lang="es-ES" sz="2000" dirty="0"/>
          </a:p>
          <a:p>
            <a:pPr algn="just"/>
            <a:r>
              <a:rPr lang="es-ES" sz="2000" dirty="0"/>
              <a:t>Como una serie de Taylor. En la práctica se toma una cantidad de términos, tal que el último término no representa un cambio significativo.</a:t>
            </a:r>
          </a:p>
          <a:p>
            <a:endParaRPr lang="en-US" dirty="0"/>
          </a:p>
        </p:txBody>
      </p:sp>
      <p:pic>
        <p:nvPicPr>
          <p:cNvPr id="5" name="Imagen 4">
            <a:extLst>
              <a:ext uri="{FF2B5EF4-FFF2-40B4-BE49-F238E27FC236}">
                <a16:creationId xmlns:a16="http://schemas.microsoft.com/office/drawing/2014/main" id="{F7300FDC-443D-4A74-855A-E1FD4D491085}"/>
              </a:ext>
            </a:extLst>
          </p:cNvPr>
          <p:cNvPicPr>
            <a:picLocks noChangeAspect="1"/>
          </p:cNvPicPr>
          <p:nvPr/>
        </p:nvPicPr>
        <p:blipFill>
          <a:blip r:embed="rId2"/>
          <a:stretch>
            <a:fillRect/>
          </a:stretch>
        </p:blipFill>
        <p:spPr>
          <a:xfrm>
            <a:off x="2491328" y="2363003"/>
            <a:ext cx="3552825" cy="781050"/>
          </a:xfrm>
          <a:prstGeom prst="rect">
            <a:avLst/>
          </a:prstGeom>
        </p:spPr>
      </p:pic>
    </p:spTree>
    <p:extLst>
      <p:ext uri="{BB962C8B-B14F-4D97-AF65-F5344CB8AC3E}">
        <p14:creationId xmlns:p14="http://schemas.microsoft.com/office/powerpoint/2010/main" val="1349510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Matriz de Transición de Estado</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28650" y="1825625"/>
                <a:ext cx="4542440" cy="4351338"/>
              </a:xfrm>
            </p:spPr>
            <p:txBody>
              <a:bodyPr>
                <a:normAutofit/>
              </a:bodyPr>
              <a:lstStyle/>
              <a:p>
                <a:pPr algn="just"/>
                <a:r>
                  <a:rPr lang="es-ES" sz="2000" dirty="0">
                    <a:latin typeface="+mj-lt"/>
                  </a:rPr>
                  <a:t>Por ejemplo: planta de doble integrador, control de orientación de satélite con propulsores.</a:t>
                </a: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r>
                  <a:rPr lang="es-ES" sz="2000" dirty="0">
                    <a:latin typeface="+mj-lt"/>
                  </a:rPr>
                  <a:t>Estados: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𝜃</m:t>
                    </m:r>
                    <m:r>
                      <a:rPr lang="es-ES" sz="2000" b="0" i="1" smtClean="0">
                        <a:latin typeface="Cambria Math" panose="02040503050406030204" pitchFamily="18" charset="0"/>
                        <a:ea typeface="Cambria Math" panose="02040503050406030204" pitchFamily="18" charset="0"/>
                      </a:rPr>
                      <m:t>, </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𝑥</m:t>
                        </m:r>
                      </m:e>
                      <m:sub>
                        <m:r>
                          <a:rPr lang="es-ES" sz="2000" b="0" i="1" smtClean="0">
                            <a:latin typeface="Cambria Math" panose="02040503050406030204" pitchFamily="18" charset="0"/>
                            <a:ea typeface="Cambria Math" panose="02040503050406030204" pitchFamily="18" charset="0"/>
                          </a:rPr>
                          <m:t>2</m:t>
                        </m:r>
                      </m:sub>
                    </m:sSub>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𝜔</m:t>
                    </m:r>
                  </m:oMath>
                </a14:m>
                <a:r>
                  <a:rPr lang="es-ES" sz="2000" dirty="0">
                    <a:latin typeface="+mj-lt"/>
                  </a:rPr>
                  <a:t>. </a:t>
                </a:r>
              </a:p>
              <a:p>
                <a:pPr algn="just"/>
                <a:r>
                  <a:rPr lang="es-ES" sz="2000" dirty="0">
                    <a:latin typeface="+mj-lt"/>
                  </a:rPr>
                  <a:t>Entrada: </a:t>
                </a:r>
                <a14:m>
                  <m:oMath xmlns:m="http://schemas.openxmlformats.org/officeDocument/2006/math">
                    <m:r>
                      <a:rPr lang="es-ES" sz="2000" b="0" i="1" smtClean="0">
                        <a:latin typeface="Cambria Math" panose="02040503050406030204" pitchFamily="18" charset="0"/>
                      </a:rPr>
                      <m:t>𝑢</m:t>
                    </m:r>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𝜏</m:t>
                    </m:r>
                  </m:oMath>
                </a14:m>
                <a:endParaRPr lang="es-ES" sz="2000" dirty="0">
                  <a:latin typeface="+mj-lt"/>
                </a:endParaRPr>
              </a:p>
              <a:p>
                <a:pPr algn="just"/>
                <a:r>
                  <a:rPr lang="es-ES" sz="2000" dirty="0">
                    <a:latin typeface="+mj-lt"/>
                  </a:rPr>
                  <a:t>La ecuación en espacio estados es:</a:t>
                </a:r>
              </a:p>
              <a:p>
                <a:pPr marL="0" indent="0" algn="just">
                  <a:buNone/>
                </a:pPr>
                <a14:m>
                  <m:oMathPara xmlns:m="http://schemas.openxmlformats.org/officeDocument/2006/math">
                    <m:oMathParaPr>
                      <m:jc m:val="centerGroup"/>
                    </m:oMathParaPr>
                    <m:oMath xmlns:m="http://schemas.openxmlformats.org/officeDocument/2006/math">
                      <m:acc>
                        <m:accPr>
                          <m:chr m:val="̇"/>
                          <m:ctrlPr>
                            <a:rPr lang="es-ES" sz="2000" i="1" smtClean="0">
                              <a:latin typeface="Cambria Math" panose="02040503050406030204" pitchFamily="18" charset="0"/>
                            </a:rPr>
                          </m:ctrlPr>
                        </m:accPr>
                        <m:e>
                          <m:r>
                            <a:rPr lang="es-ES" sz="2000" b="0" i="1" smtClean="0">
                              <a:latin typeface="Cambria Math" panose="02040503050406030204" pitchFamily="18" charset="0"/>
                            </a:rPr>
                            <m:t>𝑥</m:t>
                          </m:r>
                        </m:e>
                      </m:acc>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2"/>
                                    <m:mcJc m:val="center"/>
                                  </m:mcPr>
                                </m:mc>
                              </m:mcs>
                              <m:ctrlPr>
                                <a:rPr lang="es-ES" sz="2000" i="1">
                                  <a:latin typeface="Cambria Math" panose="02040503050406030204" pitchFamily="18" charset="0"/>
                                </a:rPr>
                              </m:ctrlPr>
                            </m:mPr>
                            <m:mr>
                              <m:e>
                                <m:r>
                                  <m:rPr>
                                    <m:brk m:alnAt="7"/>
                                  </m:rPr>
                                  <a:rPr lang="es-ES" sz="2000" b="0" i="1" smtClean="0">
                                    <a:latin typeface="Cambria Math" panose="02040503050406030204" pitchFamily="18" charset="0"/>
                                  </a:rPr>
                                  <m:t>0</m:t>
                                </m:r>
                              </m:e>
                              <m:e>
                                <m:r>
                                  <a:rPr lang="es-ES" sz="2000" b="0" i="1" smtClean="0">
                                    <a:latin typeface="Cambria Math" panose="02040503050406030204" pitchFamily="18" charset="0"/>
                                  </a:rPr>
                                  <m:t>1</m:t>
                                </m:r>
                              </m:e>
                            </m:mr>
                            <m:mr>
                              <m:e>
                                <m:r>
                                  <a:rPr lang="es-ES" sz="2000" b="0" i="1" smtClean="0">
                                    <a:latin typeface="Cambria Math" panose="02040503050406030204" pitchFamily="18" charset="0"/>
                                  </a:rPr>
                                  <m:t>0</m:t>
                                </m:r>
                              </m:e>
                              <m:e>
                                <m:r>
                                  <a:rPr lang="es-ES" sz="2000" b="0" i="1" smtClean="0">
                                    <a:latin typeface="Cambria Math" panose="02040503050406030204" pitchFamily="18" charset="0"/>
                                  </a:rPr>
                                  <m:t>0</m:t>
                                </m:r>
                              </m:e>
                            </m:mr>
                          </m:m>
                        </m:e>
                      </m:d>
                      <m:r>
                        <a:rPr lang="es-ES" sz="2000" b="0" i="1" smtClean="0">
                          <a:latin typeface="Cambria Math" panose="02040503050406030204" pitchFamily="18" charset="0"/>
                        </a:rPr>
                        <m:t>𝑥</m:t>
                      </m:r>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1"/>
                                    <m:mcJc m:val="center"/>
                                  </m:mcPr>
                                </m:mc>
                              </m:mcs>
                              <m:ctrlPr>
                                <a:rPr lang="es-ES" sz="2000" i="1">
                                  <a:latin typeface="Cambria Math" panose="02040503050406030204" pitchFamily="18" charset="0"/>
                                </a:rPr>
                              </m:ctrlPr>
                            </m:mPr>
                            <m:mr>
                              <m:e>
                                <m:r>
                                  <m:rPr>
                                    <m:brk m:alnAt="7"/>
                                  </m:rPr>
                                  <a:rPr lang="es-ES" sz="2000" b="0" i="1" smtClean="0">
                                    <a:latin typeface="Cambria Math" panose="02040503050406030204" pitchFamily="18" charset="0"/>
                                  </a:rPr>
                                  <m:t>0</m:t>
                                </m:r>
                              </m:e>
                            </m:mr>
                            <m:mr>
                              <m:e>
                                <m:r>
                                  <a:rPr lang="es-ES" sz="2000" b="0" i="1" smtClean="0">
                                    <a:latin typeface="Cambria Math" panose="02040503050406030204" pitchFamily="18" charset="0"/>
                                  </a:rPr>
                                  <m:t>1/</m:t>
                                </m:r>
                                <m:r>
                                  <a:rPr lang="es-ES" sz="2000" b="0" i="1" smtClean="0">
                                    <a:latin typeface="Cambria Math" panose="02040503050406030204" pitchFamily="18" charset="0"/>
                                  </a:rPr>
                                  <m:t>𝐽</m:t>
                                </m:r>
                              </m:e>
                            </m:mr>
                          </m:m>
                        </m:e>
                      </m:d>
                      <m:r>
                        <a:rPr lang="es-ES" sz="2000" b="0" i="1" smtClean="0">
                          <a:latin typeface="Cambria Math" panose="02040503050406030204" pitchFamily="18" charset="0"/>
                        </a:rPr>
                        <m:t>𝑢</m:t>
                      </m:r>
                    </m:oMath>
                  </m:oMathPara>
                </a14:m>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28650" y="1825625"/>
                <a:ext cx="4542440" cy="4351338"/>
              </a:xfrm>
              <a:blipFill>
                <a:blip r:embed="rId2"/>
                <a:stretch>
                  <a:fillRect l="-1208" t="-1401" r="-1477"/>
                </a:stretch>
              </a:blipFill>
            </p:spPr>
            <p:txBody>
              <a:bodyPr/>
              <a:lstStyle/>
              <a:p>
                <a:r>
                  <a:rPr lang="es-PE">
                    <a:noFill/>
                  </a:rPr>
                  <a:t> </a:t>
                </a:r>
              </a:p>
            </p:txBody>
          </p:sp>
        </mc:Fallback>
      </mc:AlternateContent>
      <p:pic>
        <p:nvPicPr>
          <p:cNvPr id="4" name="Imagen 3"/>
          <p:cNvPicPr>
            <a:picLocks noChangeAspect="1"/>
          </p:cNvPicPr>
          <p:nvPr/>
        </p:nvPicPr>
        <p:blipFill>
          <a:blip r:embed="rId3"/>
          <a:stretch>
            <a:fillRect/>
          </a:stretch>
        </p:blipFill>
        <p:spPr>
          <a:xfrm>
            <a:off x="5171090" y="2109660"/>
            <a:ext cx="3892573" cy="3165555"/>
          </a:xfrm>
          <a:prstGeom prst="rect">
            <a:avLst/>
          </a:prstGeom>
        </p:spPr>
      </p:pic>
      <p:pic>
        <p:nvPicPr>
          <p:cNvPr id="5" name="Imagen 4"/>
          <p:cNvPicPr>
            <a:picLocks noChangeAspect="1"/>
          </p:cNvPicPr>
          <p:nvPr/>
        </p:nvPicPr>
        <p:blipFill>
          <a:blip r:embed="rId4"/>
          <a:stretch>
            <a:fillRect/>
          </a:stretch>
        </p:blipFill>
        <p:spPr>
          <a:xfrm>
            <a:off x="2060349" y="2768513"/>
            <a:ext cx="1943100" cy="923925"/>
          </a:xfrm>
          <a:prstGeom prst="rect">
            <a:avLst/>
          </a:prstGeom>
        </p:spPr>
      </p:pic>
    </p:spTree>
    <p:extLst>
      <p:ext uri="{BB962C8B-B14F-4D97-AF65-F5344CB8AC3E}">
        <p14:creationId xmlns:p14="http://schemas.microsoft.com/office/powerpoint/2010/main" val="2992018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Matriz de Transición de Estado</a:t>
            </a:r>
            <a:endParaRPr lang="es-PE"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BB24B83-204E-BC54-9E5A-07F6D2AAE648}"/>
                  </a:ext>
                </a:extLst>
              </p:cNvPr>
              <p:cNvSpPr txBox="1"/>
              <p:nvPr/>
            </p:nvSpPr>
            <p:spPr>
              <a:xfrm>
                <a:off x="811033" y="1828800"/>
                <a:ext cx="7370859" cy="3515834"/>
              </a:xfrm>
              <a:prstGeom prst="rect">
                <a:avLst/>
              </a:prstGeom>
              <a:noFill/>
            </p:spPr>
            <p:txBody>
              <a:bodyPr wrap="square" rtlCol="0">
                <a:spAutoFit/>
              </a:bodyPr>
              <a:lstStyle/>
              <a:p>
                <a:r>
                  <a:rPr lang="es-ES" dirty="0"/>
                  <a:t>La solución a la ecuación homogénea</a:t>
                </a: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𝑥</m:t>
                          </m:r>
                        </m:e>
                      </m:acc>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𝐴𝑥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oMath>
                  </m:oMathPara>
                </a14:m>
                <a:endParaRPr lang="es-ES" b="0" dirty="0"/>
              </a:p>
              <a:p>
                <a:r>
                  <a:rPr lang="es-PE" dirty="0"/>
                  <a:t>Con condiciones iniciales: </a:t>
                </a:r>
              </a:p>
              <a:p>
                <a:pPr/>
                <a14:m>
                  <m:oMathPara xmlns:m="http://schemas.openxmlformats.org/officeDocument/2006/math">
                    <m:oMathParaPr>
                      <m:jc m:val="centerGroup"/>
                    </m:oMathParaPr>
                    <m:oMath xmlns:m="http://schemas.openxmlformats.org/officeDocument/2006/math">
                      <m:sSub>
                        <m:sSubPr>
                          <m:ctrlPr>
                            <a:rPr lang="es-PE" i="1" smtClean="0">
                              <a:latin typeface="Cambria Math" panose="02040503050406030204" pitchFamily="18" charset="0"/>
                            </a:rPr>
                          </m:ctrlPr>
                        </m:sSubPr>
                        <m:e>
                          <m:r>
                            <a:rPr lang="es-PE" b="0" i="1" smtClean="0">
                              <a:latin typeface="Cambria Math" panose="02040503050406030204" pitchFamily="18" charset="0"/>
                            </a:rPr>
                            <m:t>𝑥</m:t>
                          </m:r>
                        </m:e>
                        <m:sub>
                          <m:r>
                            <a:rPr lang="es-PE" b="0" i="1" smtClean="0">
                              <a:latin typeface="Cambria Math" panose="02040503050406030204" pitchFamily="18" charset="0"/>
                            </a:rPr>
                            <m:t>0</m:t>
                          </m:r>
                        </m:sub>
                      </m:sSub>
                      <m:r>
                        <a:rPr lang="es-PE" b="0" i="1" smtClean="0">
                          <a:latin typeface="Cambria Math" panose="02040503050406030204" pitchFamily="18" charset="0"/>
                        </a:rPr>
                        <m:t>=</m:t>
                      </m:r>
                      <m:d>
                        <m:dPr>
                          <m:begChr m:val="["/>
                          <m:endChr m:val="]"/>
                          <m:ctrlPr>
                            <a:rPr lang="es-PE" b="0" i="1" smtClean="0">
                              <a:latin typeface="Cambria Math" panose="02040503050406030204" pitchFamily="18" charset="0"/>
                            </a:rPr>
                          </m:ctrlPr>
                        </m:dPr>
                        <m:e>
                          <m:m>
                            <m:mPr>
                              <m:mcs>
                                <m:mc>
                                  <m:mcPr>
                                    <m:count m:val="1"/>
                                    <m:mcJc m:val="center"/>
                                  </m:mcPr>
                                </m:mc>
                              </m:mcs>
                              <m:ctrlPr>
                                <a:rPr lang="es-PE" b="0" i="1" smtClean="0">
                                  <a:latin typeface="Cambria Math" panose="02040503050406030204" pitchFamily="18" charset="0"/>
                                </a:rPr>
                              </m:ctrlPr>
                            </m:mPr>
                            <m:mr>
                              <m:e>
                                <m:sSub>
                                  <m:sSubPr>
                                    <m:ctrlPr>
                                      <a:rPr lang="es-PE" b="0" i="1" smtClean="0">
                                        <a:latin typeface="Cambria Math" panose="02040503050406030204" pitchFamily="18" charset="0"/>
                                      </a:rPr>
                                    </m:ctrlPr>
                                  </m:sSubPr>
                                  <m:e>
                                    <m:r>
                                      <a:rPr lang="es-PE" b="0" i="1" smtClean="0">
                                        <a:latin typeface="Cambria Math" panose="02040503050406030204" pitchFamily="18" charset="0"/>
                                        <a:ea typeface="Cambria Math" panose="02040503050406030204" pitchFamily="18" charset="0"/>
                                      </a:rPr>
                                      <m:t>𝜃</m:t>
                                    </m:r>
                                  </m:e>
                                  <m:sub>
                                    <m:r>
                                      <a:rPr lang="es-PE" b="0" i="1" smtClean="0">
                                        <a:latin typeface="Cambria Math" panose="02040503050406030204" pitchFamily="18" charset="0"/>
                                      </a:rPr>
                                      <m:t>0</m:t>
                                    </m:r>
                                  </m:sub>
                                </m:sSub>
                              </m:e>
                            </m:mr>
                            <m:mr>
                              <m:e>
                                <m:sSub>
                                  <m:sSubPr>
                                    <m:ctrlPr>
                                      <a:rPr lang="es-PE" b="0" i="1" smtClean="0">
                                        <a:latin typeface="Cambria Math" panose="02040503050406030204" pitchFamily="18" charset="0"/>
                                      </a:rPr>
                                    </m:ctrlPr>
                                  </m:sSubPr>
                                  <m:e>
                                    <m:r>
                                      <a:rPr lang="es-PE" b="0" i="1" smtClean="0">
                                        <a:latin typeface="Cambria Math" panose="02040503050406030204" pitchFamily="18" charset="0"/>
                                        <a:ea typeface="Cambria Math" panose="02040503050406030204" pitchFamily="18" charset="0"/>
                                      </a:rPr>
                                      <m:t>𝜔</m:t>
                                    </m:r>
                                  </m:e>
                                  <m:sub>
                                    <m:r>
                                      <a:rPr lang="es-PE" b="0" i="1" smtClean="0">
                                        <a:latin typeface="Cambria Math" panose="02040503050406030204" pitchFamily="18" charset="0"/>
                                      </a:rPr>
                                      <m:t>0</m:t>
                                    </m:r>
                                  </m:sub>
                                </m:sSub>
                              </m:e>
                            </m:mr>
                          </m:m>
                        </m:e>
                      </m:d>
                    </m:oMath>
                  </m:oMathPara>
                </a14:m>
                <a:endParaRPr lang="es-PE" dirty="0"/>
              </a:p>
              <a:p>
                <a:r>
                  <a:rPr lang="es-PE" dirty="0"/>
                  <a:t>Es:</a:t>
                </a:r>
              </a:p>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𝑥</m:t>
                      </m:r>
                      <m:d>
                        <m:dPr>
                          <m:ctrlPr>
                            <a:rPr lang="es-PE" b="0" i="1" smtClean="0">
                              <a:latin typeface="Cambria Math" panose="02040503050406030204" pitchFamily="18" charset="0"/>
                            </a:rPr>
                          </m:ctrlPr>
                        </m:dPr>
                        <m:e>
                          <m:r>
                            <a:rPr lang="es-PE" b="0" i="1" smtClean="0">
                              <a:latin typeface="Cambria Math" panose="02040503050406030204" pitchFamily="18" charset="0"/>
                            </a:rPr>
                            <m:t>𝑡</m:t>
                          </m:r>
                        </m:e>
                      </m:d>
                      <m:r>
                        <a:rPr lang="es-PE" b="0" i="1" smtClean="0">
                          <a:latin typeface="Cambria Math" panose="02040503050406030204" pitchFamily="18" charset="0"/>
                        </a:rPr>
                        <m:t>=</m:t>
                      </m:r>
                      <m:r>
                        <m:rPr>
                          <m:sty m:val="p"/>
                        </m:rPr>
                        <a:rPr lang="es-PE" b="0" i="1" smtClean="0">
                          <a:latin typeface="Cambria Math" panose="02040503050406030204" pitchFamily="18" charset="0"/>
                          <a:ea typeface="Cambria Math" panose="02040503050406030204" pitchFamily="18" charset="0"/>
                        </a:rPr>
                        <m:t>Φ</m:t>
                      </m:r>
                      <m:d>
                        <m:dPr>
                          <m:ctrlPr>
                            <a:rPr lang="es-PE" b="0" i="1" smtClean="0">
                              <a:latin typeface="Cambria Math" panose="02040503050406030204" pitchFamily="18" charset="0"/>
                              <a:ea typeface="Cambria Math" panose="02040503050406030204" pitchFamily="18" charset="0"/>
                            </a:rPr>
                          </m:ctrlPr>
                        </m:dPr>
                        <m:e>
                          <m:r>
                            <a:rPr lang="es-PE" b="0" i="1" smtClean="0">
                              <a:latin typeface="Cambria Math" panose="02040503050406030204" pitchFamily="18" charset="0"/>
                              <a:ea typeface="Cambria Math" panose="02040503050406030204" pitchFamily="18" charset="0"/>
                            </a:rPr>
                            <m:t>𝑡</m:t>
                          </m:r>
                        </m:e>
                      </m:d>
                      <m:r>
                        <a:rPr lang="es-PE" b="0" i="1" smtClean="0">
                          <a:latin typeface="Cambria Math" panose="02040503050406030204" pitchFamily="18" charset="0"/>
                          <a:ea typeface="Cambria Math" panose="02040503050406030204" pitchFamily="18" charset="0"/>
                        </a:rPr>
                        <m:t>𝑥</m:t>
                      </m:r>
                      <m:d>
                        <m:dPr>
                          <m:ctrlPr>
                            <a:rPr lang="es-PE" b="0" i="1" smtClean="0">
                              <a:latin typeface="Cambria Math" panose="02040503050406030204" pitchFamily="18" charset="0"/>
                              <a:ea typeface="Cambria Math" panose="02040503050406030204" pitchFamily="18" charset="0"/>
                            </a:rPr>
                          </m:ctrlPr>
                        </m:dPr>
                        <m:e>
                          <m:r>
                            <a:rPr lang="es-PE" b="0" i="1" smtClean="0">
                              <a:latin typeface="Cambria Math" panose="02040503050406030204" pitchFamily="18" charset="0"/>
                              <a:ea typeface="Cambria Math" panose="02040503050406030204" pitchFamily="18" charset="0"/>
                            </a:rPr>
                            <m:t>0</m:t>
                          </m:r>
                        </m:e>
                      </m:d>
                    </m:oMath>
                  </m:oMathPara>
                </a14:m>
                <a:endParaRPr lang="es-PE" b="0" dirty="0">
                  <a:ea typeface="Cambria Math" panose="02040503050406030204" pitchFamily="18" charset="0"/>
                </a:endParaRPr>
              </a:p>
              <a:p>
                <a:r>
                  <a:rPr lang="es-PE" dirty="0"/>
                  <a:t>Donde:</a:t>
                </a:r>
              </a:p>
              <a:p>
                <a:pPr/>
                <a14:m>
                  <m:oMathPara xmlns:m="http://schemas.openxmlformats.org/officeDocument/2006/math">
                    <m:oMathParaPr>
                      <m:jc m:val="centerGroup"/>
                    </m:oMathParaPr>
                    <m:oMath xmlns:m="http://schemas.openxmlformats.org/officeDocument/2006/math">
                      <m:r>
                        <m:rPr>
                          <m:sty m:val="p"/>
                        </m:rPr>
                        <a:rPr lang="es-PE" i="1" smtClean="0">
                          <a:latin typeface="Cambria Math" panose="02040503050406030204" pitchFamily="18" charset="0"/>
                          <a:ea typeface="Cambria Math" panose="02040503050406030204" pitchFamily="18" charset="0"/>
                        </a:rPr>
                        <m:t>Φ</m:t>
                      </m:r>
                      <m:d>
                        <m:dPr>
                          <m:ctrlPr>
                            <a:rPr lang="es-PE" i="1" smtClean="0">
                              <a:latin typeface="Cambria Math" panose="02040503050406030204" pitchFamily="18" charset="0"/>
                              <a:ea typeface="Cambria Math" panose="02040503050406030204" pitchFamily="18" charset="0"/>
                            </a:rPr>
                          </m:ctrlPr>
                        </m:dPr>
                        <m:e>
                          <m:r>
                            <a:rPr lang="es-PE" i="1" smtClean="0">
                              <a:latin typeface="Cambria Math" panose="02040503050406030204" pitchFamily="18" charset="0"/>
                              <a:ea typeface="Cambria Math" panose="02040503050406030204" pitchFamily="18" charset="0"/>
                            </a:rPr>
                            <m:t>𝑡</m:t>
                          </m:r>
                        </m:e>
                      </m:d>
                      <m:r>
                        <a:rPr lang="es-PE" b="0" i="1" smtClean="0">
                          <a:latin typeface="Cambria Math" panose="02040503050406030204" pitchFamily="18" charset="0"/>
                          <a:ea typeface="Cambria Math" panose="02040503050406030204" pitchFamily="18" charset="0"/>
                        </a:rPr>
                        <m:t>=</m:t>
                      </m:r>
                      <m:sSup>
                        <m:sSupPr>
                          <m:ctrlPr>
                            <a:rPr lang="es-PE" b="0" i="1" smtClean="0">
                              <a:latin typeface="Cambria Math" panose="02040503050406030204" pitchFamily="18" charset="0"/>
                              <a:ea typeface="Cambria Math" panose="02040503050406030204" pitchFamily="18" charset="0"/>
                            </a:rPr>
                          </m:ctrlPr>
                        </m:sSupPr>
                        <m:e>
                          <m:r>
                            <a:rPr lang="es-PE" b="0" i="1" smtClean="0">
                              <a:latin typeface="Cambria Math" panose="02040503050406030204" pitchFamily="18" charset="0"/>
                              <a:ea typeface="Cambria Math" panose="02040503050406030204" pitchFamily="18" charset="0"/>
                            </a:rPr>
                            <m:t>𝐿</m:t>
                          </m:r>
                        </m:e>
                        <m:sup>
                          <m:r>
                            <a:rPr lang="es-PE" b="0" i="1" smtClean="0">
                              <a:latin typeface="Cambria Math" panose="02040503050406030204" pitchFamily="18" charset="0"/>
                              <a:ea typeface="Cambria Math" panose="02040503050406030204" pitchFamily="18" charset="0"/>
                            </a:rPr>
                            <m:t>−1</m:t>
                          </m:r>
                        </m:sup>
                      </m:sSup>
                      <m:d>
                        <m:dPr>
                          <m:begChr m:val="{"/>
                          <m:endChr m:val="}"/>
                          <m:ctrlPr>
                            <a:rPr lang="es-PE" b="0" i="1" smtClean="0">
                              <a:latin typeface="Cambria Math" panose="02040503050406030204" pitchFamily="18" charset="0"/>
                              <a:ea typeface="Cambria Math" panose="02040503050406030204" pitchFamily="18" charset="0"/>
                            </a:rPr>
                          </m:ctrlPr>
                        </m:dPr>
                        <m:e>
                          <m:sSup>
                            <m:sSupPr>
                              <m:ctrlPr>
                                <a:rPr lang="es-PE" b="0" i="1" smtClean="0">
                                  <a:latin typeface="Cambria Math" panose="02040503050406030204" pitchFamily="18" charset="0"/>
                                  <a:ea typeface="Cambria Math" panose="02040503050406030204" pitchFamily="18" charset="0"/>
                                </a:rPr>
                              </m:ctrlPr>
                            </m:sSupPr>
                            <m:e>
                              <m:d>
                                <m:dPr>
                                  <m:ctrlPr>
                                    <a:rPr lang="es-PE" b="0" i="1" smtClean="0">
                                      <a:latin typeface="Cambria Math" panose="02040503050406030204" pitchFamily="18" charset="0"/>
                                      <a:ea typeface="Cambria Math" panose="02040503050406030204" pitchFamily="18" charset="0"/>
                                    </a:rPr>
                                  </m:ctrlPr>
                                </m:dPr>
                                <m:e>
                                  <m:r>
                                    <a:rPr lang="es-PE" b="0" i="1" smtClean="0">
                                      <a:latin typeface="Cambria Math" panose="02040503050406030204" pitchFamily="18" charset="0"/>
                                      <a:ea typeface="Cambria Math" panose="02040503050406030204" pitchFamily="18" charset="0"/>
                                    </a:rPr>
                                    <m:t>𝑠𝐼</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𝐴</m:t>
                                  </m:r>
                                </m:e>
                              </m:d>
                            </m:e>
                            <m:sup>
                              <m:r>
                                <a:rPr lang="es-PE" b="0" i="1" smtClean="0">
                                  <a:latin typeface="Cambria Math" panose="02040503050406030204" pitchFamily="18" charset="0"/>
                                  <a:ea typeface="Cambria Math" panose="02040503050406030204" pitchFamily="18" charset="0"/>
                                </a:rPr>
                                <m:t>−1</m:t>
                              </m:r>
                            </m:sup>
                          </m:sSup>
                        </m:e>
                      </m:d>
                      <m:r>
                        <a:rPr lang="es-PE" b="0" i="1" smtClean="0">
                          <a:latin typeface="Cambria Math" panose="02040503050406030204" pitchFamily="18" charset="0"/>
                          <a:ea typeface="Cambria Math" panose="02040503050406030204" pitchFamily="18" charset="0"/>
                        </a:rPr>
                        <m:t>=</m:t>
                      </m:r>
                      <m:d>
                        <m:dPr>
                          <m:begChr m:val="["/>
                          <m:endChr m:val="]"/>
                          <m:ctrlPr>
                            <a:rPr lang="es-PE" b="0" i="1" smtClean="0">
                              <a:latin typeface="Cambria Math" panose="02040503050406030204" pitchFamily="18" charset="0"/>
                              <a:ea typeface="Cambria Math" panose="02040503050406030204" pitchFamily="18" charset="0"/>
                            </a:rPr>
                          </m:ctrlPr>
                        </m:dPr>
                        <m:e>
                          <m:m>
                            <m:mPr>
                              <m:mcs>
                                <m:mc>
                                  <m:mcPr>
                                    <m:count m:val="2"/>
                                    <m:mcJc m:val="center"/>
                                  </m:mcPr>
                                </m:mc>
                              </m:mcs>
                              <m:ctrlPr>
                                <a:rPr lang="es-PE" b="0" i="1" smtClean="0">
                                  <a:latin typeface="Cambria Math" panose="02040503050406030204" pitchFamily="18" charset="0"/>
                                  <a:ea typeface="Cambria Math" panose="02040503050406030204" pitchFamily="18" charset="0"/>
                                </a:rPr>
                              </m:ctrlPr>
                            </m:mPr>
                            <m:mr>
                              <m:e>
                                <m:r>
                                  <m:rPr>
                                    <m:brk m:alnAt="7"/>
                                  </m:rPr>
                                  <a:rPr lang="es-PE" b="0" i="1" smtClean="0">
                                    <a:latin typeface="Cambria Math" panose="02040503050406030204" pitchFamily="18" charset="0"/>
                                    <a:ea typeface="Cambria Math" panose="02040503050406030204" pitchFamily="18" charset="0"/>
                                  </a:rPr>
                                  <m:t>1</m:t>
                                </m:r>
                              </m:e>
                              <m:e>
                                <m:r>
                                  <a:rPr lang="es-PE" b="0" i="1" smtClean="0">
                                    <a:latin typeface="Cambria Math" panose="02040503050406030204" pitchFamily="18" charset="0"/>
                                    <a:ea typeface="Cambria Math" panose="02040503050406030204" pitchFamily="18" charset="0"/>
                                  </a:rPr>
                                  <m:t>𝑡</m:t>
                                </m:r>
                              </m:e>
                            </m:mr>
                            <m:mr>
                              <m:e>
                                <m:r>
                                  <a:rPr lang="es-PE" b="0" i="1" smtClean="0">
                                    <a:latin typeface="Cambria Math" panose="02040503050406030204" pitchFamily="18" charset="0"/>
                                    <a:ea typeface="Cambria Math" panose="02040503050406030204" pitchFamily="18" charset="0"/>
                                  </a:rPr>
                                  <m:t>0</m:t>
                                </m:r>
                              </m:e>
                              <m:e>
                                <m:r>
                                  <a:rPr lang="es-PE" b="0" i="1" smtClean="0">
                                    <a:latin typeface="Cambria Math" panose="02040503050406030204" pitchFamily="18" charset="0"/>
                                    <a:ea typeface="Cambria Math" panose="02040503050406030204" pitchFamily="18" charset="0"/>
                                  </a:rPr>
                                  <m:t>1</m:t>
                                </m:r>
                              </m:e>
                            </m:mr>
                          </m:m>
                        </m:e>
                      </m:d>
                      <m:r>
                        <a:rPr lang="es-PE" b="0" i="1" smtClean="0">
                          <a:latin typeface="Cambria Math" panose="02040503050406030204" pitchFamily="18" charset="0"/>
                          <a:ea typeface="Cambria Math" panose="02040503050406030204" pitchFamily="18" charset="0"/>
                        </a:rPr>
                        <m:t>=</m:t>
                      </m:r>
                      <m:sSup>
                        <m:sSupPr>
                          <m:ctrlPr>
                            <a:rPr lang="es-PE" b="0" i="1" smtClean="0">
                              <a:latin typeface="Cambria Math" panose="02040503050406030204" pitchFamily="18" charset="0"/>
                              <a:ea typeface="Cambria Math" panose="02040503050406030204" pitchFamily="18" charset="0"/>
                            </a:rPr>
                          </m:ctrlPr>
                        </m:sSupPr>
                        <m:e>
                          <m:r>
                            <a:rPr lang="es-PE" b="0" i="1" smtClean="0">
                              <a:latin typeface="Cambria Math" panose="02040503050406030204" pitchFamily="18" charset="0"/>
                              <a:ea typeface="Cambria Math" panose="02040503050406030204" pitchFamily="18" charset="0"/>
                            </a:rPr>
                            <m:t>𝑒</m:t>
                          </m:r>
                        </m:e>
                        <m:sup>
                          <m:r>
                            <a:rPr lang="es-PE" b="0" i="1" smtClean="0">
                              <a:latin typeface="Cambria Math" panose="02040503050406030204" pitchFamily="18" charset="0"/>
                              <a:ea typeface="Cambria Math" panose="02040503050406030204" pitchFamily="18" charset="0"/>
                            </a:rPr>
                            <m:t>𝐴𝑡</m:t>
                          </m:r>
                        </m:sup>
                      </m:sSup>
                    </m:oMath>
                  </m:oMathPara>
                </a14:m>
                <a:endParaRPr lang="es-PE" dirty="0"/>
              </a:p>
              <a:p>
                <a:r>
                  <a:rPr lang="es-PE" dirty="0"/>
                  <a:t>Luego:</a:t>
                </a: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m>
                            <m:mPr>
                              <m:mcs>
                                <m:mc>
                                  <m:mcPr>
                                    <m:count m:val="2"/>
                                    <m:mcJc m:val="center"/>
                                  </m:mcPr>
                                </m:mc>
                              </m:mcs>
                              <m:ctrlPr>
                                <a:rPr lang="es-ES" i="1">
                                  <a:latin typeface="Cambria Math" panose="02040503050406030204" pitchFamily="18" charset="0"/>
                                  <a:ea typeface="Cambria Math" panose="02040503050406030204" pitchFamily="18" charset="0"/>
                                </a:rPr>
                              </m:ctrlPr>
                            </m:mPr>
                            <m:mr>
                              <m:e>
                                <m:r>
                                  <m:rPr>
                                    <m:brk m:alnAt="7"/>
                                  </m:rPr>
                                  <a:rPr lang="es-ES" i="1">
                                    <a:latin typeface="Cambria Math" panose="02040503050406030204" pitchFamily="18" charset="0"/>
                                    <a:ea typeface="Cambria Math" panose="02040503050406030204" pitchFamily="18" charset="0"/>
                                  </a:rPr>
                                  <m:t>1</m:t>
                                </m:r>
                              </m:e>
                              <m:e>
                                <m:r>
                                  <a:rPr lang="es-ES" i="1">
                                    <a:latin typeface="Cambria Math" panose="02040503050406030204" pitchFamily="18" charset="0"/>
                                    <a:ea typeface="Cambria Math" panose="02040503050406030204" pitchFamily="18" charset="0"/>
                                  </a:rPr>
                                  <m:t>𝑡</m:t>
                                </m:r>
                              </m:e>
                            </m:mr>
                            <m:mr>
                              <m:e>
                                <m:r>
                                  <a:rPr lang="es-ES" i="1">
                                    <a:latin typeface="Cambria Math" panose="02040503050406030204" pitchFamily="18" charset="0"/>
                                    <a:ea typeface="Cambria Math" panose="02040503050406030204" pitchFamily="18" charset="0"/>
                                  </a:rPr>
                                  <m:t>0</m:t>
                                </m:r>
                              </m:e>
                              <m:e>
                                <m:r>
                                  <a:rPr lang="es-ES" i="1">
                                    <a:latin typeface="Cambria Math" panose="02040503050406030204" pitchFamily="18" charset="0"/>
                                    <a:ea typeface="Cambria Math" panose="02040503050406030204" pitchFamily="18" charset="0"/>
                                  </a:rPr>
                                  <m:t>1</m:t>
                                </m:r>
                              </m:e>
                            </m:mr>
                          </m:m>
                        </m:e>
                      </m:d>
                      <m:d>
                        <m:dPr>
                          <m:begChr m:val="["/>
                          <m:endChr m:val="]"/>
                          <m:ctrlPr>
                            <a:rPr lang="es-ES" i="1">
                              <a:latin typeface="Cambria Math" panose="02040503050406030204" pitchFamily="18" charset="0"/>
                            </a:rPr>
                          </m:ctrlPr>
                        </m:dPr>
                        <m:e>
                          <m:m>
                            <m:mPr>
                              <m:mcs>
                                <m:mc>
                                  <m:mcPr>
                                    <m:count m:val="1"/>
                                    <m:mcJc m:val="center"/>
                                  </m:mcPr>
                                </m:mc>
                              </m:mcs>
                              <m:ctrlPr>
                                <a:rPr lang="es-ES" i="1">
                                  <a:latin typeface="Cambria Math" panose="02040503050406030204" pitchFamily="18" charset="0"/>
                                </a:rPr>
                              </m:ctrlPr>
                            </m:mPr>
                            <m:m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𝜃</m:t>
                                    </m:r>
                                  </m:e>
                                  <m:sub>
                                    <m:r>
                                      <a:rPr lang="es-ES" i="1">
                                        <a:latin typeface="Cambria Math" panose="02040503050406030204" pitchFamily="18" charset="0"/>
                                      </a:rPr>
                                      <m:t>0</m:t>
                                    </m:r>
                                  </m:sub>
                                </m:sSub>
                              </m:e>
                            </m:mr>
                            <m:m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𝜔</m:t>
                                    </m:r>
                                  </m:e>
                                  <m:sub>
                                    <m:r>
                                      <a:rPr lang="es-ES" i="1">
                                        <a:latin typeface="Cambria Math" panose="02040503050406030204" pitchFamily="18" charset="0"/>
                                      </a:rPr>
                                      <m:t>0</m:t>
                                    </m:r>
                                  </m:sub>
                                </m:sSub>
                              </m:e>
                            </m:mr>
                          </m:m>
                        </m:e>
                      </m:d>
                      <m:r>
                        <a:rPr lang="es-ES" b="0" i="0"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m>
                            <m:mPr>
                              <m:mcs>
                                <m:mc>
                                  <m:mcPr>
                                    <m:count m:val="1"/>
                                    <m:mcJc m:val="center"/>
                                  </m:mcPr>
                                </m:mc>
                              </m:mcs>
                              <m:ctrlPr>
                                <a:rPr lang="es-ES" b="0" i="1" smtClean="0">
                                  <a:latin typeface="Cambria Math" panose="02040503050406030204" pitchFamily="18" charset="0"/>
                                  <a:ea typeface="Cambria Math" panose="02040503050406030204" pitchFamily="18" charset="0"/>
                                </a:rPr>
                              </m:ctrlPr>
                            </m:mPr>
                            <m:m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𝜃</m:t>
                                    </m:r>
                                  </m:e>
                                  <m:sub>
                                    <m:r>
                                      <a:rPr lang="es-ES" i="1">
                                        <a:latin typeface="Cambria Math" panose="02040503050406030204" pitchFamily="18" charset="0"/>
                                      </a:rPr>
                                      <m:t>0</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𝜔</m:t>
                                    </m:r>
                                  </m:e>
                                  <m:sub>
                                    <m:r>
                                      <a:rPr lang="es-ES" i="1">
                                        <a:latin typeface="Cambria Math" panose="02040503050406030204" pitchFamily="18" charset="0"/>
                                      </a:rPr>
                                      <m:t>0</m:t>
                                    </m:r>
                                  </m:sub>
                                </m:sSub>
                                <m:r>
                                  <a:rPr lang="es-ES" i="1">
                                    <a:latin typeface="Cambria Math" panose="02040503050406030204" pitchFamily="18" charset="0"/>
                                    <a:ea typeface="Cambria Math" panose="02040503050406030204" pitchFamily="18" charset="0"/>
                                  </a:rPr>
                                  <m:t>𝑡</m:t>
                                </m:r>
                              </m:e>
                            </m:mr>
                            <m:m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𝜔</m:t>
                                    </m:r>
                                  </m:e>
                                  <m:sub>
                                    <m:r>
                                      <a:rPr lang="es-ES" i="1">
                                        <a:latin typeface="Cambria Math" panose="02040503050406030204" pitchFamily="18" charset="0"/>
                                      </a:rPr>
                                      <m:t>0</m:t>
                                    </m:r>
                                  </m:sub>
                                </m:sSub>
                              </m:e>
                            </m:mr>
                          </m:m>
                        </m:e>
                      </m:d>
                    </m:oMath>
                  </m:oMathPara>
                </a14:m>
                <a:endParaRPr lang="en-US" dirty="0"/>
              </a:p>
            </p:txBody>
          </p:sp>
        </mc:Choice>
        <mc:Fallback xmlns="">
          <p:sp>
            <p:nvSpPr>
              <p:cNvPr id="4" name="CuadroTexto 3">
                <a:extLst>
                  <a:ext uri="{FF2B5EF4-FFF2-40B4-BE49-F238E27FC236}">
                    <a16:creationId xmlns:a16="http://schemas.microsoft.com/office/drawing/2014/main" id="{FBB24B83-204E-BC54-9E5A-07F6D2AAE648}"/>
                  </a:ext>
                </a:extLst>
              </p:cNvPr>
              <p:cNvSpPr txBox="1">
                <a:spLocks noRot="1" noChangeAspect="1" noMove="1" noResize="1" noEditPoints="1" noAdjustHandles="1" noChangeArrowheads="1" noChangeShapeType="1" noTextEdit="1"/>
              </p:cNvSpPr>
              <p:nvPr/>
            </p:nvSpPr>
            <p:spPr>
              <a:xfrm>
                <a:off x="811033" y="1828800"/>
                <a:ext cx="7370859" cy="3515834"/>
              </a:xfrm>
              <a:prstGeom prst="rect">
                <a:avLst/>
              </a:prstGeom>
              <a:blipFill>
                <a:blip r:embed="rId2"/>
                <a:stretch>
                  <a:fillRect l="-662" t="-867"/>
                </a:stretch>
              </a:blipFill>
            </p:spPr>
            <p:txBody>
              <a:bodyPr/>
              <a:lstStyle/>
              <a:p>
                <a:r>
                  <a:rPr lang="es-PE">
                    <a:noFill/>
                  </a:rPr>
                  <a:t> </a:t>
                </a:r>
              </a:p>
            </p:txBody>
          </p:sp>
        </mc:Fallback>
      </mc:AlternateContent>
    </p:spTree>
    <p:extLst>
      <p:ext uri="{BB962C8B-B14F-4D97-AF65-F5344CB8AC3E}">
        <p14:creationId xmlns:p14="http://schemas.microsoft.com/office/powerpoint/2010/main" val="1279472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Solución completa</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28650" y="1825625"/>
                <a:ext cx="4542440" cy="4351338"/>
              </a:xfrm>
            </p:spPr>
            <p:txBody>
              <a:bodyPr>
                <a:normAutofit/>
              </a:bodyPr>
              <a:lstStyle/>
              <a:p>
                <a:pPr algn="just"/>
                <a:r>
                  <a:rPr lang="es-ES" sz="2000" dirty="0">
                    <a:latin typeface="+mj-lt"/>
                  </a:rPr>
                  <a:t>Continuamos con el ejemplo del satélite con propulsores.</a:t>
                </a:r>
              </a:p>
              <a:p>
                <a:pPr algn="just"/>
                <a:r>
                  <a:rPr lang="es-ES" sz="2000" dirty="0">
                    <a:latin typeface="+mj-lt"/>
                  </a:rPr>
                  <a:t>Para hallar la solución completa se aplica la ecuación:</a:t>
                </a:r>
              </a:p>
              <a:p>
                <a:pPr marL="0" indent="0" algn="just">
                  <a:buNone/>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𝑥</m:t>
                      </m:r>
                      <m:d>
                        <m:dPr>
                          <m:ctrlPr>
                            <a:rPr lang="es-PE" sz="2000" b="0" i="1" smtClean="0">
                              <a:latin typeface="Cambria Math" panose="02040503050406030204" pitchFamily="18" charset="0"/>
                            </a:rPr>
                          </m:ctrlPr>
                        </m:dPr>
                        <m:e>
                          <m:r>
                            <a:rPr lang="es-PE" sz="2000" b="0" i="1" smtClean="0">
                              <a:latin typeface="Cambria Math" panose="02040503050406030204" pitchFamily="18" charset="0"/>
                            </a:rPr>
                            <m:t>𝑡</m:t>
                          </m:r>
                        </m:e>
                      </m:d>
                      <m:r>
                        <a:rPr lang="es-PE" sz="2000" b="0" i="1" smtClean="0">
                          <a:latin typeface="Cambria Math" panose="02040503050406030204" pitchFamily="18" charset="0"/>
                        </a:rPr>
                        <m:t>=</m:t>
                      </m:r>
                      <m:sSup>
                        <m:sSupPr>
                          <m:ctrlPr>
                            <a:rPr lang="es-PE" sz="2000" i="1" smtClean="0">
                              <a:latin typeface="Cambria Math" panose="02040503050406030204" pitchFamily="18" charset="0"/>
                            </a:rPr>
                          </m:ctrlPr>
                        </m:sSupPr>
                        <m:e>
                          <m:r>
                            <a:rPr lang="es-PE" sz="2000" i="1" smtClean="0">
                              <a:latin typeface="Cambria Math" panose="02040503050406030204" pitchFamily="18" charset="0"/>
                            </a:rPr>
                            <m:t>𝑒</m:t>
                          </m:r>
                        </m:e>
                        <m:sup>
                          <m:r>
                            <a:rPr lang="es-PE" sz="2000" i="1" smtClean="0">
                              <a:latin typeface="Cambria Math" panose="02040503050406030204" pitchFamily="18" charset="0"/>
                            </a:rPr>
                            <m:t>𝐴𝑡</m:t>
                          </m:r>
                        </m:sup>
                      </m:sSup>
                      <m:r>
                        <a:rPr lang="es-PE" sz="2000" b="0" i="1" smtClean="0">
                          <a:latin typeface="Cambria Math" panose="02040503050406030204" pitchFamily="18" charset="0"/>
                        </a:rPr>
                        <m:t>𝑥</m:t>
                      </m:r>
                      <m:d>
                        <m:dPr>
                          <m:ctrlPr>
                            <a:rPr lang="es-PE" sz="2000" b="0" i="1" smtClean="0">
                              <a:latin typeface="Cambria Math" panose="02040503050406030204" pitchFamily="18" charset="0"/>
                            </a:rPr>
                          </m:ctrlPr>
                        </m:dPr>
                        <m:e>
                          <m:r>
                            <a:rPr lang="es-PE" sz="2000" b="0" i="1" smtClean="0">
                              <a:latin typeface="Cambria Math" panose="02040503050406030204" pitchFamily="18" charset="0"/>
                            </a:rPr>
                            <m:t>0</m:t>
                          </m:r>
                        </m:e>
                      </m:d>
                      <m:r>
                        <a:rPr lang="es-PE" sz="2000" b="0" i="1" smtClean="0">
                          <a:latin typeface="Cambria Math" panose="02040503050406030204" pitchFamily="18" charset="0"/>
                        </a:rPr>
                        <m:t>+</m:t>
                      </m:r>
                      <m:nary>
                        <m:naryPr>
                          <m:ctrlPr>
                            <a:rPr lang="es-PE" sz="2000" b="0" i="1" smtClean="0">
                              <a:latin typeface="Cambria Math" panose="02040503050406030204" pitchFamily="18" charset="0"/>
                            </a:rPr>
                          </m:ctrlPr>
                        </m:naryPr>
                        <m:sub>
                          <m:r>
                            <m:rPr>
                              <m:brk m:alnAt="23"/>
                            </m:rPr>
                            <a:rPr lang="es-PE" sz="2000" b="0" i="1" smtClean="0">
                              <a:latin typeface="Cambria Math" panose="02040503050406030204" pitchFamily="18" charset="0"/>
                            </a:rPr>
                            <m:t>0</m:t>
                          </m:r>
                        </m:sub>
                        <m:sup>
                          <m:r>
                            <a:rPr lang="es-PE" sz="2000" b="0" i="1" smtClean="0">
                              <a:latin typeface="Cambria Math" panose="02040503050406030204" pitchFamily="18" charset="0"/>
                            </a:rPr>
                            <m:t>𝑡</m:t>
                          </m:r>
                        </m:sup>
                        <m:e>
                          <m:sSup>
                            <m:sSupPr>
                              <m:ctrlPr>
                                <a:rPr lang="es-PE" sz="2000" i="1" smtClean="0">
                                  <a:latin typeface="Cambria Math" panose="02040503050406030204" pitchFamily="18" charset="0"/>
                                </a:rPr>
                              </m:ctrlPr>
                            </m:sSupPr>
                            <m:e>
                              <m:r>
                                <a:rPr lang="es-PE" sz="2000" i="1" smtClean="0">
                                  <a:latin typeface="Cambria Math" panose="02040503050406030204" pitchFamily="18" charset="0"/>
                                </a:rPr>
                                <m:t>𝑒</m:t>
                              </m:r>
                            </m:e>
                            <m:sup>
                              <m:r>
                                <a:rPr lang="es-PE" sz="2000" i="1" smtClean="0">
                                  <a:latin typeface="Cambria Math" panose="02040503050406030204" pitchFamily="18" charset="0"/>
                                </a:rPr>
                                <m:t>𝐴</m:t>
                              </m:r>
                              <m:d>
                                <m:dPr>
                                  <m:ctrlPr>
                                    <a:rPr lang="es-PE" sz="2000" b="0" i="1" smtClean="0">
                                      <a:latin typeface="Cambria Math" panose="02040503050406030204" pitchFamily="18" charset="0"/>
                                    </a:rPr>
                                  </m:ctrlPr>
                                </m:dPr>
                                <m:e>
                                  <m:r>
                                    <a:rPr lang="es-PE" sz="2000" i="1" smtClean="0">
                                      <a:latin typeface="Cambria Math" panose="02040503050406030204" pitchFamily="18" charset="0"/>
                                    </a:rPr>
                                    <m:t>𝑡</m:t>
                                  </m:r>
                                  <m:r>
                                    <a:rPr lang="es-PE" sz="2000" b="0" i="1" smtClean="0">
                                      <a:latin typeface="Cambria Math" panose="02040503050406030204" pitchFamily="18" charset="0"/>
                                    </a:rPr>
                                    <m:t>−</m:t>
                                  </m:r>
                                  <m:r>
                                    <a:rPr lang="es-PE" sz="2000" i="1">
                                      <a:latin typeface="Cambria Math" panose="02040503050406030204" pitchFamily="18" charset="0"/>
                                      <a:ea typeface="Cambria Math" panose="02040503050406030204" pitchFamily="18" charset="0"/>
                                    </a:rPr>
                                    <m:t>𝜆</m:t>
                                  </m:r>
                                </m:e>
                              </m:d>
                            </m:sup>
                          </m:sSup>
                          <m:r>
                            <a:rPr lang="es-PE" sz="2000" b="0" i="1" smtClean="0">
                              <a:latin typeface="Cambria Math" panose="02040503050406030204" pitchFamily="18" charset="0"/>
                            </a:rPr>
                            <m:t>𝐵𝑢</m:t>
                          </m:r>
                          <m:d>
                            <m:dPr>
                              <m:ctrlPr>
                                <a:rPr lang="es-PE" sz="2000" b="0" i="1" smtClean="0">
                                  <a:latin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𝜆</m:t>
                              </m:r>
                            </m:e>
                          </m:d>
                          <m:r>
                            <a:rPr lang="es-PE" sz="2000" b="0" i="1" smtClean="0">
                              <a:latin typeface="Cambria Math" panose="02040503050406030204" pitchFamily="18" charset="0"/>
                              <a:ea typeface="Cambria Math" panose="02040503050406030204" pitchFamily="18" charset="0"/>
                            </a:rPr>
                            <m:t>𝑑</m:t>
                          </m:r>
                          <m:r>
                            <a:rPr lang="es-PE" sz="2000" b="0" i="1" smtClean="0">
                              <a:latin typeface="Cambria Math" panose="02040503050406030204" pitchFamily="18" charset="0"/>
                              <a:ea typeface="Cambria Math" panose="02040503050406030204" pitchFamily="18" charset="0"/>
                            </a:rPr>
                            <m:t>𝜆</m:t>
                          </m:r>
                        </m:e>
                      </m:nary>
                    </m:oMath>
                  </m:oMathPara>
                </a14:m>
                <a:endParaRPr lang="es-PE" sz="1400" dirty="0"/>
              </a:p>
              <a:p>
                <a:pPr algn="just"/>
                <a:r>
                  <a:rPr lang="es-PE" sz="2000" dirty="0">
                    <a:latin typeface="+mj-lt"/>
                  </a:rPr>
                  <a:t>Aplicando la integral se obtiene la solución:</a:t>
                </a: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𝑥</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d>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2"/>
                                    <m:mcJc m:val="center"/>
                                  </m:mcPr>
                                </m:mc>
                              </m:mcs>
                              <m:ctrlPr>
                                <a:rPr lang="es-ES" sz="2000" b="0" i="1" smtClean="0">
                                  <a:latin typeface="Cambria Math" panose="02040503050406030204" pitchFamily="18" charset="0"/>
                                </a:rPr>
                              </m:ctrlPr>
                            </m:mPr>
                            <m:mr>
                              <m:e>
                                <m:r>
                                  <m:rPr>
                                    <m:brk m:alnAt="7"/>
                                  </m:rPr>
                                  <a:rPr lang="es-ES" sz="2000" b="0" i="1" smtClean="0">
                                    <a:latin typeface="Cambria Math" panose="02040503050406030204" pitchFamily="18" charset="0"/>
                                  </a:rPr>
                                  <m:t>1</m:t>
                                </m:r>
                              </m:e>
                              <m:e>
                                <m:r>
                                  <a:rPr lang="es-ES" sz="2000" b="0" i="1" smtClean="0">
                                    <a:latin typeface="Cambria Math" panose="02040503050406030204" pitchFamily="18" charset="0"/>
                                  </a:rPr>
                                  <m:t>𝑡</m:t>
                                </m:r>
                              </m:e>
                            </m:mr>
                            <m:mr>
                              <m:e>
                                <m:r>
                                  <a:rPr lang="es-ES" sz="2000" b="0" i="1" smtClean="0">
                                    <a:latin typeface="Cambria Math" panose="02040503050406030204" pitchFamily="18" charset="0"/>
                                  </a:rPr>
                                  <m:t>0</m:t>
                                </m:r>
                              </m:e>
                              <m:e>
                                <m:r>
                                  <a:rPr lang="es-ES" sz="2000" b="0" i="1" smtClean="0">
                                    <a:latin typeface="Cambria Math" panose="02040503050406030204" pitchFamily="18" charset="0"/>
                                  </a:rPr>
                                  <m:t>1</m:t>
                                </m:r>
                              </m:e>
                            </m:mr>
                          </m:m>
                        </m:e>
                      </m:d>
                      <m:d>
                        <m:dPr>
                          <m:begChr m:val="["/>
                          <m:endChr m:val="]"/>
                          <m:ctrlPr>
                            <a:rPr lang="es-ES" sz="2000" b="0" i="1" smtClean="0">
                              <a:latin typeface="Cambria Math" panose="02040503050406030204" pitchFamily="18" charset="0"/>
                            </a:rPr>
                          </m:ctrlPr>
                        </m:dPr>
                        <m:e>
                          <m:m>
                            <m:mPr>
                              <m:mcs>
                                <m:mc>
                                  <m:mcPr>
                                    <m:count m:val="1"/>
                                    <m:mcJc m:val="center"/>
                                  </m:mcPr>
                                </m:mc>
                              </m:mcs>
                              <m:ctrlPr>
                                <a:rPr lang="es-ES" sz="2000" b="0" i="1" smtClean="0">
                                  <a:latin typeface="Cambria Math" panose="02040503050406030204" pitchFamily="18" charset="0"/>
                                </a:rPr>
                              </m:ctrlPr>
                            </m:mPr>
                            <m:m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𝜃</m:t>
                                    </m:r>
                                  </m:e>
                                  <m:sub>
                                    <m:r>
                                      <a:rPr lang="es-ES" sz="2000" b="0" i="1" smtClean="0">
                                        <a:latin typeface="Cambria Math" panose="02040503050406030204" pitchFamily="18" charset="0"/>
                                      </a:rPr>
                                      <m:t>0</m:t>
                                    </m:r>
                                  </m:sub>
                                </m:sSub>
                              </m:e>
                            </m:mr>
                            <m:m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𝜔</m:t>
                                    </m:r>
                                  </m:e>
                                  <m:sub>
                                    <m:r>
                                      <a:rPr lang="es-ES" sz="2000" b="0" i="1" smtClean="0">
                                        <a:latin typeface="Cambria Math" panose="02040503050406030204" pitchFamily="18" charset="0"/>
                                      </a:rPr>
                                      <m:t>0</m:t>
                                    </m:r>
                                  </m:sub>
                                </m:sSub>
                              </m:e>
                            </m:mr>
                          </m:m>
                        </m:e>
                      </m:d>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m>
                            <m:mPr>
                              <m:mcs>
                                <m:mc>
                                  <m:mcPr>
                                    <m:count m:val="1"/>
                                    <m:mcJc m:val="center"/>
                                  </m:mcPr>
                                </m:mc>
                              </m:mcs>
                              <m:ctrlPr>
                                <a:rPr lang="es-ES" sz="2000" b="0" i="1" smtClean="0">
                                  <a:latin typeface="Cambria Math" panose="02040503050406030204" pitchFamily="18" charset="0"/>
                                </a:rPr>
                              </m:ctrlPr>
                            </m:mPr>
                            <m:mr>
                              <m:e>
                                <m:f>
                                  <m:fPr>
                                    <m:ctrlPr>
                                      <a:rPr lang="es-ES" sz="2000" b="0" i="1" smtClean="0">
                                        <a:latin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𝜏</m:t>
                                    </m:r>
                                    <m:sSup>
                                      <m:sSupPr>
                                        <m:ctrlPr>
                                          <a:rPr lang="es-ES" sz="2000" b="0" i="1" smtClean="0">
                                            <a:latin typeface="Cambria Math" panose="02040503050406030204" pitchFamily="18" charset="0"/>
                                            <a:ea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𝑡</m:t>
                                        </m:r>
                                      </m:e>
                                      <m:sup>
                                        <m:r>
                                          <a:rPr lang="es-ES" sz="2000" b="0" i="1" smtClean="0">
                                            <a:latin typeface="Cambria Math" panose="02040503050406030204" pitchFamily="18" charset="0"/>
                                            <a:ea typeface="Cambria Math" panose="02040503050406030204" pitchFamily="18" charset="0"/>
                                          </a:rPr>
                                          <m:t>2</m:t>
                                        </m:r>
                                      </m:sup>
                                    </m:sSup>
                                  </m:num>
                                  <m:den>
                                    <m:r>
                                      <a:rPr lang="es-ES" sz="2000" b="0" i="1" smtClean="0">
                                        <a:latin typeface="Cambria Math" panose="02040503050406030204" pitchFamily="18" charset="0"/>
                                      </a:rPr>
                                      <m:t>2</m:t>
                                    </m:r>
                                    <m:r>
                                      <a:rPr lang="es-ES" sz="2000" b="0" i="1" smtClean="0">
                                        <a:latin typeface="Cambria Math" panose="02040503050406030204" pitchFamily="18" charset="0"/>
                                      </a:rPr>
                                      <m:t>𝐽</m:t>
                                    </m:r>
                                  </m:den>
                                </m:f>
                              </m:e>
                            </m:mr>
                            <m:mr>
                              <m:e>
                                <m:f>
                                  <m:fPr>
                                    <m:ctrlPr>
                                      <a:rPr lang="es-ES" sz="2000" b="0" i="1" smtClean="0">
                                        <a:latin typeface="Cambria Math" panose="02040503050406030204" pitchFamily="18" charset="0"/>
                                      </a:rPr>
                                    </m:ctrlPr>
                                  </m:fPr>
                                  <m:num>
                                    <m:r>
                                      <a:rPr lang="es-ES" sz="2000" i="1">
                                        <a:latin typeface="Cambria Math" panose="02040503050406030204" pitchFamily="18" charset="0"/>
                                        <a:ea typeface="Cambria Math" panose="02040503050406030204" pitchFamily="18" charset="0"/>
                                      </a:rPr>
                                      <m:t>𝜏</m:t>
                                    </m:r>
                                    <m:r>
                                      <a:rPr lang="es-ES" sz="2000" b="0" i="1" smtClean="0">
                                        <a:latin typeface="Cambria Math" panose="02040503050406030204" pitchFamily="18" charset="0"/>
                                        <a:ea typeface="Cambria Math" panose="02040503050406030204" pitchFamily="18" charset="0"/>
                                      </a:rPr>
                                      <m:t>𝑡</m:t>
                                    </m:r>
                                  </m:num>
                                  <m:den>
                                    <m:r>
                                      <a:rPr lang="es-ES" sz="2000" b="0" i="1" smtClean="0">
                                        <a:latin typeface="Cambria Math" panose="02040503050406030204" pitchFamily="18" charset="0"/>
                                      </a:rPr>
                                      <m:t>𝐽</m:t>
                                    </m:r>
                                  </m:den>
                                </m:f>
                              </m:e>
                            </m:mr>
                          </m:m>
                        </m:e>
                      </m:d>
                    </m:oMath>
                  </m:oMathPara>
                </a14:m>
                <a:endParaRPr lang="es-ES" sz="2000" dirty="0">
                  <a:latin typeface="+mj-lt"/>
                </a:endParaRPr>
              </a:p>
              <a:p>
                <a:pPr algn="just"/>
                <a:endParaRPr lang="es-ES"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28650" y="1825625"/>
                <a:ext cx="4542440" cy="4351338"/>
              </a:xfrm>
              <a:blipFill>
                <a:blip r:embed="rId2"/>
                <a:stretch>
                  <a:fillRect l="-1208" t="-1401" r="-1477"/>
                </a:stretch>
              </a:blipFill>
            </p:spPr>
            <p:txBody>
              <a:bodyPr/>
              <a:lstStyle/>
              <a:p>
                <a:r>
                  <a:rPr lang="en-US">
                    <a:noFill/>
                  </a:rPr>
                  <a:t> </a:t>
                </a:r>
              </a:p>
            </p:txBody>
          </p:sp>
        </mc:Fallback>
      </mc:AlternateContent>
      <p:pic>
        <p:nvPicPr>
          <p:cNvPr id="4" name="Imagen 3"/>
          <p:cNvPicPr>
            <a:picLocks noChangeAspect="1"/>
          </p:cNvPicPr>
          <p:nvPr/>
        </p:nvPicPr>
        <p:blipFill>
          <a:blip r:embed="rId3"/>
          <a:stretch>
            <a:fillRect/>
          </a:stretch>
        </p:blipFill>
        <p:spPr>
          <a:xfrm>
            <a:off x="5171090" y="2109660"/>
            <a:ext cx="3892573" cy="3165555"/>
          </a:xfrm>
          <a:prstGeom prst="rect">
            <a:avLst/>
          </a:prstGeom>
        </p:spPr>
      </p:pic>
    </p:spTree>
    <p:extLst>
      <p:ext uri="{BB962C8B-B14F-4D97-AF65-F5344CB8AC3E}">
        <p14:creationId xmlns:p14="http://schemas.microsoft.com/office/powerpoint/2010/main" val="3237567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1106322"/>
          </a:xfrm>
        </p:spPr>
        <p:txBody>
          <a:bodyPr>
            <a:noAutofit/>
          </a:bodyPr>
          <a:lstStyle/>
          <a:p>
            <a:r>
              <a:rPr lang="es-ES" sz="3200" dirty="0"/>
              <a:t>Solución mediante transformada de Laplace de la matriz de transición de estado</a:t>
            </a:r>
            <a:endParaRPr lang="es-PE" sz="320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F21708E4-6BB3-E976-F501-80FC91698A74}"/>
                  </a:ext>
                </a:extLst>
              </p:cNvPr>
              <p:cNvSpPr txBox="1"/>
              <p:nvPr/>
            </p:nvSpPr>
            <p:spPr>
              <a:xfrm>
                <a:off x="765110" y="1698171"/>
                <a:ext cx="7819053" cy="2123658"/>
              </a:xfrm>
              <a:prstGeom prst="rect">
                <a:avLst/>
              </a:prstGeom>
              <a:noFill/>
            </p:spPr>
            <p:txBody>
              <a:bodyPr wrap="square" rtlCol="0">
                <a:spAutoFit/>
              </a:bodyPr>
              <a:lstStyle/>
              <a:p>
                <a:r>
                  <a:rPr lang="es-PE" sz="2000" dirty="0"/>
                  <a:t>La solución completa usando la transformada de Laplace está dada por:</a:t>
                </a:r>
              </a:p>
              <a:p>
                <a:endParaRPr lang="es-PE" sz="2000" dirty="0"/>
              </a:p>
              <a:p>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𝑥</m:t>
                      </m:r>
                      <m:d>
                        <m:dPr>
                          <m:ctrlPr>
                            <a:rPr lang="es-PE" sz="2000" b="0" i="1" smtClean="0">
                              <a:latin typeface="Cambria Math" panose="02040503050406030204" pitchFamily="18" charset="0"/>
                            </a:rPr>
                          </m:ctrlPr>
                        </m:dPr>
                        <m:e>
                          <m:r>
                            <a:rPr lang="es-PE" sz="2000" b="0" i="1" smtClean="0">
                              <a:latin typeface="Cambria Math" panose="02040503050406030204" pitchFamily="18" charset="0"/>
                            </a:rPr>
                            <m:t>𝑡</m:t>
                          </m:r>
                        </m:e>
                      </m:d>
                      <m:r>
                        <a:rPr lang="es-PE" sz="2000" b="0" i="1" smtClean="0">
                          <a:latin typeface="Cambria Math" panose="02040503050406030204" pitchFamily="18" charset="0"/>
                        </a:rPr>
                        <m:t>=</m:t>
                      </m:r>
                      <m:sSup>
                        <m:sSupPr>
                          <m:ctrlPr>
                            <a:rPr lang="es-PE" sz="2000" i="1">
                              <a:latin typeface="Cambria Math" panose="02040503050406030204" pitchFamily="18" charset="0"/>
                              <a:ea typeface="Cambria Math" panose="02040503050406030204" pitchFamily="18" charset="0"/>
                            </a:rPr>
                          </m:ctrlPr>
                        </m:sSupPr>
                        <m:e>
                          <m:r>
                            <a:rPr lang="es-PE" sz="2000" i="1">
                              <a:latin typeface="Cambria Math" panose="02040503050406030204" pitchFamily="18" charset="0"/>
                              <a:ea typeface="Cambria Math" panose="02040503050406030204" pitchFamily="18" charset="0"/>
                            </a:rPr>
                            <m:t>ℒ</m:t>
                          </m:r>
                        </m:e>
                        <m:sup>
                          <m:r>
                            <a:rPr lang="es-PE" sz="2000" i="1">
                              <a:latin typeface="Cambria Math" panose="02040503050406030204" pitchFamily="18" charset="0"/>
                              <a:ea typeface="Cambria Math" panose="02040503050406030204" pitchFamily="18" charset="0"/>
                            </a:rPr>
                            <m:t>−1</m:t>
                          </m:r>
                        </m:sup>
                      </m:sSup>
                      <m:d>
                        <m:dPr>
                          <m:begChr m:val="{"/>
                          <m:endChr m:val="}"/>
                          <m:ctrlPr>
                            <a:rPr lang="es-PE" sz="2000" i="1">
                              <a:latin typeface="Cambria Math" panose="02040503050406030204" pitchFamily="18" charset="0"/>
                              <a:ea typeface="Cambria Math" panose="02040503050406030204" pitchFamily="18" charset="0"/>
                            </a:rPr>
                          </m:ctrlPr>
                        </m:dPr>
                        <m:e>
                          <m:sSup>
                            <m:sSupPr>
                              <m:ctrlPr>
                                <a:rPr lang="es-PE" sz="2000" i="1">
                                  <a:latin typeface="Cambria Math" panose="02040503050406030204" pitchFamily="18" charset="0"/>
                                  <a:ea typeface="Cambria Math" panose="02040503050406030204" pitchFamily="18" charset="0"/>
                                </a:rPr>
                              </m:ctrlPr>
                            </m:sSupPr>
                            <m:e>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𝑠𝐼</m:t>
                                  </m:r>
                                  <m:r>
                                    <a:rPr lang="es-PE" sz="2000" i="1">
                                      <a:latin typeface="Cambria Math" panose="02040503050406030204" pitchFamily="18" charset="0"/>
                                      <a:ea typeface="Cambria Math" panose="02040503050406030204" pitchFamily="18" charset="0"/>
                                    </a:rPr>
                                    <m:t>−</m:t>
                                  </m:r>
                                  <m:r>
                                    <a:rPr lang="es-PE" sz="2000" i="1">
                                      <a:latin typeface="Cambria Math" panose="02040503050406030204" pitchFamily="18" charset="0"/>
                                      <a:ea typeface="Cambria Math" panose="02040503050406030204" pitchFamily="18" charset="0"/>
                                    </a:rPr>
                                    <m:t>𝐴</m:t>
                                  </m:r>
                                </m:e>
                              </m:d>
                            </m:e>
                            <m:sup>
                              <m:r>
                                <a:rPr lang="es-PE" sz="2000" i="1">
                                  <a:latin typeface="Cambria Math" panose="02040503050406030204" pitchFamily="18" charset="0"/>
                                  <a:ea typeface="Cambria Math" panose="02040503050406030204" pitchFamily="18" charset="0"/>
                                </a:rPr>
                                <m:t>−1</m:t>
                              </m:r>
                            </m:sup>
                          </m:sSup>
                        </m:e>
                      </m:d>
                      <m:r>
                        <a:rPr lang="es-PE" sz="2000" b="0" i="1" smtClean="0">
                          <a:latin typeface="Cambria Math" panose="02040503050406030204" pitchFamily="18" charset="0"/>
                          <a:ea typeface="Cambria Math" panose="02040503050406030204" pitchFamily="18" charset="0"/>
                        </a:rPr>
                        <m:t>𝑥</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0</m:t>
                          </m:r>
                        </m:e>
                      </m:d>
                      <m:r>
                        <a:rPr lang="es-PE" sz="2000" b="0" i="1" smtClean="0">
                          <a:latin typeface="Cambria Math" panose="02040503050406030204" pitchFamily="18" charset="0"/>
                          <a:ea typeface="Cambria Math" panose="02040503050406030204" pitchFamily="18" charset="0"/>
                        </a:rPr>
                        <m:t>+</m:t>
                      </m:r>
                      <m:sSup>
                        <m:sSupPr>
                          <m:ctrlPr>
                            <a:rPr lang="es-PE" sz="2000" b="0" i="1" smtClean="0">
                              <a:latin typeface="Cambria Math" panose="02040503050406030204" pitchFamily="18" charset="0"/>
                              <a:ea typeface="Cambria Math" panose="02040503050406030204" pitchFamily="18" charset="0"/>
                            </a:rPr>
                          </m:ctrlPr>
                        </m:sSupPr>
                        <m:e>
                          <m:r>
                            <a:rPr lang="es-PE" sz="2000" b="0" i="1" smtClean="0">
                              <a:latin typeface="Cambria Math" panose="02040503050406030204" pitchFamily="18" charset="0"/>
                              <a:ea typeface="Cambria Math" panose="02040503050406030204" pitchFamily="18" charset="0"/>
                            </a:rPr>
                            <m:t>ℒ</m:t>
                          </m:r>
                        </m:e>
                        <m:sup>
                          <m:r>
                            <a:rPr lang="es-PE" sz="2000" b="0" i="1" smtClean="0">
                              <a:latin typeface="Cambria Math" panose="02040503050406030204" pitchFamily="18" charset="0"/>
                              <a:ea typeface="Cambria Math" panose="02040503050406030204" pitchFamily="18" charset="0"/>
                            </a:rPr>
                            <m:t>−1</m:t>
                          </m:r>
                        </m:sup>
                      </m:sSup>
                      <m:d>
                        <m:dPr>
                          <m:begChr m:val="{"/>
                          <m:endChr m:val="}"/>
                          <m:ctrlPr>
                            <a:rPr lang="es-PE" sz="2000" b="0" i="1" smtClean="0">
                              <a:latin typeface="Cambria Math" panose="02040503050406030204" pitchFamily="18" charset="0"/>
                              <a:ea typeface="Cambria Math" panose="02040503050406030204" pitchFamily="18" charset="0"/>
                            </a:rPr>
                          </m:ctrlPr>
                        </m:dPr>
                        <m:e>
                          <m:sSup>
                            <m:sSupPr>
                              <m:ctrlPr>
                                <a:rPr lang="es-PE" sz="2000" b="0" i="1" smtClean="0">
                                  <a:latin typeface="Cambria Math" panose="02040503050406030204" pitchFamily="18" charset="0"/>
                                  <a:ea typeface="Cambria Math" panose="02040503050406030204" pitchFamily="18" charset="0"/>
                                </a:rPr>
                              </m:ctrlPr>
                            </m:sSupPr>
                            <m:e>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𝑠𝐼</m:t>
                                  </m:r>
                                  <m:r>
                                    <a:rPr lang="es-PE" sz="2000" b="0" i="1" smtClean="0">
                                      <a:latin typeface="Cambria Math" panose="02040503050406030204" pitchFamily="18" charset="0"/>
                                      <a:ea typeface="Cambria Math" panose="02040503050406030204" pitchFamily="18" charset="0"/>
                                    </a:rPr>
                                    <m:t>−</m:t>
                                  </m:r>
                                  <m:r>
                                    <a:rPr lang="es-PE" sz="2000" b="0" i="1" smtClean="0">
                                      <a:latin typeface="Cambria Math" panose="02040503050406030204" pitchFamily="18" charset="0"/>
                                      <a:ea typeface="Cambria Math" panose="02040503050406030204" pitchFamily="18" charset="0"/>
                                    </a:rPr>
                                    <m:t>𝐴</m:t>
                                  </m:r>
                                </m:e>
                              </m:d>
                            </m:e>
                            <m:sup>
                              <m:r>
                                <a:rPr lang="es-PE" sz="2000" b="0" i="1" smtClean="0">
                                  <a:latin typeface="Cambria Math" panose="02040503050406030204" pitchFamily="18" charset="0"/>
                                  <a:ea typeface="Cambria Math" panose="02040503050406030204" pitchFamily="18" charset="0"/>
                                </a:rPr>
                                <m:t>−1</m:t>
                              </m:r>
                            </m:sup>
                          </m:sSup>
                          <m:r>
                            <a:rPr lang="es-PE" sz="2000" b="0" i="1" smtClean="0">
                              <a:latin typeface="Cambria Math" panose="02040503050406030204" pitchFamily="18" charset="0"/>
                              <a:ea typeface="Cambria Math" panose="02040503050406030204" pitchFamily="18" charset="0"/>
                            </a:rPr>
                            <m:t>𝐵𝑈</m:t>
                          </m:r>
                          <m:r>
                            <a:rPr lang="es-PE" sz="2000" b="0" i="1" smtClean="0">
                              <a:latin typeface="Cambria Math" panose="02040503050406030204" pitchFamily="18" charset="0"/>
                              <a:ea typeface="Cambria Math" panose="02040503050406030204" pitchFamily="18" charset="0"/>
                            </a:rPr>
                            <m:t>(</m:t>
                          </m:r>
                          <m:r>
                            <a:rPr lang="es-PE" sz="2000" b="0" i="1" smtClean="0">
                              <a:latin typeface="Cambria Math" panose="02040503050406030204" pitchFamily="18" charset="0"/>
                              <a:ea typeface="Cambria Math" panose="02040503050406030204" pitchFamily="18" charset="0"/>
                            </a:rPr>
                            <m:t>𝑠</m:t>
                          </m:r>
                          <m:r>
                            <a:rPr lang="es-PE" sz="2000" b="0" i="1" smtClean="0">
                              <a:latin typeface="Cambria Math" panose="02040503050406030204" pitchFamily="18" charset="0"/>
                              <a:ea typeface="Cambria Math" panose="02040503050406030204" pitchFamily="18" charset="0"/>
                            </a:rPr>
                            <m:t>)</m:t>
                          </m:r>
                        </m:e>
                      </m:d>
                    </m:oMath>
                  </m:oMathPara>
                </a14:m>
                <a:endParaRPr lang="es-PE" dirty="0"/>
              </a:p>
              <a:p>
                <a:endParaRPr lang="es-PE" dirty="0"/>
              </a:p>
              <a:p>
                <a:r>
                  <a:rPr lang="es-PE" dirty="0"/>
                  <a:t>o:</a:t>
                </a:r>
              </a:p>
              <a:p>
                <a:pPr/>
                <a14:m>
                  <m:oMathPara xmlns:m="http://schemas.openxmlformats.org/officeDocument/2006/math">
                    <m:oMathParaPr>
                      <m:jc m:val="centerGroup"/>
                    </m:oMathParaPr>
                    <m:oMath xmlns:m="http://schemas.openxmlformats.org/officeDocument/2006/math">
                      <m:r>
                        <a:rPr lang="es-PE" sz="1800" b="0" i="1" smtClean="0">
                          <a:latin typeface="Cambria Math" panose="02040503050406030204" pitchFamily="18" charset="0"/>
                        </a:rPr>
                        <m:t>𝑥</m:t>
                      </m:r>
                      <m:d>
                        <m:dPr>
                          <m:ctrlPr>
                            <a:rPr lang="es-PE" sz="1800" b="0" i="1" smtClean="0">
                              <a:latin typeface="Cambria Math" panose="02040503050406030204" pitchFamily="18" charset="0"/>
                            </a:rPr>
                          </m:ctrlPr>
                        </m:dPr>
                        <m:e>
                          <m:r>
                            <a:rPr lang="es-PE" sz="1800" b="0" i="1" smtClean="0">
                              <a:latin typeface="Cambria Math" panose="02040503050406030204" pitchFamily="18" charset="0"/>
                            </a:rPr>
                            <m:t>𝑡</m:t>
                          </m:r>
                        </m:e>
                      </m:d>
                      <m:r>
                        <a:rPr lang="es-PE" sz="1800" b="0" i="1" smtClean="0">
                          <a:latin typeface="Cambria Math" panose="02040503050406030204" pitchFamily="18" charset="0"/>
                        </a:rPr>
                        <m:t>=</m:t>
                      </m:r>
                      <m:r>
                        <m:rPr>
                          <m:sty m:val="p"/>
                        </m:rPr>
                        <a:rPr lang="el-GR" sz="1800" b="0" i="1" smtClean="0">
                          <a:latin typeface="Cambria Math" panose="02040503050406030204" pitchFamily="18" charset="0"/>
                          <a:ea typeface="Cambria Math" panose="02040503050406030204" pitchFamily="18" charset="0"/>
                        </a:rPr>
                        <m:t>Φ</m:t>
                      </m:r>
                      <m:d>
                        <m:dPr>
                          <m:ctrlPr>
                            <a:rPr lang="es-PE" sz="1800" b="0" i="1" smtClean="0">
                              <a:latin typeface="Cambria Math" panose="02040503050406030204" pitchFamily="18" charset="0"/>
                              <a:ea typeface="Cambria Math" panose="02040503050406030204" pitchFamily="18" charset="0"/>
                            </a:rPr>
                          </m:ctrlPr>
                        </m:dPr>
                        <m:e>
                          <m:r>
                            <a:rPr lang="es-PE" sz="1800" b="0" i="1" smtClean="0">
                              <a:latin typeface="Cambria Math" panose="02040503050406030204" pitchFamily="18" charset="0"/>
                              <a:ea typeface="Cambria Math" panose="02040503050406030204" pitchFamily="18" charset="0"/>
                            </a:rPr>
                            <m:t>𝑡</m:t>
                          </m:r>
                        </m:e>
                      </m:d>
                      <m:r>
                        <a:rPr lang="es-PE" sz="1800" b="0" i="1" smtClean="0">
                          <a:latin typeface="Cambria Math" panose="02040503050406030204" pitchFamily="18" charset="0"/>
                          <a:ea typeface="Cambria Math" panose="02040503050406030204" pitchFamily="18" charset="0"/>
                        </a:rPr>
                        <m:t>𝑥</m:t>
                      </m:r>
                      <m:d>
                        <m:dPr>
                          <m:ctrlPr>
                            <a:rPr lang="es-PE" sz="1800" b="0" i="1" smtClean="0">
                              <a:latin typeface="Cambria Math" panose="02040503050406030204" pitchFamily="18" charset="0"/>
                              <a:ea typeface="Cambria Math" panose="02040503050406030204" pitchFamily="18" charset="0"/>
                            </a:rPr>
                          </m:ctrlPr>
                        </m:dPr>
                        <m:e>
                          <m:r>
                            <a:rPr lang="es-PE" sz="1800" b="0" i="1" smtClean="0">
                              <a:latin typeface="Cambria Math" panose="02040503050406030204" pitchFamily="18" charset="0"/>
                              <a:ea typeface="Cambria Math" panose="02040503050406030204" pitchFamily="18" charset="0"/>
                            </a:rPr>
                            <m:t>0</m:t>
                          </m:r>
                        </m:e>
                      </m:d>
                      <m:r>
                        <a:rPr lang="es-PE" sz="1800" b="0" i="1" smtClean="0">
                          <a:latin typeface="Cambria Math" panose="02040503050406030204" pitchFamily="18" charset="0"/>
                          <a:ea typeface="Cambria Math" panose="02040503050406030204" pitchFamily="18" charset="0"/>
                        </a:rPr>
                        <m:t>+</m:t>
                      </m:r>
                      <m:sSup>
                        <m:sSupPr>
                          <m:ctrlPr>
                            <a:rPr lang="es-PE" sz="1800" b="0" i="1" smtClean="0">
                              <a:latin typeface="Cambria Math" panose="02040503050406030204" pitchFamily="18" charset="0"/>
                              <a:ea typeface="Cambria Math" panose="02040503050406030204" pitchFamily="18" charset="0"/>
                            </a:rPr>
                          </m:ctrlPr>
                        </m:sSupPr>
                        <m:e>
                          <m:r>
                            <a:rPr lang="es-PE" sz="1800" b="0" i="1" smtClean="0">
                              <a:latin typeface="Cambria Math" panose="02040503050406030204" pitchFamily="18" charset="0"/>
                              <a:ea typeface="Cambria Math" panose="02040503050406030204" pitchFamily="18" charset="0"/>
                            </a:rPr>
                            <m:t>ℒ</m:t>
                          </m:r>
                        </m:e>
                        <m:sup>
                          <m:r>
                            <a:rPr lang="es-PE" sz="1800" b="0" i="1" smtClean="0">
                              <a:latin typeface="Cambria Math" panose="02040503050406030204" pitchFamily="18" charset="0"/>
                              <a:ea typeface="Cambria Math" panose="02040503050406030204" pitchFamily="18" charset="0"/>
                            </a:rPr>
                            <m:t>−1</m:t>
                          </m:r>
                        </m:sup>
                      </m:sSup>
                      <m:d>
                        <m:dPr>
                          <m:begChr m:val="{"/>
                          <m:endChr m:val="}"/>
                          <m:ctrlPr>
                            <a:rPr lang="es-PE" sz="1800" b="0" i="1" smtClean="0">
                              <a:latin typeface="Cambria Math" panose="02040503050406030204" pitchFamily="18" charset="0"/>
                              <a:ea typeface="Cambria Math" panose="02040503050406030204" pitchFamily="18" charset="0"/>
                            </a:rPr>
                          </m:ctrlPr>
                        </m:dPr>
                        <m:e>
                          <m:sSup>
                            <m:sSupPr>
                              <m:ctrlPr>
                                <a:rPr lang="es-PE" sz="1800" b="0" i="1" smtClean="0">
                                  <a:latin typeface="Cambria Math" panose="02040503050406030204" pitchFamily="18" charset="0"/>
                                  <a:ea typeface="Cambria Math" panose="02040503050406030204" pitchFamily="18" charset="0"/>
                                </a:rPr>
                              </m:ctrlPr>
                            </m:sSupPr>
                            <m:e>
                              <m:d>
                                <m:dPr>
                                  <m:ctrlPr>
                                    <a:rPr lang="es-PE" sz="1800" b="0" i="1" smtClean="0">
                                      <a:latin typeface="Cambria Math" panose="02040503050406030204" pitchFamily="18" charset="0"/>
                                      <a:ea typeface="Cambria Math" panose="02040503050406030204" pitchFamily="18" charset="0"/>
                                    </a:rPr>
                                  </m:ctrlPr>
                                </m:dPr>
                                <m:e>
                                  <m:r>
                                    <a:rPr lang="es-PE" sz="1800" b="0" i="1" smtClean="0">
                                      <a:latin typeface="Cambria Math" panose="02040503050406030204" pitchFamily="18" charset="0"/>
                                      <a:ea typeface="Cambria Math" panose="02040503050406030204" pitchFamily="18" charset="0"/>
                                    </a:rPr>
                                    <m:t>𝑠𝐼</m:t>
                                  </m:r>
                                  <m:r>
                                    <a:rPr lang="es-PE" sz="1800" b="0" i="1" smtClean="0">
                                      <a:latin typeface="Cambria Math" panose="02040503050406030204" pitchFamily="18" charset="0"/>
                                      <a:ea typeface="Cambria Math" panose="02040503050406030204" pitchFamily="18" charset="0"/>
                                    </a:rPr>
                                    <m:t>−</m:t>
                                  </m:r>
                                  <m:r>
                                    <a:rPr lang="es-PE" sz="1800" b="0" i="1" smtClean="0">
                                      <a:latin typeface="Cambria Math" panose="02040503050406030204" pitchFamily="18" charset="0"/>
                                      <a:ea typeface="Cambria Math" panose="02040503050406030204" pitchFamily="18" charset="0"/>
                                    </a:rPr>
                                    <m:t>𝐴</m:t>
                                  </m:r>
                                </m:e>
                              </m:d>
                            </m:e>
                            <m:sup>
                              <m:r>
                                <a:rPr lang="es-PE" sz="1800" b="0" i="1" smtClean="0">
                                  <a:latin typeface="Cambria Math" panose="02040503050406030204" pitchFamily="18" charset="0"/>
                                  <a:ea typeface="Cambria Math" panose="02040503050406030204" pitchFamily="18" charset="0"/>
                                </a:rPr>
                                <m:t>−1</m:t>
                              </m:r>
                            </m:sup>
                          </m:sSup>
                          <m:r>
                            <a:rPr lang="es-PE" sz="1800" b="0" i="1" smtClean="0">
                              <a:latin typeface="Cambria Math" panose="02040503050406030204" pitchFamily="18" charset="0"/>
                              <a:ea typeface="Cambria Math" panose="02040503050406030204" pitchFamily="18" charset="0"/>
                            </a:rPr>
                            <m:t>𝐵𝑈</m:t>
                          </m:r>
                          <m:r>
                            <a:rPr lang="es-PE" sz="1800" b="0" i="1" smtClean="0">
                              <a:latin typeface="Cambria Math" panose="02040503050406030204" pitchFamily="18" charset="0"/>
                              <a:ea typeface="Cambria Math" panose="02040503050406030204" pitchFamily="18" charset="0"/>
                            </a:rPr>
                            <m:t>(</m:t>
                          </m:r>
                          <m:r>
                            <a:rPr lang="es-PE" sz="1800" b="0" i="1" smtClean="0">
                              <a:latin typeface="Cambria Math" panose="02040503050406030204" pitchFamily="18" charset="0"/>
                              <a:ea typeface="Cambria Math" panose="02040503050406030204" pitchFamily="18" charset="0"/>
                            </a:rPr>
                            <m:t>𝑠</m:t>
                          </m:r>
                          <m:r>
                            <a:rPr lang="es-PE" sz="1800" b="0" i="1" smtClean="0">
                              <a:latin typeface="Cambria Math" panose="02040503050406030204" pitchFamily="18" charset="0"/>
                              <a:ea typeface="Cambria Math" panose="02040503050406030204" pitchFamily="18" charset="0"/>
                            </a:rPr>
                            <m:t>)</m:t>
                          </m:r>
                        </m:e>
                      </m:d>
                    </m:oMath>
                  </m:oMathPara>
                </a14:m>
                <a:endParaRPr lang="es-PE" dirty="0"/>
              </a:p>
              <a:p>
                <a:endParaRPr lang="es-PE" dirty="0"/>
              </a:p>
            </p:txBody>
          </p:sp>
        </mc:Choice>
        <mc:Fallback xmlns="">
          <p:sp>
            <p:nvSpPr>
              <p:cNvPr id="5" name="CuadroTexto 4">
                <a:extLst>
                  <a:ext uri="{FF2B5EF4-FFF2-40B4-BE49-F238E27FC236}">
                    <a16:creationId xmlns:a16="http://schemas.microsoft.com/office/drawing/2014/main" id="{F21708E4-6BB3-E976-F501-80FC91698A74}"/>
                  </a:ext>
                </a:extLst>
              </p:cNvPr>
              <p:cNvSpPr txBox="1">
                <a:spLocks noRot="1" noChangeAspect="1" noMove="1" noResize="1" noEditPoints="1" noAdjustHandles="1" noChangeArrowheads="1" noChangeShapeType="1" noTextEdit="1"/>
              </p:cNvSpPr>
              <p:nvPr/>
            </p:nvSpPr>
            <p:spPr>
              <a:xfrm>
                <a:off x="765110" y="1698171"/>
                <a:ext cx="7819053" cy="2123658"/>
              </a:xfrm>
              <a:prstGeom prst="rect">
                <a:avLst/>
              </a:prstGeom>
              <a:blipFill>
                <a:blip r:embed="rId2"/>
                <a:stretch>
                  <a:fillRect l="-858" t="-1724"/>
                </a:stretch>
              </a:blipFill>
            </p:spPr>
            <p:txBody>
              <a:bodyPr/>
              <a:lstStyle/>
              <a:p>
                <a:r>
                  <a:rPr lang="es-PE">
                    <a:noFill/>
                  </a:rPr>
                  <a:t> </a:t>
                </a:r>
              </a:p>
            </p:txBody>
          </p:sp>
        </mc:Fallback>
      </mc:AlternateContent>
    </p:spTree>
    <p:extLst>
      <p:ext uri="{BB962C8B-B14F-4D97-AF65-F5344CB8AC3E}">
        <p14:creationId xmlns:p14="http://schemas.microsoft.com/office/powerpoint/2010/main" val="589287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1106322"/>
          </a:xfrm>
        </p:spPr>
        <p:txBody>
          <a:bodyPr>
            <a:noAutofit/>
          </a:bodyPr>
          <a:lstStyle/>
          <a:p>
            <a:r>
              <a:rPr lang="es-ES" sz="3200" dirty="0"/>
              <a:t>Solución mediante transformada de Laplace de la matriz de transición de estado</a:t>
            </a:r>
            <a:endParaRPr lang="es-PE" sz="3200" dirty="0"/>
          </a:p>
        </p:txBody>
      </p:sp>
      <p:pic>
        <p:nvPicPr>
          <p:cNvPr id="4" name="Imagen 3"/>
          <p:cNvPicPr>
            <a:picLocks noChangeAspect="1"/>
          </p:cNvPicPr>
          <p:nvPr/>
        </p:nvPicPr>
        <p:blipFill>
          <a:blip r:embed="rId2"/>
          <a:stretch>
            <a:fillRect/>
          </a:stretch>
        </p:blipFill>
        <p:spPr>
          <a:xfrm>
            <a:off x="1220514" y="1714335"/>
            <a:ext cx="6115707" cy="3557303"/>
          </a:xfrm>
          <a:prstGeom prst="rect">
            <a:avLst/>
          </a:prstGeom>
        </p:spPr>
      </p:pic>
    </p:spTree>
    <p:extLst>
      <p:ext uri="{BB962C8B-B14F-4D97-AF65-F5344CB8AC3E}">
        <p14:creationId xmlns:p14="http://schemas.microsoft.com/office/powerpoint/2010/main" val="2988745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1106322"/>
          </a:xfrm>
        </p:spPr>
        <p:txBody>
          <a:bodyPr>
            <a:noAutofit/>
          </a:bodyPr>
          <a:lstStyle/>
          <a:p>
            <a:r>
              <a:rPr lang="es-ES" sz="3200" dirty="0"/>
              <a:t>Solución mediante transformada de Laplace de la matriz de transición de estado</a:t>
            </a:r>
            <a:endParaRPr lang="es-PE" sz="3200" dirty="0"/>
          </a:p>
        </p:txBody>
      </p:sp>
      <p:pic>
        <p:nvPicPr>
          <p:cNvPr id="5" name="Imagen 4"/>
          <p:cNvPicPr>
            <a:picLocks noChangeAspect="1"/>
          </p:cNvPicPr>
          <p:nvPr/>
        </p:nvPicPr>
        <p:blipFill>
          <a:blip r:embed="rId2"/>
          <a:stretch>
            <a:fillRect/>
          </a:stretch>
        </p:blipFill>
        <p:spPr>
          <a:xfrm>
            <a:off x="990189" y="1825657"/>
            <a:ext cx="6427897" cy="3977531"/>
          </a:xfrm>
          <a:prstGeom prst="rect">
            <a:avLst/>
          </a:prstGeom>
        </p:spPr>
      </p:pic>
      <p:pic>
        <p:nvPicPr>
          <p:cNvPr id="6" name="Imagen 5"/>
          <p:cNvPicPr>
            <a:picLocks noChangeAspect="1"/>
          </p:cNvPicPr>
          <p:nvPr/>
        </p:nvPicPr>
        <p:blipFill>
          <a:blip r:embed="rId3"/>
          <a:stretch>
            <a:fillRect/>
          </a:stretch>
        </p:blipFill>
        <p:spPr>
          <a:xfrm>
            <a:off x="6577915" y="1133116"/>
            <a:ext cx="2184838" cy="1030874"/>
          </a:xfrm>
          <a:prstGeom prst="rect">
            <a:avLst/>
          </a:prstGeom>
        </p:spPr>
      </p:pic>
    </p:spTree>
    <p:extLst>
      <p:ext uri="{BB962C8B-B14F-4D97-AF65-F5344CB8AC3E}">
        <p14:creationId xmlns:p14="http://schemas.microsoft.com/office/powerpoint/2010/main" val="2957576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757673"/>
          </a:xfrm>
        </p:spPr>
        <p:txBody>
          <a:bodyPr>
            <a:noAutofit/>
          </a:bodyPr>
          <a:lstStyle/>
          <a:p>
            <a:r>
              <a:rPr lang="es-PE" sz="3200" dirty="0"/>
              <a:t>Respuesta total del sistema</a:t>
            </a:r>
            <a:endParaRPr lang="es-PE" sz="2000" dirty="0"/>
          </a:p>
        </p:txBody>
      </p:sp>
      <p:pic>
        <p:nvPicPr>
          <p:cNvPr id="3" name="Imagen 2"/>
          <p:cNvPicPr>
            <a:picLocks noChangeAspect="1"/>
          </p:cNvPicPr>
          <p:nvPr/>
        </p:nvPicPr>
        <p:blipFill>
          <a:blip r:embed="rId2"/>
          <a:stretch>
            <a:fillRect/>
          </a:stretch>
        </p:blipFill>
        <p:spPr>
          <a:xfrm>
            <a:off x="1006447" y="1122800"/>
            <a:ext cx="7131105" cy="4704243"/>
          </a:xfrm>
          <a:prstGeom prst="rect">
            <a:avLst/>
          </a:prstGeom>
        </p:spPr>
      </p:pic>
    </p:spTree>
    <p:extLst>
      <p:ext uri="{BB962C8B-B14F-4D97-AF65-F5344CB8AC3E}">
        <p14:creationId xmlns:p14="http://schemas.microsoft.com/office/powerpoint/2010/main" val="132262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Diagramas de simulación</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Es muy útil desarrollar un modelo gráfico del sistema y utilizar este modelo para relacionar el concepto de variables de estados con la familiar representación de función transferencia. </a:t>
            </a:r>
          </a:p>
          <a:p>
            <a:pPr algn="just"/>
            <a:r>
              <a:rPr lang="es-ES" sz="2000" dirty="0">
                <a:latin typeface="+mj-lt"/>
              </a:rPr>
              <a:t>El modelo gráfico puede estar representado por el gráfico de flujo de señales, por diagramas de bloques o por diagramas de simulación.</a:t>
            </a:r>
          </a:p>
          <a:p>
            <a:pPr lvl="1" algn="just"/>
            <a:endParaRPr lang="es-ES" sz="2000" dirty="0">
              <a:latin typeface="+mj-lt"/>
            </a:endParaRPr>
          </a:p>
          <a:p>
            <a:pPr algn="just"/>
            <a:endParaRPr lang="es-PE" sz="2000" dirty="0">
              <a:latin typeface="+mj-lt"/>
            </a:endParaRPr>
          </a:p>
        </p:txBody>
      </p:sp>
    </p:spTree>
    <p:extLst>
      <p:ext uri="{BB962C8B-B14F-4D97-AF65-F5344CB8AC3E}">
        <p14:creationId xmlns:p14="http://schemas.microsoft.com/office/powerpoint/2010/main" val="216146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Diagramas de simulación</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28650" y="1575075"/>
                <a:ext cx="7886700" cy="4351338"/>
              </a:xfrm>
            </p:spPr>
            <p:txBody>
              <a:bodyPr>
                <a:normAutofit/>
              </a:bodyPr>
              <a:lstStyle/>
              <a:p>
                <a:pPr algn="just"/>
                <a:r>
                  <a:rPr lang="es-ES" sz="2000" dirty="0">
                    <a:latin typeface="+mj-lt"/>
                  </a:rPr>
                  <a:t>Por ejemplo, considere las siguientes ecuaciones del circuito RLC, resuelto anteriormente. </a:t>
                </a:r>
              </a:p>
              <a:p>
                <a:pPr marL="0" indent="0" algn="ctr">
                  <a:buNone/>
                </a:pPr>
                <a14:m>
                  <m:oMath xmlns:m="http://schemas.openxmlformats.org/officeDocument/2006/math">
                    <m:sSub>
                      <m:sSubPr>
                        <m:ctrlPr>
                          <a:rPr lang="es-ES" sz="1800" i="1">
                            <a:latin typeface="Cambria Math" panose="02040503050406030204" pitchFamily="18" charset="0"/>
                          </a:rPr>
                        </m:ctrlPr>
                      </m:sSubPr>
                      <m:e>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e>
                      <m:sub>
                        <m:r>
                          <a:rPr lang="es-ES" sz="1800" i="1">
                            <a:latin typeface="Cambria Math" panose="02040503050406030204" pitchFamily="18" charset="0"/>
                          </a:rPr>
                          <m:t>1</m:t>
                        </m:r>
                      </m:sub>
                    </m:sSub>
                    <m:r>
                      <a:rPr lang="es-ES" sz="1800" i="1">
                        <a:latin typeface="Cambria Math" panose="02040503050406030204" pitchFamily="18" charset="0"/>
                      </a:rPr>
                      <m:t>=</m:t>
                    </m:r>
                    <m:f>
                      <m:fPr>
                        <m:ctrlPr>
                          <a:rPr lang="es-ES" sz="1800" i="1" smtClean="0">
                            <a:latin typeface="Cambria Math" panose="02040503050406030204" pitchFamily="18" charset="0"/>
                          </a:rPr>
                        </m:ctrlPr>
                      </m:fPr>
                      <m:num>
                        <m:r>
                          <a:rPr lang="es-ES" sz="1800" b="0" i="1" smtClean="0">
                            <a:latin typeface="Cambria Math" panose="02040503050406030204" pitchFamily="18" charset="0"/>
                          </a:rPr>
                          <m:t>1</m:t>
                        </m:r>
                      </m:num>
                      <m:den>
                        <m:r>
                          <a:rPr lang="es-ES" sz="1800" b="0" i="1" smtClean="0">
                            <a:latin typeface="Cambria Math" panose="02040503050406030204" pitchFamily="18" charset="0"/>
                          </a:rPr>
                          <m:t>𝐶</m:t>
                        </m:r>
                      </m:den>
                    </m:f>
                    <m:r>
                      <a:rPr lang="es-ES" sz="1800" i="1">
                        <a:latin typeface="Cambria Math" panose="02040503050406030204" pitchFamily="18" charset="0"/>
                      </a:rPr>
                      <m:t>𝑢</m:t>
                    </m:r>
                    <m:r>
                      <a:rPr lang="es-ES" sz="1800" i="1">
                        <a:latin typeface="Cambria Math" panose="02040503050406030204" pitchFamily="18" charset="0"/>
                      </a:rPr>
                      <m:t>−</m:t>
                    </m:r>
                    <m:f>
                      <m:fPr>
                        <m:ctrlPr>
                          <a:rPr lang="es-ES" sz="1800" i="1" smtClean="0">
                            <a:latin typeface="Cambria Math" panose="02040503050406030204" pitchFamily="18" charset="0"/>
                          </a:rPr>
                        </m:ctrlPr>
                      </m:fPr>
                      <m:num>
                        <m:r>
                          <a:rPr lang="es-ES" sz="1800" b="0" i="1" smtClean="0">
                            <a:latin typeface="Cambria Math" panose="02040503050406030204" pitchFamily="18" charset="0"/>
                          </a:rPr>
                          <m:t>1</m:t>
                        </m:r>
                      </m:num>
                      <m:den>
                        <m:r>
                          <a:rPr lang="es-ES" sz="1800" b="0" i="1" smtClean="0">
                            <a:latin typeface="Cambria Math" panose="02040503050406030204" pitchFamily="18" charset="0"/>
                          </a:rPr>
                          <m:t>𝐶</m:t>
                        </m:r>
                      </m:den>
                    </m:f>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2</m:t>
                        </m:r>
                      </m:sub>
                    </m:sSub>
                  </m:oMath>
                </a14:m>
                <a:r>
                  <a:rPr lang="es-ES" sz="1800" dirty="0"/>
                  <a:t>  ;</a:t>
                </a:r>
                <a14:m>
                  <m:oMath xmlns:m="http://schemas.openxmlformats.org/officeDocument/2006/math">
                    <m:r>
                      <a:rPr lang="es-ES" sz="1800" b="0" i="0" smtClean="0">
                        <a:latin typeface="Cambria Math" panose="02040503050406030204" pitchFamily="18" charset="0"/>
                      </a:rPr>
                      <m:t>      </m:t>
                    </m:r>
                    <m:sSub>
                      <m:sSubPr>
                        <m:ctrlPr>
                          <a:rPr lang="es-ES" sz="1800" i="1">
                            <a:latin typeface="Cambria Math" panose="02040503050406030204" pitchFamily="18" charset="0"/>
                          </a:rPr>
                        </m:ctrlPr>
                      </m:sSubPr>
                      <m:e>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e>
                      <m:sub>
                        <m:r>
                          <a:rPr lang="es-ES" sz="1800" i="1">
                            <a:latin typeface="Cambria Math" panose="02040503050406030204" pitchFamily="18" charset="0"/>
                          </a:rPr>
                          <m:t>2</m:t>
                        </m:r>
                      </m:sub>
                    </m:sSub>
                    <m:r>
                      <a:rPr lang="es-ES" sz="1800" i="1">
                        <a:latin typeface="Cambria Math" panose="02040503050406030204" pitchFamily="18" charset="0"/>
                      </a:rPr>
                      <m:t>=−</m:t>
                    </m:r>
                    <m:f>
                      <m:fPr>
                        <m:ctrlPr>
                          <a:rPr lang="es-ES" sz="1800" i="1" smtClean="0">
                            <a:latin typeface="Cambria Math" panose="02040503050406030204" pitchFamily="18" charset="0"/>
                          </a:rPr>
                        </m:ctrlPr>
                      </m:fPr>
                      <m:num>
                        <m:r>
                          <a:rPr lang="es-ES" sz="1800" b="0" i="1" smtClean="0">
                            <a:latin typeface="Cambria Math" panose="02040503050406030204" pitchFamily="18" charset="0"/>
                          </a:rPr>
                          <m:t>𝑅</m:t>
                        </m:r>
                      </m:num>
                      <m:den>
                        <m:r>
                          <a:rPr lang="es-ES" sz="1800" b="0" i="1" smtClean="0">
                            <a:latin typeface="Cambria Math" panose="02040503050406030204" pitchFamily="18" charset="0"/>
                          </a:rPr>
                          <m:t>𝐿</m:t>
                        </m:r>
                      </m:den>
                    </m:f>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2</m:t>
                        </m:r>
                      </m:sub>
                    </m:sSub>
                    <m:r>
                      <a:rPr lang="es-ES" sz="1800" i="1">
                        <a:latin typeface="Cambria Math" panose="02040503050406030204" pitchFamily="18" charset="0"/>
                      </a:rPr>
                      <m:t>+</m:t>
                    </m:r>
                    <m:sSub>
                      <m:sSubPr>
                        <m:ctrlPr>
                          <a:rPr lang="es-ES" sz="1800" i="1">
                            <a:latin typeface="Cambria Math" panose="02040503050406030204" pitchFamily="18" charset="0"/>
                          </a:rPr>
                        </m:ctrlPr>
                      </m:sSubPr>
                      <m:e>
                        <m:f>
                          <m:fPr>
                            <m:ctrlPr>
                              <a:rPr lang="es-ES" sz="1800" i="1" smtClean="0">
                                <a:latin typeface="Cambria Math" panose="02040503050406030204" pitchFamily="18" charset="0"/>
                              </a:rPr>
                            </m:ctrlPr>
                          </m:fPr>
                          <m:num>
                            <m:r>
                              <a:rPr lang="es-ES" sz="1800" b="0" i="1" smtClean="0">
                                <a:latin typeface="Cambria Math" panose="02040503050406030204" pitchFamily="18" charset="0"/>
                              </a:rPr>
                              <m:t>1</m:t>
                            </m:r>
                          </m:num>
                          <m:den>
                            <m:r>
                              <a:rPr lang="es-ES" sz="1800" b="0" i="1" smtClean="0">
                                <a:latin typeface="Cambria Math" panose="02040503050406030204" pitchFamily="18" charset="0"/>
                              </a:rPr>
                              <m:t>𝐿</m:t>
                            </m:r>
                          </m:den>
                        </m:f>
                        <m:r>
                          <a:rPr lang="es-ES" sz="1800" i="1">
                            <a:latin typeface="Cambria Math" panose="02040503050406030204" pitchFamily="18" charset="0"/>
                          </a:rPr>
                          <m:t>𝑥</m:t>
                        </m:r>
                      </m:e>
                      <m:sub>
                        <m:r>
                          <a:rPr lang="es-ES" sz="1800" i="1">
                            <a:latin typeface="Cambria Math" panose="02040503050406030204" pitchFamily="18" charset="0"/>
                          </a:rPr>
                          <m:t>1</m:t>
                        </m:r>
                      </m:sub>
                    </m:sSub>
                    <m:r>
                      <a:rPr lang="es-ES" sz="1800" b="0" i="1" smtClean="0">
                        <a:latin typeface="Cambria Math" panose="02040503050406030204" pitchFamily="18" charset="0"/>
                      </a:rPr>
                      <m:t> </m:t>
                    </m:r>
                  </m:oMath>
                </a14:m>
                <a:r>
                  <a:rPr lang="es-ES" sz="1800" dirty="0"/>
                  <a:t> ;      </a:t>
                </a:r>
                <a14:m>
                  <m:oMath xmlns:m="http://schemas.openxmlformats.org/officeDocument/2006/math">
                    <m:sSub>
                      <m:sSubPr>
                        <m:ctrlPr>
                          <a:rPr lang="es-ES" sz="1800" i="1">
                            <a:latin typeface="Cambria Math" panose="02040503050406030204" pitchFamily="18" charset="0"/>
                          </a:rPr>
                        </m:ctrlPr>
                      </m:sSubPr>
                      <m:e>
                        <m:sSub>
                          <m:sSubPr>
                            <m:ctrlPr>
                              <a:rPr lang="es-ES" sz="1800" i="1">
                                <a:latin typeface="Cambria Math" panose="02040503050406030204" pitchFamily="18" charset="0"/>
                              </a:rPr>
                            </m:ctrlPr>
                          </m:sSubPr>
                          <m:e>
                            <m:r>
                              <a:rPr lang="es-ES" sz="1800" i="1">
                                <a:latin typeface="Cambria Math" panose="02040503050406030204" pitchFamily="18" charset="0"/>
                              </a:rPr>
                              <m:t>𝑣</m:t>
                            </m:r>
                          </m:e>
                          <m:sub>
                            <m:r>
                              <a:rPr lang="es-ES" sz="1800" i="1">
                                <a:latin typeface="Cambria Math" panose="02040503050406030204" pitchFamily="18" charset="0"/>
                              </a:rPr>
                              <m:t>0</m:t>
                            </m:r>
                          </m:sub>
                        </m:sSub>
                        <m:r>
                          <a:rPr lang="es-ES" sz="1800" i="1">
                            <a:latin typeface="Cambria Math" panose="02040503050406030204" pitchFamily="18" charset="0"/>
                          </a:rPr>
                          <m:t>=</m:t>
                        </m:r>
                        <m:r>
                          <a:rPr lang="es-ES" sz="1800" i="1">
                            <a:latin typeface="Cambria Math" panose="02040503050406030204" pitchFamily="18" charset="0"/>
                          </a:rPr>
                          <m:t>𝑦</m:t>
                        </m:r>
                      </m:e>
                      <m:sub>
                        <m:r>
                          <a:rPr lang="es-ES" sz="1800" i="1">
                            <a:latin typeface="Cambria Math" panose="02040503050406030204" pitchFamily="18" charset="0"/>
                          </a:rPr>
                          <m:t>1</m:t>
                        </m:r>
                      </m:sub>
                    </m:sSub>
                    <m:r>
                      <a:rPr lang="es-ES" sz="1800" i="1">
                        <a:latin typeface="Cambria Math" panose="02040503050406030204" pitchFamily="18" charset="0"/>
                      </a:rPr>
                      <m:t>=</m:t>
                    </m:r>
                    <m:r>
                      <a:rPr lang="es-ES" sz="1800" i="1">
                        <a:latin typeface="Cambria Math" panose="02040503050406030204" pitchFamily="18" charset="0"/>
                      </a:rPr>
                      <m:t>𝑅</m:t>
                    </m:r>
                    <m:sSub>
                      <m:sSubPr>
                        <m:ctrlPr>
                          <a:rPr lang="es-ES" sz="1800" i="1">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2</m:t>
                        </m:r>
                      </m:sub>
                    </m:sSub>
                  </m:oMath>
                </a14:m>
                <a:endParaRPr lang="es-ES" sz="2000" dirty="0">
                  <a:latin typeface="+mj-lt"/>
                </a:endParaRPr>
              </a:p>
              <a:p>
                <a:pPr algn="just"/>
                <a:r>
                  <a:rPr lang="es-ES" sz="2000" dirty="0">
                    <a:latin typeface="+mj-lt"/>
                  </a:rPr>
                  <a:t>Su correspondiente </a:t>
                </a:r>
                <a:r>
                  <a:rPr lang="es-ES" sz="2000" b="1" dirty="0">
                    <a:latin typeface="+mj-lt"/>
                  </a:rPr>
                  <a:t>diagrama de simulación </a:t>
                </a:r>
                <a:r>
                  <a:rPr lang="es-ES" sz="2000" dirty="0">
                    <a:latin typeface="+mj-lt"/>
                  </a:rPr>
                  <a:t>sería:</a:t>
                </a: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1800" dirty="0">
                  <a:latin typeface="+mj-lt"/>
                </a:endParaRPr>
              </a:p>
              <a:p>
                <a:pPr algn="just"/>
                <a:endParaRPr lang="es-ES" sz="1800" dirty="0">
                  <a:latin typeface="+mj-lt"/>
                </a:endParaRP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28650" y="1575075"/>
                <a:ext cx="7886700" cy="4351338"/>
              </a:xfrm>
              <a:blipFill>
                <a:blip r:embed="rId2"/>
                <a:stretch>
                  <a:fillRect l="-696" t="-1401" r="-850"/>
                </a:stretch>
              </a:blipFill>
            </p:spPr>
            <p:txBody>
              <a:bodyPr/>
              <a:lstStyle/>
              <a:p>
                <a:r>
                  <a:rPr lang="es-PE">
                    <a:noFill/>
                  </a:rPr>
                  <a:t> </a:t>
                </a:r>
              </a:p>
            </p:txBody>
          </p:sp>
        </mc:Fallback>
      </mc:AlternateContent>
      <p:pic>
        <p:nvPicPr>
          <p:cNvPr id="5" name="Imagen 4">
            <a:extLst>
              <a:ext uri="{FF2B5EF4-FFF2-40B4-BE49-F238E27FC236}">
                <a16:creationId xmlns:a16="http://schemas.microsoft.com/office/drawing/2014/main" id="{D0477920-96C2-496E-9471-37216650F513}"/>
              </a:ext>
            </a:extLst>
          </p:cNvPr>
          <p:cNvPicPr>
            <a:picLocks noChangeAspect="1"/>
          </p:cNvPicPr>
          <p:nvPr/>
        </p:nvPicPr>
        <p:blipFill>
          <a:blip r:embed="rId3"/>
          <a:stretch>
            <a:fillRect/>
          </a:stretch>
        </p:blipFill>
        <p:spPr>
          <a:xfrm>
            <a:off x="1190625" y="3429000"/>
            <a:ext cx="6762750" cy="2257425"/>
          </a:xfrm>
          <a:prstGeom prst="rect">
            <a:avLst/>
          </a:prstGeom>
        </p:spPr>
      </p:pic>
    </p:spTree>
    <p:extLst>
      <p:ext uri="{BB962C8B-B14F-4D97-AF65-F5344CB8AC3E}">
        <p14:creationId xmlns:p14="http://schemas.microsoft.com/office/powerpoint/2010/main" val="6413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Diagramas de simulación</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Un diagrama de simulación es un diagrama donde solo utiliza integradores, ganancias y sumadores.</a:t>
            </a:r>
          </a:p>
          <a:p>
            <a:pPr algn="just"/>
            <a:r>
              <a:rPr lang="es-ES" sz="2000" dirty="0">
                <a:latin typeface="+mj-lt"/>
              </a:rPr>
              <a:t>El </a:t>
            </a:r>
            <a:r>
              <a:rPr lang="es-ES" sz="2000" b="1" dirty="0">
                <a:latin typeface="+mj-lt"/>
              </a:rPr>
              <a:t>diagrama de simulación está en el dominio del tiempo</a:t>
            </a:r>
            <a:r>
              <a:rPr lang="es-ES" sz="2000" dirty="0">
                <a:latin typeface="+mj-lt"/>
              </a:rPr>
              <a:t>, a diferencia del diagrama de bloques que está en el dominio de Laplace y formado por funciones de transferencia.</a:t>
            </a:r>
          </a:p>
          <a:p>
            <a:pPr algn="just"/>
            <a:r>
              <a:rPr lang="es-ES" sz="2000" dirty="0">
                <a:latin typeface="+mj-lt"/>
              </a:rPr>
              <a:t>Ejem.:</a:t>
            </a:r>
            <a:endParaRPr lang="es-PE" sz="2000" dirty="0">
              <a:latin typeface="+mj-lt"/>
            </a:endParaRPr>
          </a:p>
        </p:txBody>
      </p:sp>
      <p:pic>
        <p:nvPicPr>
          <p:cNvPr id="5" name="Imagen 4"/>
          <p:cNvPicPr>
            <a:picLocks noChangeAspect="1"/>
          </p:cNvPicPr>
          <p:nvPr/>
        </p:nvPicPr>
        <p:blipFill>
          <a:blip r:embed="rId2"/>
          <a:stretch>
            <a:fillRect/>
          </a:stretch>
        </p:blipFill>
        <p:spPr>
          <a:xfrm>
            <a:off x="1647825" y="3548343"/>
            <a:ext cx="6762750" cy="2257425"/>
          </a:xfrm>
          <a:prstGeom prst="rect">
            <a:avLst/>
          </a:prstGeom>
        </p:spPr>
      </p:pic>
    </p:spTree>
    <p:extLst>
      <p:ext uri="{BB962C8B-B14F-4D97-AF65-F5344CB8AC3E}">
        <p14:creationId xmlns:p14="http://schemas.microsoft.com/office/powerpoint/2010/main" val="254322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Hallar el diagrama de simulación y la ecuación de espacio estados del siguiente sistema:</a:t>
                </a:r>
              </a:p>
              <a:p>
                <a:pPr algn="just"/>
                <a:endParaRPr lang="es-ES" sz="2000" dirty="0">
                  <a:latin typeface="+mj-lt"/>
                </a:endParaRPr>
              </a:p>
              <a:p>
                <a:pPr marL="0" indent="0" algn="just">
                  <a:buNone/>
                </a:pPr>
                <a14:m>
                  <m:oMathPara xmlns:m="http://schemas.openxmlformats.org/officeDocument/2006/math">
                    <m:oMathParaPr>
                      <m:jc m:val="centerGroup"/>
                    </m:oMathParaPr>
                    <m:oMath xmlns:m="http://schemas.openxmlformats.org/officeDocument/2006/math">
                      <m:f>
                        <m:fPr>
                          <m:ctrlPr>
                            <a:rPr lang="es-ES" sz="2000" i="1" smtClean="0">
                              <a:latin typeface="Cambria Math" panose="02040503050406030204" pitchFamily="18" charset="0"/>
                            </a:rPr>
                          </m:ctrlPr>
                        </m:fPr>
                        <m:num>
                          <m:r>
                            <a:rPr lang="es-ES" sz="2000" b="0" i="1" smtClean="0">
                              <a:latin typeface="Cambria Math" panose="02040503050406030204" pitchFamily="18" charset="0"/>
                            </a:rPr>
                            <m:t>𝑌</m:t>
                          </m:r>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m:t>
                          </m:r>
                        </m:num>
                        <m:den>
                          <m:r>
                            <a:rPr lang="es-ES" sz="2000" b="0" i="1" smtClean="0">
                              <a:latin typeface="Cambria Math" panose="02040503050406030204" pitchFamily="18" charset="0"/>
                            </a:rPr>
                            <m:t>𝑈</m:t>
                          </m:r>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m:t>
                          </m:r>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6</m:t>
                          </m:r>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𝑠</m:t>
                              </m:r>
                            </m:e>
                            <m:sup>
                              <m:r>
                                <a:rPr lang="es-ES" sz="2000" b="0" i="1" smtClean="0">
                                  <a:latin typeface="Cambria Math" panose="02040503050406030204" pitchFamily="18" charset="0"/>
                                </a:rPr>
                                <m:t>3</m:t>
                              </m:r>
                            </m:sup>
                          </m:sSup>
                          <m:r>
                            <a:rPr lang="es-ES" sz="2000" b="0" i="1" smtClean="0">
                              <a:latin typeface="Cambria Math" panose="02040503050406030204" pitchFamily="18" charset="0"/>
                            </a:rPr>
                            <m:t>+6</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𝑠</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+11</m:t>
                          </m:r>
                          <m:r>
                            <a:rPr lang="es-ES" sz="2000" b="0" i="1" smtClean="0">
                              <a:latin typeface="Cambria Math" panose="02040503050406030204" pitchFamily="18" charset="0"/>
                            </a:rPr>
                            <m:t>𝑠</m:t>
                          </m:r>
                          <m:r>
                            <a:rPr lang="es-ES" sz="2000" b="0" i="1" smtClean="0">
                              <a:latin typeface="Cambria Math" panose="02040503050406030204" pitchFamily="18" charset="0"/>
                            </a:rPr>
                            <m:t>+6</m:t>
                          </m:r>
                        </m:den>
                      </m:f>
                    </m:oMath>
                  </m:oMathPara>
                </a14:m>
                <a:endParaRPr lang="es-ES" sz="2000" dirty="0">
                  <a:latin typeface="+mj-lt"/>
                </a:endParaRPr>
              </a:p>
              <a:p>
                <a:pPr algn="just"/>
                <a:endParaRPr lang="es-ES" sz="2000" dirty="0">
                  <a:latin typeface="+mj-lt"/>
                </a:endParaRP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r="-850"/>
                </a:stretch>
              </a:blipFill>
            </p:spPr>
            <p:txBody>
              <a:bodyPr/>
              <a:lstStyle/>
              <a:p>
                <a:r>
                  <a:rPr lang="es-PE">
                    <a:noFill/>
                  </a:rPr>
                  <a:t> </a:t>
                </a:r>
              </a:p>
            </p:txBody>
          </p:sp>
        </mc:Fallback>
      </mc:AlternateContent>
    </p:spTree>
    <p:extLst>
      <p:ext uri="{BB962C8B-B14F-4D97-AF65-F5344CB8AC3E}">
        <p14:creationId xmlns:p14="http://schemas.microsoft.com/office/powerpoint/2010/main" val="195945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¿Cómo tratar las derivadas de la entrada?</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Somos capaces de realizar un modelamiento sin derivadas en la entrada (i.e., no ceros en la FT) con una simple cadena de integradores. </a:t>
            </a:r>
          </a:p>
          <a:p>
            <a:pPr algn="just"/>
            <a:endParaRPr lang="es-ES" sz="2000" dirty="0">
              <a:latin typeface="+mj-lt"/>
            </a:endParaRPr>
          </a:p>
          <a:p>
            <a:pPr algn="just"/>
            <a:endParaRPr lang="es-ES" sz="2000" dirty="0">
              <a:latin typeface="+mj-lt"/>
            </a:endParaRPr>
          </a:p>
          <a:p>
            <a:pPr algn="just"/>
            <a:r>
              <a:rPr lang="es-ES" sz="2000" dirty="0">
                <a:latin typeface="+mj-lt"/>
              </a:rPr>
              <a:t>¿Cómo tratar cuando se tienen derivadas en la entrada?</a:t>
            </a:r>
          </a:p>
          <a:p>
            <a:pPr lvl="1" algn="just"/>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1500185" y="2574706"/>
            <a:ext cx="6143625" cy="552450"/>
          </a:xfrm>
          <a:prstGeom prst="rect">
            <a:avLst/>
          </a:prstGeom>
        </p:spPr>
      </p:pic>
      <p:pic>
        <p:nvPicPr>
          <p:cNvPr id="5" name="Imagen 4"/>
          <p:cNvPicPr>
            <a:picLocks noChangeAspect="1"/>
          </p:cNvPicPr>
          <p:nvPr/>
        </p:nvPicPr>
        <p:blipFill>
          <a:blip r:embed="rId3"/>
          <a:stretch>
            <a:fillRect/>
          </a:stretch>
        </p:blipFill>
        <p:spPr>
          <a:xfrm>
            <a:off x="1976434" y="3766617"/>
            <a:ext cx="5191125" cy="1990725"/>
          </a:xfrm>
          <a:prstGeom prst="rect">
            <a:avLst/>
          </a:prstGeom>
        </p:spPr>
      </p:pic>
    </p:spTree>
    <p:extLst>
      <p:ext uri="{BB962C8B-B14F-4D97-AF65-F5344CB8AC3E}">
        <p14:creationId xmlns:p14="http://schemas.microsoft.com/office/powerpoint/2010/main" val="313194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¿Cómo tratar las derivadas de la entrada?</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Introducir un estado parcial </a:t>
            </a:r>
            <a:r>
              <a:rPr lang="es-ES" sz="2000" i="1" dirty="0">
                <a:latin typeface="+mj-lt"/>
              </a:rPr>
              <a:t>w</a:t>
            </a:r>
            <a:r>
              <a:rPr lang="es-ES" sz="2000" dirty="0">
                <a:latin typeface="+mj-lt"/>
              </a:rPr>
              <a:t> como una variable auxiliar, tal que:</a:t>
            </a:r>
          </a:p>
          <a:p>
            <a:pPr algn="just"/>
            <a:endParaRPr lang="es-ES" sz="2000" dirty="0">
              <a:latin typeface="+mj-lt"/>
            </a:endParaRPr>
          </a:p>
          <a:p>
            <a:pPr algn="just"/>
            <a:endParaRPr lang="es-ES" sz="2000" dirty="0">
              <a:latin typeface="+mj-lt"/>
            </a:endParaRPr>
          </a:p>
          <a:p>
            <a:pPr algn="just"/>
            <a:endParaRPr lang="es-ES" sz="2000" dirty="0">
              <a:latin typeface="+mj-lt"/>
            </a:endParaRPr>
          </a:p>
          <a:p>
            <a:pPr lvl="1" algn="just"/>
            <a:r>
              <a:rPr lang="es-ES" sz="1600" dirty="0">
                <a:latin typeface="+mj-lt"/>
              </a:rPr>
              <a:t>Esto se puede realizar con una cadena de integradores como antes.</a:t>
            </a:r>
          </a:p>
          <a:p>
            <a:pPr algn="just"/>
            <a:r>
              <a:rPr lang="es-ES" sz="2000" dirty="0">
                <a:latin typeface="+mj-lt"/>
              </a:rPr>
              <a:t>Podemos construir la salida así:</a:t>
            </a:r>
          </a:p>
          <a:p>
            <a:pPr lvl="1" algn="just"/>
            <a:endParaRPr lang="es-ES" sz="2000" dirty="0">
              <a:latin typeface="+mj-lt"/>
            </a:endParaRPr>
          </a:p>
          <a:p>
            <a:pPr algn="just"/>
            <a:endParaRPr lang="es-PE" sz="2000" dirty="0">
              <a:latin typeface="+mj-lt"/>
            </a:endParaRPr>
          </a:p>
        </p:txBody>
      </p:sp>
      <p:pic>
        <p:nvPicPr>
          <p:cNvPr id="6" name="Imagen 5"/>
          <p:cNvPicPr>
            <a:picLocks noChangeAspect="1"/>
          </p:cNvPicPr>
          <p:nvPr/>
        </p:nvPicPr>
        <p:blipFill>
          <a:blip r:embed="rId2"/>
          <a:stretch>
            <a:fillRect/>
          </a:stretch>
        </p:blipFill>
        <p:spPr>
          <a:xfrm>
            <a:off x="2024060" y="2350347"/>
            <a:ext cx="5095875" cy="914400"/>
          </a:xfrm>
          <a:prstGeom prst="rect">
            <a:avLst/>
          </a:prstGeom>
        </p:spPr>
      </p:pic>
      <p:pic>
        <p:nvPicPr>
          <p:cNvPr id="7" name="Imagen 6"/>
          <p:cNvPicPr>
            <a:picLocks noChangeAspect="1"/>
          </p:cNvPicPr>
          <p:nvPr/>
        </p:nvPicPr>
        <p:blipFill>
          <a:blip r:embed="rId3"/>
          <a:stretch>
            <a:fillRect/>
          </a:stretch>
        </p:blipFill>
        <p:spPr>
          <a:xfrm>
            <a:off x="1395411" y="4278599"/>
            <a:ext cx="6353175" cy="1000125"/>
          </a:xfrm>
          <a:prstGeom prst="rect">
            <a:avLst/>
          </a:prstGeom>
        </p:spPr>
      </p:pic>
    </p:spTree>
    <p:extLst>
      <p:ext uri="{BB962C8B-B14F-4D97-AF65-F5344CB8AC3E}">
        <p14:creationId xmlns:p14="http://schemas.microsoft.com/office/powerpoint/2010/main" val="129806496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3243</TotalTime>
  <Words>1538</Words>
  <Application>Microsoft Office PowerPoint</Application>
  <PresentationFormat>Presentación en pantalla (4:3)</PresentationFormat>
  <Paragraphs>215</Paragraphs>
  <Slides>38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Arial</vt:lpstr>
      <vt:lpstr>Calibri</vt:lpstr>
      <vt:lpstr>Calibri Light</vt:lpstr>
      <vt:lpstr>Cambria Math</vt:lpstr>
      <vt:lpstr>Tema de Office</vt:lpstr>
      <vt:lpstr>Presentación de PowerPoint</vt:lpstr>
      <vt:lpstr>TEORÍA DE CONTROL 2</vt:lpstr>
      <vt:lpstr>Diagramas de simulación</vt:lpstr>
      <vt:lpstr>Diagramas de simulación</vt:lpstr>
      <vt:lpstr>Diagramas de simulación</vt:lpstr>
      <vt:lpstr>Diagramas de simulación</vt:lpstr>
      <vt:lpstr>Ejercicio</vt:lpstr>
      <vt:lpstr>¿Cómo tratar las derivadas de la entrada?</vt:lpstr>
      <vt:lpstr>¿Cómo tratar las derivadas de la entrada?</vt:lpstr>
      <vt:lpstr>Presentación de PowerPoint</vt:lpstr>
      <vt:lpstr>Ejercicio</vt:lpstr>
      <vt:lpstr>Relación entre Modelo de Estado y Función de Transferencia</vt:lpstr>
      <vt:lpstr>Relación entre Modelo de Estado y Función de Transferencia</vt:lpstr>
      <vt:lpstr>Relación entre Modelo de Estado y Función de Transferencia</vt:lpstr>
      <vt:lpstr>Relación entre Modelo de Estado y Función de Transferencia</vt:lpstr>
      <vt:lpstr>Relación entre Modelo de Estado y Función de Transferencia</vt:lpstr>
      <vt:lpstr>Relación entre Modelo de Estado y Función de Transferencia</vt:lpstr>
      <vt:lpstr>Relación entre Modelo de Estado y Función de Transferencia</vt:lpstr>
      <vt:lpstr>Relación entre Modelo de Estado y Función de Transferencia</vt:lpstr>
      <vt:lpstr>Actividad</vt:lpstr>
      <vt:lpstr>Ecuación Característica y Valores Propios</vt:lpstr>
      <vt:lpstr>Ecuación Característica y Valores Propios</vt:lpstr>
      <vt:lpstr>Ecuación Característica y Valores Propios</vt:lpstr>
      <vt:lpstr>Ecuación Característica y Valores Propios</vt:lpstr>
      <vt:lpstr>Ecuación Característica y Valores Propios</vt:lpstr>
      <vt:lpstr>Ejercicio</vt:lpstr>
      <vt:lpstr>Solución de la Ecuación de Estado</vt:lpstr>
      <vt:lpstr>Solución de la Ecuación de Estado</vt:lpstr>
      <vt:lpstr>Solución de la Ecuación de Estado</vt:lpstr>
      <vt:lpstr>Matriz de Transición de Estado</vt:lpstr>
      <vt:lpstr>Matriz de Transición de Estado</vt:lpstr>
      <vt:lpstr>Matriz de Transición de Estado</vt:lpstr>
      <vt:lpstr>Matriz de Transición de Estado</vt:lpstr>
      <vt:lpstr>Solución completa</vt:lpstr>
      <vt:lpstr>Solución mediante transformada de Laplace de la matriz de transición de estado</vt:lpstr>
      <vt:lpstr>Solución mediante transformada de Laplace de la matriz de transición de estado</vt:lpstr>
      <vt:lpstr>Solución mediante transformada de Laplace de la matriz de transición de estado</vt:lpstr>
      <vt:lpstr>Respuesta total del sistema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Angel Cataño Sanchez</dc:creator>
  <cp:lastModifiedBy>celso rmz</cp:lastModifiedBy>
  <cp:revision>244</cp:revision>
  <dcterms:created xsi:type="dcterms:W3CDTF">2017-08-15T01:34:00Z</dcterms:created>
  <dcterms:modified xsi:type="dcterms:W3CDTF">2024-03-20T14:04:50Z</dcterms:modified>
</cp:coreProperties>
</file>