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8" r:id="rId2"/>
    <p:sldId id="256" r:id="rId3"/>
    <p:sldId id="284" r:id="rId4"/>
    <p:sldId id="260" r:id="rId5"/>
    <p:sldId id="322" r:id="rId6"/>
    <p:sldId id="293" r:id="rId7"/>
    <p:sldId id="294" r:id="rId8"/>
    <p:sldId id="323" r:id="rId9"/>
    <p:sldId id="295" r:id="rId10"/>
    <p:sldId id="288" r:id="rId11"/>
    <p:sldId id="297" r:id="rId12"/>
    <p:sldId id="324" r:id="rId13"/>
    <p:sldId id="289" r:id="rId14"/>
    <p:sldId id="298" r:id="rId15"/>
    <p:sldId id="290" r:id="rId16"/>
    <p:sldId id="325" r:id="rId17"/>
    <p:sldId id="326" r:id="rId18"/>
    <p:sldId id="292" r:id="rId19"/>
    <p:sldId id="299" r:id="rId20"/>
    <p:sldId id="285" r:id="rId21"/>
    <p:sldId id="327" r:id="rId22"/>
    <p:sldId id="328" r:id="rId23"/>
    <p:sldId id="329" r:id="rId24"/>
    <p:sldId id="330" r:id="rId25"/>
    <p:sldId id="300" r:id="rId26"/>
    <p:sldId id="286" r:id="rId27"/>
    <p:sldId id="301" r:id="rId28"/>
    <p:sldId id="304" r:id="rId29"/>
    <p:sldId id="305" r:id="rId30"/>
    <p:sldId id="306" r:id="rId31"/>
    <p:sldId id="331" r:id="rId32"/>
    <p:sldId id="303" r:id="rId33"/>
    <p:sldId id="302" r:id="rId34"/>
    <p:sldId id="307" r:id="rId35"/>
    <p:sldId id="332" r:id="rId36"/>
    <p:sldId id="308" r:id="rId37"/>
    <p:sldId id="310" r:id="rId38"/>
    <p:sldId id="311" r:id="rId39"/>
    <p:sldId id="312" r:id="rId40"/>
    <p:sldId id="313" r:id="rId41"/>
    <p:sldId id="314" r:id="rId42"/>
    <p:sldId id="317" r:id="rId43"/>
    <p:sldId id="315" r:id="rId44"/>
    <p:sldId id="316" r:id="rId45"/>
    <p:sldId id="320" r:id="rId46"/>
    <p:sldId id="321" r:id="rId47"/>
    <p:sldId id="318" r:id="rId48"/>
    <p:sldId id="31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42A0B7-A9BF-4B78-83C4-03E3BF1D7DAE}">
          <p14:sldIdLst>
            <p14:sldId id="258"/>
          </p14:sldIdLst>
        </p14:section>
        <p14:section name="Sección sin título" id="{7E08C883-4046-4C1D-83B7-AFDDEA79CCC9}">
          <p14:sldIdLst>
            <p14:sldId id="256"/>
            <p14:sldId id="284"/>
            <p14:sldId id="260"/>
            <p14:sldId id="322"/>
            <p14:sldId id="293"/>
            <p14:sldId id="294"/>
            <p14:sldId id="323"/>
            <p14:sldId id="295"/>
            <p14:sldId id="288"/>
            <p14:sldId id="297"/>
            <p14:sldId id="324"/>
            <p14:sldId id="289"/>
            <p14:sldId id="298"/>
            <p14:sldId id="290"/>
            <p14:sldId id="325"/>
            <p14:sldId id="326"/>
            <p14:sldId id="292"/>
            <p14:sldId id="299"/>
            <p14:sldId id="285"/>
            <p14:sldId id="327"/>
            <p14:sldId id="328"/>
            <p14:sldId id="329"/>
            <p14:sldId id="330"/>
            <p14:sldId id="300"/>
            <p14:sldId id="286"/>
            <p14:sldId id="301"/>
            <p14:sldId id="304"/>
            <p14:sldId id="305"/>
            <p14:sldId id="306"/>
            <p14:sldId id="331"/>
            <p14:sldId id="303"/>
            <p14:sldId id="302"/>
            <p14:sldId id="307"/>
            <p14:sldId id="332"/>
            <p14:sldId id="308"/>
            <p14:sldId id="310"/>
            <p14:sldId id="311"/>
            <p14:sldId id="312"/>
            <p14:sldId id="313"/>
            <p14:sldId id="314"/>
            <p14:sldId id="317"/>
            <p14:sldId id="315"/>
            <p14:sldId id="316"/>
            <p14:sldId id="320"/>
            <p14:sldId id="321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810" y="72"/>
      </p:cViewPr>
      <p:guideLst>
        <p:guide orient="horz" pos="2183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F1BF-C838-44CB-BCC8-FC77A0E0D148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1456-0CFE-4CEA-AACD-A1D7BD0BEA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44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3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0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7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7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2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1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0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0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CF23-F881-4C7B-B080-8F6EF05B8923}" type="datetimeFigureOut">
              <a:rPr lang="es-PE" smtClean="0"/>
              <a:t>1/04/2024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824537"/>
            <a:ext cx="914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 Marcador de contenido" descr="LOGO-PUCP 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284" y="2348880"/>
            <a:ext cx="56259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2846"/>
          </a:xfrm>
        </p:spPr>
        <p:txBody>
          <a:bodyPr>
            <a:normAutofit fontScale="90000"/>
          </a:bodyPr>
          <a:lstStyle/>
          <a:p>
            <a:r>
              <a:rPr lang="es-ES" dirty="0"/>
              <a:t>Forma Canónica Diagonal o Modal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98797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Si los polos de la función de transferencia son todos distintos, podemos realizar la expansión en fraccionas parciales.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r>
              <a:rPr lang="es-ES" sz="2000" dirty="0">
                <a:latin typeface="+mj-lt"/>
              </a:rPr>
              <a:t>Cada término en la sumatoria se puede representar por: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10" y="1610819"/>
            <a:ext cx="4531524" cy="19626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22" y="4196363"/>
            <a:ext cx="6712184" cy="141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2846"/>
          </a:xfrm>
        </p:spPr>
        <p:txBody>
          <a:bodyPr>
            <a:normAutofit fontScale="90000"/>
          </a:bodyPr>
          <a:lstStyle/>
          <a:p>
            <a:r>
              <a:rPr lang="es-ES" dirty="0"/>
              <a:t>Forma Canónica Diagonal o Modal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50" y="1877969"/>
            <a:ext cx="6889650" cy="3717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38908" y="1468066"/>
                <a:ext cx="4033092" cy="179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s-PE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s-P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s-P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08" y="1468066"/>
                <a:ext cx="4033092" cy="1792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48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AB6C-789F-4F3F-907A-556E0CA6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2254"/>
          </a:xfrm>
        </p:spPr>
        <p:txBody>
          <a:bodyPr>
            <a:normAutofit/>
          </a:bodyPr>
          <a:lstStyle/>
          <a:p>
            <a:r>
              <a:rPr lang="es-ES" dirty="0"/>
              <a:t>Forma canónica diagonal: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7D87C-16DB-407E-A579-B0CEFAB3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309281"/>
            <a:ext cx="1323975" cy="4351338"/>
          </a:xfrm>
        </p:spPr>
        <p:txBody>
          <a:bodyPr/>
          <a:lstStyle/>
          <a:p>
            <a:r>
              <a:rPr lang="es-ES" dirty="0"/>
              <a:t>Según Ogata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66A95B-8451-C7C8-B5D4-0649D5450CAD}"/>
                  </a:ext>
                </a:extLst>
              </p:cNvPr>
              <p:cNvSpPr txBox="1"/>
              <p:nvPr/>
            </p:nvSpPr>
            <p:spPr>
              <a:xfrm>
                <a:off x="1595535" y="1295850"/>
                <a:ext cx="5206481" cy="156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/>
              </a:p>
              <a:p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566A95B-8451-C7C8-B5D4-0649D5450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35" y="1295850"/>
                <a:ext cx="5206481" cy="1567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45416638-3FE4-6BCC-BE1C-2295BF89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620" y="3045459"/>
            <a:ext cx="4600454" cy="27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Canónica de Jordán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A continuación, se considera el caso en el que el polinomio del denominador contiene raíces múltiples.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El desarrollo en fracciones simples es: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s-PE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PE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PE" sz="200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0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Canónica de Jordán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Su representación en espacio estados es:</a:t>
            </a:r>
            <a:endParaRPr lang="es-PE"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85456B-73C6-CDD2-1BA0-41ECB552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61" y="2183363"/>
            <a:ext cx="5716022" cy="36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6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Considere el sistema definido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Obtenga las representaciones en el espacio estados en la forma canónica controlable, observable y diagonal.</a:t>
                </a: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14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82B71-C911-43EC-AFC8-B4F9BB1D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Transformaciones entre conjuntos de variables de estado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609452-0ACB-4355-B9B6-390BB63A7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2000" dirty="0">
                    <a:latin typeface="+mj-lt"/>
                  </a:rPr>
                  <a:t>Como se ha visto no existe un único conjunto de variables de estados para realizar un comportamiento entrada-salida.</a:t>
                </a:r>
              </a:p>
              <a:p>
                <a:r>
                  <a:rPr lang="es-ES" sz="2000" dirty="0">
                    <a:latin typeface="+mj-lt"/>
                  </a:rPr>
                  <a:t>Dado una ecuación en espacio estados: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s-ES" sz="20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r>
                  <a:rPr lang="es-PE" sz="2000" dirty="0">
                    <a:latin typeface="+mj-lt"/>
                  </a:rPr>
                  <a:t>Se puede realizar la transformación de variables utilizando una matriz de transformación: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𝑇𝑧</m:t>
                    </m:r>
                  </m:oMath>
                </a14:m>
                <a:r>
                  <a:rPr lang="es-PE" sz="2000" dirty="0">
                    <a:latin typeface="+mj-lt"/>
                  </a:rPr>
                  <a:t> ;   para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s-P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PE" sz="2000" dirty="0">
                  <a:latin typeface="+mj-lt"/>
                </a:endParaRPr>
              </a:p>
              <a:p>
                <a:r>
                  <a:rPr lang="es-PE" sz="2000" dirty="0">
                    <a:latin typeface="+mj-lt"/>
                  </a:rPr>
                  <a:t>Donde T es la matriz de transformación y z es el nuevo vector de estados.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609452-0ACB-4355-B9B6-390BB63A7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46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52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82B71-C911-43EC-AFC8-B4F9BB1D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Transformaciones entre conjuntos de variables de estado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609452-0ACB-4355-B9B6-390BB63A7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PE" sz="2000" dirty="0"/>
                  <a:t>Entonces.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̇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𝐴𝑇𝑧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s-PE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𝐶𝑇𝑧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s-PE" sz="2000" dirty="0"/>
              </a:p>
              <a:p>
                <a:r>
                  <a:rPr lang="es-PE" sz="2000" dirty="0"/>
                  <a:t>Luego: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𝐴𝑇𝑧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PE" sz="20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s-PE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𝐶𝑇𝑧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es-PE" sz="2000" dirty="0"/>
              </a:p>
              <a:p>
                <a:r>
                  <a:rPr lang="es-PE" sz="2000" dirty="0"/>
                  <a:t>Finalmente: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PE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PE" sz="2000" dirty="0"/>
              </a:p>
              <a:p>
                <a:r>
                  <a:rPr lang="es-PE" sz="2000" dirty="0"/>
                  <a:t>Donde: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𝐴𝑇</m:t>
                    </m:r>
                  </m:oMath>
                </a14:m>
                <a:r>
                  <a:rPr lang="es-PE" sz="2000" dirty="0"/>
                  <a:t>  ;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PE" sz="20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PE" sz="20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PE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𝐶𝑇</m:t>
                    </m:r>
                  </m:oMath>
                </a14:m>
                <a:r>
                  <a:rPr lang="es-PE" sz="2000" dirty="0"/>
                  <a:t>;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20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s-PE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609452-0ACB-4355-B9B6-390BB63A7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Diagonalización</a:t>
            </a:r>
            <a:r>
              <a:rPr lang="es-ES" dirty="0"/>
              <a:t> de la matriz 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08386"/>
            <a:ext cx="7886700" cy="4768577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Si la forma canónica controlable con valores propios distintos: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r>
              <a:rPr lang="es-ES" sz="2000" dirty="0">
                <a:latin typeface="+mj-lt"/>
              </a:rPr>
              <a:t>La transformación x=</a:t>
            </a:r>
            <a:r>
              <a:rPr lang="es-ES" sz="2000" dirty="0" err="1">
                <a:latin typeface="+mj-lt"/>
              </a:rPr>
              <a:t>Pz</a:t>
            </a:r>
            <a:r>
              <a:rPr lang="es-ES" sz="2000" dirty="0">
                <a:latin typeface="+mj-lt"/>
              </a:rPr>
              <a:t>, donde:</a:t>
            </a:r>
          </a:p>
          <a:p>
            <a:pPr algn="just"/>
            <a:endParaRPr lang="es-ES" sz="2000" dirty="0">
              <a:latin typeface="+mj-lt"/>
            </a:endParaRPr>
          </a:p>
          <a:p>
            <a:pPr lvl="1" algn="just"/>
            <a:endParaRPr lang="es-ES" sz="2000" dirty="0">
              <a:latin typeface="+mj-lt"/>
            </a:endParaRP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8" y="1914550"/>
            <a:ext cx="3861074" cy="15594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18" y="4182583"/>
            <a:ext cx="3035600" cy="16296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91" y="1954237"/>
            <a:ext cx="739727" cy="15594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105" y="2347898"/>
            <a:ext cx="2471245" cy="39249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071284" y="2901144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D=0</a:t>
            </a:r>
            <a:endParaRPr lang="es-P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6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Diagonalización</a:t>
            </a:r>
            <a:r>
              <a:rPr lang="es-ES" dirty="0"/>
              <a:t> de la matriz A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Transformará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s-ES" sz="2000" dirty="0">
                    <a:latin typeface="+mj-lt"/>
                  </a:rPr>
                  <a:t> en la matriz diagonal:</a:t>
                </a: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3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TEORÍA DE CONTROL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Celso De La Cruz Casaño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91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Ejercicio: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Transformar la forma canónica controlable del sistema: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En </a:t>
                </a:r>
                <a:r>
                  <a:rPr lang="es-PE" sz="2000" dirty="0">
                    <a:latin typeface="+mj-lt"/>
                  </a:rPr>
                  <a:t>la forma canónica</a:t>
                </a:r>
                <a:r>
                  <a:rPr lang="es-ES" sz="2000" dirty="0">
                    <a:latin typeface="+mj-lt"/>
                  </a:rPr>
                  <a:t> diagonal.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6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Diseño de sistemas de control empleando la teoría de espacio estado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052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El uso de la notación matricial simplifica enormemente la representación matemática de los sistemas de ecuaciones. </a:t>
            </a:r>
          </a:p>
          <a:p>
            <a:pPr algn="just"/>
            <a:r>
              <a:rPr lang="es-ES" sz="2000" dirty="0">
                <a:latin typeface="+mj-lt"/>
              </a:rPr>
              <a:t>El incremento en el número de variables de estado, de entradas o de salidas no aumenta la complejidad de las ecuaciones.</a:t>
            </a:r>
          </a:p>
          <a:p>
            <a:pPr algn="just"/>
            <a:r>
              <a:rPr lang="es-ES" sz="2000" dirty="0">
                <a:latin typeface="+mj-lt"/>
              </a:rPr>
              <a:t>El análisis de sistemas complicados con múltiples entradas y salidas se realiza mediante procedimientos sólo ligeramente más complicados que los requeridos para el análisis de sistemas de ecuaciones diferenciales escalares de primer orden.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115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22421" y="1629963"/>
                <a:ext cx="411383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Considere el siguiente sistema de péndulo invertido.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El objetivo es controlar para que el ángulo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" sz="2000" dirty="0">
                    <a:latin typeface="+mj-lt"/>
                  </a:rPr>
                  <a:t> y la posición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2000" dirty="0">
                    <a:latin typeface="+mj-lt"/>
                  </a:rPr>
                  <a:t> se mantengan en cero, a pesar de las perturbaciones.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Diseñar el controlador de este sistema utilizando las teorías clásicas implicaría diseñar dos controladores, sin embargo, la dinámica está acoplada y no se podría diseñar los controladores por separado.</a:t>
                </a: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421" y="1629963"/>
                <a:ext cx="4113831" cy="4351338"/>
              </a:xfrm>
              <a:blipFill>
                <a:blip r:embed="rId2"/>
                <a:stretch>
                  <a:fillRect l="-1333" t="-140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D812284-AFF5-4055-83C9-5B45D8EB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02" y="1629963"/>
            <a:ext cx="3879098" cy="40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421" y="1629963"/>
            <a:ext cx="4113831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Lo más adecuado para controlar este sistema es utilizando las teorías de control moderna.</a:t>
            </a:r>
          </a:p>
          <a:p>
            <a:pPr algn="just"/>
            <a:r>
              <a:rPr lang="es-ES" sz="2000" dirty="0">
                <a:latin typeface="+mj-lt"/>
              </a:rPr>
              <a:t>El modelo es el siguiente (Ogata).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812284-AFF5-4055-83C9-5B45D8EB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02" y="1629963"/>
            <a:ext cx="3879098" cy="40113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786687-F84D-442F-8660-0B8B7DDB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1" y="3057068"/>
            <a:ext cx="4108487" cy="17337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1BE616-9119-4806-BB79-62E9DAA7B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470" y="4983113"/>
            <a:ext cx="2270384" cy="6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3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Controlabilidad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987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Controlabilidad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Controlabilidad: Dado un estado (deseado) final x(f), se dice que el sistema es completamente controlable (para x(f)), si para cada posible estado inicial x existe un control que comanda x a x(f).</a:t>
            </a:r>
          </a:p>
          <a:p>
            <a:pPr algn="just"/>
            <a:endParaRPr lang="es-PE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1047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962"/>
          </a:xfrm>
        </p:spPr>
        <p:txBody>
          <a:bodyPr/>
          <a:lstStyle/>
          <a:p>
            <a:r>
              <a:rPr lang="es-ES" dirty="0"/>
              <a:t>Rango de una matriz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5" y="1276116"/>
            <a:ext cx="7400925" cy="4181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A21DFF-AD9F-4081-818F-EF2D53D269E9}"/>
              </a:ext>
            </a:extLst>
          </p:cNvPr>
          <p:cNvSpPr txBox="1"/>
          <p:nvPr/>
        </p:nvSpPr>
        <p:spPr>
          <a:xfrm>
            <a:off x="729492" y="5475347"/>
            <a:ext cx="8414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Dependencia lineal de las columnas de A:    </a:t>
            </a:r>
            <a:r>
              <a:rPr lang="es-PE" b="1" dirty="0"/>
              <a:t>A(:,1)*3+A(:,2)+A(:,3) = A(:,4)*2</a:t>
            </a:r>
          </a:p>
        </p:txBody>
      </p:sp>
    </p:spTree>
    <p:extLst>
      <p:ext uri="{BB962C8B-B14F-4D97-AF65-F5344CB8AC3E}">
        <p14:creationId xmlns:p14="http://schemas.microsoft.com/office/powerpoint/2010/main" val="57117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Controlabilidad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690689"/>
            <a:ext cx="67722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18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1: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550840"/>
            <a:ext cx="6496050" cy="25241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323975" y="4528969"/>
            <a:ext cx="677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NOTA: Es linealmente dependiente si un vector es obtenido con la combinación lineal de los otros.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68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Formas Canónicas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5818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Calibri" panose="020F0502020204030204" pitchFamily="34" charset="0"/>
              </a:rPr>
              <a:t>Texto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b="1" dirty="0"/>
              <a:t>Modern Control </a:t>
            </a:r>
            <a:r>
              <a:rPr lang="es-PE" sz="1800" b="1" dirty="0" err="1"/>
              <a:t>Systems</a:t>
            </a:r>
            <a:r>
              <a:rPr lang="es-PE" sz="1800" b="1" dirty="0"/>
              <a:t>.</a:t>
            </a:r>
            <a:r>
              <a:rPr lang="es-PE" sz="1800" dirty="0"/>
              <a:t> Richard </a:t>
            </a:r>
            <a:r>
              <a:rPr lang="es-PE" sz="1800" dirty="0" err="1"/>
              <a:t>Dorf</a:t>
            </a:r>
            <a:r>
              <a:rPr lang="es-PE" sz="1800" dirty="0"/>
              <a:t> y Robert </a:t>
            </a:r>
            <a:r>
              <a:rPr lang="es-PE" sz="1800" dirty="0" err="1"/>
              <a:t>Bishop</a:t>
            </a:r>
            <a:r>
              <a:rPr lang="en-US" sz="1800" dirty="0"/>
              <a:t>,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Ingeniería</a:t>
            </a:r>
            <a:r>
              <a:rPr lang="en-US" sz="1800" b="1" dirty="0"/>
              <a:t> de Control </a:t>
            </a:r>
            <a:r>
              <a:rPr lang="en-US" sz="1800" b="1" dirty="0" err="1"/>
              <a:t>Moderna</a:t>
            </a:r>
            <a:r>
              <a:rPr lang="en-US" sz="1800" dirty="0"/>
              <a:t>. </a:t>
            </a:r>
            <a:r>
              <a:rPr lang="en-US" sz="1800" dirty="0" err="1"/>
              <a:t>Katsuiko</a:t>
            </a:r>
            <a:r>
              <a:rPr lang="en-US" sz="1800" dirty="0"/>
              <a:t> Ogata,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1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2: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302460" y="5066851"/>
            <a:ext cx="677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NOTA: Es linealmente dependiente si un vector es obtenido con la combinación lineal de los otros.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366922"/>
            <a:ext cx="67341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33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péndulo invertido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22421" y="1629963"/>
                <a:ext cx="411383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Determinar si el sistema de péndulo invertido es controlable. Considerar: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s-ES" sz="2000" dirty="0">
                    <a:latin typeface="+mj-lt"/>
                  </a:rPr>
                  <a:t>. La variable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sz="2000" dirty="0">
                    <a:latin typeface="+mj-lt"/>
                  </a:rPr>
                  <a:t> es la gravedad.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421" y="1629963"/>
                <a:ext cx="4113831" cy="4351338"/>
              </a:xfrm>
              <a:blipFill>
                <a:blip r:embed="rId2"/>
                <a:stretch>
                  <a:fillRect l="-1333" t="-140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D812284-AFF5-4055-83C9-5B45D8EB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02" y="1629963"/>
            <a:ext cx="3879098" cy="40113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786687-F84D-442F-8660-0B8B7DDBA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65" y="3062112"/>
            <a:ext cx="4108487" cy="17337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1BE616-9119-4806-BB79-62E9DAA7B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472" y="4947859"/>
            <a:ext cx="2270384" cy="6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7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Controlabilidad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2965888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Sí los autovalores son distintos y las ecuaciones de estado están en la forma modal, el sistema es completamente controlable, considerando que ninguna de las filas de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de entrada son ceros.</a:t>
                </a: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2965888" cy="4351338"/>
              </a:xfrm>
              <a:blipFill>
                <a:blip r:embed="rId2"/>
                <a:stretch>
                  <a:fillRect l="-1848" t="-1401" r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034" y="1575076"/>
            <a:ext cx="4591012" cy="38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Observabilidad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01" y="1524000"/>
            <a:ext cx="6658598" cy="42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60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Observabilidad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804042" y="1690688"/>
                <a:ext cx="3179379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Sí los </a:t>
                </a:r>
                <a:r>
                  <a:rPr lang="es-ES" sz="2000" dirty="0" err="1">
                    <a:latin typeface="+mj-lt"/>
                  </a:rPr>
                  <a:t>autovalores</a:t>
                </a:r>
                <a:r>
                  <a:rPr lang="es-ES" sz="2000" dirty="0">
                    <a:latin typeface="+mj-lt"/>
                  </a:rPr>
                  <a:t> son distintos y las ecuaciones de estado están en la forma modal, el sistema es completamente observable, considerando que ninguna de las columnas de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de salida son ceros.</a:t>
                </a:r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42" y="1690688"/>
                <a:ext cx="3179379" cy="2554545"/>
              </a:xfrm>
              <a:prstGeom prst="rect">
                <a:avLst/>
              </a:prstGeom>
              <a:blipFill>
                <a:blip r:embed="rId2"/>
                <a:stretch>
                  <a:fillRect l="-2111" t="-1193" r="-1919" b="-33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68" y="1848344"/>
            <a:ext cx="4466932" cy="35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49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1: péndulo invertido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22421" y="1629963"/>
                <a:ext cx="4113831" cy="435133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Determinar si el sistema de péndulo invertido es observable. Considerar: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s-ES" sz="2000" dirty="0">
                    <a:latin typeface="+mj-lt"/>
                  </a:rPr>
                  <a:t>. La variable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sz="2000" dirty="0">
                    <a:latin typeface="+mj-lt"/>
                  </a:rPr>
                  <a:t> es la gravedad.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421" y="1629963"/>
                <a:ext cx="4113831" cy="4351338"/>
              </a:xfrm>
              <a:blipFill>
                <a:blip r:embed="rId2"/>
                <a:stretch>
                  <a:fillRect l="-1333" t="-196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D812284-AFF5-4055-83C9-5B45D8EB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02" y="1629963"/>
            <a:ext cx="3879098" cy="40113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786687-F84D-442F-8660-0B8B7DDBA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20" y="2768760"/>
            <a:ext cx="4108487" cy="17337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1BE616-9119-4806-BB79-62E9DAA7B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471" y="4590453"/>
            <a:ext cx="2270384" cy="6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71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20" y="1690689"/>
            <a:ext cx="24479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90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42" y="365126"/>
            <a:ext cx="3836441" cy="54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2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981200"/>
            <a:ext cx="49339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0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94" y="1690689"/>
            <a:ext cx="6734011" cy="37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0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9878"/>
          </a:xfrm>
        </p:spPr>
        <p:txBody>
          <a:bodyPr>
            <a:normAutofit fontScale="90000"/>
          </a:bodyPr>
          <a:lstStyle/>
          <a:p>
            <a:r>
              <a:rPr lang="es-ES" dirty="0"/>
              <a:t>Forma Canónica Controlable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8" y="980254"/>
            <a:ext cx="7320784" cy="4904763"/>
          </a:xfrm>
          <a:prstGeom prst="rect">
            <a:avLst/>
          </a:prstGeom>
        </p:spPr>
      </p:pic>
      <p:pic>
        <p:nvPicPr>
          <p:cNvPr id="5" name="Imagen 4" descr="Pizarra&#10;&#10;Descripción generada automáticamente con confianza media">
            <a:extLst>
              <a:ext uri="{FF2B5EF4-FFF2-40B4-BE49-F238E27FC236}">
                <a16:creationId xmlns:a16="http://schemas.microsoft.com/office/drawing/2014/main" id="{8B5207A6-91A4-4A72-B3E3-77D63A95F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74" y="777355"/>
            <a:ext cx="3513059" cy="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6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23" y="2251019"/>
            <a:ext cx="8044027" cy="23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7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26" y="521904"/>
            <a:ext cx="4838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97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819807" y="1690689"/>
                <a:ext cx="7358993" cy="136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latin typeface="+mj-lt"/>
                  </a:rPr>
                  <a:t>Determinar si el siguiente sistema es controlable y observable:</a:t>
                </a:r>
              </a:p>
              <a:p>
                <a:endParaRPr lang="es-ES" sz="2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+2.5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+2.5)(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1690689"/>
                <a:ext cx="7358993" cy="1367234"/>
              </a:xfrm>
              <a:prstGeom prst="rect">
                <a:avLst/>
              </a:prstGeom>
              <a:blipFill>
                <a:blip r:embed="rId2"/>
                <a:stretch>
                  <a:fillRect l="-828" t="-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15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331" y="115614"/>
            <a:ext cx="8650013" cy="945931"/>
          </a:xfrm>
        </p:spPr>
        <p:txBody>
          <a:bodyPr>
            <a:noAutofit/>
          </a:bodyPr>
          <a:lstStyle/>
          <a:p>
            <a:r>
              <a:rPr lang="es-PE" sz="3600" dirty="0"/>
              <a:t>Controlabilidad, </a:t>
            </a:r>
            <a:r>
              <a:rPr lang="es-PE" sz="3600" dirty="0" err="1"/>
              <a:t>observabilidad</a:t>
            </a:r>
            <a:r>
              <a:rPr lang="es-PE" sz="3600" dirty="0"/>
              <a:t> y función de transferencia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B5B98B-87A0-4628-9B65-B716A4C4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7" y="1478951"/>
            <a:ext cx="7526646" cy="431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0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331" y="115614"/>
            <a:ext cx="8650013" cy="945931"/>
          </a:xfrm>
        </p:spPr>
        <p:txBody>
          <a:bodyPr>
            <a:noAutofit/>
          </a:bodyPr>
          <a:lstStyle/>
          <a:p>
            <a:r>
              <a:rPr lang="es-PE" sz="3600" dirty="0"/>
              <a:t>Controlabilidad, </a:t>
            </a:r>
            <a:r>
              <a:rPr lang="es-PE" sz="3600" dirty="0" err="1"/>
              <a:t>observabilidad</a:t>
            </a:r>
            <a:r>
              <a:rPr lang="es-PE" sz="3600" dirty="0"/>
              <a:t> y función de transferencia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713B3AD-CAEA-2714-537D-FAEFEB4B2F96}"/>
                  </a:ext>
                </a:extLst>
              </p:cNvPr>
              <p:cNvSpPr txBox="1"/>
              <p:nvPr/>
            </p:nvSpPr>
            <p:spPr>
              <a:xfrm>
                <a:off x="951639" y="1357604"/>
                <a:ext cx="7865790" cy="2359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PE" sz="2000" b="0" i="1" dirty="0">
                  <a:latin typeface="Cambria Math" panose="02040503050406030204" pitchFamily="18" charset="0"/>
                </a:endParaRPr>
              </a:p>
              <a:p>
                <a:r>
                  <a:rPr lang="es-PE" sz="2000" dirty="0">
                    <a:latin typeface="+mj-lt"/>
                  </a:rPr>
                  <a:t>Ejemplo: hallar la controlabilidad, </a:t>
                </a:r>
                <a:r>
                  <a:rPr lang="es-PE" sz="2000" dirty="0" err="1">
                    <a:latin typeface="+mj-lt"/>
                  </a:rPr>
                  <a:t>observabilidad</a:t>
                </a:r>
                <a:r>
                  <a:rPr lang="es-PE" sz="2000" dirty="0">
                    <a:latin typeface="+mj-lt"/>
                  </a:rPr>
                  <a:t> y analizar la función de transferencia.</a:t>
                </a:r>
              </a:p>
              <a:p>
                <a:endParaRPr lang="es-PE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PE" sz="2000" b="0" dirty="0"/>
              </a:p>
              <a:p>
                <a:endParaRPr lang="es-PE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713B3AD-CAEA-2714-537D-FAEFEB4B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39" y="1357604"/>
                <a:ext cx="7865790" cy="2359877"/>
              </a:xfrm>
              <a:prstGeom prst="rect">
                <a:avLst/>
              </a:prstGeom>
              <a:blipFill>
                <a:blip r:embed="rId2"/>
                <a:stretch>
                  <a:fillRect l="-1938" b="-258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835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792"/>
          </a:xfrm>
        </p:spPr>
        <p:txBody>
          <a:bodyPr/>
          <a:lstStyle/>
          <a:p>
            <a:r>
              <a:rPr lang="es-ES" dirty="0"/>
              <a:t>Ejemplo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1017"/>
            <a:ext cx="8115957" cy="476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0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792"/>
          </a:xfrm>
        </p:spPr>
        <p:txBody>
          <a:bodyPr/>
          <a:lstStyle/>
          <a:p>
            <a:r>
              <a:rPr lang="es-ES" dirty="0"/>
              <a:t>Ejemplo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2" y="1050541"/>
            <a:ext cx="7485336" cy="47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3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792"/>
          </a:xfrm>
        </p:spPr>
        <p:txBody>
          <a:bodyPr/>
          <a:lstStyle/>
          <a:p>
            <a:r>
              <a:rPr lang="es-ES" dirty="0"/>
              <a:t>Ejemplo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1" y="1170919"/>
            <a:ext cx="8619558" cy="46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6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792"/>
          </a:xfrm>
        </p:spPr>
        <p:txBody>
          <a:bodyPr/>
          <a:lstStyle/>
          <a:p>
            <a:r>
              <a:rPr lang="es-ES" dirty="0"/>
              <a:t>Ejemplo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6" y="1170919"/>
            <a:ext cx="8428147" cy="454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7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AB6C-789F-4F3F-907A-556E0CA6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Forma canónica controlable: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7D87C-16DB-407E-A579-B0CEFAB3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1962150" cy="4351338"/>
          </a:xfrm>
        </p:spPr>
        <p:txBody>
          <a:bodyPr/>
          <a:lstStyle/>
          <a:p>
            <a:r>
              <a:rPr lang="es-ES" dirty="0"/>
              <a:t>Según Ogata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4F100E-C39F-4872-9D27-23E7063F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25946"/>
            <a:ext cx="6353175" cy="42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4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9878"/>
          </a:xfrm>
        </p:spPr>
        <p:txBody>
          <a:bodyPr>
            <a:normAutofit fontScale="90000"/>
          </a:bodyPr>
          <a:lstStyle/>
          <a:p>
            <a:r>
              <a:rPr lang="es-ES" dirty="0"/>
              <a:t>Forma Canónica Observable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885005"/>
            <a:ext cx="56007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3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9878"/>
          </a:xfrm>
        </p:spPr>
        <p:txBody>
          <a:bodyPr>
            <a:normAutofit fontScale="90000"/>
          </a:bodyPr>
          <a:lstStyle/>
          <a:p>
            <a:r>
              <a:rPr lang="es-ES" dirty="0"/>
              <a:t>Forma Canónica Observable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09" y="901787"/>
            <a:ext cx="6991350" cy="49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9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AB6C-789F-4F3F-907A-556E0CA6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5998"/>
          </a:xfrm>
        </p:spPr>
        <p:txBody>
          <a:bodyPr/>
          <a:lstStyle/>
          <a:p>
            <a:r>
              <a:rPr lang="es-ES" dirty="0"/>
              <a:t>Forma canónica observable: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7D87C-16DB-407E-A579-B0CEFAB3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1962150" cy="4351338"/>
          </a:xfrm>
        </p:spPr>
        <p:txBody>
          <a:bodyPr/>
          <a:lstStyle/>
          <a:p>
            <a:r>
              <a:rPr lang="es-ES" dirty="0"/>
              <a:t>Según Ogata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E3A339-050B-4545-B2D5-98BDDDE2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1301124"/>
            <a:ext cx="6186488" cy="45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8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9878"/>
          </a:xfrm>
        </p:spPr>
        <p:txBody>
          <a:bodyPr>
            <a:normAutofit fontScale="90000"/>
          </a:bodyPr>
          <a:lstStyle/>
          <a:p>
            <a:r>
              <a:rPr lang="es-ES" dirty="0"/>
              <a:t>Relación entre formas canónicas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82" y="2584888"/>
            <a:ext cx="4840835" cy="16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19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3983</TotalTime>
  <Words>944</Words>
  <Application>Microsoft Office PowerPoint</Application>
  <PresentationFormat>Presentación en pantalla (4:3)</PresentationFormat>
  <Paragraphs>155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TEORÍA DE CONTROL 2</vt:lpstr>
      <vt:lpstr>Formas Canónicas</vt:lpstr>
      <vt:lpstr>Forma Canónica Controlable</vt:lpstr>
      <vt:lpstr>Forma canónica controlable:</vt:lpstr>
      <vt:lpstr>Forma Canónica Observable</vt:lpstr>
      <vt:lpstr>Forma Canónica Observable</vt:lpstr>
      <vt:lpstr>Forma canónica observable:</vt:lpstr>
      <vt:lpstr>Relación entre formas canónicas</vt:lpstr>
      <vt:lpstr>Forma Canónica Diagonal o Modal</vt:lpstr>
      <vt:lpstr>Forma Canónica Diagonal o Modal</vt:lpstr>
      <vt:lpstr>Forma canónica diagonal:</vt:lpstr>
      <vt:lpstr>Forma Canónica de Jordán</vt:lpstr>
      <vt:lpstr>Forma Canónica de Jordán</vt:lpstr>
      <vt:lpstr>Ejercicio </vt:lpstr>
      <vt:lpstr>Transformaciones entre conjuntos de variables de estado</vt:lpstr>
      <vt:lpstr>Transformaciones entre conjuntos de variables de estado</vt:lpstr>
      <vt:lpstr>Diagonalización de la matriz A</vt:lpstr>
      <vt:lpstr>Diagonalización de la matriz A</vt:lpstr>
      <vt:lpstr>Ejercicio:</vt:lpstr>
      <vt:lpstr>Diseño de sistemas de control empleando la teoría de espacio estado</vt:lpstr>
      <vt:lpstr>Introducción </vt:lpstr>
      <vt:lpstr>Ejemplo </vt:lpstr>
      <vt:lpstr>Ejemplo </vt:lpstr>
      <vt:lpstr>Controlabilidad</vt:lpstr>
      <vt:lpstr>Controlabilidad </vt:lpstr>
      <vt:lpstr>Rango de una matriz</vt:lpstr>
      <vt:lpstr>Controlabilidad</vt:lpstr>
      <vt:lpstr>Ejemplo 1:</vt:lpstr>
      <vt:lpstr>Ejemplo 2:</vt:lpstr>
      <vt:lpstr>Ejemplo: péndulo invertido </vt:lpstr>
      <vt:lpstr>Controlabilidad</vt:lpstr>
      <vt:lpstr>Observabilidad</vt:lpstr>
      <vt:lpstr>Observabilidad</vt:lpstr>
      <vt:lpstr>Ejemplo 1: péndulo invertido </vt:lpstr>
      <vt:lpstr>Ejemplo 2</vt:lpstr>
      <vt:lpstr>Ejemplo 2</vt:lpstr>
      <vt:lpstr>Ejemplo 2</vt:lpstr>
      <vt:lpstr>Ejemplo 2</vt:lpstr>
      <vt:lpstr>Ejemplo 2</vt:lpstr>
      <vt:lpstr>Ejemplo 2</vt:lpstr>
      <vt:lpstr>Actividad</vt:lpstr>
      <vt:lpstr>Controlabilidad, observabilidad y función de transferencia</vt:lpstr>
      <vt:lpstr>Controlabilidad, observabilidad y función de transferencia</vt:lpstr>
      <vt:lpstr>Ejemplo</vt:lpstr>
      <vt:lpstr>Ejemplo</vt:lpstr>
      <vt:lpstr>Ejemplo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Cataño Sanchez</dc:creator>
  <cp:lastModifiedBy>celso rmz</cp:lastModifiedBy>
  <cp:revision>270</cp:revision>
  <dcterms:created xsi:type="dcterms:W3CDTF">2017-08-15T01:34:00Z</dcterms:created>
  <dcterms:modified xsi:type="dcterms:W3CDTF">2024-04-01T22:26:29Z</dcterms:modified>
</cp:coreProperties>
</file>