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8" r:id="rId2"/>
    <p:sldId id="256" r:id="rId3"/>
    <p:sldId id="28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35" r:id="rId20"/>
    <p:sldId id="337" r:id="rId21"/>
    <p:sldId id="304" r:id="rId22"/>
    <p:sldId id="305" r:id="rId23"/>
    <p:sldId id="306" r:id="rId24"/>
    <p:sldId id="338" r:id="rId25"/>
    <p:sldId id="339" r:id="rId26"/>
    <p:sldId id="340" r:id="rId27"/>
    <p:sldId id="341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42" r:id="rId37"/>
    <p:sldId id="317" r:id="rId38"/>
    <p:sldId id="318" r:id="rId39"/>
    <p:sldId id="324" r:id="rId40"/>
    <p:sldId id="319" r:id="rId41"/>
    <p:sldId id="322" r:id="rId42"/>
    <p:sldId id="343" r:id="rId43"/>
    <p:sldId id="325" r:id="rId44"/>
    <p:sldId id="326" r:id="rId45"/>
    <p:sldId id="332" r:id="rId46"/>
    <p:sldId id="327" r:id="rId47"/>
    <p:sldId id="328" r:id="rId48"/>
    <p:sldId id="329" r:id="rId49"/>
    <p:sldId id="330" r:id="rId50"/>
    <p:sldId id="331" r:id="rId51"/>
    <p:sldId id="333" r:id="rId52"/>
    <p:sldId id="34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335"/>
            <p14:sldId id="337"/>
            <p14:sldId id="304"/>
            <p14:sldId id="305"/>
            <p14:sldId id="306"/>
            <p14:sldId id="338"/>
            <p14:sldId id="339"/>
            <p14:sldId id="340"/>
            <p14:sldId id="341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42"/>
            <p14:sldId id="317"/>
            <p14:sldId id="318"/>
            <p14:sldId id="324"/>
            <p14:sldId id="319"/>
            <p14:sldId id="322"/>
            <p14:sldId id="343"/>
            <p14:sldId id="325"/>
            <p14:sldId id="326"/>
            <p14:sldId id="332"/>
            <p14:sldId id="327"/>
            <p14:sldId id="328"/>
            <p14:sldId id="329"/>
            <p14:sldId id="330"/>
            <p14:sldId id="331"/>
            <p14:sldId id="333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10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5:06:5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6 924,'-1'-6'7832,"9"15"-7787,-1-1-1,-1 1 1,1 0 0,-1 1-1,-1-1 1,0 1-1,0 1 1,-1-1 0,-1 0-1,1 1 1,2 17 0,9 25 18,-3-5-42,-11-47-24,12 46-437,-12-45 419,1-6-69,16-44 80,-15 38 19,9-32 33,10-25-30,-22 66-21,10-32-28,-9 31 32,-1 0-1,1 0 1,-1 1 0,1-1 0,0 0-1,-1 0 1,1 0 0,0 0 0,0 1 0,0-1-1,1 1 1,-1-1 0,0 0 0,1 1-1,-1 0 1,1-1 0,1 0 0,-2 1 58,10 34-18,11 94-50,-22-125 13,5 26-20,-2-7-119,-3-19 92,0-1-155,0-1 200,0 0-1,0 0 0,0 1 0,0-1 0,0 0 0,0 0 0,0 1 0,0-1 1,0 0-1,0 1 0,0-1 0,0 0 0,0 0 0,0 0 0,0 1 0,0-1 1,1 0-1,-1 0 0,0 1 0,0-1 0,0 0 0,0 0 0,1 0 1,-1 1-1,0-1 0,0 0 0,0 0 0,1 0 0,-1 0 0,0 0 0,0 1 1,1-1-1,-1 0 0,0 0 0,0 0 0,1 0 0,-1 0 0,0 0 1,0 0-1,1 0 0,-1 0 0,0 0 0,0 0 0,1 0 0,-1 0 0,0 0 1,1 0-1,10-11 84,0 0 0,-1 0-1,-1-1 1,1 0 0,-2 0 0,12-23 0,-9 16 68,1 0 1,29-34-1,3-4-70,-43 56-211,9-12-1342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5:07:0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1 940,'0'0'8346,"-1"3"-8331,-3 22-71,1-1 0,1 1 1,2-1-1,0 1 0,5 26 0,1-9-403,-6-40 436,3 12-192,-3-14 187,-1 1 1,1-1-1,0 0 1,0 1-1,0-1 0,0 0 1,0 1-1,0-1 1,0 0-1,1 1 0,-1-1 1,0 0-1,0 1 1,0-1-1,0 0 1,0 1-1,0-1 0,1 0 1,-1 1-1,0-1 1,0 0-1,0 0 0,1 1 1,-1-1-1,0 0 1,0 0-1,1 1 0,-1-1 1,0 0-1,0 0 1,1 0-1,-1 0 0,0 0 1,1 1-1,-1-1 1,1 0-1,5-5 21,-4 3 5,0 0-1,0 0 0,0-1 1,0 1-1,-1 0 0,1-1 1,0 1-1,-1-1 0,0 1 1,0-1-1,1-3 0,4-5-15,19-47 22,-24 57 1,19-39 10,-19 38 29,-1 3-45,0-1 0,0 0 0,0 0-1,0 0 1,0 1 0,1-1 0,-1 0 0,0 0-1,0 0 1,0 0 0,0 1 0,1-1 0,-1 0-1,0 0 1,0 0 0,0 0 0,1 0 0,-1 0-1,0 1 1,0-1 0,0 0 0,1 0 0,-1 0-1,0 0 1,0 0 0,1 0 0,-1 0-1,0 0 1,0 0 0,1 0 0,-1 0 0,0 0-1,0 0 1,0-1 0,1 1 0,-1 0 0,0 0-1,0 0 1,0 0 0,1 0 0,-1 0 0,0 0-1,0-1 1,0 1 0,1 0 0,-1 0-1,0 0 1,0 0 0,0-1 0,0 1 0,0 0-1,0 0 1,1 0 0,-1-1 0,0 1 0,0 0-1,0 0 1,0-1 0,0 1 0,0 0 0,0-1-1,14 28-79,-10-6 56,-3-19 28,6 33-29,1 1 19,-8-34 5,4 10-71,-3-11 71,-1 0-1,0 0 1,0 0-1,0 0 1,1-1-1,-1 1 1,0 0-1,1 0 1,-1 0-1,1 0 1,-1-1-1,1 1 1,-1 0-1,1-1 1,-1 1-1,1 0 1,0 0-1,0-1 7,-1 0 1,1 0-1,-1 0 0,1 1 0,-1-1 0,1 0 1,-1 0-1,1 0 0,-1 0 0,1 0 0,-1 0 0,0-1 1,1 1-1,-1 0 0,1 0 0,-1 0 0,1 0 1,-1 0-1,1-1 0,-1 1 0,0 0 0,1 0 0,0-1 1,23-27 230,-20 23-237,31-49 229,-31 49-271,-1 0 1,1-1-1,-2 1 1,1-1-1,4-10 1,-4 7-684,-2 8 218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7:01:0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1 856,'0'0'6618,"17"29"-3452,-16-28-3118,7 27 180,1 20-127,-8-47-90,6 36-30,-7-35-27,4 30-815,-3-22 850,-1-8-5,0-2-76,0 0 84,0 0 1,1 0-1,-1 0 1,0 0-1,0 0 0,0 0 1,0 0-1,0 0 1,0 0-1,0 0 1,0 0-1,0 0 0,0 0 1,1 1-1,8-23-21,8-14-33,-16 34 56,23-42-64,-23 42 87,0 0-17,0 1 0,-1-1 0,1 1 0,0-1 0,0 1 0,0 0 0,0 0 0,1-1 0,-1 1 0,0 0 0,2-1 0,7-9-14,-10 10 17,12-11 59,-11 11-53,0-1 0,0 1 0,0-1 0,0 1 0,0 0 0,1-1 0,-1 1-1,0 0 1,1 0 0,2-2 0,9 23 15,-13 36 40,1-54-54,-2 14 34,1 8-54,0-21 4,-1 39-248,1-41 218,0 0 1,-1 1 0,1-1 0,0 0 0,0 0 0,0 1 0,0-1-1,0 0 1,0 0 0,0 1 0,0-1 0,1 0 0,-1 0 0,0 1-1,1-1 1,-1 0 0,1 0 0,-1 0 0,1 0 0,1 2 0,-1-3 24,0 0 0,0 0-1,0 0 1,0 0 0,0 0 0,0 0 0,0 0 0,1 0 0,-1 0 0,0-1 0,0 1 0,0 0 0,0-1 0,0 1 0,0-1 0,0 1 0,0-1 0,-1 1 0,3-2 0,1-1 1,-3 2 12,4-6 2,16-28 13,4-5 65,-19 28-34,-5 10-29,0-1-8,-1-3-4,19-36 86,-7 12-38,-11 29-34,4-8-54,6-10-4509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13:34:3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1268,'0'0'11338,"2"-1"-11202,13-2-25,0 1 1,0 0 0,0 1-1,0 1 1,0 0-1,18 3 1,21 0 32,226 2-1490,-278-5 797,5 4-5241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13:34:3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1012,'0'0'9308,"6"0"-8916,35 6 536,0 1 0,50 16 1,-56-20-2674,-12-7-3683,-7 0 2592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13:34:3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157 127 1420,'0'0'2720,"0"-8"-1899,0 8-755,0 0 1,0 0 0,0 1 0,-1-1 0,1 0-1,0 0 1,0 0 0,0 0 0,0 0 0,0 0-1,0 0 1,0 0 0,0 1 0,0-1 0,0 0-1,0 0 1,-1 0 0,1 0 0,0 0 0,0 0-1,0 0 1,0 0 0,0 0 0,0 0 0,0 0-1,-1 0 1,1 0 0,0 0 0,0 0 0,0 0-1,0 0 1,0 0 0,0 0 0,0 0 0,-1 0 0,1 0-1,0 0 1,0 0 0,0 0 0,0 0 0,0 0-1,0 0 1,0 0 0,-1 0 0,1 0 0,0-1-1,0 1 1,0 0 0,0 0 0,0 0 0,0 0-1,0 0 1,0 0 0,0 0 0,0 0 0,0-1-1,0 1 1,0 0 0,-1 0 0,-28 52 817,2 2-1,2 0 1,-33 107 0,55-152-869,1 1 0,0 1 1,0-1-1,1 0 0,0 0 1,1 1-1,0-1 0,2 15 1,-1-20-50,0-1 0,0 1 1,0-1-1,1 0 0,-1 1 1,1-1-1,0 0 0,0 0 1,1 0-1,-1 0 0,1-1 1,0 1-1,0-1 0,0 1 1,1-1-1,-1 0 0,1 0 1,0-1-1,-1 1 0,1-1 1,6 3-1,-5-2 5,1-1-1,0 0 0,0 0 1,0-1-1,1 0 1,-1 0-1,0 0 1,0-1-1,1 1 1,-1-1-1,0-1 0,0 0 1,1 1-1,8-4 1,-6 1 34,1-1 0,-1 0 0,0 0 0,0-1 0,-1 0 0,0-1 0,0 0 0,11-10 0,-2-1 56,-1-1 0,-1 0 0,0-1 0,-2 0 0,0-2 0,19-41 0,-2-24 186,-20 54-184,-3 8 4,-1 0 0,-1-1-1,-1 1 1,-2-1 0,0 0-1,-3-32 1,1 52-46,0 1 0,-1-1 0,0 1 0,0-1 0,0 0-1,0 1 1,-1-1 0,1 1 0,-1 0 0,0 0 0,-1 0 0,-3-5 0,4 7-32,0-1 0,0 1 0,0 0 0,-1 0 0,1 1 0,-1-1 0,1 0 0,-1 1 0,0 0 0,0-1 0,1 1 0,-1 0 0,0 1 0,0-1 0,0 0 0,0 1 0,-4-1 0,4 1-74,-1 1-23,-8 3-93,0-1 0,0 2 0,1 0 0,0 0 0,0 1-1,-12 9 1,-33 26-5589,46-33 3428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7/04/2024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2.png"/><Relationship Id="rId7" Type="http://schemas.openxmlformats.org/officeDocument/2006/relationships/customXml" Target="../ink/ink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customXml" Target="../ink/ink4.xml"/><Relationship Id="rId10" Type="http://schemas.openxmlformats.org/officeDocument/2006/relationships/image" Target="../media/image500.png"/><Relationship Id="rId4" Type="http://schemas.openxmlformats.org/officeDocument/2006/relationships/image" Target="../media/image43.png"/><Relationship Id="rId9" Type="http://schemas.openxmlformats.org/officeDocument/2006/relationships/customXml" Target="../ink/ink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ley de control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Por lo tanto, el polinomio característico de lazo cerrado es: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contienen n ganancias de realimentación a ser determinadas.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La tarea es seleccionar los elementos de K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26" y="2351680"/>
            <a:ext cx="5581973" cy="5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La tarea es mantener la posición del motor en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000" dirty="0">
                    <a:latin typeface="+mj-lt"/>
                  </a:rPr>
                  <a:t>, frente a variaciones en el disturbio de torque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2001044"/>
            <a:ext cx="5514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Se utilizará un modelo simplificado del motor DC, despreciando el valor de la inductancia de la armadura del motor.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70" y="2506923"/>
            <a:ext cx="5938033" cy="1914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320632" y="4733841"/>
                <a:ext cx="2502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632" y="4733841"/>
                <a:ext cx="250273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2571265" y="5180887"/>
                <a:ext cx="3648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Considerar solo fricción viscosa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65" y="5180887"/>
                <a:ext cx="3648756" cy="369332"/>
              </a:xfrm>
              <a:prstGeom prst="rect">
                <a:avLst/>
              </a:prstGeom>
              <a:blipFill>
                <a:blip r:embed="rId4"/>
                <a:stretch>
                  <a:fillRect l="-1505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6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Asumiendo que la identificación del motor DC da como resultado: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Considerando, la dinámica de lazo cerrado deseado es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ES" sz="2000" b="0" dirty="0">
                    <a:latin typeface="+mj-lt"/>
                    <a:ea typeface="Cambria Math" panose="02040503050406030204" pitchFamily="18" charset="0"/>
                  </a:rPr>
                  <a:t>, lo que </a:t>
                </a:r>
                <a:r>
                  <a:rPr lang="es-ES" sz="2000" dirty="0">
                    <a:latin typeface="+mj-lt"/>
                  </a:rPr>
                  <a:t>da el polinomio característico deseado:</a:t>
                </a:r>
              </a:p>
              <a:p>
                <a:pPr algn="just"/>
                <a:endParaRPr lang="es-ES" sz="105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es-ES" sz="2000" dirty="0"/>
              </a:p>
              <a:p>
                <a:pPr marL="0" indent="0" algn="just">
                  <a:buNone/>
                </a:pPr>
                <a:endParaRPr lang="es-ES" sz="2000" dirty="0"/>
              </a:p>
              <a:p>
                <a:pPr algn="just"/>
                <a:r>
                  <a:rPr lang="es-ES" sz="2000" b="0" dirty="0">
                    <a:latin typeface="+mj-lt"/>
                    <a:ea typeface="Cambria Math" panose="02040503050406030204" pitchFamily="18" charset="0"/>
                  </a:rPr>
                  <a:t>Y los polos deseados: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Realimentación de todos los estados: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𝑠𝐼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𝐵𝐾</m:t>
                          </m:r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+2+4</m:t>
                                </m:r>
                                <m:sSub>
                                  <m:sSubPr>
                                    <m:ctrlP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2+4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Entonces el polinomio de lazo cerrado es:</a:t>
                </a:r>
              </a:p>
              <a:p>
                <a:pPr algn="just"/>
                <a:endParaRPr lang="es-ES" sz="1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2+4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6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Comparando con el polinomio característico deseado:</a:t>
                </a:r>
              </a:p>
              <a:p>
                <a:pPr algn="just"/>
                <a:endParaRPr lang="es-ES" sz="105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es-ES" sz="2000" dirty="0"/>
              </a:p>
              <a:p>
                <a:pPr algn="just"/>
                <a:r>
                  <a:rPr lang="es-ES" sz="2000" dirty="0">
                    <a:latin typeface="+mj-lt"/>
                  </a:rPr>
                  <a:t>Se obtiene: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</m:m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71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Dinámica de lazo cerrado: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𝐶𝑥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5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248304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latin typeface="+mj-lt"/>
              </a:rPr>
              <a:t>En el regulador se considera llevar los estados a cero. </a:t>
            </a:r>
          </a:p>
          <a:p>
            <a:pPr algn="just"/>
            <a:r>
              <a:rPr lang="es-ES" sz="2000" b="1" dirty="0">
                <a:solidFill>
                  <a:srgbClr val="FF0000"/>
                </a:solidFill>
                <a:latin typeface="+mj-lt"/>
              </a:rPr>
              <a:t>Para llevar la salida a un valor deseado, se utiliza un controlador de seguimiento o servosistema.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33835C-6F98-ACFC-DA97-7F6B7234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98" y="1582482"/>
            <a:ext cx="4966852" cy="42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Regulación de posición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b="1" dirty="0">
                    <a:latin typeface="+mj-lt"/>
                  </a:rPr>
                  <a:t>Considerando la perturbación W</a:t>
                </a:r>
                <a:r>
                  <a:rPr lang="es-ES" sz="2000" dirty="0">
                    <a:latin typeface="+mj-lt"/>
                  </a:rPr>
                  <a:t>. La función de transferencia de lazo cerrado teniendo como entrada la perturbación es: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𝐵𝐾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</m:den>
                      </m:f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Un disturbio de escalón unitario causará un error de posición en estado estable de 0.25.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4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12FE-EC50-4AD1-97F6-7A292284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052FB-03FA-4E47-B876-EC0D9217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>
                <a:latin typeface="+mj-lt"/>
              </a:rPr>
              <a:t>Considere el siguiente intercambiador de calor.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12FCA-A767-4506-940F-98FF1FD4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68" y="2412539"/>
            <a:ext cx="7349820" cy="27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12FE-EC50-4AD1-97F6-7A292284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PE" sz="2000" dirty="0">
                    <a:latin typeface="+mj-lt"/>
                  </a:rPr>
                  <a:t>El modelo identificado es el siguiente:</a:t>
                </a:r>
              </a:p>
              <a:p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0.071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0.213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−0.213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.106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algn="just"/>
                <a:r>
                  <a:rPr lang="es-PE" sz="2000" dirty="0">
                    <a:latin typeface="+mj-lt"/>
                  </a:rPr>
                  <a:t>Donde: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latin typeface="+mj-lt"/>
                  </a:rPr>
                  <a:t> es el incremento de la apertura de la válvula con respecto a un valor de operación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sz="2000" dirty="0">
                    <a:latin typeface="+mj-lt"/>
                  </a:rPr>
                  <a:t> es igual al incremento de temperatura de salida del agua tibia con respecto a un valor de operación. En el modelo no se considera el retardo característico en este tipo de sistemas.</a:t>
                </a:r>
              </a:p>
              <a:p>
                <a:pPr algn="just"/>
                <a:r>
                  <a:rPr lang="es-PE" sz="2000" dirty="0">
                    <a:latin typeface="+mj-lt"/>
                  </a:rPr>
                  <a:t>Diseñar un controlador de estados para regular la temperatura. Polos deseados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=−0.08</m:t>
                    </m:r>
                  </m:oMath>
                </a14:m>
                <a:r>
                  <a:rPr lang="es-PE" sz="2000" dirty="0">
                    <a:latin typeface="+mj-lt"/>
                  </a:rPr>
                  <a:t>.</a:t>
                </a:r>
              </a:p>
              <a:p>
                <a:pPr algn="just"/>
                <a:r>
                  <a:rPr lang="es-PE" sz="2000" dirty="0">
                    <a:latin typeface="+mj-lt"/>
                  </a:rPr>
                  <a:t>Simular el control en espacio estados de la planta de temperatura.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  <a:blipFill>
                <a:blip r:embed="rId2"/>
                <a:stretch>
                  <a:fillRect l="-696" t="-1961" r="-850" b="-9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27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525"/>
          </a:xfrm>
        </p:spPr>
        <p:txBody>
          <a:bodyPr>
            <a:normAutofit/>
          </a:bodyPr>
          <a:lstStyle/>
          <a:p>
            <a:r>
              <a:rPr lang="es-ES" sz="3200" dirty="0"/>
              <a:t>Cálculo de K en la forma canónica controlable</a:t>
            </a:r>
            <a:endParaRPr lang="es-P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83E4CDC-6BD9-482F-95BD-CD1FB072D273}"/>
                  </a:ext>
                </a:extLst>
              </p:cNvPr>
              <p:cNvSpPr txBox="1"/>
              <p:nvPr/>
            </p:nvSpPr>
            <p:spPr>
              <a:xfrm>
                <a:off x="759062" y="1680760"/>
                <a:ext cx="7625875" cy="4055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El cálculo de las ganancias de la ley de control mediante la correspondencia de coeficientes es tedioso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s-PE" sz="2000" dirty="0">
                    <a:latin typeface="+mj-lt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El proceso es simplificado si las ecuaciones de estado están en la forma canónica controlable.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Considere el modelo general de la planta de orden 3: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200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⃛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PE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PE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La realización en la forma canónica controlable 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2000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PE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PE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 sz="20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s-PE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 sz="2000" i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s-PE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 sz="2000" i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s-PE" sz="2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E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s-PE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PE" sz="2000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s-PE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E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E" sz="2000" dirty="0"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83E4CDC-6BD9-482F-95BD-CD1FB072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62" y="1680760"/>
                <a:ext cx="7625875" cy="4055982"/>
              </a:xfrm>
              <a:prstGeom prst="rect">
                <a:avLst/>
              </a:prstGeom>
              <a:blipFill>
                <a:blip r:embed="rId2"/>
                <a:stretch>
                  <a:fillRect l="-1920" t="-1955" r="-20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9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525"/>
          </a:xfrm>
        </p:spPr>
        <p:txBody>
          <a:bodyPr>
            <a:normAutofit/>
          </a:bodyPr>
          <a:lstStyle/>
          <a:p>
            <a:r>
              <a:rPr lang="es-ES" sz="3200" dirty="0"/>
              <a:t>Cálculo de K en la forma canónica controlable</a:t>
            </a:r>
            <a:endParaRPr lang="es-P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ACC8026-6211-47BD-9CEF-BEB170B36D38}"/>
                  </a:ext>
                </a:extLst>
              </p:cNvPr>
              <p:cNvSpPr txBox="1"/>
              <p:nvPr/>
            </p:nvSpPr>
            <p:spPr>
              <a:xfrm>
                <a:off x="1704287" y="1596326"/>
                <a:ext cx="5159810" cy="2824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sz="2000" dirty="0">
                    <a:latin typeface="+mj-lt"/>
                  </a:rPr>
                  <a:t>La matriz de lazo cerrado del Sistema es:</a:t>
                </a:r>
              </a:p>
              <a:p>
                <a:endParaRPr lang="en-US" sz="200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 err="1">
                    <a:latin typeface="+mj-lt"/>
                  </a:rPr>
                  <a:t>Donde</a:t>
                </a:r>
                <a:r>
                  <a:rPr lang="en-US" sz="2000" dirty="0">
                    <a:latin typeface="+mj-lt"/>
                  </a:rPr>
                  <a:t>:</a:t>
                </a:r>
              </a:p>
              <a:p>
                <a:endParaRPr lang="en-US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ACC8026-6211-47BD-9CEF-BEB170B3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287" y="1596326"/>
                <a:ext cx="5159810" cy="2824876"/>
              </a:xfrm>
              <a:prstGeom prst="rect">
                <a:avLst/>
              </a:prstGeom>
              <a:blipFill>
                <a:blip r:embed="rId2"/>
                <a:stretch>
                  <a:fillRect l="-3073" t="-2808" b="-6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6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525"/>
          </a:xfrm>
        </p:spPr>
        <p:txBody>
          <a:bodyPr>
            <a:normAutofit/>
          </a:bodyPr>
          <a:lstStyle/>
          <a:p>
            <a:r>
              <a:rPr lang="es-ES" sz="3200" dirty="0"/>
              <a:t>Cálculo de K en la forma canónica controlable</a:t>
            </a:r>
            <a:endParaRPr lang="es-P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AF276770-4E5B-4CA1-8F42-DA40997BE768}"/>
                  </a:ext>
                </a:extLst>
              </p:cNvPr>
              <p:cNvSpPr txBox="1"/>
              <p:nvPr/>
            </p:nvSpPr>
            <p:spPr>
              <a:xfrm>
                <a:off x="711628" y="1214651"/>
                <a:ext cx="7521832" cy="4239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PE" sz="2000" b="0" dirty="0">
                    <a:latin typeface="+mj-lt"/>
                  </a:rPr>
                  <a:t>Por lo tanto, podemos escribir el polinomio característico de lazo cerrado por inspección: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000" b="0" dirty="0">
                  <a:latin typeface="+mj-lt"/>
                </a:endParaRPr>
              </a:p>
              <a:p>
                <a:endParaRPr lang="es-PE" sz="1200" b="0" dirty="0">
                  <a:latin typeface="+mj-lt"/>
                </a:endParaRPr>
              </a:p>
              <a:p>
                <a:r>
                  <a:rPr lang="es-PE" sz="2000" dirty="0">
                    <a:latin typeface="+mj-lt"/>
                  </a:rPr>
                  <a:t>Si el polinomio característico deseado es:</a:t>
                </a:r>
              </a:p>
              <a:p>
                <a:endParaRPr lang="es-PE" sz="11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endParaRPr lang="es-PE" sz="1050" dirty="0">
                  <a:latin typeface="+mj-lt"/>
                </a:endParaRPr>
              </a:p>
              <a:p>
                <a:r>
                  <a:rPr lang="es-PE" sz="2000" b="0" dirty="0">
                    <a:latin typeface="+mj-lt"/>
                  </a:rPr>
                  <a:t>Entonces igualando coeficientes resulta:</a:t>
                </a:r>
              </a:p>
              <a:p>
                <a:endParaRPr lang="es-PE" sz="2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sz="2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sz="2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sz="2000" b="0" dirty="0">
                  <a:latin typeface="+mj-lt"/>
                </a:endParaRPr>
              </a:p>
              <a:p>
                <a:endParaRPr lang="es-PE" sz="2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AF276770-4E5B-4CA1-8F42-DA40997BE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8" y="1214651"/>
                <a:ext cx="7521832" cy="4239622"/>
              </a:xfrm>
              <a:prstGeom prst="rect">
                <a:avLst/>
              </a:prstGeom>
              <a:blipFill>
                <a:blip r:embed="rId2"/>
                <a:stretch>
                  <a:fillRect l="-2107" t="-1868" r="-1297" b="-11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5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Cálculo de K utilizando una matriz de transformación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Sea el sistema: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Compruebe la condición de controlabilidad para el sistema. Si el sistema es de estado completamente controlable, siga los pasos siguientes: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Determine el polinomio característico de la planta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Determine la matriz de transformación T (transforma un sistema a la forma canónica controlable):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    Donde M es la matriz de controlabilidad y 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8CA3DDC1-EE84-4965-9711-744BB4F1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01" y="4091553"/>
            <a:ext cx="3054854" cy="16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Cálculo de K utilizando una matriz de transformación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Dado que la matriz de transformación T convierte al sistema a su forma canónica controlable: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           1         …     0</m:t>
                            </m:r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            0         …      1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s-E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brk m:alnAt="7"/>
                              </m:rPr>
                              <a:rPr lang="es-E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…   </m:t>
                            </m:r>
                            <m:r>
                              <m:rPr>
                                <m:brk m:alnAt="7"/>
                              </m:rPr>
                              <a:rPr lang="es-E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s-ES" sz="2000" dirty="0">
                    <a:latin typeface="+mj-lt"/>
                  </a:rPr>
                  <a:t>;     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Entonces, </a:t>
                </a:r>
                <a:r>
                  <a:rPr lang="es-MX" sz="2000" dirty="0">
                    <a:latin typeface="+mj-lt"/>
                  </a:rPr>
                  <a:t>las ganancias del controlador de la planta en la forma canónica controlable se calculan</a:t>
                </a:r>
                <a:r>
                  <a:rPr lang="es-ES" sz="2000" dirty="0">
                    <a:latin typeface="+mj-lt"/>
                  </a:rPr>
                  <a:t> de la siguiente manera: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son los coeficientes del polinomio característico deseado del sistema de control: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586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Cálculo de K utilizando una matriz de transformación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4069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Calcule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de la siguiente manera: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  …    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Lo que nos da la ley de control: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son los estados de la forma canónica controlable.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Se sabe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PE" sz="2000" b="0" i="0" smtClean="0"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, que resulta en: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Reemplazando en la ecuación anterior.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sz="2000" dirty="0"/>
              </a:p>
              <a:p>
                <a:pPr algn="just"/>
                <a:r>
                  <a:rPr lang="es-ES" sz="2000" dirty="0">
                    <a:latin typeface="+mj-lt"/>
                  </a:rPr>
                  <a:t>Finalmente se obtiene la ganancia K y la ley de control: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sz="2000" dirty="0">
                    <a:latin typeface="+mj-lt"/>
                  </a:rPr>
                  <a:t>;   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2000" dirty="0"/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40693"/>
              </a:xfrm>
              <a:blipFill>
                <a:blip r:embed="rId2"/>
                <a:stretch>
                  <a:fillRect l="-541" t="-2009" b="-10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2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12FE-EC50-4AD1-97F6-7A292284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184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transformación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s-PE" sz="2000" dirty="0">
                    <a:latin typeface="+mj-lt"/>
                  </a:rPr>
                  <a:t>El modelo de la planta de temperatura es el siguiente:</a:t>
                </a:r>
              </a:p>
              <a:p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0.071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0.213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−0.213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.106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algn="just"/>
                <a:r>
                  <a:rPr lang="es-PE" sz="2000" dirty="0">
                    <a:latin typeface="+mj-lt"/>
                  </a:rPr>
                  <a:t>Donde: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latin typeface="+mj-lt"/>
                  </a:rPr>
                  <a:t> es el incremento de la apertura de la válvula con respecto a un valor de operación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sz="2000" dirty="0">
                    <a:latin typeface="+mj-lt"/>
                  </a:rPr>
                  <a:t> es igual al incremento de temperatura de salida del agua tibia con respecto a un valor de operación. En el modelo no se considera el retardo característico en este tipo de sistemas.</a:t>
                </a:r>
              </a:p>
              <a:p>
                <a:pPr algn="just"/>
                <a:r>
                  <a:rPr lang="es-PE" sz="2000" dirty="0">
                    <a:latin typeface="+mj-lt"/>
                  </a:rPr>
                  <a:t>Diseñar un controlador de estados para regular la temperatura. Polos deseados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=−0.08</m:t>
                    </m:r>
                  </m:oMath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15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b="0" dirty="0">
                <a:latin typeface="+mj-lt"/>
                <a:ea typeface="Cambria Math" panose="02040503050406030204" pitchFamily="18" charset="0"/>
              </a:rPr>
              <a:t>Sea el sistema en lazo cerrado:</a:t>
            </a:r>
          </a:p>
          <a:p>
            <a:pPr algn="just"/>
            <a:endParaRPr lang="es-ES" sz="2000" dirty="0">
              <a:latin typeface="+mj-lt"/>
              <a:ea typeface="Cambria Math" panose="02040503050406030204" pitchFamily="18" charset="0"/>
            </a:endParaRPr>
          </a:p>
          <a:p>
            <a:pPr algn="just"/>
            <a:endParaRPr lang="es-ES" sz="2000" b="0" dirty="0">
              <a:latin typeface="+mj-lt"/>
              <a:ea typeface="Cambria Math" panose="02040503050406030204" pitchFamily="18" charset="0"/>
            </a:endParaRPr>
          </a:p>
          <a:p>
            <a:pPr algn="just"/>
            <a:endParaRPr lang="es-ES" sz="2000" b="0" dirty="0">
              <a:latin typeface="+mj-lt"/>
              <a:ea typeface="Cambria Math" panose="02040503050406030204" pitchFamily="18" charset="0"/>
            </a:endParaRPr>
          </a:p>
          <a:p>
            <a:pPr algn="just"/>
            <a:r>
              <a:rPr lang="es-ES" sz="2000" dirty="0">
                <a:latin typeface="+mj-lt"/>
              </a:rPr>
              <a:t>Se supone que este sistema es de estado completamente controlable.</a:t>
            </a:r>
          </a:p>
          <a:p>
            <a:pPr algn="just"/>
            <a:r>
              <a:rPr lang="es-ES" sz="2000" dirty="0">
                <a:latin typeface="+mj-lt"/>
              </a:rPr>
              <a:t>Se define:</a:t>
            </a:r>
          </a:p>
          <a:p>
            <a:pPr algn="just"/>
            <a:endParaRPr lang="es-ES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93" y="2250898"/>
            <a:ext cx="1704975" cy="45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12" y="2298523"/>
            <a:ext cx="1352550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093" y="2843034"/>
            <a:ext cx="2000250" cy="409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280" y="4388426"/>
            <a:ext cx="1762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La ecuación característica es: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son los polos deseados. La expresión de la derecha de la igualdad es el polinomio característico deseado.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El teorema de </a:t>
                </a:r>
                <a:r>
                  <a:rPr lang="es-ES" sz="2000" dirty="0" err="1">
                    <a:latin typeface="+mj-lt"/>
                  </a:rPr>
                  <a:t>Cayley</a:t>
                </a:r>
                <a:r>
                  <a:rPr lang="es-ES" sz="2000" dirty="0">
                    <a:latin typeface="+mj-lt"/>
                  </a:rPr>
                  <a:t>-Hamilton expresa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ES" sz="2000" dirty="0">
                    <a:latin typeface="+mj-lt"/>
                  </a:rPr>
                  <a:t> satisface su propia ecuación característica: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03" y="2315424"/>
            <a:ext cx="5162550" cy="9620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153" y="4941911"/>
            <a:ext cx="5200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5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Diseño de la ley de control mediante la ubicación de polos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Modern Control </a:t>
            </a:r>
            <a:r>
              <a:rPr lang="es-PE" sz="1800" b="1" dirty="0" err="1"/>
              <a:t>Systems</a:t>
            </a:r>
            <a:r>
              <a:rPr lang="es-PE" sz="1800" b="1" dirty="0"/>
              <a:t>.</a:t>
            </a:r>
            <a:r>
              <a:rPr lang="es-PE" sz="1800" dirty="0"/>
              <a:t> Richard </a:t>
            </a:r>
            <a:r>
              <a:rPr lang="es-PE" sz="1800" dirty="0" err="1"/>
              <a:t>Dorf</a:t>
            </a:r>
            <a:r>
              <a:rPr lang="es-PE" sz="1800" dirty="0"/>
              <a:t> y Robert </a:t>
            </a:r>
            <a:r>
              <a:rPr lang="es-PE" sz="1800" dirty="0" err="1"/>
              <a:t>Bishop</a:t>
            </a:r>
            <a:r>
              <a:rPr lang="en-US" sz="1800" dirty="0"/>
              <a:t>,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Ingeniería</a:t>
            </a:r>
            <a:r>
              <a:rPr lang="en-US" sz="1800" b="1" dirty="0"/>
              <a:t> de Control </a:t>
            </a:r>
            <a:r>
              <a:rPr lang="en-US" sz="1800" b="1" dirty="0" err="1"/>
              <a:t>Moderna</a:t>
            </a:r>
            <a:r>
              <a:rPr lang="en-US" sz="1800" dirty="0"/>
              <a:t>. </a:t>
            </a:r>
            <a:r>
              <a:rPr lang="en-US" sz="1800" dirty="0" err="1"/>
              <a:t>Katsuiko</a:t>
            </a:r>
            <a:r>
              <a:rPr lang="en-US" sz="1800" dirty="0"/>
              <a:t> Ogata,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Para simplificar la obtención, se considera el caso de </a:t>
            </a:r>
            <a:r>
              <a:rPr lang="es-ES" sz="2000" i="1" dirty="0"/>
              <a:t>n</a:t>
            </a:r>
            <a:r>
              <a:rPr lang="es-ES" sz="2000" dirty="0"/>
              <a:t>=3, lo que da: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Donde:</a:t>
            </a:r>
          </a:p>
          <a:p>
            <a:pPr marL="0" indent="0" algn="just">
              <a:buNone/>
            </a:pPr>
            <a:endParaRPr lang="es-ES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97" y="3302967"/>
            <a:ext cx="5791200" cy="2124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6" y="2297596"/>
            <a:ext cx="3752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63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Que resulta en: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61217"/>
            <a:ext cx="7324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19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Se sabe que: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Asimismo, se tiene que: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Substituyendo estas ecuaciones, se obtiene: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396462"/>
            <a:ext cx="4248150" cy="400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610769"/>
            <a:ext cx="4143375" cy="390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51003"/>
            <a:ext cx="8105775" cy="47625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2671FA2-FE0E-4198-B8F9-57B1AEA8A55C}"/>
              </a:ext>
            </a:extLst>
          </p:cNvPr>
          <p:cNvGrpSpPr/>
          <p:nvPr/>
        </p:nvGrpSpPr>
        <p:grpSpPr>
          <a:xfrm>
            <a:off x="8666575" y="4943963"/>
            <a:ext cx="457560" cy="231480"/>
            <a:chOff x="8666575" y="4943963"/>
            <a:chExt cx="4575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DC58A6A-2FC8-4AFA-B6CC-9068AC878447}"/>
                    </a:ext>
                  </a:extLst>
                </p14:cNvPr>
                <p14:cNvContentPartPr/>
                <p14:nvPr/>
              </p14:nvContentPartPr>
              <p14:xfrm>
                <a:off x="8666575" y="5057363"/>
                <a:ext cx="169200" cy="57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DC58A6A-2FC8-4AFA-B6CC-9068AC8784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57935" y="5048723"/>
                  <a:ext cx="18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571722E-75D2-42AC-B951-7CAD8FFF2C8F}"/>
                    </a:ext>
                  </a:extLst>
                </p14:cNvPr>
                <p14:cNvContentPartPr/>
                <p14:nvPr/>
              </p14:nvContentPartPr>
              <p14:xfrm>
                <a:off x="8718415" y="5121803"/>
                <a:ext cx="91440" cy="14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571722E-75D2-42AC-B951-7CAD8FFF2C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9415" y="5113163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D7A0A033-EF0D-44A5-8458-328DA3E8E800}"/>
                    </a:ext>
                  </a:extLst>
                </p14:cNvPr>
                <p14:cNvContentPartPr/>
                <p14:nvPr/>
              </p14:nvContentPartPr>
              <p14:xfrm>
                <a:off x="8965015" y="4943963"/>
                <a:ext cx="159120" cy="2314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D7A0A033-EF0D-44A5-8458-328DA3E8E8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6375" y="4934963"/>
                  <a:ext cx="17676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9799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Como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000" dirty="0">
                    <a:latin typeface="+mj-lt"/>
                  </a:rPr>
                  <a:t>, se obtiene: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Como el sistema es de estado completamente controlable, la inversa de la matriz de </a:t>
                </a:r>
                <a:r>
                  <a:rPr lang="es-ES" sz="2000" dirty="0" err="1">
                    <a:latin typeface="+mj-lt"/>
                  </a:rPr>
                  <a:t>controlabilidad</a:t>
                </a: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existe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980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363278"/>
            <a:ext cx="6848475" cy="1733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151" y="4973483"/>
            <a:ext cx="1885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17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Por lo tanto: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Que se reescribe como: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60719"/>
            <a:ext cx="5572125" cy="1247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" y="3626857"/>
            <a:ext cx="8429625" cy="1257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59" y="5344662"/>
            <a:ext cx="4391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3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K utilizando la fórmula de </a:t>
            </a:r>
            <a:r>
              <a:rPr lang="es-ES" dirty="0" err="1"/>
              <a:t>Ackermann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El caso general, para cualquier entero </a:t>
            </a:r>
            <a:r>
              <a:rPr lang="es-ES" sz="2000" i="1" dirty="0">
                <a:latin typeface="+mj-lt"/>
              </a:rPr>
              <a:t>n</a:t>
            </a:r>
            <a:r>
              <a:rPr lang="es-ES" sz="2000" dirty="0">
                <a:latin typeface="+mj-lt"/>
              </a:rPr>
              <a:t>, se tiene: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Esta ecuación se le conoce como fórmula de </a:t>
            </a:r>
            <a:r>
              <a:rPr lang="es-ES" sz="2000" dirty="0" err="1">
                <a:latin typeface="+mj-lt"/>
              </a:rPr>
              <a:t>Ackermann</a:t>
            </a:r>
            <a:r>
              <a:rPr lang="es-ES" sz="2000" dirty="0">
                <a:latin typeface="+mj-lt"/>
              </a:rPr>
              <a:t> para la determinación de la matriz de ganancias de realimentación del estado </a:t>
            </a:r>
            <a:r>
              <a:rPr lang="es-ES" sz="2000" b="1" dirty="0">
                <a:latin typeface="+mj-lt"/>
              </a:rPr>
              <a:t>K</a:t>
            </a:r>
            <a:r>
              <a:rPr lang="es-ES" sz="2000" dirty="0">
                <a:latin typeface="+mj-lt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632596"/>
            <a:ext cx="6143625" cy="419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49" y="3477667"/>
            <a:ext cx="4686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2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12FE-EC50-4AD1-97F6-7A292284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184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 formula de Ackerman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s-PE" sz="2000" dirty="0">
                    <a:latin typeface="+mj-lt"/>
                  </a:rPr>
                  <a:t>El modelo de la planta de temperatura es el siguiente:</a:t>
                </a:r>
              </a:p>
              <a:p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0.071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0.213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−0.213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.106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algn="just"/>
                <a:r>
                  <a:rPr lang="es-PE" sz="2000" dirty="0">
                    <a:latin typeface="+mj-lt"/>
                  </a:rPr>
                  <a:t>Donde: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latin typeface="+mj-lt"/>
                  </a:rPr>
                  <a:t> es el incremento de la apertura de la válvula con respecto a un valor de operación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sz="2000" dirty="0">
                    <a:latin typeface="+mj-lt"/>
                  </a:rPr>
                  <a:t> es igual al incremento de temperatura de salida del agua tibia con respecto a un valor de operación. En el modelo no se considera el retardo característico en este tipo de sistemas.</a:t>
                </a:r>
              </a:p>
              <a:p>
                <a:pPr algn="just"/>
                <a:r>
                  <a:rPr lang="es-PE" sz="2000" dirty="0">
                    <a:latin typeface="+mj-lt"/>
                  </a:rPr>
                  <a:t>Diseñar un controlador de estados para regular la temperatura. Polos deseados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=−0.08</m:t>
                    </m:r>
                  </m:oMath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16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5" y="482222"/>
            <a:ext cx="8011592" cy="53464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13795" y="61501"/>
            <a:ext cx="3623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Ejercicio utilizando </a:t>
            </a:r>
            <a:r>
              <a:rPr lang="es-ES" sz="2400" dirty="0" err="1"/>
              <a:t>MatLab</a:t>
            </a:r>
            <a:r>
              <a:rPr lang="es-ES" sz="2400" dirty="0"/>
              <a:t>: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653645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sz="4000" dirty="0"/>
              <a:t>istemas con modos incontrolables</a:t>
            </a:r>
            <a:endParaRPr lang="es-P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253763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Solo se podría hallar la ley de control de los modos controlables.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Es decir, formar un sistema reducido. Para el ejemplo: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,49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−1,33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2537631" cy="4351338"/>
              </a:xfrm>
              <a:blipFill>
                <a:blip r:embed="rId2"/>
                <a:stretch>
                  <a:fillRect l="-2163" t="-1401" r="-264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81" y="1259016"/>
            <a:ext cx="5864447" cy="45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2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sz="4000" dirty="0"/>
              <a:t>istemas con modos incontrolables</a:t>
            </a:r>
            <a:endParaRPr lang="es-P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253763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El controlador reducido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se calcularía con </a:t>
                </a:r>
                <a:r>
                  <a:rPr lang="es-ES" sz="2000" dirty="0" err="1">
                    <a:latin typeface="+mj-lt"/>
                  </a:rPr>
                  <a:t>Ackerman</a:t>
                </a:r>
                <a:r>
                  <a:rPr lang="es-ES" sz="2000" dirty="0">
                    <a:latin typeface="+mj-lt"/>
                  </a:rPr>
                  <a:t>: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El controlador total sería: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0  0]</m:t>
                      </m:r>
                    </m:oMath>
                  </m:oMathPara>
                </a14:m>
                <a:endParaRPr lang="es-ES" sz="2000" dirty="0"/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2537631" cy="4351338"/>
              </a:xfrm>
              <a:blipFill>
                <a:blip r:embed="rId2"/>
                <a:stretch>
                  <a:fillRect l="-2163" t="-1401" r="-264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922850D5-F9A3-471D-8836-74AA840E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81" y="1259016"/>
            <a:ext cx="5864447" cy="45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controlador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El diseño de un controlador puede ser para obtener:</a:t>
            </a:r>
          </a:p>
          <a:p>
            <a:pPr lvl="1" algn="just"/>
            <a:r>
              <a:rPr lang="es-ES" sz="2000" dirty="0">
                <a:latin typeface="+mj-lt"/>
              </a:rPr>
              <a:t>un sistema regulador. o</a:t>
            </a:r>
          </a:p>
          <a:p>
            <a:pPr lvl="1" algn="just"/>
            <a:r>
              <a:rPr lang="es-ES" sz="2000" dirty="0">
                <a:latin typeface="+mj-lt"/>
              </a:rPr>
              <a:t>un sistema de seguimiento.</a:t>
            </a:r>
          </a:p>
          <a:p>
            <a:pPr algn="just"/>
            <a:r>
              <a:rPr lang="es-ES" sz="2000" dirty="0">
                <a:latin typeface="+mj-lt"/>
              </a:rPr>
              <a:t>El </a:t>
            </a:r>
            <a:r>
              <a:rPr lang="es-ES" sz="2000" b="1" dirty="0">
                <a:latin typeface="+mj-lt"/>
              </a:rPr>
              <a:t>sistema de regulación </a:t>
            </a:r>
            <a:r>
              <a:rPr lang="es-ES" sz="2000" dirty="0">
                <a:latin typeface="+mj-lt"/>
              </a:rPr>
              <a:t>tiene como tarea mantener los estados de la planta a un punto de referencia fijo (cero), en la presencia de disturbios, </a:t>
            </a:r>
            <a:r>
              <a:rPr lang="es-ES" sz="2000" i="1" dirty="0">
                <a:latin typeface="+mj-lt"/>
              </a:rPr>
              <a:t>w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Por simplicidad consideraremos los sistemas SISO. Los conceptos se pueden generalizar a sistemas MIMO.</a:t>
            </a:r>
          </a:p>
        </p:txBody>
      </p:sp>
    </p:spTree>
    <p:extLst>
      <p:ext uri="{BB962C8B-B14F-4D97-AF65-F5344CB8AC3E}">
        <p14:creationId xmlns:p14="http://schemas.microsoft.com/office/powerpoint/2010/main" val="2891027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Selección de polos de lazo cerrado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En principio, podemos colocar los polos de lazo cerrado (</a:t>
            </a:r>
            <a:r>
              <a:rPr lang="es-ES" sz="2000" dirty="0" err="1">
                <a:latin typeface="+mj-lt"/>
              </a:rPr>
              <a:t>CLPs</a:t>
            </a:r>
            <a:r>
              <a:rPr lang="es-ES" sz="2000" dirty="0">
                <a:latin typeface="+mj-lt"/>
              </a:rPr>
              <a:t>) “arbitrariamente” </a:t>
            </a:r>
          </a:p>
          <a:p>
            <a:pPr algn="just"/>
            <a:r>
              <a:rPr lang="es-ES" sz="2000" dirty="0">
                <a:latin typeface="+mj-lt"/>
              </a:rPr>
              <a:t>Pero, mientras más lejos movamos los </a:t>
            </a:r>
            <a:r>
              <a:rPr lang="es-ES" sz="2000" dirty="0" err="1">
                <a:latin typeface="+mj-lt"/>
              </a:rPr>
              <a:t>CLPs</a:t>
            </a:r>
            <a:r>
              <a:rPr lang="es-ES" sz="2000" dirty="0">
                <a:latin typeface="+mj-lt"/>
              </a:rPr>
              <a:t>, mayor será el esfuerzo de control requerido. ¿A expensas de qué?</a:t>
            </a:r>
          </a:p>
          <a:p>
            <a:pPr lvl="1" algn="just"/>
            <a:r>
              <a:rPr lang="es-ES" sz="2000" dirty="0">
                <a:latin typeface="+mj-lt"/>
              </a:rPr>
              <a:t>Saturación en el actuador.</a:t>
            </a:r>
          </a:p>
          <a:p>
            <a:pPr lvl="1" algn="just"/>
            <a:r>
              <a:rPr lang="es-ES" sz="2000" dirty="0">
                <a:latin typeface="+mj-lt"/>
              </a:rPr>
              <a:t>Requiere mayor resistencia de componentes.</a:t>
            </a:r>
          </a:p>
        </p:txBody>
      </p:sp>
    </p:spTree>
    <p:extLst>
      <p:ext uri="{BB962C8B-B14F-4D97-AF65-F5344CB8AC3E}">
        <p14:creationId xmlns:p14="http://schemas.microsoft.com/office/powerpoint/2010/main" val="1078408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básicas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Diseño por polos dominantes</a:t>
            </a:r>
          </a:p>
          <a:p>
            <a:pPr marL="457200" lvl="1" indent="0" algn="just">
              <a:buNone/>
            </a:pPr>
            <a:r>
              <a:rPr lang="es-ES" sz="2000" dirty="0">
                <a:latin typeface="+mj-lt"/>
              </a:rPr>
              <a:t>Se hace un sistema de lazo cerrado “semejante” a un sistema simple de orden 2</a:t>
            </a:r>
          </a:p>
          <a:p>
            <a:pPr algn="just"/>
            <a:r>
              <a:rPr lang="es-ES" sz="2000" dirty="0">
                <a:latin typeface="+mj-lt"/>
              </a:rPr>
              <a:t>Diseño por prototipo</a:t>
            </a:r>
          </a:p>
          <a:p>
            <a:pPr marL="457200" lvl="1" indent="0" algn="just">
              <a:buNone/>
            </a:pPr>
            <a:r>
              <a:rPr lang="es-ES" sz="2000" dirty="0">
                <a:latin typeface="+mj-lt"/>
              </a:rPr>
              <a:t>Seleccionar todos los polos del sistema de lazo cerrado para corresponder a patrones estándar de filtros.</a:t>
            </a:r>
          </a:p>
        </p:txBody>
      </p:sp>
    </p:spTree>
    <p:extLst>
      <p:ext uri="{BB962C8B-B14F-4D97-AF65-F5344CB8AC3E}">
        <p14:creationId xmlns:p14="http://schemas.microsoft.com/office/powerpoint/2010/main" val="2606715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por polos dominantes de 1er orden</a:t>
            </a:r>
            <a:endParaRPr lang="es-P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B63E384-7100-4D25-96A9-4E8AE0E63B44}"/>
                  </a:ext>
                </a:extLst>
              </p:cNvPr>
              <p:cNvSpPr txBox="1"/>
              <p:nvPr/>
            </p:nvSpPr>
            <p:spPr>
              <a:xfrm>
                <a:off x="834501" y="1690689"/>
                <a:ext cx="7680849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latin typeface="+mj-lt"/>
                  </a:rPr>
                  <a:t>Se hace que un sistema de lazo cerrado se comporte al igual que un sistema simple de primer orden.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B63E384-7100-4D25-96A9-4E8AE0E6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01" y="1690689"/>
                <a:ext cx="7680849" cy="1291251"/>
              </a:xfrm>
              <a:prstGeom prst="rect">
                <a:avLst/>
              </a:prstGeom>
              <a:blipFill>
                <a:blip r:embed="rId2"/>
                <a:stretch>
                  <a:fillRect l="-873" t="-23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64DE77F-E092-430B-A87F-C455CEBF85C8}"/>
                  </a:ext>
                </a:extLst>
              </p:cNvPr>
              <p:cNvSpPr txBox="1"/>
              <p:nvPr/>
            </p:nvSpPr>
            <p:spPr>
              <a:xfrm>
                <a:off x="905522" y="3016252"/>
                <a:ext cx="7538806" cy="2875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latin typeface="+mj-lt"/>
                  </a:rPr>
                  <a:t>Se selecciona un polo dominante basado en relaciones bien conocidas como: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Tiempo de establecimiento.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Tiempo de subida, etc.</a:t>
                </a:r>
              </a:p>
              <a:p>
                <a:r>
                  <a:rPr lang="es-PE" sz="2000" dirty="0">
                    <a:latin typeface="+mj-lt"/>
                  </a:rPr>
                  <a:t>Por ejemplo, si se considera el tiempo de establecimiento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</m:oMath>
                </a14:m>
                <a:r>
                  <a:rPr lang="es-PE" sz="2000" dirty="0">
                    <a:latin typeface="+mj-lt"/>
                  </a:rPr>
                  <a:t>, se tiene: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r>
                  <a:rPr lang="es-PE" sz="2000" dirty="0">
                    <a:latin typeface="+mj-lt"/>
                  </a:rPr>
                  <a:t>Los demás polos deben ser no dominantes, es decir </a:t>
                </a:r>
                <a:r>
                  <a:rPr lang="es-ES" sz="2000" dirty="0">
                    <a:latin typeface="+mj-lt"/>
                  </a:rPr>
                  <a:t>moviéndolos 5 a 10 veces más a la izquierda del eje imaginario</a:t>
                </a:r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64DE77F-E092-430B-A87F-C455CEBF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2" y="3016252"/>
                <a:ext cx="7538806" cy="2875787"/>
              </a:xfrm>
              <a:prstGeom prst="rect">
                <a:avLst/>
              </a:prstGeom>
              <a:blipFill>
                <a:blip r:embed="rId3"/>
                <a:stretch>
                  <a:fillRect l="-890" t="-1271" r="-566" b="-2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078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por polos dominantes de 2do orden</a:t>
            </a:r>
            <a:endParaRPr lang="es-PE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E4F921-83BB-4AC6-9587-BB12FAE8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05" y="2745819"/>
            <a:ext cx="2574709" cy="8374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63E384-7100-4D25-96A9-4E8AE0E63B44}"/>
              </a:ext>
            </a:extLst>
          </p:cNvPr>
          <p:cNvSpPr txBox="1"/>
          <p:nvPr/>
        </p:nvSpPr>
        <p:spPr>
          <a:xfrm>
            <a:off x="834501" y="1864311"/>
            <a:ext cx="768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+mj-lt"/>
              </a:rPr>
              <a:t>Se hace que un sistema de lazo cerrado se comporte al igual que un sistema simple de segundo orden.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4DE77F-E092-430B-A87F-C455CEBF85C8}"/>
              </a:ext>
            </a:extLst>
          </p:cNvPr>
          <p:cNvSpPr txBox="1"/>
          <p:nvPr/>
        </p:nvSpPr>
        <p:spPr>
          <a:xfrm>
            <a:off x="976545" y="3902181"/>
            <a:ext cx="753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+mj-lt"/>
              </a:rPr>
              <a:t>Se selecciona un par de polos dominantes basado en relaciones bien conocidas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+mj-lt"/>
              </a:rPr>
              <a:t>Tiempo de establecimiento.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+mj-lt"/>
              </a:rPr>
              <a:t>Tiempo de subida, etc.</a:t>
            </a:r>
          </a:p>
        </p:txBody>
      </p:sp>
    </p:spTree>
    <p:extLst>
      <p:ext uri="{BB962C8B-B14F-4D97-AF65-F5344CB8AC3E}">
        <p14:creationId xmlns:p14="http://schemas.microsoft.com/office/powerpoint/2010/main" val="548023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8251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por polos dominantes de 2do orden</a:t>
            </a:r>
            <a:endParaRPr lang="es-P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A693E2-9CA4-41C3-8E0A-0B1FA2AA57F0}"/>
                  </a:ext>
                </a:extLst>
              </p:cNvPr>
              <p:cNvSpPr txBox="1"/>
              <p:nvPr/>
            </p:nvSpPr>
            <p:spPr>
              <a:xfrm>
                <a:off x="1262902" y="1721574"/>
                <a:ext cx="6397008" cy="3067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, (para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&gt;0.16%</m:t>
                    </m:r>
                  </m:oMath>
                </a14:m>
                <a:r>
                  <a:rPr lang="en-US" sz="2000" dirty="0"/>
                  <a:t>)  ;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𝑀𝑝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𝑙𝑛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A693E2-9CA4-41C3-8E0A-0B1FA2AA5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02" y="1721574"/>
                <a:ext cx="6397008" cy="3067828"/>
              </a:xfrm>
              <a:prstGeom prst="rect">
                <a:avLst/>
              </a:prstGeom>
              <a:blipFill>
                <a:blip r:embed="rId2"/>
                <a:stretch>
                  <a:fillRect l="-571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BA9ACA4D-1E26-45DA-94E5-430C27668E52}"/>
              </a:ext>
            </a:extLst>
          </p:cNvPr>
          <p:cNvSpPr txBox="1"/>
          <p:nvPr/>
        </p:nvSpPr>
        <p:spPr>
          <a:xfrm>
            <a:off x="710213" y="4897893"/>
            <a:ext cx="7723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+mj-lt"/>
              </a:rPr>
              <a:t>Ts</a:t>
            </a:r>
            <a:r>
              <a:rPr lang="es-ES" sz="2000" dirty="0">
                <a:latin typeface="+mj-lt"/>
              </a:rPr>
              <a:t>: Tiempo de establecimiento; </a:t>
            </a:r>
            <a:r>
              <a:rPr lang="es-ES" sz="2000" dirty="0" err="1">
                <a:latin typeface="+mj-lt"/>
              </a:rPr>
              <a:t>Mp</a:t>
            </a:r>
            <a:r>
              <a:rPr lang="es-ES" sz="2000" dirty="0">
                <a:latin typeface="+mj-lt"/>
              </a:rPr>
              <a:t>: </a:t>
            </a:r>
            <a:r>
              <a:rPr lang="es-ES" sz="2000" dirty="0" err="1">
                <a:latin typeface="+mj-lt"/>
              </a:rPr>
              <a:t>sobreimpulso</a:t>
            </a:r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Los demás polos se determinan moviéndolos 5 a 10 veces más a la izquierda del eje imaginario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5569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1666"/>
          </a:xfrm>
        </p:spPr>
        <p:txBody>
          <a:bodyPr/>
          <a:lstStyle/>
          <a:p>
            <a:r>
              <a:rPr lang="es-ES" dirty="0"/>
              <a:t>Actividad: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751489" y="5162134"/>
            <a:ext cx="7877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Diseñar un controlador de espacio estados que responda con 1% de </a:t>
            </a:r>
            <a:r>
              <a:rPr lang="es-ES" dirty="0" err="1"/>
              <a:t>sobreimpulso</a:t>
            </a:r>
            <a:r>
              <a:rPr lang="es-ES" dirty="0"/>
              <a:t> y un tiempo de establecimiento de 0,5 </a:t>
            </a:r>
            <a:r>
              <a:rPr lang="es-ES" dirty="0" err="1"/>
              <a:t>seg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91C7BA-D5EB-4B02-BDD2-781A0F7D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7" y="1331651"/>
            <a:ext cx="6856808" cy="37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4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Diseño por prototipo</a:t>
            </a:r>
            <a:endParaRPr lang="es-P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Seleccionar tipos de filtros estándar con características de respuestas deseables.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Se tabulan las ubicaciones de polos para filtros de ordenes diferentes; las respuestas son conocidas. Por ejemplo: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Función de transferencia ITAE</a:t>
                </a:r>
              </a:p>
              <a:p>
                <a:pPr marL="457200" lvl="1" indent="0" algn="just">
                  <a:buNone/>
                </a:pPr>
                <a:r>
                  <a:rPr lang="es-ES" sz="2000" dirty="0">
                    <a:latin typeface="+mj-lt"/>
                  </a:rPr>
                  <a:t>Minimizar el error absoluto, con penalidad sobre errores que se incrementan con el tiempo.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Filtro </a:t>
                </a:r>
                <a:r>
                  <a:rPr lang="es-ES" sz="2000" dirty="0" err="1">
                    <a:latin typeface="+mj-lt"/>
                  </a:rPr>
                  <a:t>Bessel</a:t>
                </a:r>
                <a:endParaRPr lang="es-ES" sz="2000" dirty="0">
                  <a:latin typeface="+mj-lt"/>
                </a:endParaRPr>
              </a:p>
              <a:p>
                <a:pPr marL="457200" lvl="1" indent="0" algn="just">
                  <a:buNone/>
                </a:pPr>
                <a:r>
                  <a:rPr lang="es-ES" sz="2000" dirty="0">
                    <a:latin typeface="+mj-lt"/>
                  </a:rPr>
                  <a:t>Donde se utiliza el polinomio de </a:t>
                </a:r>
                <a:r>
                  <a:rPr lang="es-ES" sz="2000" dirty="0" err="1">
                    <a:latin typeface="+mj-lt"/>
                  </a:rPr>
                  <a:t>Bessel</a:t>
                </a:r>
                <a:r>
                  <a:rPr lang="es-E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latin typeface="+mj-lt"/>
                  </a:rPr>
                  <a:t> de grado </a:t>
                </a:r>
                <a:r>
                  <a:rPr lang="es-ES" sz="2000" i="1" dirty="0">
                    <a:latin typeface="+mj-lt"/>
                  </a:rPr>
                  <a:t>n</a:t>
                </a:r>
                <a:r>
                  <a:rPr lang="es-ES" sz="2000" dirty="0">
                    <a:latin typeface="+mj-lt"/>
                  </a:rPr>
                  <a:t>.</a:t>
                </a:r>
              </a:p>
              <a:p>
                <a:pPr marL="457200" lvl="1" indent="0" algn="just">
                  <a:buNone/>
                </a:pPr>
                <a:r>
                  <a:rPr lang="es-ES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Funci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𝑇𝑟𝑎𝑛𝑠𝑓𝑒𝑟𝑒𝑛𝑐𝑖𝑎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67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623"/>
          </a:xfrm>
        </p:spPr>
        <p:txBody>
          <a:bodyPr>
            <a:normAutofit/>
          </a:bodyPr>
          <a:lstStyle/>
          <a:p>
            <a:r>
              <a:rPr lang="es-ES" dirty="0"/>
              <a:t>Prototipo de ITAE</a:t>
            </a:r>
            <a:endParaRPr lang="es-PE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86628"/>
            <a:ext cx="6696075" cy="42005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5827" y="5187153"/>
            <a:ext cx="8006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Frecuencia natural 1 rad/</a:t>
            </a:r>
            <a:r>
              <a:rPr lang="es-ES" dirty="0" err="1"/>
              <a:t>seg</a:t>
            </a:r>
            <a:r>
              <a:rPr lang="es-ES" dirty="0"/>
              <a:t>. Si se requiere una frecuencia más alta, multiplicar los polos por la nueva frecuencia.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694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Prototipo de ITAE: respuesta al escalón</a:t>
            </a:r>
            <a:endParaRPr lang="es-PE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50" y="2027208"/>
            <a:ext cx="5206299" cy="3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65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Prototipo de </a:t>
            </a:r>
            <a:r>
              <a:rPr lang="es-ES" dirty="0" err="1"/>
              <a:t>Bessel</a:t>
            </a:r>
            <a:r>
              <a:rPr lang="es-ES" dirty="0"/>
              <a:t>: polos normalizados</a:t>
            </a:r>
            <a:endParaRPr lang="es-PE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9" y="1894145"/>
            <a:ext cx="9019321" cy="27735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6176" y="4871148"/>
            <a:ext cx="8218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Todos los polos son normalizados para un tiempo de establecimiento, </a:t>
            </a:r>
            <a:r>
              <a:rPr lang="es-ES" dirty="0" err="1"/>
              <a:t>Ts</a:t>
            </a:r>
            <a:r>
              <a:rPr lang="es-ES" dirty="0"/>
              <a:t> de 1</a:t>
            </a:r>
          </a:p>
          <a:p>
            <a:r>
              <a:rPr lang="es-ES" dirty="0"/>
              <a:t>segundo, para otro valor de </a:t>
            </a:r>
            <a:r>
              <a:rPr lang="es-ES" dirty="0" err="1"/>
              <a:t>Ts</a:t>
            </a:r>
            <a:r>
              <a:rPr lang="es-ES" dirty="0"/>
              <a:t> deberá dividir los polos por el nuevo </a:t>
            </a:r>
            <a:r>
              <a:rPr lang="es-ES" dirty="0" err="1"/>
              <a:t>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331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controlador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El sistema en lazo abierto es: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15" y="1690689"/>
            <a:ext cx="2295525" cy="942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888259"/>
            <a:ext cx="7096125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E132D83-9280-4417-9128-1036DB482F91}"/>
                  </a:ext>
                </a:extLst>
              </p14:cNvPr>
              <p14:cNvContentPartPr/>
              <p14:nvPr/>
            </p14:nvContentPartPr>
            <p14:xfrm>
              <a:off x="4580286" y="3897025"/>
              <a:ext cx="159480" cy="1026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E132D83-9280-4417-9128-1036DB482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286" y="3879025"/>
                <a:ext cx="195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66AEE40-5459-4C6F-B44B-6A911AE9D669}"/>
                  </a:ext>
                </a:extLst>
              </p14:cNvPr>
              <p14:cNvContentPartPr/>
              <p14:nvPr/>
            </p14:nvContentPartPr>
            <p14:xfrm>
              <a:off x="7033686" y="2051665"/>
              <a:ext cx="92880" cy="88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66AEE40-5459-4C6F-B44B-6A911AE9D6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6046" y="2034025"/>
                <a:ext cx="12852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5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Prototipo de </a:t>
            </a:r>
            <a:r>
              <a:rPr lang="es-ES" dirty="0" err="1"/>
              <a:t>Bessel</a:t>
            </a:r>
            <a:r>
              <a:rPr lang="es-ES" dirty="0"/>
              <a:t>: respuesta al escalón unitario</a:t>
            </a:r>
            <a:endParaRPr lang="es-PE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98" y="1685752"/>
            <a:ext cx="5929756" cy="41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19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136"/>
          </a:xfrm>
        </p:spPr>
        <p:txBody>
          <a:bodyPr/>
          <a:lstStyle/>
          <a:p>
            <a:r>
              <a:rPr lang="es-ES" dirty="0"/>
              <a:t>Ejemplo: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914403" y="5075333"/>
                <a:ext cx="7776838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Diseñar un controlador utilizando el prototipo de ITAE para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=8.9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s-ES" dirty="0"/>
                  <a:t>, y el prototipo de Bessel para un tiempo de establecimiento de 0.5 </a:t>
                </a:r>
                <a:r>
                  <a:rPr lang="es-ES" dirty="0" err="1"/>
                  <a:t>seg</a:t>
                </a:r>
                <a:r>
                  <a:rPr lang="es-ES" dirty="0"/>
                  <a:t>.</a:t>
                </a:r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3" y="5075333"/>
                <a:ext cx="7776838" cy="768287"/>
              </a:xfrm>
              <a:prstGeom prst="rect">
                <a:avLst/>
              </a:prstGeom>
              <a:blipFill>
                <a:blip r:embed="rId2"/>
                <a:stretch>
                  <a:fillRect l="-62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683EC3E-FA93-46E6-A53B-F69C2CDD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73" y="1287263"/>
            <a:ext cx="6856808" cy="37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08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571"/>
          </a:xfrm>
        </p:spPr>
        <p:txBody>
          <a:bodyPr/>
          <a:lstStyle/>
          <a:p>
            <a:r>
              <a:rPr lang="es-ES" dirty="0"/>
              <a:t>Ejercicio: péndulo invertido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58169" y="1468854"/>
                <a:ext cx="4256954" cy="401134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Diseñar un regulador para obtener un tiempo de establecimiento de 2seg. </a:t>
                </a: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Considerar: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s-ES" sz="2000" dirty="0">
                    <a:latin typeface="+mj-lt"/>
                  </a:rPr>
                  <a:t>.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sz="2000" dirty="0">
                    <a:latin typeface="+mj-lt"/>
                  </a:rPr>
                  <a:t> es la gravedad.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69" y="1468854"/>
                <a:ext cx="4256954" cy="4011341"/>
              </a:xfrm>
              <a:blipFill>
                <a:blip r:embed="rId2"/>
                <a:stretch>
                  <a:fillRect l="-1433" t="-1672" r="-15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02" y="1629963"/>
            <a:ext cx="3879098" cy="4011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786687-F84D-442F-8660-0B8B7DDB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5" y="3304527"/>
            <a:ext cx="4108487" cy="1733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1BE616-9119-4806-BB79-62E9DAA7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144" y="5115141"/>
            <a:ext cx="2270384" cy="6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1658"/>
          </a:xfrm>
        </p:spPr>
        <p:txBody>
          <a:bodyPr/>
          <a:lstStyle/>
          <a:p>
            <a:r>
              <a:rPr lang="es-ES" dirty="0"/>
              <a:t>Diseño del controlador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11250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Asumiendo que todos los estados están disponibles para la realimentación y la referencia es cero para todos los estados.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59" y="1936349"/>
            <a:ext cx="6540263" cy="3821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5A4845F-8A62-449F-ABB0-FDF2ED92F042}"/>
                  </a:ext>
                </a:extLst>
              </p14:cNvPr>
              <p14:cNvContentPartPr/>
              <p14:nvPr/>
            </p14:nvContentPartPr>
            <p14:xfrm>
              <a:off x="3475965" y="2868163"/>
              <a:ext cx="110160" cy="792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5A4845F-8A62-449F-ABB0-FDF2ED92F0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7965" y="2850523"/>
                <a:ext cx="14580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1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controlador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Entonces la ley de control sería: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  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El cual involucra </a:t>
                </a:r>
                <a:r>
                  <a:rPr lang="es-ES" sz="2000" i="1" dirty="0">
                    <a:latin typeface="+mj-lt"/>
                  </a:rPr>
                  <a:t>n</a:t>
                </a:r>
                <a:r>
                  <a:rPr lang="es-ES" sz="2000" dirty="0">
                    <a:latin typeface="+mj-lt"/>
                  </a:rPr>
                  <a:t> ganancias. Estas son suficientes para </a:t>
                </a:r>
                <a:r>
                  <a:rPr lang="es-ES" sz="2000" b="1" dirty="0">
                    <a:latin typeface="+mj-lt"/>
                  </a:rPr>
                  <a:t>ubicar los </a:t>
                </a:r>
                <a:r>
                  <a:rPr lang="es-ES" sz="2000" b="1" i="1" dirty="0">
                    <a:latin typeface="+mj-lt"/>
                  </a:rPr>
                  <a:t>n</a:t>
                </a:r>
                <a:r>
                  <a:rPr lang="es-ES" sz="2000" b="1" dirty="0">
                    <a:latin typeface="+mj-lt"/>
                  </a:rPr>
                  <a:t> polos de lazo cerrado</a:t>
                </a:r>
                <a:r>
                  <a:rPr lang="es-ES" sz="2000" dirty="0">
                    <a:latin typeface="+mj-lt"/>
                  </a:rPr>
                  <a:t> en cualquier posición deseada en el plano </a:t>
                </a:r>
                <a:r>
                  <a:rPr lang="es-ES" sz="2000" i="1" dirty="0">
                    <a:latin typeface="+mj-lt"/>
                  </a:rPr>
                  <a:t>s</a:t>
                </a:r>
                <a:r>
                  <a:rPr lang="es-ES" sz="2000" dirty="0">
                    <a:latin typeface="+mj-lt"/>
                  </a:rPr>
                  <a:t> si el sistema de lazo abierto (planta) es completamente controlable.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5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ley de control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La planta: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𝐶𝑥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Usando la realimentación de estados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𝐾𝑥</m:t>
                    </m:r>
                  </m:oMath>
                </a14:m>
                <a:r>
                  <a:rPr lang="es-ES" sz="2000" dirty="0">
                    <a:latin typeface="+mj-lt"/>
                  </a:rPr>
                  <a:t>, podemos ubicar los polos en lazo cerrado (autovalores) en posiciones específicas en el plano s.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28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ley de control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Es decir, especificamos el polinomio característico deseado de lazo cerrado, utilizando los polos deseados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14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Para el sistema de lazo cerrado: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𝐵𝐾𝑥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84" y="2626590"/>
            <a:ext cx="3904443" cy="9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28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2396</Words>
  <Application>Microsoft Office PowerPoint</Application>
  <PresentationFormat>Presentación en pantalla (4:3)</PresentationFormat>
  <Paragraphs>337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TEORÍA DE CONTROL 2</vt:lpstr>
      <vt:lpstr>Diseño de la ley de control mediante la ubicación de polos</vt:lpstr>
      <vt:lpstr>Diseño del controlador</vt:lpstr>
      <vt:lpstr>Diseño del controlador</vt:lpstr>
      <vt:lpstr>Diseño del controlador</vt:lpstr>
      <vt:lpstr>Diseño del controlador</vt:lpstr>
      <vt:lpstr>Diseño de la ley de control</vt:lpstr>
      <vt:lpstr>Diseño de la ley de control</vt:lpstr>
      <vt:lpstr>Diseño de la ley de control</vt:lpstr>
      <vt:lpstr>Ejemplo: Regulación de posición de un motor DC.</vt:lpstr>
      <vt:lpstr>Ejemplo: Regulación de posición de un motor DC.</vt:lpstr>
      <vt:lpstr>Ejemplo: Regulación de posición de un motor DC.</vt:lpstr>
      <vt:lpstr>Ejemplo: Regulación de posición de un motor DC.</vt:lpstr>
      <vt:lpstr>Ejemplo: Regulación de posición de un motor DC.</vt:lpstr>
      <vt:lpstr>Ejemplo: Regulación de posición de un motor DC.</vt:lpstr>
      <vt:lpstr>Ejemplo: Regulación de posición de un motor DC.</vt:lpstr>
      <vt:lpstr>Ejemplo: Regulación de posición de un motor DC.</vt:lpstr>
      <vt:lpstr>Ejercicio 1</vt:lpstr>
      <vt:lpstr>Ejercicio 1</vt:lpstr>
      <vt:lpstr>Cálculo de K en la forma canónica controlable</vt:lpstr>
      <vt:lpstr>Cálculo de K en la forma canónica controlable</vt:lpstr>
      <vt:lpstr>Cálculo de K en la forma canónica controlable</vt:lpstr>
      <vt:lpstr>Cálculo de K utilizando una matriz de transformación</vt:lpstr>
      <vt:lpstr>Cálculo de K utilizando una matriz de transformación</vt:lpstr>
      <vt:lpstr>Cálculo de K utilizando una matriz de transformación</vt:lpstr>
      <vt:lpstr>Ejemplo: Diseño utilizando una matriz de transformación </vt:lpstr>
      <vt:lpstr>Cálculo de K utilizando la fórmula de Ackermann</vt:lpstr>
      <vt:lpstr>Cálculo de K utilizando la fórmula de Ackermann</vt:lpstr>
      <vt:lpstr>Cálculo de K utilizando la fórmula de Ackermann</vt:lpstr>
      <vt:lpstr>Cálculo de K utilizando la fórmula de Ackermann</vt:lpstr>
      <vt:lpstr>Cálculo de K utilizando la fórmula de Ackermann</vt:lpstr>
      <vt:lpstr>Cálculo de K utilizando la fórmula de Ackermann</vt:lpstr>
      <vt:lpstr>Cálculo de K utilizando la fórmula de Ackermann</vt:lpstr>
      <vt:lpstr>Cálculo de K utilizando la fórmula de Ackermann</vt:lpstr>
      <vt:lpstr>Ejemplo: Diseño utilizando la formula de Ackerman </vt:lpstr>
      <vt:lpstr>Presentación de PowerPoint</vt:lpstr>
      <vt:lpstr>Sistemas con modos incontrolables</vt:lpstr>
      <vt:lpstr>Sistemas con modos incontrolables</vt:lpstr>
      <vt:lpstr>Selección de polos de lazo cerrado</vt:lpstr>
      <vt:lpstr>Técnicas básicas</vt:lpstr>
      <vt:lpstr>Diseño por polos dominantes de 1er orden</vt:lpstr>
      <vt:lpstr>Diseño por polos dominantes de 2do orden</vt:lpstr>
      <vt:lpstr>Diseño por polos dominantes de 2do orden</vt:lpstr>
      <vt:lpstr>Actividad:</vt:lpstr>
      <vt:lpstr>Diseño por prototipo</vt:lpstr>
      <vt:lpstr>Prototipo de ITAE</vt:lpstr>
      <vt:lpstr>Prototipo de ITAE: respuesta al escalón</vt:lpstr>
      <vt:lpstr>Prototipo de Bessel: polos normalizados</vt:lpstr>
      <vt:lpstr>Prototipo de Bessel: respuesta al escalón unitario</vt:lpstr>
      <vt:lpstr>Ejemplo:</vt:lpstr>
      <vt:lpstr>Ejercicio: péndulo invertido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388</cp:revision>
  <dcterms:created xsi:type="dcterms:W3CDTF">2017-08-15T01:34:00Z</dcterms:created>
  <dcterms:modified xsi:type="dcterms:W3CDTF">2024-04-07T22:58:02Z</dcterms:modified>
</cp:coreProperties>
</file>