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8" r:id="rId2"/>
    <p:sldId id="256" r:id="rId3"/>
    <p:sldId id="284" r:id="rId4"/>
    <p:sldId id="318" r:id="rId5"/>
    <p:sldId id="320" r:id="rId6"/>
    <p:sldId id="321" r:id="rId7"/>
    <p:sldId id="322" r:id="rId8"/>
    <p:sldId id="325" r:id="rId9"/>
    <p:sldId id="326" r:id="rId10"/>
    <p:sldId id="327" r:id="rId11"/>
    <p:sldId id="328" r:id="rId12"/>
    <p:sldId id="323" r:id="rId13"/>
    <p:sldId id="324" r:id="rId14"/>
    <p:sldId id="332" r:id="rId15"/>
    <p:sldId id="333" r:id="rId16"/>
    <p:sldId id="360" r:id="rId17"/>
    <p:sldId id="339" r:id="rId18"/>
    <p:sldId id="340" r:id="rId19"/>
    <p:sldId id="358" r:id="rId20"/>
    <p:sldId id="359" r:id="rId21"/>
    <p:sldId id="341" r:id="rId22"/>
    <p:sldId id="342" r:id="rId23"/>
    <p:sldId id="346" r:id="rId24"/>
    <p:sldId id="338" r:id="rId25"/>
    <p:sldId id="353" r:id="rId26"/>
    <p:sldId id="351" r:id="rId27"/>
    <p:sldId id="354" r:id="rId28"/>
    <p:sldId id="361" r:id="rId29"/>
    <p:sldId id="362" r:id="rId30"/>
    <p:sldId id="260" r:id="rId31"/>
    <p:sldId id="371" r:id="rId32"/>
    <p:sldId id="285" r:id="rId33"/>
    <p:sldId id="286" r:id="rId34"/>
    <p:sldId id="289" r:id="rId35"/>
    <p:sldId id="293" r:id="rId36"/>
    <p:sldId id="294" r:id="rId37"/>
    <p:sldId id="316" r:id="rId38"/>
    <p:sldId id="315" r:id="rId39"/>
    <p:sldId id="295" r:id="rId40"/>
    <p:sldId id="296" r:id="rId41"/>
    <p:sldId id="297" r:id="rId42"/>
    <p:sldId id="300" r:id="rId43"/>
    <p:sldId id="301" r:id="rId44"/>
    <p:sldId id="303" r:id="rId45"/>
    <p:sldId id="304" r:id="rId46"/>
    <p:sldId id="305" r:id="rId47"/>
    <p:sldId id="302" r:id="rId48"/>
    <p:sldId id="306" r:id="rId49"/>
    <p:sldId id="363" r:id="rId50"/>
    <p:sldId id="298" r:id="rId51"/>
    <p:sldId id="299" r:id="rId52"/>
    <p:sldId id="307" r:id="rId53"/>
    <p:sldId id="317" r:id="rId54"/>
    <p:sldId id="308" r:id="rId55"/>
    <p:sldId id="288" r:id="rId56"/>
    <p:sldId id="309" r:id="rId57"/>
    <p:sldId id="311" r:id="rId58"/>
    <p:sldId id="319" r:id="rId59"/>
    <p:sldId id="364" r:id="rId60"/>
    <p:sldId id="365" r:id="rId61"/>
    <p:sldId id="366" r:id="rId62"/>
    <p:sldId id="367" r:id="rId63"/>
    <p:sldId id="368" r:id="rId64"/>
    <p:sldId id="369" r:id="rId65"/>
    <p:sldId id="370"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042A0B7-A9BF-4B78-83C4-03E3BF1D7DAE}">
          <p14:sldIdLst>
            <p14:sldId id="258"/>
          </p14:sldIdLst>
        </p14:section>
        <p14:section name="Sección sin título" id="{7E08C883-4046-4C1D-83B7-AFDDEA79CCC9}">
          <p14:sldIdLst>
            <p14:sldId id="256"/>
            <p14:sldId id="284"/>
            <p14:sldId id="318"/>
            <p14:sldId id="320"/>
            <p14:sldId id="321"/>
            <p14:sldId id="322"/>
            <p14:sldId id="325"/>
            <p14:sldId id="326"/>
            <p14:sldId id="327"/>
            <p14:sldId id="328"/>
            <p14:sldId id="323"/>
            <p14:sldId id="324"/>
            <p14:sldId id="332"/>
            <p14:sldId id="333"/>
            <p14:sldId id="360"/>
            <p14:sldId id="339"/>
            <p14:sldId id="340"/>
            <p14:sldId id="358"/>
            <p14:sldId id="359"/>
            <p14:sldId id="341"/>
            <p14:sldId id="342"/>
            <p14:sldId id="346"/>
            <p14:sldId id="338"/>
            <p14:sldId id="353"/>
            <p14:sldId id="351"/>
            <p14:sldId id="354"/>
            <p14:sldId id="361"/>
            <p14:sldId id="362"/>
            <p14:sldId id="260"/>
            <p14:sldId id="371"/>
            <p14:sldId id="285"/>
            <p14:sldId id="286"/>
            <p14:sldId id="289"/>
            <p14:sldId id="293"/>
            <p14:sldId id="294"/>
            <p14:sldId id="316"/>
            <p14:sldId id="315"/>
            <p14:sldId id="295"/>
            <p14:sldId id="296"/>
            <p14:sldId id="297"/>
            <p14:sldId id="300"/>
            <p14:sldId id="301"/>
            <p14:sldId id="303"/>
            <p14:sldId id="304"/>
            <p14:sldId id="305"/>
            <p14:sldId id="302"/>
            <p14:sldId id="306"/>
            <p14:sldId id="363"/>
            <p14:sldId id="298"/>
            <p14:sldId id="299"/>
            <p14:sldId id="307"/>
            <p14:sldId id="317"/>
            <p14:sldId id="308"/>
            <p14:sldId id="288"/>
            <p14:sldId id="309"/>
            <p14:sldId id="311"/>
            <p14:sldId id="319"/>
            <p14:sldId id="364"/>
            <p14:sldId id="365"/>
            <p14:sldId id="366"/>
            <p14:sldId id="367"/>
            <p14:sldId id="368"/>
            <p14:sldId id="369"/>
            <p14:sldId id="370"/>
          </p14:sldIdLst>
        </p14:section>
      </p14:sectionLst>
    </p:ext>
    <p:ext uri="{EFAFB233-063F-42B5-8137-9DF3F51BA10A}">
      <p15:sldGuideLst xmlns:p15="http://schemas.microsoft.com/office/powerpoint/2012/main">
        <p15:guide id="1" orient="horz" pos="2183" userDrawn="1">
          <p15:clr>
            <a:srgbClr val="A4A3A4"/>
          </p15:clr>
        </p15:guide>
        <p15:guide id="2" pos="2880" userDrawn="1">
          <p15:clr>
            <a:srgbClr val="A4A3A4"/>
          </p15:clr>
        </p15:guide>
        <p15:guide id="3" pos="29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29" autoAdjust="0"/>
    <p:restoredTop sz="94660"/>
  </p:normalViewPr>
  <p:slideViewPr>
    <p:cSldViewPr snapToGrid="0" showGuides="1">
      <p:cViewPr varScale="1">
        <p:scale>
          <a:sx n="82" d="100"/>
          <a:sy n="82" d="100"/>
        </p:scale>
        <p:origin x="1814" y="72"/>
      </p:cViewPr>
      <p:guideLst>
        <p:guide orient="horz" pos="2183"/>
        <p:guide pos="2880"/>
        <p:guide pos="29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3F1BF-C838-44CB-BCC8-FC77A0E0D148}" type="datetimeFigureOut">
              <a:rPr lang="es-PE" smtClean="0"/>
              <a:t>6/05/2024</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91456-0CFE-4CEA-AACD-A1D7BD0BEAA2}" type="slidenum">
              <a:rPr lang="es-PE" smtClean="0"/>
              <a:t>‹Nº›</a:t>
            </a:fld>
            <a:endParaRPr lang="es-PE"/>
          </a:p>
        </p:txBody>
      </p:sp>
    </p:spTree>
    <p:extLst>
      <p:ext uri="{BB962C8B-B14F-4D97-AF65-F5344CB8AC3E}">
        <p14:creationId xmlns:p14="http://schemas.microsoft.com/office/powerpoint/2010/main" val="280844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6/05/2024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44436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6/05/2024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92006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6/05/2024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55379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D7CF23-F881-4C7B-B080-8F6EF05B8923}" type="datetimeFigureOut">
              <a:rPr lang="es-PE" smtClean="0"/>
              <a:t>6/05/2024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23928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4D7CF23-F881-4C7B-B080-8F6EF05B8923}" type="datetimeFigureOut">
              <a:rPr lang="es-PE" smtClean="0"/>
              <a:t>6/05/2024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9616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4D7CF23-F881-4C7B-B080-8F6EF05B8923}" type="datetimeFigureOut">
              <a:rPr lang="es-PE" smtClean="0"/>
              <a:t>6/05/2024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45372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4D7CF23-F881-4C7B-B080-8F6EF05B8923}" type="datetimeFigureOut">
              <a:rPr lang="es-PE" smtClean="0"/>
              <a:t>6/05/2024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69125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4D7CF23-F881-4C7B-B080-8F6EF05B8923}" type="datetimeFigureOut">
              <a:rPr lang="es-PE" smtClean="0"/>
              <a:t>6/05/2024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40663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7CF23-F881-4C7B-B080-8F6EF05B8923}" type="datetimeFigureOut">
              <a:rPr lang="es-PE" smtClean="0"/>
              <a:t>6/05/2024</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76519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4D7CF23-F881-4C7B-B080-8F6EF05B8923}" type="datetimeFigureOut">
              <a:rPr lang="es-PE" smtClean="0"/>
              <a:t>6/05/2024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319303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B4D7CF23-F881-4C7B-B080-8F6EF05B8923}" type="datetimeFigureOut">
              <a:rPr lang="es-PE" smtClean="0"/>
              <a:t>6/05/2024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E972A1D-624B-4C58-BD5F-4871729DDBEA}" type="slidenum">
              <a:rPr lang="es-PE" smtClean="0"/>
              <a:t>‹Nº›</a:t>
            </a:fld>
            <a:endParaRPr lang="es-PE"/>
          </a:p>
        </p:txBody>
      </p:sp>
    </p:spTree>
    <p:extLst>
      <p:ext uri="{BB962C8B-B14F-4D97-AF65-F5344CB8AC3E}">
        <p14:creationId xmlns:p14="http://schemas.microsoft.com/office/powerpoint/2010/main" val="111408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7CF23-F881-4C7B-B080-8F6EF05B8923}" type="datetimeFigureOut">
              <a:rPr lang="es-PE" smtClean="0"/>
              <a:t>6/05/2024</a:t>
            </a:fld>
            <a:endParaRPr lang="es-P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72A1D-624B-4C58-BD5F-4871729DDBEA}" type="slidenum">
              <a:rPr lang="es-PE" smtClean="0"/>
              <a:t>‹Nº›</a:t>
            </a:fld>
            <a:endParaRPr lang="es-PE"/>
          </a:p>
        </p:txBody>
      </p:sp>
      <p:pic>
        <p:nvPicPr>
          <p:cNvPr id="8" name="Imagen 7"/>
          <p:cNvPicPr>
            <a:picLocks noChangeAspect="1"/>
          </p:cNvPicPr>
          <p:nvPr userDrawn="1"/>
        </p:nvPicPr>
        <p:blipFill>
          <a:blip r:embed="rId13"/>
          <a:stretch>
            <a:fillRect/>
          </a:stretch>
        </p:blipFill>
        <p:spPr>
          <a:xfrm>
            <a:off x="0" y="5824537"/>
            <a:ext cx="9144000" cy="1038225"/>
          </a:xfrm>
          <a:prstGeom prst="rect">
            <a:avLst/>
          </a:prstGeom>
        </p:spPr>
      </p:pic>
    </p:spTree>
    <p:extLst>
      <p:ext uri="{BB962C8B-B14F-4D97-AF65-F5344CB8AC3E}">
        <p14:creationId xmlns:p14="http://schemas.microsoft.com/office/powerpoint/2010/main" val="3767963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1.png"/></Relationships>
</file>

<file path=ppt/slides/_rels/slide3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3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apita uchis 🌸 on X: &quot;EL NUEVO LOGO DE LA @pucp ES ALGO QUE ...">
            <a:extLst>
              <a:ext uri="{FF2B5EF4-FFF2-40B4-BE49-F238E27FC236}">
                <a16:creationId xmlns:a16="http://schemas.microsoft.com/office/drawing/2014/main" id="{39FF08E4-C727-B4D3-74FA-E48E953B07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7584" y="1246218"/>
            <a:ext cx="6634065" cy="373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47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Controlador Digital</a:t>
            </a:r>
            <a:endParaRPr lang="es-PE" dirty="0"/>
          </a:p>
        </p:txBody>
      </p:sp>
      <p:sp>
        <p:nvSpPr>
          <p:cNvPr id="3" name="Marcador de contenido 2"/>
          <p:cNvSpPr>
            <a:spLocks noGrp="1"/>
          </p:cNvSpPr>
          <p:nvPr>
            <p:ph idx="1"/>
          </p:nvPr>
        </p:nvSpPr>
        <p:spPr>
          <a:xfrm>
            <a:off x="628649" y="1414407"/>
            <a:ext cx="7886700" cy="4351338"/>
          </a:xfrm>
        </p:spPr>
        <p:txBody>
          <a:bodyPr>
            <a:normAutofit/>
          </a:bodyPr>
          <a:lstStyle/>
          <a:p>
            <a:pPr algn="just"/>
            <a:r>
              <a:rPr lang="es-ES" sz="2000" dirty="0">
                <a:latin typeface="+mj-lt"/>
              </a:rPr>
              <a:t>Ahora, se reemplaza por una secuencia como sigue: </a:t>
            </a:r>
            <a:r>
              <a:rPr lang="es-ES" sz="2000" dirty="0" err="1">
                <a:latin typeface="+mj-lt"/>
              </a:rPr>
              <a:t>sensado</a:t>
            </a:r>
            <a:r>
              <a:rPr lang="es-ES" sz="2000" dirty="0">
                <a:latin typeface="+mj-lt"/>
              </a:rPr>
              <a:t> – adquisición de datos – cálculo de la ley de control – actuación – actualización de la base de datos.</a:t>
            </a:r>
            <a:endParaRPr lang="es-PE" sz="2000" dirty="0">
              <a:latin typeface="+mj-lt"/>
            </a:endParaRPr>
          </a:p>
        </p:txBody>
      </p:sp>
      <p:pic>
        <p:nvPicPr>
          <p:cNvPr id="4" name="Imagen 3"/>
          <p:cNvPicPr>
            <a:picLocks noChangeAspect="1"/>
          </p:cNvPicPr>
          <p:nvPr/>
        </p:nvPicPr>
        <p:blipFill>
          <a:blip r:embed="rId2"/>
          <a:stretch>
            <a:fillRect/>
          </a:stretch>
        </p:blipFill>
        <p:spPr>
          <a:xfrm>
            <a:off x="852486" y="2374516"/>
            <a:ext cx="7439025" cy="3286125"/>
          </a:xfrm>
          <a:prstGeom prst="rect">
            <a:avLst/>
          </a:prstGeom>
        </p:spPr>
      </p:pic>
    </p:spTree>
    <p:extLst>
      <p:ext uri="{BB962C8B-B14F-4D97-AF65-F5344CB8AC3E}">
        <p14:creationId xmlns:p14="http://schemas.microsoft.com/office/powerpoint/2010/main" val="288754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Controlador Digital</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El controlador digital lleva a tomar nuevos aspectos en cuenta en el diseño del sistema de control:</a:t>
            </a:r>
          </a:p>
          <a:p>
            <a:pPr lvl="1" algn="just"/>
            <a:r>
              <a:rPr lang="es-ES" sz="2000" b="1" dirty="0">
                <a:latin typeface="+mj-lt"/>
              </a:rPr>
              <a:t>Errores</a:t>
            </a:r>
            <a:r>
              <a:rPr lang="es-ES" sz="2000" dirty="0">
                <a:latin typeface="+mj-lt"/>
              </a:rPr>
              <a:t> debido a la conversión A/D y D/A, así como también debido a la longitud limitada de la palabra de cálculo.</a:t>
            </a:r>
          </a:p>
          <a:p>
            <a:pPr lvl="1" algn="just"/>
            <a:r>
              <a:rPr lang="es-ES" sz="2000" dirty="0">
                <a:latin typeface="+mj-lt"/>
              </a:rPr>
              <a:t>El desarrollo de software es propenso a errores. Así que, se debe introducir un nuevo concepto para considerar este aspecto (</a:t>
            </a:r>
            <a:r>
              <a:rPr lang="es-ES" sz="2000" b="1" dirty="0">
                <a:latin typeface="+mj-lt"/>
              </a:rPr>
              <a:t>Sistemas en Tiempo Real</a:t>
            </a:r>
            <a:r>
              <a:rPr lang="es-ES" sz="2000" dirty="0">
                <a:latin typeface="+mj-lt"/>
              </a:rPr>
              <a:t>).</a:t>
            </a:r>
          </a:p>
          <a:p>
            <a:pPr lvl="1" algn="just"/>
            <a:endParaRPr lang="es-PE" sz="2000" dirty="0">
              <a:latin typeface="+mj-lt"/>
            </a:endParaRPr>
          </a:p>
        </p:txBody>
      </p:sp>
    </p:spTree>
    <p:extLst>
      <p:ext uri="{BB962C8B-B14F-4D97-AF65-F5344CB8AC3E}">
        <p14:creationId xmlns:p14="http://schemas.microsoft.com/office/powerpoint/2010/main" val="162621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Controlador Digital</a:t>
            </a:r>
            <a:endParaRPr lang="es-PE" dirty="0"/>
          </a:p>
        </p:txBody>
      </p:sp>
      <p:sp>
        <p:nvSpPr>
          <p:cNvPr id="3" name="Marcador de contenido 2"/>
          <p:cNvSpPr>
            <a:spLocks noGrp="1"/>
          </p:cNvSpPr>
          <p:nvPr>
            <p:ph idx="1"/>
          </p:nvPr>
        </p:nvSpPr>
        <p:spPr>
          <a:xfrm>
            <a:off x="628650" y="1552356"/>
            <a:ext cx="7886700" cy="4351338"/>
          </a:xfrm>
        </p:spPr>
        <p:txBody>
          <a:bodyPr>
            <a:normAutofit/>
          </a:bodyPr>
          <a:lstStyle/>
          <a:p>
            <a:pPr algn="just"/>
            <a:r>
              <a:rPr lang="es-ES" sz="2000" dirty="0">
                <a:latin typeface="+mj-lt"/>
              </a:rPr>
              <a:t>Textos estándares sobre sistemas de control digital normalmente asumen que el </a:t>
            </a:r>
            <a:r>
              <a:rPr lang="es-ES" sz="2000" b="1" i="1" dirty="0">
                <a:latin typeface="+mj-lt"/>
              </a:rPr>
              <a:t>muestreo es uniforme, periódico y síncrono</a:t>
            </a:r>
            <a:r>
              <a:rPr lang="es-ES" sz="2000" dirty="0">
                <a:latin typeface="+mj-lt"/>
              </a:rPr>
              <a:t>. </a:t>
            </a:r>
          </a:p>
          <a:p>
            <a:pPr algn="just"/>
            <a:r>
              <a:rPr lang="es-ES" sz="2000" dirty="0">
                <a:latin typeface="+mj-lt"/>
              </a:rPr>
              <a:t>Esto lleva a un caso de “</a:t>
            </a:r>
            <a:r>
              <a:rPr lang="es-ES" sz="2000" b="1" i="1" dirty="0">
                <a:latin typeface="+mj-lt"/>
              </a:rPr>
              <a:t>tiempo cero de ejecución</a:t>
            </a:r>
            <a:r>
              <a:rPr lang="es-ES" sz="2000" dirty="0">
                <a:latin typeface="+mj-lt"/>
              </a:rPr>
              <a:t>” (tiempo desde el muestreo hasta el envío de la señal de control igual a cero).</a:t>
            </a: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r>
              <a:rPr lang="es-ES" sz="2000" b="1" i="1" dirty="0">
                <a:latin typeface="+mj-lt"/>
              </a:rPr>
              <a:t>Latencia de control o de realimentación</a:t>
            </a:r>
            <a:r>
              <a:rPr lang="es-ES" sz="2000" dirty="0">
                <a:latin typeface="+mj-lt"/>
              </a:rPr>
              <a:t>: un retardo entre el instante de muestreo y el instante en el cual el valor de la señal de control es aplicado al actuador.</a:t>
            </a:r>
            <a:endParaRPr lang="es-PE" sz="2000" dirty="0">
              <a:latin typeface="+mj-lt"/>
            </a:endParaRPr>
          </a:p>
        </p:txBody>
      </p:sp>
      <p:pic>
        <p:nvPicPr>
          <p:cNvPr id="4" name="Imagen 3"/>
          <p:cNvPicPr>
            <a:picLocks noChangeAspect="1"/>
          </p:cNvPicPr>
          <p:nvPr/>
        </p:nvPicPr>
        <p:blipFill>
          <a:blip r:embed="rId2"/>
          <a:stretch>
            <a:fillRect/>
          </a:stretch>
        </p:blipFill>
        <p:spPr>
          <a:xfrm>
            <a:off x="3094803" y="2877919"/>
            <a:ext cx="3206641" cy="1883722"/>
          </a:xfrm>
          <a:prstGeom prst="rect">
            <a:avLst/>
          </a:prstGeom>
        </p:spPr>
      </p:pic>
    </p:spTree>
    <p:extLst>
      <p:ext uri="{BB962C8B-B14F-4D97-AF65-F5344CB8AC3E}">
        <p14:creationId xmlns:p14="http://schemas.microsoft.com/office/powerpoint/2010/main" val="161367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Convertidores Digital Analógico</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A la salida del controlador digital, la señal digital se debe convertir en una señal analógica mediante el proceso conocido como </a:t>
            </a:r>
            <a:r>
              <a:rPr lang="es-ES" sz="2000" b="1" dirty="0">
                <a:latin typeface="+mj-lt"/>
              </a:rPr>
              <a:t>conversión digital-analógica</a:t>
            </a:r>
            <a:r>
              <a:rPr lang="es-ES" sz="2000" dirty="0">
                <a:latin typeface="+mj-lt"/>
              </a:rPr>
              <a:t>.</a:t>
            </a:r>
          </a:p>
          <a:p>
            <a:pPr algn="just"/>
            <a:r>
              <a:rPr lang="es-ES" sz="2000" dirty="0">
                <a:latin typeface="+mj-lt"/>
              </a:rPr>
              <a:t>Un convertido D/A es un dispositivo que transforma una entrada digital (números binarios) </a:t>
            </a:r>
            <a:r>
              <a:rPr lang="es-ES" sz="2000" b="1" dirty="0">
                <a:latin typeface="+mj-lt"/>
              </a:rPr>
              <a:t>en una salida analógica</a:t>
            </a:r>
            <a:r>
              <a:rPr lang="es-ES" sz="2000" dirty="0">
                <a:latin typeface="+mj-lt"/>
              </a:rPr>
              <a:t>.</a:t>
            </a:r>
          </a:p>
          <a:p>
            <a:pPr algn="just"/>
            <a:r>
              <a:rPr lang="es-ES" sz="2000" dirty="0">
                <a:latin typeface="+mj-lt"/>
              </a:rPr>
              <a:t>La salida en la mayoría de los casos es una señal de voltaje.</a:t>
            </a:r>
            <a:endParaRPr lang="es-PE" sz="2000" dirty="0">
              <a:latin typeface="+mj-lt"/>
            </a:endParaRPr>
          </a:p>
        </p:txBody>
      </p:sp>
    </p:spTree>
    <p:extLst>
      <p:ext uri="{BB962C8B-B14F-4D97-AF65-F5344CB8AC3E}">
        <p14:creationId xmlns:p14="http://schemas.microsoft.com/office/powerpoint/2010/main" val="3963113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Convertidores Digital Analógico</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Para reconstruir la señal se utiliza un </a:t>
            </a:r>
            <a:r>
              <a:rPr lang="es-ES" sz="2000" b="1" i="1" dirty="0">
                <a:latin typeface="+mj-lt"/>
              </a:rPr>
              <a:t>circuito de retención</a:t>
            </a:r>
            <a:r>
              <a:rPr lang="es-ES" sz="2000" dirty="0">
                <a:latin typeface="+mj-lt"/>
              </a:rPr>
              <a:t>. Luego de convertir la señal digital en valores analógicos, se debe reconstruir la señal continua. Para esto se utiliza la operación de retención, cuyo propósito es rellenar los espacios entre los periodos de muestreo.</a:t>
            </a:r>
            <a:endParaRPr lang="es-PE" sz="2000" dirty="0">
              <a:latin typeface="+mj-lt"/>
            </a:endParaRPr>
          </a:p>
        </p:txBody>
      </p:sp>
      <p:pic>
        <p:nvPicPr>
          <p:cNvPr id="4" name="Imagen 3"/>
          <p:cNvPicPr>
            <a:picLocks noChangeAspect="1"/>
          </p:cNvPicPr>
          <p:nvPr/>
        </p:nvPicPr>
        <p:blipFill>
          <a:blip r:embed="rId2"/>
          <a:stretch>
            <a:fillRect/>
          </a:stretch>
        </p:blipFill>
        <p:spPr>
          <a:xfrm>
            <a:off x="1685925" y="3292468"/>
            <a:ext cx="3054241" cy="2479681"/>
          </a:xfrm>
          <a:prstGeom prst="rect">
            <a:avLst/>
          </a:prstGeom>
        </p:spPr>
      </p:pic>
      <p:sp>
        <p:nvSpPr>
          <p:cNvPr id="5" name="CuadroTexto 4"/>
          <p:cNvSpPr txBox="1"/>
          <p:nvPr/>
        </p:nvSpPr>
        <p:spPr>
          <a:xfrm>
            <a:off x="5129047" y="4532308"/>
            <a:ext cx="2536079" cy="369332"/>
          </a:xfrm>
          <a:prstGeom prst="rect">
            <a:avLst/>
          </a:prstGeom>
          <a:noFill/>
        </p:spPr>
        <p:txBody>
          <a:bodyPr wrap="none" rtlCol="0">
            <a:spAutoFit/>
          </a:bodyPr>
          <a:lstStyle/>
          <a:p>
            <a:r>
              <a:rPr lang="es-ES" dirty="0"/>
              <a:t>Retenedor de orden cero</a:t>
            </a:r>
            <a:endParaRPr lang="es-PE" dirty="0"/>
          </a:p>
        </p:txBody>
      </p:sp>
    </p:spTree>
    <p:extLst>
      <p:ext uri="{BB962C8B-B14F-4D97-AF65-F5344CB8AC3E}">
        <p14:creationId xmlns:p14="http://schemas.microsoft.com/office/powerpoint/2010/main" val="450522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diferencias</a:t>
            </a:r>
            <a:endParaRPr lang="es-PE" dirty="0"/>
          </a:p>
        </p:txBody>
      </p:sp>
      <p:sp>
        <p:nvSpPr>
          <p:cNvPr id="3" name="Marcador de texto 2"/>
          <p:cNvSpPr>
            <a:spLocks noGrp="1"/>
          </p:cNvSpPr>
          <p:nvPr>
            <p:ph type="body" idx="1"/>
          </p:nvPr>
        </p:nvSpPr>
        <p:spPr/>
        <p:txBody>
          <a:bodyPr/>
          <a:lstStyle/>
          <a:p>
            <a:endParaRPr lang="es-PE"/>
          </a:p>
        </p:txBody>
      </p:sp>
    </p:spTree>
    <p:extLst>
      <p:ext uri="{BB962C8B-B14F-4D97-AF65-F5344CB8AC3E}">
        <p14:creationId xmlns:p14="http://schemas.microsoft.com/office/powerpoint/2010/main" val="349736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3481" y="93906"/>
            <a:ext cx="8000286" cy="1153708"/>
          </a:xfrm>
        </p:spPr>
        <p:txBody>
          <a:bodyPr>
            <a:normAutofit/>
          </a:bodyPr>
          <a:lstStyle/>
          <a:p>
            <a:r>
              <a:rPr lang="es-ES" sz="3600" dirty="0"/>
              <a:t>Ecuaciones en diferencias</a:t>
            </a:r>
            <a:endParaRPr lang="es-PE" sz="3600"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6F3DFFF-51A9-4D33-85A2-F179842C0117}"/>
                  </a:ext>
                </a:extLst>
              </p:cNvPr>
              <p:cNvSpPr txBox="1"/>
              <p:nvPr/>
            </p:nvSpPr>
            <p:spPr>
              <a:xfrm>
                <a:off x="445576" y="1136210"/>
                <a:ext cx="8252848" cy="4794967"/>
              </a:xfrm>
              <a:prstGeom prst="rect">
                <a:avLst/>
              </a:prstGeom>
              <a:noFill/>
            </p:spPr>
            <p:txBody>
              <a:bodyPr wrap="square" rtlCol="0">
                <a:spAutoFit/>
              </a:bodyPr>
              <a:lstStyle/>
              <a:p>
                <a:r>
                  <a:rPr lang="es-PE" dirty="0"/>
                  <a:t>Una ecuación en diferencias lineal es una expresión del tipo:</a:t>
                </a:r>
              </a:p>
              <a:p>
                <a:endParaRPr lang="es-PE" dirty="0"/>
              </a:p>
              <a:p>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𝑢</m:t>
                      </m:r>
                      <m:d>
                        <m:dPr>
                          <m:ctrlPr>
                            <a:rPr lang="es-PE" b="0" i="1" smtClean="0">
                              <a:latin typeface="Cambria Math" panose="02040503050406030204" pitchFamily="18" charset="0"/>
                            </a:rPr>
                          </m:ctrlPr>
                        </m:dPr>
                        <m:e>
                          <m:r>
                            <a:rPr lang="es-PE" b="0" i="1" smtClean="0">
                              <a:latin typeface="Cambria Math" panose="02040503050406030204" pitchFamily="18" charset="0"/>
                            </a:rPr>
                            <m:t>𝑘</m:t>
                          </m:r>
                          <m:r>
                            <a:rPr lang="es-PE" b="0" i="1" smtClean="0">
                              <a:latin typeface="Cambria Math" panose="02040503050406030204" pitchFamily="18" charset="0"/>
                            </a:rPr>
                            <m:t>+</m:t>
                          </m:r>
                          <m:r>
                            <a:rPr lang="es-PE" b="0" i="1" smtClean="0">
                              <a:latin typeface="Cambria Math" panose="02040503050406030204" pitchFamily="18" charset="0"/>
                            </a:rPr>
                            <m:t>𝑛</m:t>
                          </m:r>
                        </m:e>
                      </m:d>
                      <m:r>
                        <a:rPr lang="es-PE" b="0" i="1" smtClean="0">
                          <a:latin typeface="Cambria Math" panose="02040503050406030204" pitchFamily="18" charset="0"/>
                        </a:rPr>
                        <m:t>+</m:t>
                      </m:r>
                      <m:sSub>
                        <m:sSubPr>
                          <m:ctrlPr>
                            <a:rPr lang="es-PE" b="0" i="1" smtClean="0">
                              <a:latin typeface="Cambria Math" panose="02040503050406030204" pitchFamily="18" charset="0"/>
                            </a:rPr>
                          </m:ctrlPr>
                        </m:sSubPr>
                        <m:e>
                          <m:r>
                            <a:rPr lang="es-PE" b="0" i="1" smtClean="0">
                              <a:latin typeface="Cambria Math" panose="02040503050406030204" pitchFamily="18" charset="0"/>
                            </a:rPr>
                            <m:t>𝑎</m:t>
                          </m:r>
                        </m:e>
                        <m:sub>
                          <m:r>
                            <a:rPr lang="es-PE" b="0" i="1" smtClean="0">
                              <a:latin typeface="Cambria Math" panose="02040503050406030204" pitchFamily="18" charset="0"/>
                            </a:rPr>
                            <m:t>1</m:t>
                          </m:r>
                        </m:sub>
                      </m:sSub>
                      <m:r>
                        <a:rPr lang="es-PE" b="0" i="1" smtClean="0">
                          <a:latin typeface="Cambria Math" panose="02040503050406030204" pitchFamily="18" charset="0"/>
                        </a:rPr>
                        <m:t>𝑢</m:t>
                      </m:r>
                      <m:d>
                        <m:dPr>
                          <m:ctrlPr>
                            <a:rPr lang="es-PE" b="0" i="1" smtClean="0">
                              <a:latin typeface="Cambria Math" panose="02040503050406030204" pitchFamily="18" charset="0"/>
                            </a:rPr>
                          </m:ctrlPr>
                        </m:dPr>
                        <m:e>
                          <m:r>
                            <a:rPr lang="es-PE" b="0" i="1" smtClean="0">
                              <a:latin typeface="Cambria Math" panose="02040503050406030204" pitchFamily="18" charset="0"/>
                            </a:rPr>
                            <m:t>𝑘</m:t>
                          </m:r>
                          <m:r>
                            <a:rPr lang="es-PE" b="0" i="1" smtClean="0">
                              <a:latin typeface="Cambria Math" panose="02040503050406030204" pitchFamily="18" charset="0"/>
                            </a:rPr>
                            <m:t>+</m:t>
                          </m:r>
                          <m:r>
                            <a:rPr lang="es-PE" b="0" i="1" smtClean="0">
                              <a:latin typeface="Cambria Math" panose="02040503050406030204" pitchFamily="18" charset="0"/>
                            </a:rPr>
                            <m:t>𝑛</m:t>
                          </m:r>
                          <m:r>
                            <a:rPr lang="es-PE" b="0" i="1" smtClean="0">
                              <a:latin typeface="Cambria Math" panose="02040503050406030204" pitchFamily="18" charset="0"/>
                            </a:rPr>
                            <m:t>−1</m:t>
                          </m:r>
                        </m:e>
                      </m:d>
                      <m:r>
                        <a:rPr lang="es-PE" b="0" i="1" smtClean="0">
                          <a:latin typeface="Cambria Math" panose="02040503050406030204" pitchFamily="18" charset="0"/>
                        </a:rPr>
                        <m:t>+…+</m:t>
                      </m:r>
                      <m:sSub>
                        <m:sSubPr>
                          <m:ctrlPr>
                            <a:rPr lang="es-PE" i="1" smtClean="0">
                              <a:latin typeface="Cambria Math" panose="02040503050406030204" pitchFamily="18" charset="0"/>
                            </a:rPr>
                          </m:ctrlPr>
                        </m:sSubPr>
                        <m:e>
                          <m:r>
                            <a:rPr lang="es-PE" i="1" smtClean="0">
                              <a:latin typeface="Cambria Math" panose="02040503050406030204" pitchFamily="18" charset="0"/>
                            </a:rPr>
                            <m:t>𝑎</m:t>
                          </m:r>
                        </m:e>
                        <m:sub>
                          <m:r>
                            <a:rPr lang="es-PE" b="0" i="1" smtClean="0">
                              <a:latin typeface="Cambria Math" panose="02040503050406030204" pitchFamily="18" charset="0"/>
                            </a:rPr>
                            <m:t>𝑛</m:t>
                          </m:r>
                        </m:sub>
                      </m:sSub>
                      <m:r>
                        <a:rPr lang="es-PE" i="1" smtClean="0">
                          <a:latin typeface="Cambria Math" panose="02040503050406030204" pitchFamily="18" charset="0"/>
                        </a:rPr>
                        <m:t>𝑢</m:t>
                      </m:r>
                      <m:d>
                        <m:dPr>
                          <m:ctrlPr>
                            <a:rPr lang="es-PE" i="1" smtClean="0">
                              <a:latin typeface="Cambria Math" panose="02040503050406030204" pitchFamily="18" charset="0"/>
                            </a:rPr>
                          </m:ctrlPr>
                        </m:dPr>
                        <m:e>
                          <m:r>
                            <a:rPr lang="es-PE" i="1" smtClean="0">
                              <a:latin typeface="Cambria Math" panose="02040503050406030204" pitchFamily="18" charset="0"/>
                            </a:rPr>
                            <m:t>𝑘</m:t>
                          </m:r>
                        </m:e>
                      </m:d>
                      <m:r>
                        <a:rPr lang="es-PE" b="0" i="1" smtClean="0">
                          <a:latin typeface="Cambria Math" panose="02040503050406030204" pitchFamily="18" charset="0"/>
                        </a:rPr>
                        <m:t>=</m:t>
                      </m:r>
                      <m:sSub>
                        <m:sSubPr>
                          <m:ctrlPr>
                            <a:rPr lang="es-PE" b="0" i="1" smtClean="0">
                              <a:latin typeface="Cambria Math" panose="02040503050406030204" pitchFamily="18" charset="0"/>
                            </a:rPr>
                          </m:ctrlPr>
                        </m:sSubPr>
                        <m:e>
                          <m:r>
                            <a:rPr lang="es-PE" b="0" i="1" smtClean="0">
                              <a:latin typeface="Cambria Math" panose="02040503050406030204" pitchFamily="18" charset="0"/>
                            </a:rPr>
                            <m:t>𝑏</m:t>
                          </m:r>
                        </m:e>
                        <m:sub>
                          <m:r>
                            <a:rPr lang="es-PE" b="0" i="1" smtClean="0">
                              <a:latin typeface="Cambria Math" panose="02040503050406030204" pitchFamily="18" charset="0"/>
                            </a:rPr>
                            <m:t>0</m:t>
                          </m:r>
                        </m:sub>
                      </m:sSub>
                      <m:r>
                        <a:rPr lang="es-PE" b="0" i="1" smtClean="0">
                          <a:latin typeface="Cambria Math" panose="02040503050406030204" pitchFamily="18" charset="0"/>
                        </a:rPr>
                        <m:t>𝑒</m:t>
                      </m:r>
                      <m:d>
                        <m:dPr>
                          <m:ctrlPr>
                            <a:rPr lang="es-PE" b="0" i="1" smtClean="0">
                              <a:latin typeface="Cambria Math" panose="02040503050406030204" pitchFamily="18" charset="0"/>
                            </a:rPr>
                          </m:ctrlPr>
                        </m:dPr>
                        <m:e>
                          <m:r>
                            <a:rPr lang="es-PE" b="0" i="1" smtClean="0">
                              <a:latin typeface="Cambria Math" panose="02040503050406030204" pitchFamily="18" charset="0"/>
                            </a:rPr>
                            <m:t>𝑘</m:t>
                          </m:r>
                          <m:r>
                            <a:rPr lang="es-PE" b="0" i="1" smtClean="0">
                              <a:latin typeface="Cambria Math" panose="02040503050406030204" pitchFamily="18" charset="0"/>
                            </a:rPr>
                            <m:t>+</m:t>
                          </m:r>
                          <m:r>
                            <a:rPr lang="es-PE" b="0" i="1" smtClean="0">
                              <a:latin typeface="Cambria Math" panose="02040503050406030204" pitchFamily="18" charset="0"/>
                            </a:rPr>
                            <m:t>𝑛</m:t>
                          </m:r>
                        </m:e>
                      </m:d>
                      <m:r>
                        <a:rPr lang="es-PE" b="0" i="1" smtClean="0">
                          <a:latin typeface="Cambria Math" panose="02040503050406030204" pitchFamily="18" charset="0"/>
                        </a:rPr>
                        <m:t>+</m:t>
                      </m:r>
                      <m:sSub>
                        <m:sSubPr>
                          <m:ctrlPr>
                            <a:rPr lang="es-PE" i="1" smtClean="0">
                              <a:latin typeface="Cambria Math" panose="02040503050406030204" pitchFamily="18" charset="0"/>
                            </a:rPr>
                          </m:ctrlPr>
                        </m:sSubPr>
                        <m:e>
                          <m:r>
                            <a:rPr lang="es-PE" i="1" smtClean="0">
                              <a:latin typeface="Cambria Math" panose="02040503050406030204" pitchFamily="18" charset="0"/>
                            </a:rPr>
                            <m:t>𝑏</m:t>
                          </m:r>
                        </m:e>
                        <m:sub>
                          <m:r>
                            <a:rPr lang="es-PE" b="0" i="1" smtClean="0">
                              <a:latin typeface="Cambria Math" panose="02040503050406030204" pitchFamily="18" charset="0"/>
                            </a:rPr>
                            <m:t>1</m:t>
                          </m:r>
                        </m:sub>
                      </m:sSub>
                      <m:r>
                        <a:rPr lang="es-PE" i="1" smtClean="0">
                          <a:latin typeface="Cambria Math" panose="02040503050406030204" pitchFamily="18" charset="0"/>
                        </a:rPr>
                        <m:t>𝑒</m:t>
                      </m:r>
                      <m:d>
                        <m:dPr>
                          <m:ctrlPr>
                            <a:rPr lang="es-PE" i="1" smtClean="0">
                              <a:latin typeface="Cambria Math" panose="02040503050406030204" pitchFamily="18" charset="0"/>
                            </a:rPr>
                          </m:ctrlPr>
                        </m:dPr>
                        <m:e>
                          <m:r>
                            <a:rPr lang="es-PE" i="1" smtClean="0">
                              <a:latin typeface="Cambria Math" panose="02040503050406030204" pitchFamily="18" charset="0"/>
                            </a:rPr>
                            <m:t>𝑘</m:t>
                          </m:r>
                          <m:r>
                            <a:rPr lang="es-PE" i="1" smtClean="0">
                              <a:latin typeface="Cambria Math" panose="02040503050406030204" pitchFamily="18" charset="0"/>
                            </a:rPr>
                            <m:t>+</m:t>
                          </m:r>
                          <m:r>
                            <a:rPr lang="es-PE" i="1" smtClean="0">
                              <a:latin typeface="Cambria Math" panose="02040503050406030204" pitchFamily="18" charset="0"/>
                            </a:rPr>
                            <m:t>𝑛</m:t>
                          </m:r>
                          <m:r>
                            <a:rPr lang="es-PE" b="0" i="1" smtClean="0">
                              <a:latin typeface="Cambria Math" panose="02040503050406030204" pitchFamily="18" charset="0"/>
                            </a:rPr>
                            <m:t>−1</m:t>
                          </m:r>
                        </m:e>
                      </m:d>
                      <m:r>
                        <a:rPr lang="es-PE" b="0" i="1" smtClean="0">
                          <a:latin typeface="Cambria Math" panose="02040503050406030204" pitchFamily="18" charset="0"/>
                        </a:rPr>
                        <m:t>+…+</m:t>
                      </m:r>
                      <m:sSub>
                        <m:sSubPr>
                          <m:ctrlPr>
                            <a:rPr lang="es-PE" i="1" smtClean="0">
                              <a:latin typeface="Cambria Math" panose="02040503050406030204" pitchFamily="18" charset="0"/>
                            </a:rPr>
                          </m:ctrlPr>
                        </m:sSubPr>
                        <m:e>
                          <m:r>
                            <a:rPr lang="es-PE" i="1" smtClean="0">
                              <a:latin typeface="Cambria Math" panose="02040503050406030204" pitchFamily="18" charset="0"/>
                            </a:rPr>
                            <m:t>𝑏</m:t>
                          </m:r>
                        </m:e>
                        <m:sub>
                          <m:r>
                            <a:rPr lang="es-PE" b="0" i="1" smtClean="0">
                              <a:latin typeface="Cambria Math" panose="02040503050406030204" pitchFamily="18" charset="0"/>
                            </a:rPr>
                            <m:t>𝑚</m:t>
                          </m:r>
                        </m:sub>
                      </m:sSub>
                      <m:r>
                        <a:rPr lang="es-PE" i="1" smtClean="0">
                          <a:latin typeface="Cambria Math" panose="02040503050406030204" pitchFamily="18" charset="0"/>
                        </a:rPr>
                        <m:t>𝑒</m:t>
                      </m:r>
                      <m:d>
                        <m:dPr>
                          <m:ctrlPr>
                            <a:rPr lang="es-PE" i="1" smtClean="0">
                              <a:latin typeface="Cambria Math" panose="02040503050406030204" pitchFamily="18" charset="0"/>
                            </a:rPr>
                          </m:ctrlPr>
                        </m:dPr>
                        <m:e>
                          <m:r>
                            <a:rPr lang="es-PE" i="1" smtClean="0">
                              <a:latin typeface="Cambria Math" panose="02040503050406030204" pitchFamily="18" charset="0"/>
                            </a:rPr>
                            <m:t>𝑘</m:t>
                          </m:r>
                          <m:r>
                            <a:rPr lang="es-PE" i="1" smtClean="0">
                              <a:latin typeface="Cambria Math" panose="02040503050406030204" pitchFamily="18" charset="0"/>
                            </a:rPr>
                            <m:t>+</m:t>
                          </m:r>
                          <m:r>
                            <a:rPr lang="es-PE" i="1" smtClean="0">
                              <a:latin typeface="Cambria Math" panose="02040503050406030204" pitchFamily="18" charset="0"/>
                            </a:rPr>
                            <m:t>𝑛</m:t>
                          </m:r>
                          <m:r>
                            <a:rPr lang="es-PE" b="0" i="1" smtClean="0">
                              <a:latin typeface="Cambria Math" panose="02040503050406030204" pitchFamily="18" charset="0"/>
                            </a:rPr>
                            <m:t>−</m:t>
                          </m:r>
                          <m:r>
                            <a:rPr lang="es-PE" b="0" i="1" smtClean="0">
                              <a:latin typeface="Cambria Math" panose="02040503050406030204" pitchFamily="18" charset="0"/>
                            </a:rPr>
                            <m:t>𝑚</m:t>
                          </m:r>
                        </m:e>
                      </m:d>
                      <m:r>
                        <a:rPr lang="es-PE" b="0" i="1" smtClean="0">
                          <a:latin typeface="Cambria Math" panose="02040503050406030204" pitchFamily="18" charset="0"/>
                        </a:rPr>
                        <m:t>;       </m:t>
                      </m:r>
                      <m:r>
                        <a:rPr lang="es-PE" b="0" i="1" smtClean="0">
                          <a:latin typeface="Cambria Math" panose="02040503050406030204" pitchFamily="18" charset="0"/>
                        </a:rPr>
                        <m:t>𝑛</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𝑚</m:t>
                      </m:r>
                      <m:r>
                        <a:rPr lang="es-PE" i="1" smtClean="0">
                          <a:latin typeface="Cambria Math" panose="02040503050406030204" pitchFamily="18" charset="0"/>
                          <a:ea typeface="Cambria Math" panose="02040503050406030204" pitchFamily="18" charset="0"/>
                        </a:rPr>
                        <m:t>;   </m:t>
                      </m:r>
                      <m:r>
                        <a:rPr lang="es-PE" i="1" smtClean="0">
                          <a:latin typeface="Cambria Math" panose="02040503050406030204" pitchFamily="18" charset="0"/>
                          <a:ea typeface="Cambria Math" panose="02040503050406030204" pitchFamily="18" charset="0"/>
                        </a:rPr>
                        <m:t>𝑘</m:t>
                      </m:r>
                      <m:r>
                        <a:rPr lang="es-PE" i="1" smtClean="0">
                          <a:latin typeface="Cambria Math" panose="02040503050406030204" pitchFamily="18" charset="0"/>
                          <a:ea typeface="Cambria Math" panose="02040503050406030204" pitchFamily="18" charset="0"/>
                        </a:rPr>
                        <m:t>≥0</m:t>
                      </m:r>
                    </m:oMath>
                  </m:oMathPara>
                </a14:m>
                <a:endParaRPr lang="es-PE" dirty="0"/>
              </a:p>
              <a:p>
                <a:endParaRPr lang="es-PE" dirty="0"/>
              </a:p>
              <a:p>
                <a:r>
                  <a:rPr lang="es-PE" dirty="0"/>
                  <a:t>Donde </a:t>
                </a:r>
                <a14:m>
                  <m:oMath xmlns:m="http://schemas.openxmlformats.org/officeDocument/2006/math">
                    <m:r>
                      <a:rPr lang="es-PE" b="0" i="1" smtClean="0">
                        <a:latin typeface="Cambria Math" panose="02040503050406030204" pitchFamily="18" charset="0"/>
                      </a:rPr>
                      <m:t>𝑛</m:t>
                    </m:r>
                  </m:oMath>
                </a14:m>
                <a:r>
                  <a:rPr lang="es-PE" dirty="0"/>
                  <a:t> es el orden del Sistema.</a:t>
                </a:r>
              </a:p>
              <a:p>
                <a:endParaRPr lang="es-PE" dirty="0"/>
              </a:p>
              <a:p>
                <a:r>
                  <a:rPr lang="es-PE" dirty="0"/>
                  <a:t>Presuma que se disponen de señales de entrada hasta la muestra k; </a:t>
                </a:r>
                <a14:m>
                  <m:oMath xmlns:m="http://schemas.openxmlformats.org/officeDocument/2006/math">
                    <m:r>
                      <m:rPr>
                        <m:sty m:val="p"/>
                      </m:rPr>
                      <a:rPr lang="es-PE" b="0" i="0" smtClean="0">
                        <a:latin typeface="Cambria Math" panose="02040503050406030204" pitchFamily="18" charset="0"/>
                      </a:rPr>
                      <m:t>e</m:t>
                    </m:r>
                    <m:d>
                      <m:dPr>
                        <m:ctrlPr>
                          <a:rPr lang="es-PE" b="0" i="1" smtClean="0">
                            <a:latin typeface="Cambria Math" panose="02040503050406030204" pitchFamily="18" charset="0"/>
                          </a:rPr>
                        </m:ctrlPr>
                      </m:dPr>
                      <m:e>
                        <m:r>
                          <a:rPr lang="es-PE" b="0" i="0" smtClean="0">
                            <a:latin typeface="Cambria Math" panose="02040503050406030204" pitchFamily="18" charset="0"/>
                          </a:rPr>
                          <m:t>0</m:t>
                        </m:r>
                      </m:e>
                    </m:d>
                    <m:r>
                      <a:rPr lang="es-PE" b="0" i="0" smtClean="0">
                        <a:latin typeface="Cambria Math" panose="02040503050406030204" pitchFamily="18" charset="0"/>
                      </a:rPr>
                      <m:t>, </m:t>
                    </m:r>
                    <m:r>
                      <m:rPr>
                        <m:sty m:val="p"/>
                      </m:rPr>
                      <a:rPr lang="es-PE" b="0" i="0" smtClean="0">
                        <a:latin typeface="Cambria Math" panose="02040503050406030204" pitchFamily="18" charset="0"/>
                      </a:rPr>
                      <m:t>e</m:t>
                    </m:r>
                    <m:d>
                      <m:dPr>
                        <m:ctrlPr>
                          <a:rPr lang="es-PE" b="0" i="1" smtClean="0">
                            <a:latin typeface="Cambria Math" panose="02040503050406030204" pitchFamily="18" charset="0"/>
                          </a:rPr>
                        </m:ctrlPr>
                      </m:dPr>
                      <m:e>
                        <m:r>
                          <a:rPr lang="es-PE" b="0" i="0" smtClean="0">
                            <a:latin typeface="Cambria Math" panose="02040503050406030204" pitchFamily="18" charset="0"/>
                          </a:rPr>
                          <m:t>1</m:t>
                        </m:r>
                      </m:e>
                    </m:d>
                    <m:r>
                      <a:rPr lang="es-PE" b="0" i="0" smtClean="0">
                        <a:latin typeface="Cambria Math" panose="02040503050406030204" pitchFamily="18" charset="0"/>
                      </a:rPr>
                      <m:t>,…</m:t>
                    </m:r>
                    <m:r>
                      <m:rPr>
                        <m:sty m:val="p"/>
                      </m:rPr>
                      <a:rPr lang="es-PE" b="0" i="0" smtClean="0">
                        <a:latin typeface="Cambria Math" panose="02040503050406030204" pitchFamily="18" charset="0"/>
                      </a:rPr>
                      <m:t>e</m:t>
                    </m:r>
                    <m:r>
                      <a:rPr lang="es-PE" b="0" i="0" smtClean="0">
                        <a:latin typeface="Cambria Math" panose="02040503050406030204" pitchFamily="18" charset="0"/>
                      </a:rPr>
                      <m:t>(</m:t>
                    </m:r>
                    <m:r>
                      <a:rPr lang="es-PE" i="1">
                        <a:latin typeface="Cambria Math" panose="02040503050406030204" pitchFamily="18" charset="0"/>
                      </a:rPr>
                      <m:t>𝑘</m:t>
                    </m:r>
                    <m:r>
                      <a:rPr lang="es-PE" b="0" i="0" smtClean="0">
                        <a:latin typeface="Cambria Math" panose="02040503050406030204" pitchFamily="18" charset="0"/>
                      </a:rPr>
                      <m:t>)</m:t>
                    </m:r>
                  </m:oMath>
                </a14:m>
                <a:r>
                  <a:rPr lang="es-PE" dirty="0"/>
                  <a:t>.</a:t>
                </a:r>
              </a:p>
              <a:p>
                <a:r>
                  <a:rPr lang="es-PE" dirty="0"/>
                  <a:t>Las señales de salida hasta la muestra (k-1); </a:t>
                </a:r>
                <a14:m>
                  <m:oMath xmlns:m="http://schemas.openxmlformats.org/officeDocument/2006/math">
                    <m:r>
                      <a:rPr lang="es-PE" i="1" smtClean="0">
                        <a:latin typeface="Cambria Math" panose="02040503050406030204" pitchFamily="18" charset="0"/>
                      </a:rPr>
                      <m:t>𝑢</m:t>
                    </m:r>
                    <m:d>
                      <m:dPr>
                        <m:ctrlPr>
                          <a:rPr lang="es-PE" b="0" i="1" smtClean="0">
                            <a:latin typeface="Cambria Math" panose="02040503050406030204" pitchFamily="18" charset="0"/>
                          </a:rPr>
                        </m:ctrlPr>
                      </m:dPr>
                      <m:e>
                        <m:r>
                          <a:rPr lang="es-PE" b="0" i="0" smtClean="0">
                            <a:latin typeface="Cambria Math" panose="02040503050406030204" pitchFamily="18" charset="0"/>
                          </a:rPr>
                          <m:t>0</m:t>
                        </m:r>
                      </m:e>
                    </m:d>
                    <m:r>
                      <a:rPr lang="es-PE" b="0" i="0" smtClean="0">
                        <a:latin typeface="Cambria Math" panose="02040503050406030204" pitchFamily="18" charset="0"/>
                      </a:rPr>
                      <m:t>, </m:t>
                    </m:r>
                    <m:r>
                      <a:rPr lang="es-PE" b="0" i="1" smtClean="0">
                        <a:latin typeface="Cambria Math" panose="02040503050406030204" pitchFamily="18" charset="0"/>
                      </a:rPr>
                      <m:t>𝑢</m:t>
                    </m:r>
                    <m:d>
                      <m:dPr>
                        <m:ctrlPr>
                          <a:rPr lang="es-PE" b="0" i="1" smtClean="0">
                            <a:latin typeface="Cambria Math" panose="02040503050406030204" pitchFamily="18" charset="0"/>
                          </a:rPr>
                        </m:ctrlPr>
                      </m:dPr>
                      <m:e>
                        <m:r>
                          <a:rPr lang="es-PE" b="0" i="0" smtClean="0">
                            <a:latin typeface="Cambria Math" panose="02040503050406030204" pitchFamily="18" charset="0"/>
                          </a:rPr>
                          <m:t>1</m:t>
                        </m:r>
                      </m:e>
                    </m:d>
                    <m:r>
                      <a:rPr lang="es-PE" b="0" i="0" smtClean="0">
                        <a:latin typeface="Cambria Math" panose="02040503050406030204" pitchFamily="18" charset="0"/>
                      </a:rPr>
                      <m:t>,…</m:t>
                    </m:r>
                    <m:r>
                      <a:rPr lang="es-PE" i="1" smtClean="0">
                        <a:latin typeface="Cambria Math" panose="02040503050406030204" pitchFamily="18" charset="0"/>
                      </a:rPr>
                      <m:t>𝑢</m:t>
                    </m:r>
                    <m:r>
                      <a:rPr lang="es-PE" b="0" i="0" smtClean="0">
                        <a:latin typeface="Cambria Math" panose="02040503050406030204" pitchFamily="18" charset="0"/>
                      </a:rPr>
                      <m:t>(</m:t>
                    </m:r>
                    <m:r>
                      <a:rPr lang="es-PE" i="1">
                        <a:latin typeface="Cambria Math" panose="02040503050406030204" pitchFamily="18" charset="0"/>
                      </a:rPr>
                      <m:t>𝑘</m:t>
                    </m:r>
                    <m:r>
                      <a:rPr lang="es-PE" b="0" i="0" smtClean="0">
                        <a:latin typeface="Cambria Math" panose="02040503050406030204" pitchFamily="18" charset="0"/>
                      </a:rPr>
                      <m:t>−1)</m:t>
                    </m:r>
                  </m:oMath>
                </a14:m>
                <a:r>
                  <a:rPr lang="es-PE" dirty="0"/>
                  <a:t>.</a:t>
                </a:r>
              </a:p>
              <a:p>
                <a:r>
                  <a:rPr lang="es-PE" dirty="0"/>
                  <a:t>Con la finalidad de obtener la próxima muestra, la computadora debe evaluar la ecuación en diferencias de la siguiente forma:</a:t>
                </a:r>
              </a:p>
              <a:p>
                <a:endParaRPr lang="es-PE" dirty="0"/>
              </a:p>
              <a:p>
                <a:pPr/>
                <a14:m>
                  <m:oMathPara xmlns:m="http://schemas.openxmlformats.org/officeDocument/2006/math">
                    <m:oMathParaPr>
                      <m:jc m:val="centerGroup"/>
                    </m:oMathParaPr>
                    <m:oMath xmlns:m="http://schemas.openxmlformats.org/officeDocument/2006/math">
                      <m:r>
                        <a:rPr lang="es-PE" b="0" i="1" smtClean="0">
                          <a:latin typeface="Cambria Math" panose="02040503050406030204" pitchFamily="18" charset="0"/>
                        </a:rPr>
                        <m:t>𝑢</m:t>
                      </m:r>
                      <m:d>
                        <m:dPr>
                          <m:ctrlPr>
                            <a:rPr lang="es-PE" b="0" i="1" smtClean="0">
                              <a:latin typeface="Cambria Math" panose="02040503050406030204" pitchFamily="18" charset="0"/>
                            </a:rPr>
                          </m:ctrlPr>
                        </m:dPr>
                        <m:e>
                          <m:r>
                            <a:rPr lang="es-PE" b="0" i="1" smtClean="0">
                              <a:latin typeface="Cambria Math" panose="02040503050406030204" pitchFamily="18" charset="0"/>
                            </a:rPr>
                            <m:t>𝑘</m:t>
                          </m:r>
                        </m:e>
                      </m:d>
                      <m:r>
                        <a:rPr lang="es-PE" b="0" i="1" smtClean="0">
                          <a:latin typeface="Cambria Math" panose="02040503050406030204" pitchFamily="18" charset="0"/>
                        </a:rPr>
                        <m:t>=−</m:t>
                      </m:r>
                      <m:sSub>
                        <m:sSubPr>
                          <m:ctrlPr>
                            <a:rPr lang="es-PE" b="0" i="1" smtClean="0">
                              <a:latin typeface="Cambria Math" panose="02040503050406030204" pitchFamily="18" charset="0"/>
                            </a:rPr>
                          </m:ctrlPr>
                        </m:sSubPr>
                        <m:e>
                          <m:r>
                            <a:rPr lang="es-PE" b="0" i="1" smtClean="0">
                              <a:latin typeface="Cambria Math" panose="02040503050406030204" pitchFamily="18" charset="0"/>
                            </a:rPr>
                            <m:t>𝑎</m:t>
                          </m:r>
                        </m:e>
                        <m:sub>
                          <m:r>
                            <a:rPr lang="es-PE" b="0" i="1" smtClean="0">
                              <a:latin typeface="Cambria Math" panose="02040503050406030204" pitchFamily="18" charset="0"/>
                            </a:rPr>
                            <m:t>1</m:t>
                          </m:r>
                        </m:sub>
                      </m:sSub>
                      <m:r>
                        <a:rPr lang="es-PE" b="0" i="1" smtClean="0">
                          <a:latin typeface="Cambria Math" panose="02040503050406030204" pitchFamily="18" charset="0"/>
                        </a:rPr>
                        <m:t>𝑢</m:t>
                      </m:r>
                      <m:d>
                        <m:dPr>
                          <m:ctrlPr>
                            <a:rPr lang="es-PE" b="0" i="1" smtClean="0">
                              <a:latin typeface="Cambria Math" panose="02040503050406030204" pitchFamily="18" charset="0"/>
                            </a:rPr>
                          </m:ctrlPr>
                        </m:dPr>
                        <m:e>
                          <m:r>
                            <a:rPr lang="es-PE" b="0" i="1" smtClean="0">
                              <a:latin typeface="Cambria Math" panose="02040503050406030204" pitchFamily="18" charset="0"/>
                            </a:rPr>
                            <m:t>𝑘</m:t>
                          </m:r>
                          <m:r>
                            <a:rPr lang="es-PE" b="0" i="1" smtClean="0">
                              <a:latin typeface="Cambria Math" panose="02040503050406030204" pitchFamily="18" charset="0"/>
                            </a:rPr>
                            <m:t>−1</m:t>
                          </m:r>
                        </m:e>
                      </m:d>
                      <m:r>
                        <a:rPr lang="es-PE" b="0" i="1" smtClean="0">
                          <a:latin typeface="Cambria Math" panose="02040503050406030204" pitchFamily="18" charset="0"/>
                        </a:rPr>
                        <m:t>−…−</m:t>
                      </m:r>
                      <m:sSub>
                        <m:sSubPr>
                          <m:ctrlPr>
                            <a:rPr lang="es-PE" i="1" smtClean="0">
                              <a:latin typeface="Cambria Math" panose="02040503050406030204" pitchFamily="18" charset="0"/>
                            </a:rPr>
                          </m:ctrlPr>
                        </m:sSubPr>
                        <m:e>
                          <m:r>
                            <a:rPr lang="es-PE" i="1" smtClean="0">
                              <a:latin typeface="Cambria Math" panose="02040503050406030204" pitchFamily="18" charset="0"/>
                            </a:rPr>
                            <m:t>𝑎</m:t>
                          </m:r>
                        </m:e>
                        <m:sub>
                          <m:r>
                            <a:rPr lang="es-PE" b="0" i="1" smtClean="0">
                              <a:latin typeface="Cambria Math" panose="02040503050406030204" pitchFamily="18" charset="0"/>
                            </a:rPr>
                            <m:t>𝑛</m:t>
                          </m:r>
                        </m:sub>
                      </m:sSub>
                      <m:r>
                        <a:rPr lang="es-PE" i="1" smtClean="0">
                          <a:latin typeface="Cambria Math" panose="02040503050406030204" pitchFamily="18" charset="0"/>
                        </a:rPr>
                        <m:t>𝑢</m:t>
                      </m:r>
                      <m:d>
                        <m:dPr>
                          <m:ctrlPr>
                            <a:rPr lang="es-PE" i="1" smtClean="0">
                              <a:latin typeface="Cambria Math" panose="02040503050406030204" pitchFamily="18" charset="0"/>
                            </a:rPr>
                          </m:ctrlPr>
                        </m:dPr>
                        <m:e>
                          <m:r>
                            <a:rPr lang="es-PE" i="1" smtClean="0">
                              <a:latin typeface="Cambria Math" panose="02040503050406030204" pitchFamily="18" charset="0"/>
                            </a:rPr>
                            <m:t>𝑘</m:t>
                          </m:r>
                          <m:r>
                            <a:rPr lang="es-PE" b="0" i="1" smtClean="0">
                              <a:latin typeface="Cambria Math" panose="02040503050406030204" pitchFamily="18" charset="0"/>
                            </a:rPr>
                            <m:t>−</m:t>
                          </m:r>
                          <m:r>
                            <a:rPr lang="es-PE" b="0" i="1" smtClean="0">
                              <a:latin typeface="Cambria Math" panose="02040503050406030204" pitchFamily="18" charset="0"/>
                            </a:rPr>
                            <m:t>𝑛</m:t>
                          </m:r>
                        </m:e>
                      </m:d>
                      <m:r>
                        <a:rPr lang="es-PE" b="0" i="1" smtClean="0">
                          <a:latin typeface="Cambria Math" panose="02040503050406030204" pitchFamily="18" charset="0"/>
                        </a:rPr>
                        <m:t>+</m:t>
                      </m:r>
                      <m:sSub>
                        <m:sSubPr>
                          <m:ctrlPr>
                            <a:rPr lang="es-PE" b="0" i="1" smtClean="0">
                              <a:latin typeface="Cambria Math" panose="02040503050406030204" pitchFamily="18" charset="0"/>
                            </a:rPr>
                          </m:ctrlPr>
                        </m:sSubPr>
                        <m:e>
                          <m:r>
                            <a:rPr lang="es-PE" b="0" i="1" smtClean="0">
                              <a:latin typeface="Cambria Math" panose="02040503050406030204" pitchFamily="18" charset="0"/>
                            </a:rPr>
                            <m:t>𝑏</m:t>
                          </m:r>
                        </m:e>
                        <m:sub>
                          <m:r>
                            <a:rPr lang="es-PE" b="0" i="1" smtClean="0">
                              <a:latin typeface="Cambria Math" panose="02040503050406030204" pitchFamily="18" charset="0"/>
                            </a:rPr>
                            <m:t>0</m:t>
                          </m:r>
                        </m:sub>
                      </m:sSub>
                      <m:r>
                        <a:rPr lang="es-PE" b="0" i="1" smtClean="0">
                          <a:latin typeface="Cambria Math" panose="02040503050406030204" pitchFamily="18" charset="0"/>
                        </a:rPr>
                        <m:t>𝑒</m:t>
                      </m:r>
                      <m:d>
                        <m:dPr>
                          <m:ctrlPr>
                            <a:rPr lang="es-PE" b="0" i="1" smtClean="0">
                              <a:latin typeface="Cambria Math" panose="02040503050406030204" pitchFamily="18" charset="0"/>
                            </a:rPr>
                          </m:ctrlPr>
                        </m:dPr>
                        <m:e>
                          <m:r>
                            <a:rPr lang="es-PE" b="0" i="1" smtClean="0">
                              <a:latin typeface="Cambria Math" panose="02040503050406030204" pitchFamily="18" charset="0"/>
                            </a:rPr>
                            <m:t>𝑘</m:t>
                          </m:r>
                        </m:e>
                      </m:d>
                      <m:r>
                        <a:rPr lang="es-PE" b="0" i="1" smtClean="0">
                          <a:latin typeface="Cambria Math" panose="02040503050406030204" pitchFamily="18" charset="0"/>
                        </a:rPr>
                        <m:t>+</m:t>
                      </m:r>
                    </m:oMath>
                  </m:oMathPara>
                </a14:m>
                <a:endParaRPr lang="es-PE"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s-PE" i="1" smtClean="0">
                              <a:latin typeface="Cambria Math" panose="02040503050406030204" pitchFamily="18" charset="0"/>
                            </a:rPr>
                          </m:ctrlPr>
                        </m:sSubPr>
                        <m:e>
                          <m:r>
                            <a:rPr lang="es-PE" i="1" smtClean="0">
                              <a:latin typeface="Cambria Math" panose="02040503050406030204" pitchFamily="18" charset="0"/>
                            </a:rPr>
                            <m:t>𝑏</m:t>
                          </m:r>
                        </m:e>
                        <m:sub>
                          <m:r>
                            <a:rPr lang="es-PE" b="0" i="1" smtClean="0">
                              <a:latin typeface="Cambria Math" panose="02040503050406030204" pitchFamily="18" charset="0"/>
                            </a:rPr>
                            <m:t>1</m:t>
                          </m:r>
                        </m:sub>
                      </m:sSub>
                      <m:r>
                        <a:rPr lang="es-PE" i="1" smtClean="0">
                          <a:latin typeface="Cambria Math" panose="02040503050406030204" pitchFamily="18" charset="0"/>
                        </a:rPr>
                        <m:t>𝑒</m:t>
                      </m:r>
                      <m:d>
                        <m:dPr>
                          <m:ctrlPr>
                            <a:rPr lang="es-PE" i="1" smtClean="0">
                              <a:latin typeface="Cambria Math" panose="02040503050406030204" pitchFamily="18" charset="0"/>
                            </a:rPr>
                          </m:ctrlPr>
                        </m:dPr>
                        <m:e>
                          <m:r>
                            <a:rPr lang="es-PE" i="1" smtClean="0">
                              <a:latin typeface="Cambria Math" panose="02040503050406030204" pitchFamily="18" charset="0"/>
                            </a:rPr>
                            <m:t>𝑘</m:t>
                          </m:r>
                          <m:r>
                            <a:rPr lang="es-PE" b="0" i="1" smtClean="0">
                              <a:latin typeface="Cambria Math" panose="02040503050406030204" pitchFamily="18" charset="0"/>
                            </a:rPr>
                            <m:t>−1</m:t>
                          </m:r>
                        </m:e>
                      </m:d>
                      <m:r>
                        <a:rPr lang="es-PE" b="0" i="1" smtClean="0">
                          <a:latin typeface="Cambria Math" panose="02040503050406030204" pitchFamily="18" charset="0"/>
                        </a:rPr>
                        <m:t>+…+</m:t>
                      </m:r>
                      <m:sSub>
                        <m:sSubPr>
                          <m:ctrlPr>
                            <a:rPr lang="es-PE" i="1" smtClean="0">
                              <a:latin typeface="Cambria Math" panose="02040503050406030204" pitchFamily="18" charset="0"/>
                            </a:rPr>
                          </m:ctrlPr>
                        </m:sSubPr>
                        <m:e>
                          <m:r>
                            <a:rPr lang="es-PE" i="1" smtClean="0">
                              <a:latin typeface="Cambria Math" panose="02040503050406030204" pitchFamily="18" charset="0"/>
                            </a:rPr>
                            <m:t>𝑏</m:t>
                          </m:r>
                        </m:e>
                        <m:sub>
                          <m:r>
                            <a:rPr lang="es-PE" b="0" i="1" smtClean="0">
                              <a:latin typeface="Cambria Math" panose="02040503050406030204" pitchFamily="18" charset="0"/>
                            </a:rPr>
                            <m:t>𝑚</m:t>
                          </m:r>
                        </m:sub>
                      </m:sSub>
                      <m:r>
                        <a:rPr lang="es-PE" i="1" smtClean="0">
                          <a:latin typeface="Cambria Math" panose="02040503050406030204" pitchFamily="18" charset="0"/>
                        </a:rPr>
                        <m:t>𝑒</m:t>
                      </m:r>
                      <m:d>
                        <m:dPr>
                          <m:ctrlPr>
                            <a:rPr lang="es-PE" i="1" smtClean="0">
                              <a:latin typeface="Cambria Math" panose="02040503050406030204" pitchFamily="18" charset="0"/>
                            </a:rPr>
                          </m:ctrlPr>
                        </m:dPr>
                        <m:e>
                          <m:r>
                            <a:rPr lang="es-PE" i="1" smtClean="0">
                              <a:latin typeface="Cambria Math" panose="02040503050406030204" pitchFamily="18" charset="0"/>
                            </a:rPr>
                            <m:t>𝑘</m:t>
                          </m:r>
                          <m:r>
                            <a:rPr lang="es-PE" b="0" i="1" smtClean="0">
                              <a:latin typeface="Cambria Math" panose="02040503050406030204" pitchFamily="18" charset="0"/>
                            </a:rPr>
                            <m:t>−</m:t>
                          </m:r>
                          <m:r>
                            <a:rPr lang="es-PE" b="0" i="1" smtClean="0">
                              <a:latin typeface="Cambria Math" panose="02040503050406030204" pitchFamily="18" charset="0"/>
                            </a:rPr>
                            <m:t>𝑚</m:t>
                          </m:r>
                        </m:e>
                      </m:d>
                      <m:r>
                        <a:rPr lang="es-PE" b="0" i="1" smtClean="0">
                          <a:latin typeface="Cambria Math" panose="02040503050406030204" pitchFamily="18" charset="0"/>
                        </a:rPr>
                        <m:t>;    </m:t>
                      </m:r>
                      <m:r>
                        <a:rPr lang="es-PE" b="0" i="1" smtClean="0">
                          <a:latin typeface="Cambria Math" panose="02040503050406030204" pitchFamily="18" charset="0"/>
                        </a:rPr>
                        <m:t>𝑛</m:t>
                      </m:r>
                      <m:r>
                        <a:rPr lang="es-PE" b="0" i="1" smtClean="0">
                          <a:latin typeface="Cambria Math" panose="02040503050406030204" pitchFamily="18" charset="0"/>
                          <a:ea typeface="Cambria Math" panose="02040503050406030204" pitchFamily="18" charset="0"/>
                        </a:rPr>
                        <m:t>≥</m:t>
                      </m:r>
                      <m:r>
                        <a:rPr lang="es-PE" b="0" i="1" smtClean="0">
                          <a:latin typeface="Cambria Math" panose="02040503050406030204" pitchFamily="18" charset="0"/>
                          <a:ea typeface="Cambria Math" panose="02040503050406030204" pitchFamily="18" charset="0"/>
                        </a:rPr>
                        <m:t>𝑚</m:t>
                      </m:r>
                      <m:r>
                        <a:rPr lang="es-PE" i="1" smtClean="0">
                          <a:latin typeface="Cambria Math" panose="02040503050406030204" pitchFamily="18" charset="0"/>
                          <a:ea typeface="Cambria Math" panose="02040503050406030204" pitchFamily="18" charset="0"/>
                        </a:rPr>
                        <m:t>;   </m:t>
                      </m:r>
                      <m:r>
                        <a:rPr lang="es-PE" i="1" smtClean="0">
                          <a:latin typeface="Cambria Math" panose="02040503050406030204" pitchFamily="18" charset="0"/>
                          <a:ea typeface="Cambria Math" panose="02040503050406030204" pitchFamily="18" charset="0"/>
                        </a:rPr>
                        <m:t>𝑘</m:t>
                      </m:r>
                      <m:r>
                        <a:rPr lang="es-PE" i="1" smtClean="0">
                          <a:latin typeface="Cambria Math" panose="02040503050406030204" pitchFamily="18" charset="0"/>
                          <a:ea typeface="Cambria Math" panose="02040503050406030204" pitchFamily="18" charset="0"/>
                        </a:rPr>
                        <m:t>≥0</m:t>
                      </m:r>
                    </m:oMath>
                  </m:oMathPara>
                </a14:m>
                <a:endParaRPr lang="es-PE" dirty="0"/>
              </a:p>
              <a:p>
                <a:endParaRPr lang="es-PE" dirty="0"/>
              </a:p>
              <a:p>
                <a:r>
                  <a:rPr lang="es-PE" dirty="0"/>
                  <a:t>Los valores de las señales para tiempos negativos t=</a:t>
                </a:r>
                <a:r>
                  <a:rPr lang="es-PE" dirty="0" err="1"/>
                  <a:t>kT</a:t>
                </a:r>
                <a:r>
                  <a:rPr lang="es-PE" dirty="0"/>
                  <a:t> son iguales a cero, es decir: </a:t>
                </a:r>
              </a:p>
              <a:p>
                <a:r>
                  <a:rPr lang="es-PE" dirty="0"/>
                  <a:t>u(k)=0 y e(k)=0 para k&lt;0</a:t>
                </a:r>
              </a:p>
            </p:txBody>
          </p:sp>
        </mc:Choice>
        <mc:Fallback xmlns="">
          <p:sp>
            <p:nvSpPr>
              <p:cNvPr id="5" name="CuadroTexto 4">
                <a:extLst>
                  <a:ext uri="{FF2B5EF4-FFF2-40B4-BE49-F238E27FC236}">
                    <a16:creationId xmlns:a16="http://schemas.microsoft.com/office/drawing/2014/main" id="{D6F3DFFF-51A9-4D33-85A2-F179842C0117}"/>
                  </a:ext>
                </a:extLst>
              </p:cNvPr>
              <p:cNvSpPr txBox="1">
                <a:spLocks noRot="1" noChangeAspect="1" noMove="1" noResize="1" noEditPoints="1" noAdjustHandles="1" noChangeArrowheads="1" noChangeShapeType="1" noTextEdit="1"/>
              </p:cNvSpPr>
              <p:nvPr/>
            </p:nvSpPr>
            <p:spPr>
              <a:xfrm>
                <a:off x="445576" y="1136210"/>
                <a:ext cx="8252848" cy="4794967"/>
              </a:xfrm>
              <a:prstGeom prst="rect">
                <a:avLst/>
              </a:prstGeom>
              <a:blipFill>
                <a:blip r:embed="rId2"/>
                <a:stretch>
                  <a:fillRect l="-591" t="-635" r="-517" b="-1017"/>
                </a:stretch>
              </a:blipFill>
            </p:spPr>
            <p:txBody>
              <a:bodyPr/>
              <a:lstStyle/>
              <a:p>
                <a:r>
                  <a:rPr lang="en-US">
                    <a:noFill/>
                  </a:rPr>
                  <a:t> </a:t>
                </a:r>
              </a:p>
            </p:txBody>
          </p:sp>
        </mc:Fallback>
      </mc:AlternateContent>
    </p:spTree>
    <p:extLst>
      <p:ext uri="{BB962C8B-B14F-4D97-AF65-F5344CB8AC3E}">
        <p14:creationId xmlns:p14="http://schemas.microsoft.com/office/powerpoint/2010/main" val="253851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diferencias</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b="1" dirty="0">
                    <a:latin typeface="+mj-lt"/>
                  </a:rPr>
                  <a:t>Ejemplo 1:</a:t>
                </a:r>
              </a:p>
              <a:p>
                <a:pPr algn="just"/>
                <a:endParaRPr lang="es-ES" sz="2000" b="1" dirty="0">
                  <a:latin typeface="+mj-lt"/>
                </a:endParaRP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𝑢</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r>
                            <a:rPr lang="es-ES" sz="2000" b="0" i="1" smtClean="0">
                              <a:latin typeface="Cambria Math" panose="02040503050406030204" pitchFamily="18" charset="0"/>
                            </a:rPr>
                            <m:t>+1</m:t>
                          </m:r>
                        </m:e>
                      </m:d>
                      <m:r>
                        <a:rPr lang="es-ES" sz="2000" b="0" i="1" smtClean="0">
                          <a:latin typeface="Cambria Math" panose="02040503050406030204" pitchFamily="18" charset="0"/>
                        </a:rPr>
                        <m:t>=</m:t>
                      </m:r>
                      <m:r>
                        <a:rPr lang="es-ES" sz="2000" b="0" i="1" smtClean="0">
                          <a:latin typeface="Cambria Math" panose="02040503050406030204" pitchFamily="18" charset="0"/>
                        </a:rPr>
                        <m:t>𝑒</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r>
                            <a:rPr lang="es-ES" sz="2000" b="0" i="1" smtClean="0">
                              <a:latin typeface="Cambria Math" panose="02040503050406030204" pitchFamily="18" charset="0"/>
                            </a:rPr>
                            <m:t>+1</m:t>
                          </m:r>
                        </m:e>
                      </m:d>
                      <m:r>
                        <a:rPr lang="es-ES" sz="2000" b="0" i="1" smtClean="0">
                          <a:latin typeface="Cambria Math" panose="02040503050406030204" pitchFamily="18" charset="0"/>
                        </a:rPr>
                        <m:t>−</m:t>
                      </m:r>
                      <m:r>
                        <a:rPr lang="es-ES" sz="2000" b="0" i="1" smtClean="0">
                          <a:latin typeface="Cambria Math" panose="02040503050406030204" pitchFamily="18" charset="0"/>
                        </a:rPr>
                        <m:t>𝑒</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r>
                        <a:rPr lang="es-ES" sz="2000" b="0" i="1" smtClean="0">
                          <a:latin typeface="Cambria Math" panose="02040503050406030204" pitchFamily="18" charset="0"/>
                        </a:rPr>
                        <m:t>−</m:t>
                      </m:r>
                      <m:r>
                        <a:rPr lang="es-ES" sz="2000" b="0" i="1" smtClean="0">
                          <a:latin typeface="Cambria Math" panose="02040503050406030204" pitchFamily="18" charset="0"/>
                        </a:rPr>
                        <m:t>𝑢</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r>
                        <a:rPr lang="es-ES" sz="2000" b="0" i="1" smtClean="0">
                          <a:latin typeface="Cambria Math" panose="02040503050406030204" pitchFamily="18" charset="0"/>
                        </a:rPr>
                        <m:t>,  </m:t>
                      </m:r>
                      <m:r>
                        <a:rPr lang="es-ES" sz="2000" b="0" i="1" smtClean="0">
                          <a:latin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≥0</m:t>
                      </m:r>
                    </m:oMath>
                  </m:oMathPara>
                </a14:m>
                <a:endParaRPr lang="es-ES" sz="2000" dirty="0">
                  <a:latin typeface="+mj-lt"/>
                </a:endParaRPr>
              </a:p>
              <a:p>
                <a:pPr marL="0" indent="0" algn="just">
                  <a:buNone/>
                </a:pPr>
                <a:endParaRPr lang="es-ES" sz="2000" dirty="0">
                  <a:latin typeface="+mj-lt"/>
                </a:endParaRP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𝑒</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eqArr>
                            <m:eqArrPr>
                              <m:ctrlPr>
                                <a:rPr lang="es-ES" sz="2000" b="0" i="1" smtClean="0">
                                  <a:latin typeface="Cambria Math" panose="02040503050406030204" pitchFamily="18" charset="0"/>
                                </a:rPr>
                              </m:ctrlPr>
                            </m:eqArrPr>
                            <m:e>
                              <m:r>
                                <a:rPr lang="es-ES" sz="2000" b="0" i="1" smtClean="0">
                                  <a:latin typeface="Cambria Math" panose="02040503050406030204" pitchFamily="18" charset="0"/>
                                </a:rPr>
                                <m:t>1;        </m:t>
                              </m:r>
                              <m:r>
                                <a:rPr lang="es-ES" sz="2000" b="0" i="1" smtClean="0">
                                  <a:latin typeface="Cambria Math" panose="02040503050406030204" pitchFamily="18" charset="0"/>
                                </a:rPr>
                                <m:t>𝑘</m:t>
                              </m:r>
                              <m:r>
                                <a:rPr lang="es-ES" sz="2000" b="0" i="1" smtClean="0">
                                  <a:latin typeface="Cambria Math" panose="02040503050406030204" pitchFamily="18" charset="0"/>
                                </a:rPr>
                                <m:t> </m:t>
                              </m:r>
                              <m:r>
                                <a:rPr lang="es-ES" sz="2000" b="0" i="1" smtClean="0">
                                  <a:latin typeface="Cambria Math" panose="02040503050406030204" pitchFamily="18" charset="0"/>
                                </a:rPr>
                                <m:t>𝑝𝑎𝑟</m:t>
                              </m:r>
                            </m:e>
                            <m:e>
                              <m:r>
                                <a:rPr lang="es-ES" sz="2000" b="0" i="1" smtClean="0">
                                  <a:latin typeface="Cambria Math" panose="02040503050406030204" pitchFamily="18" charset="0"/>
                                </a:rPr>
                                <m:t>0;   </m:t>
                              </m:r>
                              <m:r>
                                <a:rPr lang="es-ES" sz="2000" b="0" i="1" smtClean="0">
                                  <a:latin typeface="Cambria Math" panose="02040503050406030204" pitchFamily="18" charset="0"/>
                                </a:rPr>
                                <m:t>𝑘</m:t>
                              </m:r>
                              <m:r>
                                <a:rPr lang="es-ES" sz="2000" b="0" i="1" smtClean="0">
                                  <a:latin typeface="Cambria Math" panose="02040503050406030204" pitchFamily="18" charset="0"/>
                                </a:rPr>
                                <m:t> </m:t>
                              </m:r>
                              <m:r>
                                <a:rPr lang="es-ES" sz="2000" b="0" i="1" smtClean="0">
                                  <a:latin typeface="Cambria Math" panose="02040503050406030204" pitchFamily="18" charset="0"/>
                                </a:rPr>
                                <m:t>𝑖𝑚𝑝𝑎𝑟</m:t>
                              </m:r>
                            </m:e>
                          </m:eqArr>
                        </m:e>
                      </m:d>
                    </m:oMath>
                  </m:oMathPara>
                </a14:m>
                <a:endParaRPr lang="es-ES" sz="2000" dirty="0">
                  <a:latin typeface="+mj-lt"/>
                </a:endParaRPr>
              </a:p>
              <a:p>
                <a:pPr marL="0" indent="0" algn="just">
                  <a:buNone/>
                </a:pPr>
                <a:endParaRPr lang="es-ES" sz="2000" dirty="0">
                  <a:latin typeface="+mj-lt"/>
                </a:endParaRPr>
              </a:p>
              <a:p>
                <a:pPr algn="just"/>
                <a:r>
                  <a:rPr lang="es-PE" sz="2000" b="1" dirty="0">
                    <a:latin typeface="+mj-lt"/>
                  </a:rPr>
                  <a:t>Condiciones iniciales: u(0)=0</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a:stretch>
              </a:blipFill>
            </p:spPr>
            <p:txBody>
              <a:bodyPr/>
              <a:lstStyle/>
              <a:p>
                <a:r>
                  <a:rPr lang="en-US">
                    <a:noFill/>
                  </a:rPr>
                  <a:t> </a:t>
                </a:r>
              </a:p>
            </p:txBody>
          </p:sp>
        </mc:Fallback>
      </mc:AlternateContent>
    </p:spTree>
    <p:extLst>
      <p:ext uri="{BB962C8B-B14F-4D97-AF65-F5344CB8AC3E}">
        <p14:creationId xmlns:p14="http://schemas.microsoft.com/office/powerpoint/2010/main" val="137887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35342" y="363536"/>
            <a:ext cx="3875389" cy="1131695"/>
          </a:xfrm>
        </p:spPr>
        <p:txBody>
          <a:bodyPr>
            <a:normAutofit/>
          </a:bodyPr>
          <a:lstStyle/>
          <a:p>
            <a:r>
              <a:rPr lang="es-ES" sz="3500" dirty="0"/>
              <a:t>Ecuaciones en diferencias</a:t>
            </a:r>
            <a:endParaRPr lang="es-PE" sz="3500" dirty="0"/>
          </a:p>
        </p:txBody>
      </p:sp>
      <p:sp>
        <p:nvSpPr>
          <p:cNvPr id="3" name="Marcador de contenido 2"/>
          <p:cNvSpPr>
            <a:spLocks noGrp="1"/>
          </p:cNvSpPr>
          <p:nvPr>
            <p:ph idx="1"/>
          </p:nvPr>
        </p:nvSpPr>
        <p:spPr>
          <a:xfrm>
            <a:off x="4639964" y="547815"/>
            <a:ext cx="3884220" cy="1680519"/>
          </a:xfrm>
        </p:spPr>
        <p:txBody>
          <a:bodyPr anchor="ctr">
            <a:normAutofit/>
          </a:bodyPr>
          <a:lstStyle/>
          <a:p>
            <a:r>
              <a:rPr lang="es-ES" sz="1700">
                <a:latin typeface="+mj-lt"/>
              </a:rPr>
              <a:t>Solución numérica de la ecuación en diferencias con Matlab (ejemplo 1).</a:t>
            </a:r>
            <a:endParaRPr lang="es-PE" sz="1700">
              <a:latin typeface="+mj-lt"/>
            </a:endParaRPr>
          </a:p>
        </p:txBody>
      </p:sp>
      <p:pic>
        <p:nvPicPr>
          <p:cNvPr id="7" name="Imagen 6">
            <a:extLst>
              <a:ext uri="{FF2B5EF4-FFF2-40B4-BE49-F238E27FC236}">
                <a16:creationId xmlns:a16="http://schemas.microsoft.com/office/drawing/2014/main" id="{882F6341-91F8-94A5-5118-A62023D2A95D}"/>
              </a:ext>
            </a:extLst>
          </p:cNvPr>
          <p:cNvPicPr>
            <a:picLocks noChangeAspect="1"/>
          </p:cNvPicPr>
          <p:nvPr/>
        </p:nvPicPr>
        <p:blipFill>
          <a:blip r:embed="rId2"/>
          <a:stretch>
            <a:fillRect/>
          </a:stretch>
        </p:blipFill>
        <p:spPr>
          <a:xfrm>
            <a:off x="4221143" y="2379307"/>
            <a:ext cx="4303041" cy="3453190"/>
          </a:xfrm>
          <a:prstGeom prst="rect">
            <a:avLst/>
          </a:prstGeom>
        </p:spPr>
      </p:pic>
      <p:pic>
        <p:nvPicPr>
          <p:cNvPr id="10" name="Imagen 9">
            <a:extLst>
              <a:ext uri="{FF2B5EF4-FFF2-40B4-BE49-F238E27FC236}">
                <a16:creationId xmlns:a16="http://schemas.microsoft.com/office/drawing/2014/main" id="{F7E284BE-E141-EA7A-D800-7736901F53A4}"/>
              </a:ext>
            </a:extLst>
          </p:cNvPr>
          <p:cNvPicPr>
            <a:picLocks noChangeAspect="1"/>
          </p:cNvPicPr>
          <p:nvPr/>
        </p:nvPicPr>
        <p:blipFill>
          <a:blip r:embed="rId3"/>
          <a:stretch>
            <a:fillRect/>
          </a:stretch>
        </p:blipFill>
        <p:spPr>
          <a:xfrm>
            <a:off x="743649" y="1679510"/>
            <a:ext cx="3009025" cy="4840255"/>
          </a:xfrm>
          <a:prstGeom prst="rect">
            <a:avLst/>
          </a:prstGeom>
        </p:spPr>
      </p:pic>
    </p:spTree>
    <p:extLst>
      <p:ext uri="{BB962C8B-B14F-4D97-AF65-F5344CB8AC3E}">
        <p14:creationId xmlns:p14="http://schemas.microsoft.com/office/powerpoint/2010/main" val="2605470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Ecuaciones en diferencias</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b="1" dirty="0">
                    <a:latin typeface="+mj-lt"/>
                  </a:rPr>
                  <a:t>Ejemplo 2 (Igual al ejemplo 1 pero con la ecuación en diferencia retrasada en 1 periodo de muestreo):</a:t>
                </a:r>
              </a:p>
              <a:p>
                <a:pPr algn="just"/>
                <a:endParaRPr lang="es-ES" sz="2000" b="1" dirty="0">
                  <a:latin typeface="+mj-lt"/>
                </a:endParaRP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𝑢</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r>
                        <a:rPr lang="es-ES" sz="2000" b="0" i="1" smtClean="0">
                          <a:latin typeface="Cambria Math" panose="02040503050406030204" pitchFamily="18" charset="0"/>
                        </a:rPr>
                        <m:t>=</m:t>
                      </m:r>
                      <m:r>
                        <a:rPr lang="es-ES" sz="2000" b="0" i="1" smtClean="0">
                          <a:latin typeface="Cambria Math" panose="02040503050406030204" pitchFamily="18" charset="0"/>
                        </a:rPr>
                        <m:t>𝑒</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r>
                        <a:rPr lang="es-ES" sz="2000" b="0" i="1" smtClean="0">
                          <a:latin typeface="Cambria Math" panose="02040503050406030204" pitchFamily="18" charset="0"/>
                        </a:rPr>
                        <m:t>−</m:t>
                      </m:r>
                      <m:r>
                        <a:rPr lang="es-ES" sz="2000" b="0" i="1" smtClean="0">
                          <a:latin typeface="Cambria Math" panose="02040503050406030204" pitchFamily="18" charset="0"/>
                        </a:rPr>
                        <m:t>𝑒</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r>
                            <a:rPr lang="es-ES" sz="2000" b="0" i="1" smtClean="0">
                              <a:latin typeface="Cambria Math" panose="02040503050406030204" pitchFamily="18" charset="0"/>
                            </a:rPr>
                            <m:t>−1</m:t>
                          </m:r>
                        </m:e>
                      </m:d>
                      <m:r>
                        <a:rPr lang="es-ES" sz="2000" b="0" i="1" smtClean="0">
                          <a:latin typeface="Cambria Math" panose="02040503050406030204" pitchFamily="18" charset="0"/>
                        </a:rPr>
                        <m:t>−</m:t>
                      </m:r>
                      <m:r>
                        <a:rPr lang="es-ES" sz="2000" b="0" i="1" smtClean="0">
                          <a:latin typeface="Cambria Math" panose="02040503050406030204" pitchFamily="18" charset="0"/>
                        </a:rPr>
                        <m:t>𝑢</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r>
                            <a:rPr lang="es-ES" sz="2000" b="0" i="1" smtClean="0">
                              <a:latin typeface="Cambria Math" panose="02040503050406030204" pitchFamily="18" charset="0"/>
                            </a:rPr>
                            <m:t>−1</m:t>
                          </m:r>
                        </m:e>
                      </m:d>
                      <m:r>
                        <a:rPr lang="es-ES" sz="2000" b="0" i="1" smtClean="0">
                          <a:latin typeface="Cambria Math" panose="02040503050406030204" pitchFamily="18" charset="0"/>
                        </a:rPr>
                        <m:t>,  </m:t>
                      </m:r>
                      <m:r>
                        <a:rPr lang="es-ES" sz="2000" b="0" i="1" smtClean="0">
                          <a:latin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≥0</m:t>
                      </m:r>
                    </m:oMath>
                  </m:oMathPara>
                </a14:m>
                <a:endParaRPr lang="es-ES" sz="2000" dirty="0">
                  <a:latin typeface="+mj-lt"/>
                </a:endParaRPr>
              </a:p>
              <a:p>
                <a:pPr marL="0" indent="0" algn="just">
                  <a:buNone/>
                </a:pPr>
                <a:endParaRPr lang="es-ES" sz="2000" dirty="0">
                  <a:latin typeface="+mj-lt"/>
                </a:endParaRP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𝑒</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r>
                        <a:rPr lang="es-ES" sz="2000" b="0" i="1" smtClean="0">
                          <a:latin typeface="Cambria Math" panose="02040503050406030204" pitchFamily="18" charset="0"/>
                        </a:rPr>
                        <m:t>=</m:t>
                      </m:r>
                      <m:d>
                        <m:dPr>
                          <m:begChr m:val="{"/>
                          <m:endChr m:val=""/>
                          <m:ctrlPr>
                            <a:rPr lang="es-ES" sz="2000" b="0" i="1" smtClean="0">
                              <a:latin typeface="Cambria Math" panose="02040503050406030204" pitchFamily="18" charset="0"/>
                            </a:rPr>
                          </m:ctrlPr>
                        </m:dPr>
                        <m:e>
                          <m:eqArr>
                            <m:eqArrPr>
                              <m:ctrlPr>
                                <a:rPr lang="es-ES" sz="2000" b="0" i="1" smtClean="0">
                                  <a:latin typeface="Cambria Math" panose="02040503050406030204" pitchFamily="18" charset="0"/>
                                </a:rPr>
                              </m:ctrlPr>
                            </m:eqArrPr>
                            <m:e>
                              <m:r>
                                <a:rPr lang="es-ES" sz="2000" b="0" i="1" smtClean="0">
                                  <a:latin typeface="Cambria Math" panose="02040503050406030204" pitchFamily="18" charset="0"/>
                                </a:rPr>
                                <m:t>1;        </m:t>
                              </m:r>
                              <m:r>
                                <a:rPr lang="es-ES" sz="2000" b="0" i="1" smtClean="0">
                                  <a:latin typeface="Cambria Math" panose="02040503050406030204" pitchFamily="18" charset="0"/>
                                </a:rPr>
                                <m:t>𝑘</m:t>
                              </m:r>
                              <m:r>
                                <a:rPr lang="es-ES" sz="2000" b="0" i="1" smtClean="0">
                                  <a:latin typeface="Cambria Math" panose="02040503050406030204" pitchFamily="18" charset="0"/>
                                </a:rPr>
                                <m:t> </m:t>
                              </m:r>
                              <m:r>
                                <a:rPr lang="es-ES" sz="2000" b="0" i="1" smtClean="0">
                                  <a:latin typeface="Cambria Math" panose="02040503050406030204" pitchFamily="18" charset="0"/>
                                </a:rPr>
                                <m:t>𝑝𝑎𝑟</m:t>
                              </m:r>
                            </m:e>
                            <m:e>
                              <m:r>
                                <a:rPr lang="es-ES" sz="2000" b="0" i="1" smtClean="0">
                                  <a:latin typeface="Cambria Math" panose="02040503050406030204" pitchFamily="18" charset="0"/>
                                </a:rPr>
                                <m:t>0;   </m:t>
                              </m:r>
                              <m:r>
                                <a:rPr lang="es-ES" sz="2000" b="0" i="1" smtClean="0">
                                  <a:latin typeface="Cambria Math" panose="02040503050406030204" pitchFamily="18" charset="0"/>
                                </a:rPr>
                                <m:t>𝑘</m:t>
                              </m:r>
                              <m:r>
                                <a:rPr lang="es-ES" sz="2000" b="0" i="1" smtClean="0">
                                  <a:latin typeface="Cambria Math" panose="02040503050406030204" pitchFamily="18" charset="0"/>
                                </a:rPr>
                                <m:t> </m:t>
                              </m:r>
                              <m:r>
                                <a:rPr lang="es-ES" sz="2000" b="0" i="1" smtClean="0">
                                  <a:latin typeface="Cambria Math" panose="02040503050406030204" pitchFamily="18" charset="0"/>
                                </a:rPr>
                                <m:t>𝑖𝑚𝑝𝑎𝑟</m:t>
                              </m:r>
                            </m:e>
                          </m:eqArr>
                        </m:e>
                      </m:d>
                    </m:oMath>
                  </m:oMathPara>
                </a14:m>
                <a:endParaRPr lang="es-ES" sz="2000" dirty="0">
                  <a:latin typeface="+mj-lt"/>
                </a:endParaRPr>
              </a:p>
              <a:p>
                <a:pPr marL="0" indent="0" algn="just">
                  <a:buNone/>
                </a:pPr>
                <a:endParaRPr lang="es-ES" sz="2000" dirty="0">
                  <a:latin typeface="+mj-lt"/>
                </a:endParaRPr>
              </a:p>
              <a:p>
                <a:pPr algn="just"/>
                <a:r>
                  <a:rPr lang="es-PE" sz="2000" b="1" dirty="0">
                    <a:latin typeface="+mj-lt"/>
                  </a:rPr>
                  <a:t>Condiciones iniciales: u(-1)=0; e(-1)=0</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r="-850"/>
                </a:stretch>
              </a:blipFill>
            </p:spPr>
            <p:txBody>
              <a:bodyPr/>
              <a:lstStyle/>
              <a:p>
                <a:r>
                  <a:rPr lang="en-US">
                    <a:noFill/>
                  </a:rPr>
                  <a:t> </a:t>
                </a:r>
              </a:p>
            </p:txBody>
          </p:sp>
        </mc:Fallback>
      </mc:AlternateContent>
    </p:spTree>
    <p:extLst>
      <p:ext uri="{BB962C8B-B14F-4D97-AF65-F5344CB8AC3E}">
        <p14:creationId xmlns:p14="http://schemas.microsoft.com/office/powerpoint/2010/main" val="10775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dirty="0"/>
              <a:t>TEORÍA DE CONTROL 2</a:t>
            </a:r>
          </a:p>
        </p:txBody>
      </p:sp>
      <p:sp>
        <p:nvSpPr>
          <p:cNvPr id="3" name="Subtítulo 2"/>
          <p:cNvSpPr>
            <a:spLocks noGrp="1"/>
          </p:cNvSpPr>
          <p:nvPr>
            <p:ph type="subTitle" idx="1"/>
          </p:nvPr>
        </p:nvSpPr>
        <p:spPr/>
        <p:txBody>
          <a:bodyPr/>
          <a:lstStyle/>
          <a:p>
            <a:r>
              <a:rPr lang="es-ES" dirty="0"/>
              <a:t>Dr. Celso De La Cruz Casaño</a:t>
            </a:r>
            <a:endParaRPr lang="es-PE" dirty="0"/>
          </a:p>
        </p:txBody>
      </p:sp>
    </p:spTree>
    <p:extLst>
      <p:ext uri="{BB962C8B-B14F-4D97-AF65-F5344CB8AC3E}">
        <p14:creationId xmlns:p14="http://schemas.microsoft.com/office/powerpoint/2010/main" val="3429128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19816" y="275210"/>
            <a:ext cx="3875389" cy="935752"/>
          </a:xfrm>
        </p:spPr>
        <p:txBody>
          <a:bodyPr>
            <a:normAutofit fontScale="90000"/>
          </a:bodyPr>
          <a:lstStyle/>
          <a:p>
            <a:r>
              <a:rPr lang="es-ES" sz="3500" dirty="0"/>
              <a:t>Ecuaciones en diferencias</a:t>
            </a:r>
            <a:endParaRPr lang="es-PE" sz="3500" dirty="0"/>
          </a:p>
        </p:txBody>
      </p:sp>
      <p:sp>
        <p:nvSpPr>
          <p:cNvPr id="3" name="Marcador de contenido 2"/>
          <p:cNvSpPr>
            <a:spLocks noGrp="1"/>
          </p:cNvSpPr>
          <p:nvPr>
            <p:ph idx="1"/>
          </p:nvPr>
        </p:nvSpPr>
        <p:spPr>
          <a:xfrm>
            <a:off x="4217437" y="547815"/>
            <a:ext cx="4306747" cy="1680519"/>
          </a:xfrm>
        </p:spPr>
        <p:txBody>
          <a:bodyPr anchor="ctr">
            <a:noAutofit/>
          </a:bodyPr>
          <a:lstStyle/>
          <a:p>
            <a:r>
              <a:rPr lang="es-ES" sz="2000" dirty="0">
                <a:latin typeface="+mj-lt"/>
              </a:rPr>
              <a:t>Solución numérica de la ecuación en diferencias con Matlab (ejemplo 2)</a:t>
            </a:r>
          </a:p>
          <a:p>
            <a:r>
              <a:rPr lang="es-ES" sz="2000" dirty="0">
                <a:latin typeface="+mj-lt"/>
              </a:rPr>
              <a:t>La gráfica de la respuesta es distinta al del ejemplo 1 debido a que las condiciones iniciales son distintas</a:t>
            </a:r>
            <a:endParaRPr lang="es-PE" sz="2000" dirty="0">
              <a:latin typeface="+mj-lt"/>
            </a:endParaRPr>
          </a:p>
        </p:txBody>
      </p:sp>
      <p:pic>
        <p:nvPicPr>
          <p:cNvPr id="5" name="Imagen 4">
            <a:extLst>
              <a:ext uri="{FF2B5EF4-FFF2-40B4-BE49-F238E27FC236}">
                <a16:creationId xmlns:a16="http://schemas.microsoft.com/office/drawing/2014/main" id="{EA463F0B-6282-0F48-046F-292DE21D6815}"/>
              </a:ext>
            </a:extLst>
          </p:cNvPr>
          <p:cNvPicPr>
            <a:picLocks noChangeAspect="1"/>
          </p:cNvPicPr>
          <p:nvPr/>
        </p:nvPicPr>
        <p:blipFill>
          <a:blip r:embed="rId2"/>
          <a:stretch>
            <a:fillRect/>
          </a:stretch>
        </p:blipFill>
        <p:spPr>
          <a:xfrm>
            <a:off x="786240" y="1407046"/>
            <a:ext cx="3076316" cy="4922108"/>
          </a:xfrm>
          <a:prstGeom prst="rect">
            <a:avLst/>
          </a:prstGeom>
        </p:spPr>
      </p:pic>
      <p:pic>
        <p:nvPicPr>
          <p:cNvPr id="7" name="Imagen 6">
            <a:extLst>
              <a:ext uri="{FF2B5EF4-FFF2-40B4-BE49-F238E27FC236}">
                <a16:creationId xmlns:a16="http://schemas.microsoft.com/office/drawing/2014/main" id="{94B86271-A16C-49CC-6BC9-C31C07F92172}"/>
              </a:ext>
            </a:extLst>
          </p:cNvPr>
          <p:cNvPicPr>
            <a:picLocks noChangeAspect="1"/>
          </p:cNvPicPr>
          <p:nvPr/>
        </p:nvPicPr>
        <p:blipFill>
          <a:blip r:embed="rId3"/>
          <a:stretch>
            <a:fillRect/>
          </a:stretch>
        </p:blipFill>
        <p:spPr>
          <a:xfrm>
            <a:off x="4292082" y="2500939"/>
            <a:ext cx="4306747" cy="3445396"/>
          </a:xfrm>
          <a:prstGeom prst="rect">
            <a:avLst/>
          </a:prstGeom>
        </p:spPr>
      </p:pic>
    </p:spTree>
    <p:extLst>
      <p:ext uri="{BB962C8B-B14F-4D97-AF65-F5344CB8AC3E}">
        <p14:creationId xmlns:p14="http://schemas.microsoft.com/office/powerpoint/2010/main" val="2674477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Transformada Z</a:t>
            </a:r>
            <a:endParaRPr lang="es-PE" dirty="0"/>
          </a:p>
        </p:txBody>
      </p:sp>
      <p:pic>
        <p:nvPicPr>
          <p:cNvPr id="3" name="Imagen 2"/>
          <p:cNvPicPr>
            <a:picLocks noChangeAspect="1"/>
          </p:cNvPicPr>
          <p:nvPr/>
        </p:nvPicPr>
        <p:blipFill>
          <a:blip r:embed="rId2"/>
          <a:stretch>
            <a:fillRect/>
          </a:stretch>
        </p:blipFill>
        <p:spPr>
          <a:xfrm>
            <a:off x="591110" y="1971674"/>
            <a:ext cx="7961779" cy="3000375"/>
          </a:xfrm>
          <a:prstGeom prst="rect">
            <a:avLst/>
          </a:prstGeom>
        </p:spPr>
      </p:pic>
    </p:spTree>
    <p:extLst>
      <p:ext uri="{BB962C8B-B14F-4D97-AF65-F5344CB8AC3E}">
        <p14:creationId xmlns:p14="http://schemas.microsoft.com/office/powerpoint/2010/main" val="4057448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864585"/>
          </a:xfrm>
        </p:spPr>
        <p:txBody>
          <a:bodyPr/>
          <a:lstStyle/>
          <a:p>
            <a:r>
              <a:rPr lang="es-ES" dirty="0"/>
              <a:t>Transformada Z</a:t>
            </a:r>
            <a:endParaRPr lang="es-PE" dirty="0"/>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D6CF25B9-BB80-AE52-65AF-5B0E2414D8A7}"/>
                  </a:ext>
                </a:extLst>
              </p:cNvPr>
              <p:cNvSpPr txBox="1"/>
              <p:nvPr/>
            </p:nvSpPr>
            <p:spPr>
              <a:xfrm>
                <a:off x="628650" y="1744824"/>
                <a:ext cx="7815554" cy="3394071"/>
              </a:xfrm>
              <a:prstGeom prst="rect">
                <a:avLst/>
              </a:prstGeom>
              <a:noFill/>
            </p:spPr>
            <p:txBody>
              <a:bodyPr wrap="square" rtlCol="0">
                <a:spAutoFit/>
              </a:bodyPr>
              <a:lstStyle/>
              <a:p>
                <a:r>
                  <a:rPr lang="es-PE" sz="2000" dirty="0"/>
                  <a:t>Dada la secuencia:</a:t>
                </a:r>
              </a:p>
              <a:p>
                <a:endParaRPr lang="es-PE" sz="2000" dirty="0"/>
              </a:p>
              <a:p>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rPr>
                        <m:t>𝑒</m:t>
                      </m:r>
                      <m:d>
                        <m:dPr>
                          <m:begChr m:val="{"/>
                          <m:endChr m:val="}"/>
                          <m:ctrlPr>
                            <a:rPr lang="es-PE" sz="2000" b="0" i="1" smtClean="0">
                              <a:latin typeface="Cambria Math" panose="02040503050406030204" pitchFamily="18" charset="0"/>
                            </a:rPr>
                          </m:ctrlPr>
                        </m:dPr>
                        <m:e>
                          <m:r>
                            <a:rPr lang="es-PE" sz="2000" b="0" i="1" smtClean="0">
                              <a:latin typeface="Cambria Math" panose="02040503050406030204" pitchFamily="18" charset="0"/>
                            </a:rPr>
                            <m:t>𝑘</m:t>
                          </m:r>
                        </m:e>
                      </m:d>
                      <m:r>
                        <a:rPr lang="es-PE" sz="2000" b="0" i="1" smtClean="0">
                          <a:latin typeface="Cambria Math" panose="02040503050406030204" pitchFamily="18" charset="0"/>
                        </a:rPr>
                        <m:t>=</m:t>
                      </m:r>
                      <m:d>
                        <m:dPr>
                          <m:begChr m:val="{"/>
                          <m:endChr m:val="}"/>
                          <m:ctrlPr>
                            <a:rPr lang="es-PE" sz="2000" b="0" i="1" smtClean="0">
                              <a:latin typeface="Cambria Math" panose="02040503050406030204" pitchFamily="18" charset="0"/>
                            </a:rPr>
                          </m:ctrlPr>
                        </m:dPr>
                        <m:e>
                          <m:r>
                            <a:rPr lang="es-PE" sz="2000" b="0" i="1" smtClean="0">
                              <a:latin typeface="Cambria Math" panose="02040503050406030204" pitchFamily="18" charset="0"/>
                            </a:rPr>
                            <m:t>𝑒</m:t>
                          </m:r>
                          <m:d>
                            <m:dPr>
                              <m:ctrlPr>
                                <a:rPr lang="es-PE" sz="2000" b="0" i="1" smtClean="0">
                                  <a:latin typeface="Cambria Math" panose="02040503050406030204" pitchFamily="18" charset="0"/>
                                </a:rPr>
                              </m:ctrlPr>
                            </m:dPr>
                            <m:e>
                              <m:r>
                                <a:rPr lang="es-PE" sz="2000" b="0" i="1" smtClean="0">
                                  <a:latin typeface="Cambria Math" panose="02040503050406030204" pitchFamily="18" charset="0"/>
                                </a:rPr>
                                <m:t>0</m:t>
                              </m:r>
                            </m:e>
                          </m:d>
                          <m:r>
                            <a:rPr lang="es-PE" sz="2000" b="0" i="1" smtClean="0">
                              <a:latin typeface="Cambria Math" panose="02040503050406030204" pitchFamily="18" charset="0"/>
                            </a:rPr>
                            <m:t>,</m:t>
                          </m:r>
                          <m:r>
                            <a:rPr lang="es-PE" sz="2000" i="1">
                              <a:latin typeface="Cambria Math" panose="02040503050406030204" pitchFamily="18" charset="0"/>
                            </a:rPr>
                            <m:t>𝑒</m:t>
                          </m:r>
                          <m:d>
                            <m:dPr>
                              <m:ctrlPr>
                                <a:rPr lang="es-PE" sz="2000" i="1">
                                  <a:latin typeface="Cambria Math" panose="02040503050406030204" pitchFamily="18" charset="0"/>
                                </a:rPr>
                              </m:ctrlPr>
                            </m:dPr>
                            <m:e>
                              <m:r>
                                <a:rPr lang="es-PE" sz="2000" b="0" i="1" smtClean="0">
                                  <a:latin typeface="Cambria Math" panose="02040503050406030204" pitchFamily="18" charset="0"/>
                                </a:rPr>
                                <m:t>1</m:t>
                              </m:r>
                            </m:e>
                          </m:d>
                          <m:r>
                            <a:rPr lang="es-PE" sz="2000" i="1">
                              <a:latin typeface="Cambria Math" panose="02040503050406030204" pitchFamily="18" charset="0"/>
                            </a:rPr>
                            <m:t>,</m:t>
                          </m:r>
                          <m:r>
                            <a:rPr lang="es-PE" sz="2000" i="1">
                              <a:latin typeface="Cambria Math" panose="02040503050406030204" pitchFamily="18" charset="0"/>
                            </a:rPr>
                            <m:t>𝑒</m:t>
                          </m:r>
                          <m:d>
                            <m:dPr>
                              <m:ctrlPr>
                                <a:rPr lang="es-PE" sz="2000" i="1">
                                  <a:latin typeface="Cambria Math" panose="02040503050406030204" pitchFamily="18" charset="0"/>
                                </a:rPr>
                              </m:ctrlPr>
                            </m:dPr>
                            <m:e>
                              <m:r>
                                <a:rPr lang="es-PE" sz="2000" b="0" i="1" smtClean="0">
                                  <a:latin typeface="Cambria Math" panose="02040503050406030204" pitchFamily="18" charset="0"/>
                                </a:rPr>
                                <m:t>2</m:t>
                              </m:r>
                            </m:e>
                          </m:d>
                          <m:r>
                            <a:rPr lang="es-PE" sz="2000" i="1">
                              <a:latin typeface="Cambria Math" panose="02040503050406030204" pitchFamily="18" charset="0"/>
                            </a:rPr>
                            <m:t>,</m:t>
                          </m:r>
                          <m:r>
                            <a:rPr lang="es-PE" sz="2000" b="0" i="1" smtClean="0">
                              <a:latin typeface="Cambria Math" panose="02040503050406030204" pitchFamily="18" charset="0"/>
                            </a:rPr>
                            <m:t>…</m:t>
                          </m:r>
                        </m:e>
                      </m:d>
                    </m:oMath>
                  </m:oMathPara>
                </a14:m>
                <a:endParaRPr lang="es-PE" sz="2000" dirty="0"/>
              </a:p>
              <a:p>
                <a:endParaRPr lang="es-PE" sz="2000" dirty="0"/>
              </a:p>
              <a:p>
                <a:r>
                  <a:rPr lang="es-PE" sz="2000" dirty="0"/>
                  <a:t>La transformada Z de la secuencia se define como:</a:t>
                </a:r>
              </a:p>
              <a:p>
                <a:endParaRPr lang="es-PE" sz="2000" dirty="0"/>
              </a:p>
              <a:p>
                <a14:m>
                  <m:oMathPara xmlns:m="http://schemas.openxmlformats.org/officeDocument/2006/math">
                    <m:oMathParaPr>
                      <m:jc m:val="centerGroup"/>
                    </m:oMathParaPr>
                    <m:oMath xmlns:m="http://schemas.openxmlformats.org/officeDocument/2006/math">
                      <m:r>
                        <a:rPr lang="es-PE" sz="2000" b="0" i="1" smtClean="0">
                          <a:latin typeface="Cambria Math" panose="02040503050406030204" pitchFamily="18" charset="0"/>
                        </a:rPr>
                        <m:t>𝐸</m:t>
                      </m:r>
                      <m:d>
                        <m:dPr>
                          <m:ctrlPr>
                            <a:rPr lang="es-PE" sz="2000" b="0" i="1" smtClean="0">
                              <a:latin typeface="Cambria Math" panose="02040503050406030204" pitchFamily="18" charset="0"/>
                            </a:rPr>
                          </m:ctrlPr>
                        </m:dPr>
                        <m:e>
                          <m:r>
                            <a:rPr lang="es-PE" sz="2000" b="0" i="1" smtClean="0">
                              <a:latin typeface="Cambria Math" panose="02040503050406030204" pitchFamily="18" charset="0"/>
                            </a:rPr>
                            <m:t>𝑧</m:t>
                          </m:r>
                        </m:e>
                      </m:d>
                      <m:r>
                        <a:rPr lang="es-PE" sz="2000" b="0" i="1" smtClean="0">
                          <a:latin typeface="Cambria Math" panose="02040503050406030204" pitchFamily="18" charset="0"/>
                        </a:rPr>
                        <m:t>=</m:t>
                      </m:r>
                      <m:r>
                        <a:rPr lang="es-PE" sz="2000" b="0" i="1" smtClean="0">
                          <a:latin typeface="Cambria Math" panose="02040503050406030204" pitchFamily="18" charset="0"/>
                        </a:rPr>
                        <m:t>𝑍</m:t>
                      </m:r>
                      <m:d>
                        <m:dPr>
                          <m:begChr m:val="{"/>
                          <m:endChr m:val="}"/>
                          <m:ctrlPr>
                            <a:rPr lang="es-PE" sz="2000" b="0" i="1" smtClean="0">
                              <a:latin typeface="Cambria Math" panose="02040503050406030204" pitchFamily="18" charset="0"/>
                            </a:rPr>
                          </m:ctrlPr>
                        </m:dPr>
                        <m:e>
                          <m:r>
                            <a:rPr lang="es-PE" sz="2000" b="0" i="1" smtClean="0">
                              <a:latin typeface="Cambria Math" panose="02040503050406030204" pitchFamily="18" charset="0"/>
                            </a:rPr>
                            <m:t>𝑒</m:t>
                          </m:r>
                          <m:r>
                            <a:rPr lang="es-PE" sz="2000" b="0" i="1" smtClean="0">
                              <a:latin typeface="Cambria Math" panose="02040503050406030204" pitchFamily="18" charset="0"/>
                            </a:rPr>
                            <m:t>(</m:t>
                          </m:r>
                          <m:r>
                            <a:rPr lang="es-PE" sz="2000" b="0" i="1" smtClean="0">
                              <a:latin typeface="Cambria Math" panose="02040503050406030204" pitchFamily="18" charset="0"/>
                            </a:rPr>
                            <m:t>𝑘</m:t>
                          </m:r>
                          <m:r>
                            <a:rPr lang="es-PE" sz="2000" b="0" i="1" smtClean="0">
                              <a:latin typeface="Cambria Math" panose="02040503050406030204" pitchFamily="18" charset="0"/>
                            </a:rPr>
                            <m:t>)</m:t>
                          </m:r>
                        </m:e>
                      </m:d>
                      <m:r>
                        <a:rPr lang="es-PE" sz="2000" b="0" i="1" smtClean="0">
                          <a:latin typeface="Cambria Math" panose="02040503050406030204" pitchFamily="18" charset="0"/>
                        </a:rPr>
                        <m:t>=</m:t>
                      </m:r>
                      <m:nary>
                        <m:naryPr>
                          <m:chr m:val="∑"/>
                          <m:ctrlPr>
                            <a:rPr lang="es-PE" sz="2000" b="0" i="1" smtClean="0">
                              <a:latin typeface="Cambria Math" panose="02040503050406030204" pitchFamily="18" charset="0"/>
                            </a:rPr>
                          </m:ctrlPr>
                        </m:naryPr>
                        <m:sub>
                          <m:r>
                            <m:rPr>
                              <m:brk m:alnAt="23"/>
                            </m:rPr>
                            <a:rPr lang="es-PE" sz="2000" b="0" i="1" smtClean="0">
                              <a:latin typeface="Cambria Math" panose="02040503050406030204" pitchFamily="18" charset="0"/>
                            </a:rPr>
                            <m:t>𝑘</m:t>
                          </m:r>
                          <m:r>
                            <a:rPr lang="es-PE" sz="2000" b="0" i="1" smtClean="0">
                              <a:latin typeface="Cambria Math" panose="02040503050406030204" pitchFamily="18" charset="0"/>
                            </a:rPr>
                            <m:t>=0</m:t>
                          </m:r>
                        </m:sub>
                        <m:sup>
                          <m:r>
                            <a:rPr lang="es-PE" sz="2000" b="0" i="1" smtClean="0">
                              <a:latin typeface="Cambria Math" panose="02040503050406030204" pitchFamily="18" charset="0"/>
                              <a:ea typeface="Cambria Math" panose="02040503050406030204" pitchFamily="18" charset="0"/>
                            </a:rPr>
                            <m:t>∞</m:t>
                          </m:r>
                        </m:sup>
                        <m:e>
                          <m:r>
                            <a:rPr lang="es-PE" sz="2000" b="0" i="1" smtClean="0">
                              <a:latin typeface="Cambria Math" panose="02040503050406030204" pitchFamily="18" charset="0"/>
                            </a:rPr>
                            <m:t>𝑒</m:t>
                          </m:r>
                          <m:r>
                            <a:rPr lang="es-PE" sz="2000" b="0" i="1" smtClean="0">
                              <a:latin typeface="Cambria Math" panose="02040503050406030204" pitchFamily="18" charset="0"/>
                            </a:rPr>
                            <m:t>(</m:t>
                          </m:r>
                          <m:r>
                            <a:rPr lang="es-PE" sz="2000" b="0" i="1" smtClean="0">
                              <a:latin typeface="Cambria Math" panose="02040503050406030204" pitchFamily="18" charset="0"/>
                            </a:rPr>
                            <m:t>𝑘</m:t>
                          </m:r>
                          <m:r>
                            <a:rPr lang="es-PE" sz="2000" b="0" i="1" smtClean="0">
                              <a:latin typeface="Cambria Math" panose="02040503050406030204" pitchFamily="18" charset="0"/>
                            </a:rPr>
                            <m:t>)</m:t>
                          </m:r>
                          <m:sSup>
                            <m:sSupPr>
                              <m:ctrlPr>
                                <a:rPr lang="es-PE" sz="2000" b="0" i="1" smtClean="0">
                                  <a:latin typeface="Cambria Math" panose="02040503050406030204" pitchFamily="18" charset="0"/>
                                </a:rPr>
                              </m:ctrlPr>
                            </m:sSupPr>
                            <m:e>
                              <m:r>
                                <a:rPr lang="es-PE" sz="2000" b="0" i="1" smtClean="0">
                                  <a:latin typeface="Cambria Math" panose="02040503050406030204" pitchFamily="18" charset="0"/>
                                </a:rPr>
                                <m:t>𝑧</m:t>
                              </m:r>
                            </m:e>
                            <m:sup>
                              <m:r>
                                <a:rPr lang="es-PE" sz="2000" b="0" i="1" smtClean="0">
                                  <a:latin typeface="Cambria Math" panose="02040503050406030204" pitchFamily="18" charset="0"/>
                                </a:rPr>
                                <m:t>−</m:t>
                              </m:r>
                              <m:r>
                                <a:rPr lang="es-PE" sz="2000" b="0" i="1" smtClean="0">
                                  <a:latin typeface="Cambria Math" panose="02040503050406030204" pitchFamily="18" charset="0"/>
                                </a:rPr>
                                <m:t>𝑘</m:t>
                              </m:r>
                            </m:sup>
                          </m:sSup>
                        </m:e>
                      </m:nary>
                    </m:oMath>
                  </m:oMathPara>
                </a14:m>
                <a:endParaRPr lang="es-PE" sz="2000" dirty="0"/>
              </a:p>
              <a:p>
                <a:endParaRPr lang="es-PE" sz="2000" dirty="0"/>
              </a:p>
              <a:p>
                <a14:m>
                  <m:oMath xmlns:m="http://schemas.openxmlformats.org/officeDocument/2006/math">
                    <m:r>
                      <a:rPr lang="es-PE" sz="2000" b="0" i="1" smtClean="0">
                        <a:latin typeface="Cambria Math" panose="02040503050406030204" pitchFamily="18" charset="0"/>
                      </a:rPr>
                      <m:t>𝑘</m:t>
                    </m:r>
                    <m:r>
                      <a:rPr lang="es-PE" sz="2000" b="0" i="1" smtClean="0">
                        <a:latin typeface="Cambria Math" panose="02040503050406030204" pitchFamily="18" charset="0"/>
                      </a:rPr>
                      <m:t> </m:t>
                    </m:r>
                  </m:oMath>
                </a14:m>
                <a:r>
                  <a:rPr lang="es-PE" sz="2000" dirty="0"/>
                  <a:t>: Posición en el tiempo en que la muestra de amplitud </a:t>
                </a:r>
                <a14:m>
                  <m:oMath xmlns:m="http://schemas.openxmlformats.org/officeDocument/2006/math">
                    <m:r>
                      <a:rPr lang="es-PE" sz="2000" i="1">
                        <a:latin typeface="Cambria Math" panose="02040503050406030204" pitchFamily="18" charset="0"/>
                      </a:rPr>
                      <m:t>𝑒</m:t>
                    </m:r>
                    <m:r>
                      <a:rPr lang="es-PE" sz="2000" i="1">
                        <a:latin typeface="Cambria Math" panose="02040503050406030204" pitchFamily="18" charset="0"/>
                      </a:rPr>
                      <m:t>(</m:t>
                    </m:r>
                    <m:r>
                      <a:rPr lang="es-PE" sz="2000" i="1">
                        <a:latin typeface="Cambria Math" panose="02040503050406030204" pitchFamily="18" charset="0"/>
                      </a:rPr>
                      <m:t>𝑘𝑇</m:t>
                    </m:r>
                    <m:r>
                      <a:rPr lang="es-PE" sz="2000" i="1">
                        <a:latin typeface="Cambria Math" panose="02040503050406030204" pitchFamily="18" charset="0"/>
                      </a:rPr>
                      <m:t>)</m:t>
                    </m:r>
                  </m:oMath>
                </a14:m>
                <a:r>
                  <a:rPr lang="es-PE" sz="2000" dirty="0"/>
                  <a:t> ocurre.</a:t>
                </a:r>
              </a:p>
            </p:txBody>
          </p:sp>
        </mc:Choice>
        <mc:Fallback>
          <p:sp>
            <p:nvSpPr>
              <p:cNvPr id="4" name="CuadroTexto 3">
                <a:extLst>
                  <a:ext uri="{FF2B5EF4-FFF2-40B4-BE49-F238E27FC236}">
                    <a16:creationId xmlns:a16="http://schemas.microsoft.com/office/drawing/2014/main" id="{D6CF25B9-BB80-AE52-65AF-5B0E2414D8A7}"/>
                  </a:ext>
                </a:extLst>
              </p:cNvPr>
              <p:cNvSpPr txBox="1">
                <a:spLocks noRot="1" noChangeAspect="1" noMove="1" noResize="1" noEditPoints="1" noAdjustHandles="1" noChangeArrowheads="1" noChangeShapeType="1" noTextEdit="1"/>
              </p:cNvSpPr>
              <p:nvPr/>
            </p:nvSpPr>
            <p:spPr>
              <a:xfrm>
                <a:off x="628650" y="1744824"/>
                <a:ext cx="7815554" cy="3394071"/>
              </a:xfrm>
              <a:prstGeom prst="rect">
                <a:avLst/>
              </a:prstGeom>
              <a:blipFill>
                <a:blip r:embed="rId2"/>
                <a:stretch>
                  <a:fillRect l="-780" t="-898" b="-2334"/>
                </a:stretch>
              </a:blipFill>
            </p:spPr>
            <p:txBody>
              <a:bodyPr/>
              <a:lstStyle/>
              <a:p>
                <a:r>
                  <a:rPr lang="es-PE">
                    <a:noFill/>
                  </a:rPr>
                  <a:t> </a:t>
                </a:r>
              </a:p>
            </p:txBody>
          </p:sp>
        </mc:Fallback>
      </mc:AlternateContent>
    </p:spTree>
    <p:extLst>
      <p:ext uri="{BB962C8B-B14F-4D97-AF65-F5344CB8AC3E}">
        <p14:creationId xmlns:p14="http://schemas.microsoft.com/office/powerpoint/2010/main" val="2818794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864585"/>
          </a:xfrm>
        </p:spPr>
        <p:txBody>
          <a:bodyPr/>
          <a:lstStyle/>
          <a:p>
            <a:r>
              <a:rPr lang="es-ES" dirty="0"/>
              <a:t>Transformada Z</a:t>
            </a:r>
            <a:endParaRPr lang="es-PE" dirty="0"/>
          </a:p>
        </p:txBody>
      </p:sp>
      <p:sp>
        <p:nvSpPr>
          <p:cNvPr id="5" name="CuadroTexto 4"/>
          <p:cNvSpPr txBox="1"/>
          <p:nvPr/>
        </p:nvSpPr>
        <p:spPr>
          <a:xfrm>
            <a:off x="837130" y="1407129"/>
            <a:ext cx="3734869" cy="400110"/>
          </a:xfrm>
          <a:prstGeom prst="rect">
            <a:avLst/>
          </a:prstGeom>
          <a:noFill/>
        </p:spPr>
        <p:txBody>
          <a:bodyPr wrap="none" rtlCol="0">
            <a:spAutoFit/>
          </a:bodyPr>
          <a:lstStyle/>
          <a:p>
            <a:r>
              <a:rPr lang="es-ES" sz="2000" dirty="0"/>
              <a:t>Ejemplo: Función Escalón Unitario</a:t>
            </a:r>
            <a:endParaRPr lang="es-PE" sz="2000" dirty="0"/>
          </a:p>
        </p:txBody>
      </p:sp>
      <p:pic>
        <p:nvPicPr>
          <p:cNvPr id="6" name="Imagen 5"/>
          <p:cNvPicPr>
            <a:picLocks noChangeAspect="1"/>
          </p:cNvPicPr>
          <p:nvPr/>
        </p:nvPicPr>
        <p:blipFill>
          <a:blip r:embed="rId2"/>
          <a:stretch>
            <a:fillRect/>
          </a:stretch>
        </p:blipFill>
        <p:spPr>
          <a:xfrm>
            <a:off x="837130" y="1984657"/>
            <a:ext cx="6572250" cy="2905125"/>
          </a:xfrm>
          <a:prstGeom prst="rect">
            <a:avLst/>
          </a:prstGeom>
        </p:spPr>
      </p:pic>
      <mc:AlternateContent xmlns:mc="http://schemas.openxmlformats.org/markup-compatibility/2006" xmlns:a14="http://schemas.microsoft.com/office/drawing/2010/main">
        <mc:Choice Requires="a14">
          <p:sp>
            <p:nvSpPr>
              <p:cNvPr id="8" name="CuadroTexto 7"/>
              <p:cNvSpPr txBox="1"/>
              <p:nvPr/>
            </p:nvSpPr>
            <p:spPr>
              <a:xfrm>
                <a:off x="1250730" y="5279921"/>
                <a:ext cx="2745367" cy="369332"/>
              </a:xfrm>
              <a:prstGeom prst="rect">
                <a:avLst/>
              </a:prstGeom>
              <a:noFill/>
            </p:spPr>
            <p:txBody>
              <a:bodyPr wrap="none" rtlCol="0">
                <a:spAutoFit/>
              </a:bodyPr>
              <a:lstStyle/>
              <a:p>
                <a:r>
                  <a:rPr lang="es-ES" dirty="0">
                    <a:solidFill>
                      <a:schemeClr val="accent2">
                        <a:lumMod val="75000"/>
                      </a:schemeClr>
                    </a:solidFill>
                  </a:rPr>
                  <a:t>La serie converge si </a:t>
                </a:r>
                <a14:m>
                  <m:oMath xmlns:m="http://schemas.openxmlformats.org/officeDocument/2006/math">
                    <m:d>
                      <m:dPr>
                        <m:begChr m:val="|"/>
                        <m:endChr m:val="|"/>
                        <m:ctrlPr>
                          <a:rPr lang="es-ES" i="1" smtClean="0">
                            <a:solidFill>
                              <a:schemeClr val="accent2">
                                <a:lumMod val="75000"/>
                              </a:schemeClr>
                            </a:solidFill>
                            <a:latin typeface="Cambria Math" panose="02040503050406030204" pitchFamily="18" charset="0"/>
                          </a:rPr>
                        </m:ctrlPr>
                      </m:dPr>
                      <m:e>
                        <m:r>
                          <a:rPr lang="es-ES" b="0" i="1" smtClean="0">
                            <a:solidFill>
                              <a:schemeClr val="accent2">
                                <a:lumMod val="75000"/>
                              </a:schemeClr>
                            </a:solidFill>
                            <a:latin typeface="Cambria Math" panose="02040503050406030204" pitchFamily="18" charset="0"/>
                          </a:rPr>
                          <m:t>𝑧</m:t>
                        </m:r>
                      </m:e>
                    </m:d>
                    <m:r>
                      <a:rPr lang="es-ES" b="0" i="1" smtClean="0">
                        <a:solidFill>
                          <a:schemeClr val="accent2">
                            <a:lumMod val="75000"/>
                          </a:schemeClr>
                        </a:solidFill>
                        <a:latin typeface="Cambria Math" panose="02040503050406030204" pitchFamily="18" charset="0"/>
                      </a:rPr>
                      <m:t>&gt;1</m:t>
                    </m:r>
                  </m:oMath>
                </a14:m>
                <a:endParaRPr lang="es-PE" dirty="0">
                  <a:solidFill>
                    <a:schemeClr val="accent2">
                      <a:lumMod val="75000"/>
                    </a:schemeClr>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1250730" y="5279921"/>
                <a:ext cx="2745367" cy="369332"/>
              </a:xfrm>
              <a:prstGeom prst="rect">
                <a:avLst/>
              </a:prstGeom>
              <a:blipFill>
                <a:blip r:embed="rId3"/>
                <a:stretch>
                  <a:fillRect l="-1774" t="-8197" b="-24590"/>
                </a:stretch>
              </a:blipFill>
            </p:spPr>
            <p:txBody>
              <a:bodyPr/>
              <a:lstStyle/>
              <a:p>
                <a:r>
                  <a:rPr lang="es-PE">
                    <a:noFill/>
                  </a:rPr>
                  <a:t> </a:t>
                </a:r>
              </a:p>
            </p:txBody>
          </p:sp>
        </mc:Fallback>
      </mc:AlternateContent>
      <p:pic>
        <p:nvPicPr>
          <p:cNvPr id="9" name="Imagen 8"/>
          <p:cNvPicPr>
            <a:picLocks noChangeAspect="1"/>
          </p:cNvPicPr>
          <p:nvPr/>
        </p:nvPicPr>
        <p:blipFill>
          <a:blip r:embed="rId4"/>
          <a:stretch>
            <a:fillRect/>
          </a:stretch>
        </p:blipFill>
        <p:spPr>
          <a:xfrm>
            <a:off x="4913177" y="3874327"/>
            <a:ext cx="3602174" cy="1852062"/>
          </a:xfrm>
          <a:prstGeom prst="rect">
            <a:avLst/>
          </a:prstGeom>
        </p:spPr>
      </p:pic>
    </p:spTree>
    <p:extLst>
      <p:ext uri="{BB962C8B-B14F-4D97-AF65-F5344CB8AC3E}">
        <p14:creationId xmlns:p14="http://schemas.microsoft.com/office/powerpoint/2010/main" val="3323210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Propiedades y Teoremas Importantes de la </a:t>
            </a:r>
            <a:r>
              <a:rPr lang="es-PE" dirty="0"/>
              <a:t>Transformada Z</a:t>
            </a:r>
          </a:p>
        </p:txBody>
      </p:sp>
      <mc:AlternateContent xmlns:mc="http://schemas.openxmlformats.org/markup-compatibility/2006" xmlns:a14="http://schemas.microsoft.com/office/drawing/2010/main">
        <mc:Choice Requires="a14">
          <p:graphicFrame>
            <p:nvGraphicFramePr>
              <p:cNvPr id="4" name="Tabla 3"/>
              <p:cNvGraphicFramePr>
                <a:graphicFrameLocks noGrp="1"/>
              </p:cNvGraphicFramePr>
              <p:nvPr>
                <p:extLst>
                  <p:ext uri="{D42A27DB-BD31-4B8C-83A1-F6EECF244321}">
                    <p14:modId xmlns:p14="http://schemas.microsoft.com/office/powerpoint/2010/main" val="1991840535"/>
                  </p:ext>
                </p:extLst>
              </p:nvPr>
            </p:nvGraphicFramePr>
            <p:xfrm>
              <a:off x="278523" y="1938810"/>
              <a:ext cx="8755118" cy="3878263"/>
            </p:xfrm>
            <a:graphic>
              <a:graphicData uri="http://schemas.openxmlformats.org/drawingml/2006/table">
                <a:tbl>
                  <a:tblPr firstRow="1" bandRow="1">
                    <a:tableStyleId>{5C22544A-7EE6-4342-B048-85BDC9FD1C3A}</a:tableStyleId>
                  </a:tblPr>
                  <a:tblGrid>
                    <a:gridCol w="3018339">
                      <a:extLst>
                        <a:ext uri="{9D8B030D-6E8A-4147-A177-3AD203B41FA5}">
                          <a16:colId xmlns:a16="http://schemas.microsoft.com/office/drawing/2014/main" val="3082768350"/>
                        </a:ext>
                      </a:extLst>
                    </a:gridCol>
                    <a:gridCol w="5736779">
                      <a:extLst>
                        <a:ext uri="{9D8B030D-6E8A-4147-A177-3AD203B41FA5}">
                          <a16:colId xmlns:a16="http://schemas.microsoft.com/office/drawing/2014/main" val="1622185148"/>
                        </a:ext>
                      </a:extLst>
                    </a:gridCol>
                  </a:tblGrid>
                  <a:tr h="370840">
                    <a:tc>
                      <a:txBody>
                        <a:bodyPr/>
                        <a:lstStyle/>
                        <a:p>
                          <a:pPr algn="ctr"/>
                          <a:r>
                            <a:rPr lang="es-ES" sz="2000" dirty="0"/>
                            <a:t>Secuencia discreta</a:t>
                          </a:r>
                          <a:endParaRPr lang="es-PE" sz="2000" dirty="0"/>
                        </a:p>
                      </a:txBody>
                      <a:tcPr anchor="ctr"/>
                    </a:tc>
                    <a:tc>
                      <a:txBody>
                        <a:bodyPr/>
                        <a:lstStyle/>
                        <a:p>
                          <a:pPr algn="ctr"/>
                          <a:r>
                            <a:rPr lang="es-ES" sz="2000" dirty="0"/>
                            <a:t>Transformada</a:t>
                          </a:r>
                          <a:endParaRPr lang="es-PE" sz="2000" dirty="0"/>
                        </a:p>
                      </a:txBody>
                      <a:tcPr anchor="ctr"/>
                    </a:tc>
                    <a:extLst>
                      <a:ext uri="{0D108BD9-81ED-4DB2-BD59-A6C34878D82A}">
                        <a16:rowId xmlns:a16="http://schemas.microsoft.com/office/drawing/2014/main" val="3552697484"/>
                      </a:ext>
                    </a:extLst>
                  </a:tr>
                  <a:tr h="370840">
                    <a:tc>
                      <a:txBody>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𝑒</m:t>
                                </m:r>
                                <m:r>
                                  <a:rPr lang="es-ES" sz="2000" b="0" i="1" smtClean="0">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m:t>
                                </m:r>
                              </m:oMath>
                            </m:oMathPara>
                          </a14:m>
                          <a:endParaRPr lang="es-PE" sz="2000" dirty="0"/>
                        </a:p>
                      </a:txBody>
                      <a:tcPr anchor="ctr"/>
                    </a:tc>
                    <a:tc>
                      <a:txBody>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𝐸</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r>
                                  <a:rPr lang="es-ES" sz="2000" b="0" i="1" smtClean="0">
                                    <a:latin typeface="Cambria Math" panose="02040503050406030204" pitchFamily="18" charset="0"/>
                                  </a:rPr>
                                  <m:t>=</m:t>
                                </m:r>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b="0" i="1" smtClean="0">
                                        <a:latin typeface="Cambria Math" panose="02040503050406030204" pitchFamily="18" charset="0"/>
                                        <a:ea typeface="Cambria Math" panose="02040503050406030204" pitchFamily="18" charset="0"/>
                                      </a:rPr>
                                      <m:t>∞</m:t>
                                    </m:r>
                                  </m:sup>
                                  <m:e>
                                    <m:r>
                                      <a:rPr lang="es-ES" sz="2000" b="0" i="1" smtClean="0">
                                        <a:latin typeface="Cambria Math" panose="02040503050406030204" pitchFamily="18" charset="0"/>
                                      </a:rPr>
                                      <m:t>𝑒</m:t>
                                    </m:r>
                                    <m:r>
                                      <a:rPr lang="es-ES" sz="2000" b="0" i="1" smtClean="0">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𝑧</m:t>
                                        </m:r>
                                      </m:e>
                                      <m:sup>
                                        <m:r>
                                          <a:rPr lang="es-ES" sz="2000" b="0" i="1" smtClean="0">
                                            <a:latin typeface="Cambria Math" panose="02040503050406030204" pitchFamily="18" charset="0"/>
                                          </a:rPr>
                                          <m:t>−</m:t>
                                        </m:r>
                                        <m:r>
                                          <a:rPr lang="es-ES" sz="2000" b="0" i="1" smtClean="0">
                                            <a:latin typeface="Cambria Math" panose="02040503050406030204" pitchFamily="18" charset="0"/>
                                          </a:rPr>
                                          <m:t>𝑘</m:t>
                                        </m:r>
                                      </m:sup>
                                    </m:sSup>
                                  </m:e>
                                </m:nary>
                              </m:oMath>
                            </m:oMathPara>
                          </a14:m>
                          <a:endParaRPr lang="es-PE" sz="2000" dirty="0"/>
                        </a:p>
                      </a:txBody>
                      <a:tcPr anchor="ctr"/>
                    </a:tc>
                    <a:extLst>
                      <a:ext uri="{0D108BD9-81ED-4DB2-BD59-A6C34878D82A}">
                        <a16:rowId xmlns:a16="http://schemas.microsoft.com/office/drawing/2014/main" val="12189546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𝑒</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2</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𝑒</m:t>
                                    </m:r>
                                  </m:e>
                                  <m:sub>
                                    <m:r>
                                      <a:rPr lang="es-ES" sz="2000" b="0" i="1" smtClean="0">
                                        <a:latin typeface="Cambria Math" panose="02040503050406030204" pitchFamily="18" charset="0"/>
                                      </a:rPr>
                                      <m:t>2</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oMath>
                            </m:oMathPara>
                          </a14:m>
                          <a:endParaRPr lang="es-PE" sz="2000" dirty="0"/>
                        </a:p>
                        <a:p>
                          <a:endParaRPr lang="es-PE" sz="20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𝑎</m:t>
                                    </m:r>
                                  </m:e>
                                  <m:sub>
                                    <m:r>
                                      <a:rPr lang="es-ES" sz="2000" b="0" i="1" smtClean="0">
                                        <a:latin typeface="Cambria Math" panose="02040503050406030204" pitchFamily="18" charset="0"/>
                                      </a:rPr>
                                      <m:t>2</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2</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oMath>
                            </m:oMathPara>
                          </a14:m>
                          <a:endParaRPr lang="es-PE" sz="2000" dirty="0"/>
                        </a:p>
                      </a:txBody>
                      <a:tcPr anchor="ctr"/>
                    </a:tc>
                    <a:extLst>
                      <a:ext uri="{0D108BD9-81ED-4DB2-BD59-A6C34878D82A}">
                        <a16:rowId xmlns:a16="http://schemas.microsoft.com/office/drawing/2014/main" val="10003262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𝑒</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r>
                                      <a:rPr lang="es-ES" sz="2000" b="0" i="1" smtClean="0">
                                        <a:latin typeface="Cambria Math" panose="02040503050406030204" pitchFamily="18" charset="0"/>
                                      </a:rPr>
                                      <m:t>−</m:t>
                                    </m:r>
                                    <m:r>
                                      <a:rPr lang="es-ES" sz="2000" b="0" i="1" smtClean="0">
                                        <a:latin typeface="Cambria Math" panose="02040503050406030204" pitchFamily="18" charset="0"/>
                                      </a:rPr>
                                      <m:t>𝑛</m:t>
                                    </m:r>
                                  </m:e>
                                </m:d>
                              </m:oMath>
                            </m:oMathPara>
                          </a14:m>
                          <a:endParaRPr lang="es-PE" sz="2000" dirty="0"/>
                        </a:p>
                      </a:txBody>
                      <a:tcPr anchor="ctr"/>
                    </a:tc>
                    <a:tc>
                      <a:txBody>
                        <a:bodyPr/>
                        <a:lstStyle/>
                        <a:p>
                          <a:pPr/>
                          <a14:m>
                            <m:oMathPara xmlns:m="http://schemas.openxmlformats.org/officeDocument/2006/math">
                              <m:oMathParaPr>
                                <m:jc m:val="centerGroup"/>
                              </m:oMathParaPr>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𝑧</m:t>
                                    </m:r>
                                  </m:e>
                                  <m:sup>
                                    <m:r>
                                      <a:rPr lang="es-ES" sz="2000" b="0" i="1" smtClean="0">
                                        <a:latin typeface="Cambria Math" panose="02040503050406030204" pitchFamily="18" charset="0"/>
                                      </a:rPr>
                                      <m:t>−</m:t>
                                    </m:r>
                                    <m:r>
                                      <a:rPr lang="es-ES" sz="2000" b="0" i="1" smtClean="0">
                                        <a:latin typeface="Cambria Math" panose="02040503050406030204" pitchFamily="18" charset="0"/>
                                      </a:rPr>
                                      <m:t>𝑛</m:t>
                                    </m:r>
                                  </m:sup>
                                </m:sSup>
                                <m:r>
                                  <a:rPr lang="es-ES" sz="2000" b="0" i="1" smtClean="0">
                                    <a:latin typeface="Cambria Math" panose="02040503050406030204" pitchFamily="18" charset="0"/>
                                  </a:rPr>
                                  <m:t>𝐸</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oMath>
                            </m:oMathPara>
                          </a14:m>
                          <a:endParaRPr lang="es-PE" sz="2000" dirty="0"/>
                        </a:p>
                      </a:txBody>
                      <a:tcPr anchor="ctr"/>
                    </a:tc>
                    <a:extLst>
                      <a:ext uri="{0D108BD9-81ED-4DB2-BD59-A6C34878D82A}">
                        <a16:rowId xmlns:a16="http://schemas.microsoft.com/office/drawing/2014/main" val="42809038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𝑒</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r>
                                      <a:rPr lang="es-ES" sz="2000" b="0" i="1" smtClean="0">
                                        <a:latin typeface="Cambria Math" panose="02040503050406030204" pitchFamily="18" charset="0"/>
                                      </a:rPr>
                                      <m:t>+</m:t>
                                    </m:r>
                                    <m:r>
                                      <a:rPr lang="es-ES" sz="2000" b="0" i="1" smtClean="0">
                                        <a:latin typeface="Cambria Math" panose="02040503050406030204" pitchFamily="18" charset="0"/>
                                      </a:rPr>
                                      <m:t>𝑛</m:t>
                                    </m:r>
                                  </m:e>
                                </m:d>
                              </m:oMath>
                            </m:oMathPara>
                          </a14:m>
                          <a:endParaRPr lang="es-PE" sz="2000" dirty="0"/>
                        </a:p>
                      </a:txBody>
                      <a:tcPr anchor="ctr"/>
                    </a:tc>
                    <a:tc>
                      <a:txBody>
                        <a:bodyPr/>
                        <a:lstStyle/>
                        <a:p>
                          <a:pPr/>
                          <a14:m>
                            <m:oMathPara xmlns:m="http://schemas.openxmlformats.org/officeDocument/2006/math">
                              <m:oMathParaPr>
                                <m:jc m:val="centerGroup"/>
                              </m:oMathParaPr>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𝑧</m:t>
                                    </m:r>
                                  </m:e>
                                  <m:sup>
                                    <m:r>
                                      <a:rPr lang="es-ES" sz="2000" b="0" i="1" smtClean="0">
                                        <a:latin typeface="Cambria Math" panose="02040503050406030204" pitchFamily="18" charset="0"/>
                                      </a:rPr>
                                      <m:t>𝑛</m:t>
                                    </m:r>
                                  </m:sup>
                                </m:sSup>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𝐸</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r>
                                      <a:rPr lang="es-ES" sz="2000" b="0" i="1" smtClean="0">
                                        <a:latin typeface="Cambria Math" panose="02040503050406030204" pitchFamily="18" charset="0"/>
                                      </a:rPr>
                                      <m:t>−</m:t>
                                    </m:r>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𝑘</m:t>
                                        </m:r>
                                        <m:r>
                                          <a:rPr lang="es-ES" sz="2000" b="0" i="1" smtClean="0">
                                            <a:latin typeface="Cambria Math" panose="02040503050406030204" pitchFamily="18" charset="0"/>
                                          </a:rPr>
                                          <m:t>=0</m:t>
                                        </m:r>
                                      </m:sub>
                                      <m:sup>
                                        <m:r>
                                          <a:rPr lang="es-ES" sz="2000" b="0" i="1" smtClean="0">
                                            <a:latin typeface="Cambria Math" panose="02040503050406030204" pitchFamily="18" charset="0"/>
                                          </a:rPr>
                                          <m:t>𝑛</m:t>
                                        </m:r>
                                        <m:r>
                                          <a:rPr lang="es-ES" sz="2000" b="0" i="1" smtClean="0">
                                            <a:latin typeface="Cambria Math" panose="02040503050406030204" pitchFamily="18" charset="0"/>
                                          </a:rPr>
                                          <m:t>−1</m:t>
                                        </m:r>
                                      </m:sup>
                                      <m:e>
                                        <m:r>
                                          <a:rPr lang="es-ES" sz="2000" b="0" i="1" smtClean="0">
                                            <a:latin typeface="Cambria Math" panose="02040503050406030204" pitchFamily="18" charset="0"/>
                                          </a:rPr>
                                          <m:t>𝑒</m:t>
                                        </m:r>
                                        <m:r>
                                          <a:rPr lang="es-ES" sz="2000" b="0" i="1" smtClean="0">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𝑧</m:t>
                                            </m:r>
                                          </m:e>
                                          <m:sup>
                                            <m:r>
                                              <a:rPr lang="es-ES" sz="2000" b="0" i="1" smtClean="0">
                                                <a:latin typeface="Cambria Math" panose="02040503050406030204" pitchFamily="18" charset="0"/>
                                              </a:rPr>
                                              <m:t>−</m:t>
                                            </m:r>
                                            <m:r>
                                              <a:rPr lang="es-ES" sz="2000" b="0" i="1" smtClean="0">
                                                <a:latin typeface="Cambria Math" panose="02040503050406030204" pitchFamily="18" charset="0"/>
                                              </a:rPr>
                                              <m:t>𝑘</m:t>
                                            </m:r>
                                          </m:sup>
                                        </m:sSup>
                                      </m:e>
                                    </m:nary>
                                  </m:e>
                                </m:d>
                              </m:oMath>
                            </m:oMathPara>
                          </a14:m>
                          <a:endParaRPr lang="es-PE" sz="2000" dirty="0"/>
                        </a:p>
                      </a:txBody>
                      <a:tcPr anchor="ctr"/>
                    </a:tc>
                    <a:extLst>
                      <a:ext uri="{0D108BD9-81ED-4DB2-BD59-A6C34878D82A}">
                        <a16:rowId xmlns:a16="http://schemas.microsoft.com/office/drawing/2014/main" val="910464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s-ES" sz="2000" b="0" i="1" smtClean="0">
                                        <a:latin typeface="Cambria Math" panose="02040503050406030204" pitchFamily="18" charset="0"/>
                                        <a:ea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𝜀</m:t>
                                    </m:r>
                                  </m:e>
                                  <m:sup>
                                    <m:r>
                                      <a:rPr lang="es-ES" sz="2000" b="0" i="1" smtClean="0">
                                        <a:latin typeface="Cambria Math" panose="02040503050406030204" pitchFamily="18" charset="0"/>
                                        <a:ea typeface="Cambria Math" panose="02040503050406030204" pitchFamily="18" charset="0"/>
                                      </a:rPr>
                                      <m:t>𝑎𝑘</m:t>
                                    </m:r>
                                  </m:sup>
                                </m:sSup>
                                <m:r>
                                  <a:rPr lang="es-ES" sz="2000" b="0" i="1" smtClean="0">
                                    <a:latin typeface="Cambria Math" panose="02040503050406030204" pitchFamily="18" charset="0"/>
                                  </a:rPr>
                                  <m:t>𝑒</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oMath>
                            </m:oMathPara>
                          </a14:m>
                          <a:endParaRPr lang="es-PE" sz="2000" dirty="0"/>
                        </a:p>
                      </a:txBody>
                      <a:tcPr anchor="ctr"/>
                    </a:tc>
                    <a:tc>
                      <a:txBody>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𝐸</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𝜀</m:t>
                                        </m:r>
                                      </m:e>
                                      <m:sup>
                                        <m:r>
                                          <a:rPr lang="es-ES" sz="2000" b="0" i="1" smtClean="0">
                                            <a:latin typeface="Cambria Math" panose="02040503050406030204" pitchFamily="18" charset="0"/>
                                          </a:rPr>
                                          <m:t>−</m:t>
                                        </m:r>
                                        <m:r>
                                          <a:rPr lang="es-ES" sz="2000" b="0" i="1" smtClean="0">
                                            <a:latin typeface="Cambria Math" panose="02040503050406030204" pitchFamily="18" charset="0"/>
                                          </a:rPr>
                                          <m:t>𝑎</m:t>
                                        </m:r>
                                      </m:sup>
                                    </m:sSup>
                                  </m:e>
                                </m:d>
                              </m:oMath>
                            </m:oMathPara>
                          </a14:m>
                          <a:endParaRPr lang="es-PE" sz="2000" dirty="0"/>
                        </a:p>
                      </a:txBody>
                      <a:tcPr anchor="ctr"/>
                    </a:tc>
                    <a:extLst>
                      <a:ext uri="{0D108BD9-81ED-4DB2-BD59-A6C34878D82A}">
                        <a16:rowId xmlns:a16="http://schemas.microsoft.com/office/drawing/2014/main" val="810508277"/>
                      </a:ext>
                    </a:extLst>
                  </a:tr>
                </a:tbl>
              </a:graphicData>
            </a:graphic>
          </p:graphicFrame>
        </mc:Choice>
        <mc:Fallback xmlns="">
          <p:graphicFrame>
            <p:nvGraphicFramePr>
              <p:cNvPr id="4" name="Tabla 3"/>
              <p:cNvGraphicFramePr>
                <a:graphicFrameLocks noGrp="1"/>
              </p:cNvGraphicFramePr>
              <p:nvPr>
                <p:extLst>
                  <p:ext uri="{D42A27DB-BD31-4B8C-83A1-F6EECF244321}">
                    <p14:modId xmlns:p14="http://schemas.microsoft.com/office/powerpoint/2010/main" val="1991840535"/>
                  </p:ext>
                </p:extLst>
              </p:nvPr>
            </p:nvGraphicFramePr>
            <p:xfrm>
              <a:off x="278523" y="1938810"/>
              <a:ext cx="8755118" cy="3878263"/>
            </p:xfrm>
            <a:graphic>
              <a:graphicData uri="http://schemas.openxmlformats.org/drawingml/2006/table">
                <a:tbl>
                  <a:tblPr firstRow="1" bandRow="1">
                    <a:tableStyleId>{5C22544A-7EE6-4342-B048-85BDC9FD1C3A}</a:tableStyleId>
                  </a:tblPr>
                  <a:tblGrid>
                    <a:gridCol w="3018339">
                      <a:extLst>
                        <a:ext uri="{9D8B030D-6E8A-4147-A177-3AD203B41FA5}">
                          <a16:colId xmlns:a16="http://schemas.microsoft.com/office/drawing/2014/main" val="3082768350"/>
                        </a:ext>
                      </a:extLst>
                    </a:gridCol>
                    <a:gridCol w="5736779">
                      <a:extLst>
                        <a:ext uri="{9D8B030D-6E8A-4147-A177-3AD203B41FA5}">
                          <a16:colId xmlns:a16="http://schemas.microsoft.com/office/drawing/2014/main" val="1622185148"/>
                        </a:ext>
                      </a:extLst>
                    </a:gridCol>
                  </a:tblGrid>
                  <a:tr h="396240">
                    <a:tc>
                      <a:txBody>
                        <a:bodyPr/>
                        <a:lstStyle/>
                        <a:p>
                          <a:pPr algn="ctr"/>
                          <a:r>
                            <a:rPr lang="es-ES" sz="2000" dirty="0" smtClean="0"/>
                            <a:t>Secuencia discreta</a:t>
                          </a:r>
                          <a:endParaRPr lang="es-PE" sz="2000" dirty="0"/>
                        </a:p>
                      </a:txBody>
                      <a:tcPr anchor="ctr"/>
                    </a:tc>
                    <a:tc>
                      <a:txBody>
                        <a:bodyPr/>
                        <a:lstStyle/>
                        <a:p>
                          <a:pPr algn="ctr"/>
                          <a:r>
                            <a:rPr lang="es-ES" sz="2000" dirty="0" smtClean="0"/>
                            <a:t>Transformada</a:t>
                          </a:r>
                          <a:endParaRPr lang="es-PE" sz="2000" dirty="0"/>
                        </a:p>
                      </a:txBody>
                      <a:tcPr anchor="ctr"/>
                    </a:tc>
                    <a:extLst>
                      <a:ext uri="{0D108BD9-81ED-4DB2-BD59-A6C34878D82A}">
                        <a16:rowId xmlns:a16="http://schemas.microsoft.com/office/drawing/2014/main" val="3552697484"/>
                      </a:ext>
                    </a:extLst>
                  </a:tr>
                  <a:tr h="922846">
                    <a:tc>
                      <a:txBody>
                        <a:bodyPr/>
                        <a:lstStyle/>
                        <a:p>
                          <a:endParaRPr lang="es-PE"/>
                        </a:p>
                      </a:txBody>
                      <a:tcPr anchor="ctr">
                        <a:blipFill>
                          <a:blip r:embed="rId2"/>
                          <a:stretch>
                            <a:fillRect l="-202" t="-46053" r="-191313" b="-277632"/>
                          </a:stretch>
                        </a:blipFill>
                      </a:tcPr>
                    </a:tc>
                    <a:tc>
                      <a:txBody>
                        <a:bodyPr/>
                        <a:lstStyle/>
                        <a:p>
                          <a:endParaRPr lang="es-PE"/>
                        </a:p>
                      </a:txBody>
                      <a:tcPr anchor="ctr">
                        <a:blipFill>
                          <a:blip r:embed="rId2"/>
                          <a:stretch>
                            <a:fillRect l="-52654" t="-46053" r="-531" b="-277632"/>
                          </a:stretch>
                        </a:blipFill>
                      </a:tcPr>
                    </a:tc>
                    <a:extLst>
                      <a:ext uri="{0D108BD9-81ED-4DB2-BD59-A6C34878D82A}">
                        <a16:rowId xmlns:a16="http://schemas.microsoft.com/office/drawing/2014/main" val="1218954681"/>
                      </a:ext>
                    </a:extLst>
                  </a:tr>
                  <a:tr h="701040">
                    <a:tc>
                      <a:txBody>
                        <a:bodyPr/>
                        <a:lstStyle/>
                        <a:p>
                          <a:endParaRPr lang="es-PE"/>
                        </a:p>
                      </a:txBody>
                      <a:tcPr anchor="ctr">
                        <a:blipFill>
                          <a:blip r:embed="rId2"/>
                          <a:stretch>
                            <a:fillRect l="-202" t="-193043" r="-191313" b="-266957"/>
                          </a:stretch>
                        </a:blipFill>
                      </a:tcPr>
                    </a:tc>
                    <a:tc>
                      <a:txBody>
                        <a:bodyPr/>
                        <a:lstStyle/>
                        <a:p>
                          <a:endParaRPr lang="es-PE"/>
                        </a:p>
                      </a:txBody>
                      <a:tcPr anchor="ctr">
                        <a:blipFill>
                          <a:blip r:embed="rId2"/>
                          <a:stretch>
                            <a:fillRect l="-52654" t="-193043" r="-531" b="-266957"/>
                          </a:stretch>
                        </a:blipFill>
                      </a:tcPr>
                    </a:tc>
                    <a:extLst>
                      <a:ext uri="{0D108BD9-81ED-4DB2-BD59-A6C34878D82A}">
                        <a16:rowId xmlns:a16="http://schemas.microsoft.com/office/drawing/2014/main" val="1000326291"/>
                      </a:ext>
                    </a:extLst>
                  </a:tr>
                  <a:tr h="396240">
                    <a:tc>
                      <a:txBody>
                        <a:bodyPr/>
                        <a:lstStyle/>
                        <a:p>
                          <a:endParaRPr lang="es-PE"/>
                        </a:p>
                      </a:txBody>
                      <a:tcPr anchor="ctr">
                        <a:blipFill>
                          <a:blip r:embed="rId2"/>
                          <a:stretch>
                            <a:fillRect l="-202" t="-518462" r="-191313" b="-372308"/>
                          </a:stretch>
                        </a:blipFill>
                      </a:tcPr>
                    </a:tc>
                    <a:tc>
                      <a:txBody>
                        <a:bodyPr/>
                        <a:lstStyle/>
                        <a:p>
                          <a:endParaRPr lang="es-PE"/>
                        </a:p>
                      </a:txBody>
                      <a:tcPr anchor="ctr">
                        <a:blipFill>
                          <a:blip r:embed="rId2"/>
                          <a:stretch>
                            <a:fillRect l="-52654" t="-518462" r="-531" b="-372308"/>
                          </a:stretch>
                        </a:blipFill>
                      </a:tcPr>
                    </a:tc>
                    <a:extLst>
                      <a:ext uri="{0D108BD9-81ED-4DB2-BD59-A6C34878D82A}">
                        <a16:rowId xmlns:a16="http://schemas.microsoft.com/office/drawing/2014/main" val="4280903892"/>
                      </a:ext>
                    </a:extLst>
                  </a:tr>
                  <a:tr h="1060196">
                    <a:tc>
                      <a:txBody>
                        <a:bodyPr/>
                        <a:lstStyle/>
                        <a:p>
                          <a:endParaRPr lang="es-PE"/>
                        </a:p>
                      </a:txBody>
                      <a:tcPr anchor="ctr">
                        <a:blipFill>
                          <a:blip r:embed="rId2"/>
                          <a:stretch>
                            <a:fillRect l="-202" t="-231034" r="-191313" b="-39080"/>
                          </a:stretch>
                        </a:blipFill>
                      </a:tcPr>
                    </a:tc>
                    <a:tc>
                      <a:txBody>
                        <a:bodyPr/>
                        <a:lstStyle/>
                        <a:p>
                          <a:endParaRPr lang="es-PE"/>
                        </a:p>
                      </a:txBody>
                      <a:tcPr anchor="ctr">
                        <a:blipFill>
                          <a:blip r:embed="rId2"/>
                          <a:stretch>
                            <a:fillRect l="-52654" t="-231034" r="-531" b="-39080"/>
                          </a:stretch>
                        </a:blipFill>
                      </a:tcPr>
                    </a:tc>
                    <a:extLst>
                      <a:ext uri="{0D108BD9-81ED-4DB2-BD59-A6C34878D82A}">
                        <a16:rowId xmlns:a16="http://schemas.microsoft.com/office/drawing/2014/main" val="910464038"/>
                      </a:ext>
                    </a:extLst>
                  </a:tr>
                  <a:tr h="401701">
                    <a:tc>
                      <a:txBody>
                        <a:bodyPr/>
                        <a:lstStyle/>
                        <a:p>
                          <a:endParaRPr lang="es-PE"/>
                        </a:p>
                      </a:txBody>
                      <a:tcPr anchor="ctr">
                        <a:blipFill>
                          <a:blip r:embed="rId2"/>
                          <a:stretch>
                            <a:fillRect l="-202" t="-872727" r="-191313" b="-3030"/>
                          </a:stretch>
                        </a:blipFill>
                      </a:tcPr>
                    </a:tc>
                    <a:tc>
                      <a:txBody>
                        <a:bodyPr/>
                        <a:lstStyle/>
                        <a:p>
                          <a:endParaRPr lang="es-PE"/>
                        </a:p>
                      </a:txBody>
                      <a:tcPr anchor="ctr">
                        <a:blipFill>
                          <a:blip r:embed="rId2"/>
                          <a:stretch>
                            <a:fillRect l="-52654" t="-872727" r="-531" b="-3030"/>
                          </a:stretch>
                        </a:blipFill>
                      </a:tcPr>
                    </a:tc>
                    <a:extLst>
                      <a:ext uri="{0D108BD9-81ED-4DB2-BD59-A6C34878D82A}">
                        <a16:rowId xmlns:a16="http://schemas.microsoft.com/office/drawing/2014/main" val="810508277"/>
                      </a:ext>
                    </a:extLst>
                  </a:tr>
                </a:tbl>
              </a:graphicData>
            </a:graphic>
          </p:graphicFrame>
        </mc:Fallback>
      </mc:AlternateContent>
    </p:spTree>
    <p:extLst>
      <p:ext uri="{BB962C8B-B14F-4D97-AF65-F5344CB8AC3E}">
        <p14:creationId xmlns:p14="http://schemas.microsoft.com/office/powerpoint/2010/main" val="2899855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Propiedades y Teoremas Importantes de la </a:t>
            </a:r>
            <a:r>
              <a:rPr lang="es-PE" dirty="0"/>
              <a:t>Transformada Z</a:t>
            </a:r>
          </a:p>
        </p:txBody>
      </p:sp>
      <mc:AlternateContent xmlns:mc="http://schemas.openxmlformats.org/markup-compatibility/2006" xmlns:a14="http://schemas.microsoft.com/office/drawing/2010/main">
        <mc:Choice Requires="a14">
          <p:graphicFrame>
            <p:nvGraphicFramePr>
              <p:cNvPr id="4" name="Tabla 3"/>
              <p:cNvGraphicFramePr>
                <a:graphicFrameLocks noGrp="1"/>
              </p:cNvGraphicFramePr>
              <p:nvPr>
                <p:extLst>
                  <p:ext uri="{D42A27DB-BD31-4B8C-83A1-F6EECF244321}">
                    <p14:modId xmlns:p14="http://schemas.microsoft.com/office/powerpoint/2010/main" val="3516934478"/>
                  </p:ext>
                </p:extLst>
              </p:nvPr>
            </p:nvGraphicFramePr>
            <p:xfrm>
              <a:off x="194441" y="1787808"/>
              <a:ext cx="8755118" cy="4013074"/>
            </p:xfrm>
            <a:graphic>
              <a:graphicData uri="http://schemas.openxmlformats.org/drawingml/2006/table">
                <a:tbl>
                  <a:tblPr firstRow="1" bandRow="1">
                    <a:tableStyleId>{5C22544A-7EE6-4342-B048-85BDC9FD1C3A}</a:tableStyleId>
                  </a:tblPr>
                  <a:tblGrid>
                    <a:gridCol w="3018339">
                      <a:extLst>
                        <a:ext uri="{9D8B030D-6E8A-4147-A177-3AD203B41FA5}">
                          <a16:colId xmlns:a16="http://schemas.microsoft.com/office/drawing/2014/main" val="3082768350"/>
                        </a:ext>
                      </a:extLst>
                    </a:gridCol>
                    <a:gridCol w="5736779">
                      <a:extLst>
                        <a:ext uri="{9D8B030D-6E8A-4147-A177-3AD203B41FA5}">
                          <a16:colId xmlns:a16="http://schemas.microsoft.com/office/drawing/2014/main" val="1622185148"/>
                        </a:ext>
                      </a:extLst>
                    </a:gridCol>
                  </a:tblGrid>
                  <a:tr h="370840">
                    <a:tc>
                      <a:txBody>
                        <a:bodyPr/>
                        <a:lstStyle/>
                        <a:p>
                          <a:pPr algn="ctr"/>
                          <a:r>
                            <a:rPr lang="es-ES" sz="2000" dirty="0"/>
                            <a:t>Secuencia discreta</a:t>
                          </a:r>
                          <a:endParaRPr lang="es-PE" sz="2000" dirty="0"/>
                        </a:p>
                      </a:txBody>
                      <a:tcPr/>
                    </a:tc>
                    <a:tc>
                      <a:txBody>
                        <a:bodyPr/>
                        <a:lstStyle/>
                        <a:p>
                          <a:pPr algn="ctr"/>
                          <a:r>
                            <a:rPr lang="es-ES" sz="2000" dirty="0"/>
                            <a:t>Transformada</a:t>
                          </a:r>
                          <a:endParaRPr lang="es-PE" sz="2000" dirty="0"/>
                        </a:p>
                      </a:txBody>
                      <a:tcPr/>
                    </a:tc>
                    <a:extLst>
                      <a:ext uri="{0D108BD9-81ED-4DB2-BD59-A6C34878D82A}">
                        <a16:rowId xmlns:a16="http://schemas.microsoft.com/office/drawing/2014/main" val="3552697484"/>
                      </a:ext>
                    </a:extLst>
                  </a:tr>
                  <a:tr h="370840">
                    <a:tc>
                      <a:txBody>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𝑘𝑒</m:t>
                                </m:r>
                                <m:r>
                                  <a:rPr lang="es-ES" sz="2000" b="0" i="1" smtClean="0">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m:t>
                                </m:r>
                              </m:oMath>
                            </m:oMathPara>
                          </a14:m>
                          <a:endParaRPr lang="es-PE" sz="2000" dirty="0"/>
                        </a:p>
                      </a:txBody>
                      <a:tcPr anchor="ctr"/>
                    </a:tc>
                    <a:tc>
                      <a:txBody>
                        <a:bodyPr/>
                        <a:lstStyle/>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m:t>
                                </m:r>
                                <m:r>
                                  <a:rPr lang="es-ES" sz="2000" b="0" i="1" smtClean="0">
                                    <a:latin typeface="Cambria Math" panose="02040503050406030204" pitchFamily="18" charset="0"/>
                                  </a:rPr>
                                  <m:t>𝑧</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𝑑𝐸</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num>
                                  <m:den>
                                    <m:r>
                                      <a:rPr lang="es-ES" sz="2000" b="0" i="1" smtClean="0">
                                        <a:latin typeface="Cambria Math" panose="02040503050406030204" pitchFamily="18" charset="0"/>
                                      </a:rPr>
                                      <m:t>𝑑𝑧</m:t>
                                    </m:r>
                                  </m:den>
                                </m:f>
                              </m:oMath>
                            </m:oMathPara>
                          </a14:m>
                          <a:endParaRPr lang="es-PE" sz="2000" dirty="0"/>
                        </a:p>
                      </a:txBody>
                      <a:tcPr anchor="ctr"/>
                    </a:tc>
                    <a:extLst>
                      <a:ext uri="{0D108BD9-81ED-4DB2-BD59-A6C34878D82A}">
                        <a16:rowId xmlns:a16="http://schemas.microsoft.com/office/drawing/2014/main" val="12189546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𝑒</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𝑒</m:t>
                                    </m:r>
                                  </m:e>
                                  <m:sub>
                                    <m:r>
                                      <a:rPr lang="es-ES" sz="2000" b="0" i="1" smtClean="0">
                                        <a:latin typeface="Cambria Math" panose="02040503050406030204" pitchFamily="18" charset="0"/>
                                      </a:rPr>
                                      <m:t>2</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oMath>
                            </m:oMathPara>
                          </a14:m>
                          <a:endParaRPr lang="es-PE" sz="2000" dirty="0"/>
                        </a:p>
                        <a:p>
                          <a:endParaRPr lang="es-PE" sz="20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2</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oMath>
                            </m:oMathPara>
                          </a14:m>
                          <a:endParaRPr lang="es-PE" sz="2000" dirty="0"/>
                        </a:p>
                      </a:txBody>
                      <a:tcPr anchor="ctr"/>
                    </a:tc>
                    <a:extLst>
                      <a:ext uri="{0D108BD9-81ED-4DB2-BD59-A6C34878D82A}">
                        <a16:rowId xmlns:a16="http://schemas.microsoft.com/office/drawing/2014/main" val="10003262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𝑒</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r>
                                  <a:rPr lang="es-ES" sz="2000" b="0" i="1" smtClean="0">
                                    <a:latin typeface="Cambria Math" panose="02040503050406030204" pitchFamily="18" charset="0"/>
                                  </a:rPr>
                                  <m:t>=</m:t>
                                </m:r>
                                <m:nary>
                                  <m:naryPr>
                                    <m:chr m:val="∑"/>
                                    <m:ctrlPr>
                                      <a:rPr lang="es-ES" sz="2000" b="0" i="1" smtClean="0">
                                        <a:latin typeface="Cambria Math" panose="02040503050406030204" pitchFamily="18" charset="0"/>
                                      </a:rPr>
                                    </m:ctrlPr>
                                  </m:naryPr>
                                  <m:sub>
                                    <m:r>
                                      <m:rPr>
                                        <m:brk m:alnAt="23"/>
                                      </m:rPr>
                                      <a:rPr lang="es-ES" sz="2000" b="0" i="1" smtClean="0">
                                        <a:latin typeface="Cambria Math" panose="02040503050406030204" pitchFamily="18" charset="0"/>
                                      </a:rPr>
                                      <m:t>𝑛</m:t>
                                    </m:r>
                                    <m:r>
                                      <a:rPr lang="es-ES" sz="2000" b="0" i="1" smtClean="0">
                                        <a:latin typeface="Cambria Math" panose="02040503050406030204" pitchFamily="18" charset="0"/>
                                      </a:rPr>
                                      <m:t>=0</m:t>
                                    </m:r>
                                  </m:sub>
                                  <m:sup>
                                    <m:r>
                                      <a:rPr lang="es-ES" sz="2000" b="0" i="1" smtClean="0">
                                        <a:latin typeface="Cambria Math" panose="02040503050406030204" pitchFamily="18" charset="0"/>
                                      </a:rPr>
                                      <m:t>𝑘</m:t>
                                    </m:r>
                                  </m:sup>
                                  <m:e>
                                    <m:r>
                                      <a:rPr lang="es-ES" sz="2000" b="0" i="1" smtClean="0">
                                        <a:latin typeface="Cambria Math" panose="02040503050406030204" pitchFamily="18" charset="0"/>
                                      </a:rPr>
                                      <m:t>𝑒</m:t>
                                    </m:r>
                                    <m:r>
                                      <a:rPr lang="es-ES" sz="2000" b="0" i="1" smtClean="0">
                                        <a:latin typeface="Cambria Math" panose="02040503050406030204" pitchFamily="18" charset="0"/>
                                      </a:rPr>
                                      <m:t>(</m:t>
                                    </m:r>
                                    <m:r>
                                      <a:rPr lang="es-ES" sz="2000" b="0" i="1" smtClean="0">
                                        <a:latin typeface="Cambria Math" panose="02040503050406030204" pitchFamily="18" charset="0"/>
                                      </a:rPr>
                                      <m:t>𝑛</m:t>
                                    </m:r>
                                    <m:r>
                                      <a:rPr lang="es-ES" sz="2000" b="0" i="1" smtClean="0">
                                        <a:latin typeface="Cambria Math" panose="02040503050406030204" pitchFamily="18" charset="0"/>
                                      </a:rPr>
                                      <m:t>)</m:t>
                                    </m:r>
                                  </m:e>
                                </m:nary>
                              </m:oMath>
                            </m:oMathPara>
                          </a14:m>
                          <a:endParaRPr lang="es-PE" sz="200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𝑧</m:t>
                                    </m:r>
                                  </m:num>
                                  <m:den>
                                    <m:r>
                                      <a:rPr lang="es-ES" sz="2000" b="0" i="1" smtClean="0">
                                        <a:latin typeface="Cambria Math" panose="02040503050406030204" pitchFamily="18" charset="0"/>
                                      </a:rPr>
                                      <m:t>𝑧</m:t>
                                    </m:r>
                                    <m:r>
                                      <a:rPr lang="es-ES" sz="2000" b="0" i="1" smtClean="0">
                                        <a:latin typeface="Cambria Math" panose="02040503050406030204" pitchFamily="18" charset="0"/>
                                      </a:rPr>
                                      <m:t>−1</m:t>
                                    </m:r>
                                  </m:den>
                                </m:f>
                                <m:r>
                                  <a:rPr lang="es-ES" sz="2000" b="0" i="1" smtClean="0">
                                    <a:latin typeface="Cambria Math" panose="02040503050406030204" pitchFamily="18" charset="0"/>
                                  </a:rPr>
                                  <m:t>𝐸</m:t>
                                </m:r>
                                <m:r>
                                  <a:rPr lang="es-ES" sz="2000" b="0" i="1" smtClean="0">
                                    <a:latin typeface="Cambria Math" panose="02040503050406030204" pitchFamily="18" charset="0"/>
                                  </a:rPr>
                                  <m:t>(</m:t>
                                </m:r>
                                <m:r>
                                  <a:rPr lang="es-ES" sz="2000" b="0" i="1" smtClean="0">
                                    <a:latin typeface="Cambria Math" panose="02040503050406030204" pitchFamily="18" charset="0"/>
                                  </a:rPr>
                                  <m:t>𝑧</m:t>
                                </m:r>
                                <m:r>
                                  <a:rPr lang="es-ES" sz="2000" b="0" i="1" smtClean="0">
                                    <a:latin typeface="Cambria Math" panose="02040503050406030204" pitchFamily="18" charset="0"/>
                                  </a:rPr>
                                  <m:t>)</m:t>
                                </m:r>
                              </m:oMath>
                            </m:oMathPara>
                          </a14:m>
                          <a:endParaRPr lang="es-PE" sz="2000" dirty="0"/>
                        </a:p>
                      </a:txBody>
                      <a:tcPr anchor="ctr"/>
                    </a:tc>
                    <a:extLst>
                      <a:ext uri="{0D108BD9-81ED-4DB2-BD59-A6C34878D82A}">
                        <a16:rowId xmlns:a16="http://schemas.microsoft.com/office/drawing/2014/main" val="42809038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𝑒</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0</m:t>
                                    </m:r>
                                  </m:e>
                                </m:d>
                              </m:oMath>
                            </m:oMathPara>
                          </a14:m>
                          <a:endParaRPr lang="es-PE" sz="2000" dirty="0"/>
                        </a:p>
                      </a:txBody>
                      <a:tcPr anchor="ctr"/>
                    </a:tc>
                    <a:tc>
                      <a:txBody>
                        <a:bodyPr/>
                        <a:lstStyle/>
                        <a:p>
                          <a:pPr/>
                          <a14:m>
                            <m:oMathPara xmlns:m="http://schemas.openxmlformats.org/officeDocument/2006/math">
                              <m:oMathParaPr>
                                <m:jc m:val="centerGroup"/>
                              </m:oMathParaPr>
                              <m:oMath xmlns:m="http://schemas.openxmlformats.org/officeDocument/2006/math">
                                <m:func>
                                  <m:funcPr>
                                    <m:ctrlPr>
                                      <a:rPr lang="es-ES" sz="2000" b="0" i="1" smtClean="0">
                                        <a:latin typeface="Cambria Math" panose="02040503050406030204" pitchFamily="18" charset="0"/>
                                      </a:rPr>
                                    </m:ctrlPr>
                                  </m:funcPr>
                                  <m:fName>
                                    <m:limLow>
                                      <m:limLowPr>
                                        <m:ctrlPr>
                                          <a:rPr lang="es-ES" sz="2000" b="0" i="1" smtClean="0">
                                            <a:latin typeface="Cambria Math" panose="02040503050406030204" pitchFamily="18" charset="0"/>
                                          </a:rPr>
                                        </m:ctrlPr>
                                      </m:limLowPr>
                                      <m:e>
                                        <m:r>
                                          <m:rPr>
                                            <m:sty m:val="p"/>
                                          </m:rPr>
                                          <a:rPr lang="es-ES" sz="2000" b="0" i="0" smtClean="0">
                                            <a:latin typeface="Cambria Math" panose="02040503050406030204" pitchFamily="18" charset="0"/>
                                          </a:rPr>
                                          <m:t>lim</m:t>
                                        </m:r>
                                      </m:e>
                                      <m:lim>
                                        <m:r>
                                          <a:rPr lang="es-ES" sz="2000" b="0" i="1" smtClean="0">
                                            <a:latin typeface="Cambria Math" panose="02040503050406030204" pitchFamily="18" charset="0"/>
                                          </a:rPr>
                                          <m:t>𝑧</m:t>
                                        </m:r>
                                        <m:r>
                                          <a:rPr lang="es-ES" sz="2000" b="0" i="1" smtClean="0">
                                            <a:latin typeface="Cambria Math" panose="02040503050406030204" pitchFamily="18" charset="0"/>
                                            <a:ea typeface="Cambria Math" panose="02040503050406030204" pitchFamily="18" charset="0"/>
                                          </a:rPr>
                                          <m:t>→∞</m:t>
                                        </m:r>
                                      </m:lim>
                                    </m:limLow>
                                  </m:fName>
                                  <m:e>
                                    <m:r>
                                      <a:rPr lang="es-ES" sz="2000" b="0" i="1" smtClean="0">
                                        <a:latin typeface="Cambria Math" panose="02040503050406030204" pitchFamily="18" charset="0"/>
                                      </a:rPr>
                                      <m:t>𝐸</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e>
                                </m:func>
                              </m:oMath>
                            </m:oMathPara>
                          </a14:m>
                          <a:endParaRPr lang="es-PE" sz="2000" dirty="0"/>
                        </a:p>
                      </a:txBody>
                      <a:tcPr anchor="ctr"/>
                    </a:tc>
                    <a:extLst>
                      <a:ext uri="{0D108BD9-81ED-4DB2-BD59-A6C34878D82A}">
                        <a16:rowId xmlns:a16="http://schemas.microsoft.com/office/drawing/2014/main" val="910464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es-ES" sz="2000" b="0" i="1" smtClean="0">
                                        <a:latin typeface="Cambria Math" panose="02040503050406030204" pitchFamily="18" charset="0"/>
                                      </a:rPr>
                                    </m:ctrlPr>
                                  </m:funcPr>
                                  <m:fName>
                                    <m:limLow>
                                      <m:limLowPr>
                                        <m:ctrlPr>
                                          <a:rPr lang="es-ES" sz="2000" b="0" i="1" smtClean="0">
                                            <a:latin typeface="Cambria Math" panose="02040503050406030204" pitchFamily="18" charset="0"/>
                                          </a:rPr>
                                        </m:ctrlPr>
                                      </m:limLowPr>
                                      <m:e>
                                        <m:r>
                                          <m:rPr>
                                            <m:sty m:val="p"/>
                                          </m:rPr>
                                          <a:rPr lang="es-ES" sz="2000" b="0" i="0" smtClean="0">
                                            <a:latin typeface="Cambria Math" panose="02040503050406030204" pitchFamily="18" charset="0"/>
                                          </a:rPr>
                                          <m:t>lim</m:t>
                                        </m:r>
                                      </m:e>
                                      <m:lim>
                                        <m:r>
                                          <a:rPr lang="es-ES" sz="2000" b="0" i="1" smtClean="0">
                                            <a:latin typeface="Cambria Math" panose="02040503050406030204" pitchFamily="18" charset="0"/>
                                          </a:rPr>
                                          <m:t>𝑘</m:t>
                                        </m:r>
                                        <m:r>
                                          <a:rPr lang="es-ES" sz="2000" b="0" i="1" smtClean="0">
                                            <a:latin typeface="Cambria Math" panose="02040503050406030204" pitchFamily="18" charset="0"/>
                                            <a:ea typeface="Cambria Math" panose="02040503050406030204" pitchFamily="18" charset="0"/>
                                          </a:rPr>
                                          <m:t>→∞</m:t>
                                        </m:r>
                                      </m:lim>
                                    </m:limLow>
                                  </m:fName>
                                  <m:e>
                                    <m:r>
                                      <a:rPr lang="es-ES" sz="2000" b="0" i="1" smtClean="0">
                                        <a:latin typeface="Cambria Math" panose="02040503050406030204" pitchFamily="18" charset="0"/>
                                        <a:ea typeface="Cambria Math" panose="02040503050406030204" pitchFamily="18" charset="0"/>
                                      </a:rPr>
                                      <m:t>𝑒</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𝑘</m:t>
                                        </m:r>
                                      </m:e>
                                    </m:d>
                                  </m:e>
                                </m:func>
                              </m:oMath>
                            </m:oMathPara>
                          </a14:m>
                          <a:endParaRPr lang="es-PE"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unc>
                                <m:funcPr>
                                  <m:ctrlPr>
                                    <a:rPr lang="es-ES" sz="2000" b="0" i="1" smtClean="0">
                                      <a:latin typeface="Cambria Math" panose="02040503050406030204" pitchFamily="18" charset="0"/>
                                    </a:rPr>
                                  </m:ctrlPr>
                                </m:funcPr>
                                <m:fName>
                                  <m:limLow>
                                    <m:limLowPr>
                                      <m:ctrlPr>
                                        <a:rPr lang="es-ES" sz="2000" b="0" i="1" smtClean="0">
                                          <a:latin typeface="Cambria Math" panose="02040503050406030204" pitchFamily="18" charset="0"/>
                                        </a:rPr>
                                      </m:ctrlPr>
                                    </m:limLowPr>
                                    <m:e>
                                      <m:r>
                                        <m:rPr>
                                          <m:sty m:val="p"/>
                                        </m:rPr>
                                        <a:rPr lang="es-ES" sz="2000" b="0" i="0" smtClean="0">
                                          <a:latin typeface="Cambria Math" panose="02040503050406030204" pitchFamily="18" charset="0"/>
                                        </a:rPr>
                                        <m:t>lim</m:t>
                                      </m:r>
                                    </m:e>
                                    <m:lim>
                                      <m:r>
                                        <a:rPr lang="es-ES" sz="2000" b="0" i="1" smtClean="0">
                                          <a:latin typeface="Cambria Math" panose="02040503050406030204" pitchFamily="18" charset="0"/>
                                        </a:rPr>
                                        <m:t>𝑧</m:t>
                                      </m:r>
                                      <m:r>
                                        <a:rPr lang="es-ES" sz="2000" b="0" i="1" smtClean="0">
                                          <a:latin typeface="Cambria Math" panose="02040503050406030204" pitchFamily="18" charset="0"/>
                                          <a:ea typeface="Cambria Math" panose="02040503050406030204" pitchFamily="18" charset="0"/>
                                        </a:rPr>
                                        <m:t>→1</m:t>
                                      </m:r>
                                    </m:lim>
                                  </m:limLow>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𝑧</m:t>
                                  </m:r>
                                  <m:r>
                                    <a:rPr lang="es-ES" sz="2000" b="0" i="1" smtClean="0">
                                      <a:latin typeface="Cambria Math" panose="02040503050406030204" pitchFamily="18" charset="0"/>
                                      <a:ea typeface="Cambria Math" panose="02040503050406030204" pitchFamily="18" charset="0"/>
                                    </a:rPr>
                                    <m:t>−1)</m:t>
                                  </m:r>
                                </m:fName>
                                <m:e>
                                  <m:r>
                                    <a:rPr lang="es-ES" sz="2000" b="0" i="1" smtClean="0">
                                      <a:latin typeface="Cambria Math" panose="02040503050406030204" pitchFamily="18" charset="0"/>
                                    </a:rPr>
                                    <m:t>𝐸</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e>
                              </m:func>
                            </m:oMath>
                          </a14:m>
                          <a:r>
                            <a:rPr lang="es-PE" sz="2000" dirty="0"/>
                            <a:t>         (si </a:t>
                          </a:r>
                          <a14:m>
                            <m:oMath xmlns:m="http://schemas.openxmlformats.org/officeDocument/2006/math">
                              <m:r>
                                <a:rPr lang="es-ES" sz="2000" b="0" i="1" smtClean="0">
                                  <a:latin typeface="Cambria Math" panose="02040503050406030204" pitchFamily="18" charset="0"/>
                                </a:rPr>
                                <m:t>𝑒</m:t>
                              </m:r>
                              <m:r>
                                <a:rPr lang="es-ES" sz="2000" b="0" i="1" smtClean="0">
                                  <a:latin typeface="Cambria Math" panose="02040503050406030204" pitchFamily="18" charset="0"/>
                                </a:rPr>
                                <m:t>(∞)</m:t>
                              </m:r>
                            </m:oMath>
                          </a14:m>
                          <a:r>
                            <a:rPr lang="es-PE" sz="2000" dirty="0"/>
                            <a:t> existe)</a:t>
                          </a:r>
                        </a:p>
                        <a:p>
                          <a:endParaRPr lang="es-PE" sz="2000" dirty="0"/>
                        </a:p>
                      </a:txBody>
                      <a:tcPr anchor="ctr"/>
                    </a:tc>
                    <a:extLst>
                      <a:ext uri="{0D108BD9-81ED-4DB2-BD59-A6C34878D82A}">
                        <a16:rowId xmlns:a16="http://schemas.microsoft.com/office/drawing/2014/main" val="810508277"/>
                      </a:ext>
                    </a:extLst>
                  </a:tr>
                </a:tbl>
              </a:graphicData>
            </a:graphic>
          </p:graphicFrame>
        </mc:Choice>
        <mc:Fallback xmlns="">
          <p:graphicFrame>
            <p:nvGraphicFramePr>
              <p:cNvPr id="4" name="Tabla 3"/>
              <p:cNvGraphicFramePr>
                <a:graphicFrameLocks noGrp="1"/>
              </p:cNvGraphicFramePr>
              <p:nvPr>
                <p:extLst>
                  <p:ext uri="{D42A27DB-BD31-4B8C-83A1-F6EECF244321}">
                    <p14:modId xmlns:p14="http://schemas.microsoft.com/office/powerpoint/2010/main" val="3516934478"/>
                  </p:ext>
                </p:extLst>
              </p:nvPr>
            </p:nvGraphicFramePr>
            <p:xfrm>
              <a:off x="194441" y="1787808"/>
              <a:ext cx="8755118" cy="4013074"/>
            </p:xfrm>
            <a:graphic>
              <a:graphicData uri="http://schemas.openxmlformats.org/drawingml/2006/table">
                <a:tbl>
                  <a:tblPr firstRow="1" bandRow="1">
                    <a:tableStyleId>{5C22544A-7EE6-4342-B048-85BDC9FD1C3A}</a:tableStyleId>
                  </a:tblPr>
                  <a:tblGrid>
                    <a:gridCol w="3018339">
                      <a:extLst>
                        <a:ext uri="{9D8B030D-6E8A-4147-A177-3AD203B41FA5}">
                          <a16:colId xmlns:a16="http://schemas.microsoft.com/office/drawing/2014/main" val="3082768350"/>
                        </a:ext>
                      </a:extLst>
                    </a:gridCol>
                    <a:gridCol w="5736779">
                      <a:extLst>
                        <a:ext uri="{9D8B030D-6E8A-4147-A177-3AD203B41FA5}">
                          <a16:colId xmlns:a16="http://schemas.microsoft.com/office/drawing/2014/main" val="1622185148"/>
                        </a:ext>
                      </a:extLst>
                    </a:gridCol>
                  </a:tblGrid>
                  <a:tr h="396240">
                    <a:tc>
                      <a:txBody>
                        <a:bodyPr/>
                        <a:lstStyle/>
                        <a:p>
                          <a:pPr algn="ctr"/>
                          <a:r>
                            <a:rPr lang="es-ES" sz="2000" dirty="0" smtClean="0"/>
                            <a:t>Secuencia discreta</a:t>
                          </a:r>
                          <a:endParaRPr lang="es-PE" sz="2000" dirty="0"/>
                        </a:p>
                      </a:txBody>
                      <a:tcPr/>
                    </a:tc>
                    <a:tc>
                      <a:txBody>
                        <a:bodyPr/>
                        <a:lstStyle/>
                        <a:p>
                          <a:pPr algn="ctr"/>
                          <a:r>
                            <a:rPr lang="es-ES" sz="2000" dirty="0" smtClean="0"/>
                            <a:t>Transformada</a:t>
                          </a:r>
                          <a:endParaRPr lang="es-PE" sz="2000" dirty="0"/>
                        </a:p>
                      </a:txBody>
                      <a:tcPr/>
                    </a:tc>
                    <a:extLst>
                      <a:ext uri="{0D108BD9-81ED-4DB2-BD59-A6C34878D82A}">
                        <a16:rowId xmlns:a16="http://schemas.microsoft.com/office/drawing/2014/main" val="3552697484"/>
                      </a:ext>
                    </a:extLst>
                  </a:tr>
                  <a:tr h="682943">
                    <a:tc>
                      <a:txBody>
                        <a:bodyPr/>
                        <a:lstStyle/>
                        <a:p>
                          <a:endParaRPr lang="es-PE"/>
                        </a:p>
                      </a:txBody>
                      <a:tcPr anchor="ctr">
                        <a:blipFill>
                          <a:blip r:embed="rId2"/>
                          <a:stretch>
                            <a:fillRect l="-202" t="-62500" r="-190726" b="-432143"/>
                          </a:stretch>
                        </a:blipFill>
                      </a:tcPr>
                    </a:tc>
                    <a:tc>
                      <a:txBody>
                        <a:bodyPr/>
                        <a:lstStyle/>
                        <a:p>
                          <a:endParaRPr lang="es-PE"/>
                        </a:p>
                      </a:txBody>
                      <a:tcPr anchor="ctr">
                        <a:blipFill>
                          <a:blip r:embed="rId2"/>
                          <a:stretch>
                            <a:fillRect l="-52760" t="-62500" r="-425" b="-432143"/>
                          </a:stretch>
                        </a:blipFill>
                      </a:tcPr>
                    </a:tc>
                    <a:extLst>
                      <a:ext uri="{0D108BD9-81ED-4DB2-BD59-A6C34878D82A}">
                        <a16:rowId xmlns:a16="http://schemas.microsoft.com/office/drawing/2014/main" val="1218954681"/>
                      </a:ext>
                    </a:extLst>
                  </a:tr>
                  <a:tr h="701040">
                    <a:tc>
                      <a:txBody>
                        <a:bodyPr/>
                        <a:lstStyle/>
                        <a:p>
                          <a:endParaRPr lang="es-PE"/>
                        </a:p>
                      </a:txBody>
                      <a:tcPr anchor="ctr">
                        <a:blipFill>
                          <a:blip r:embed="rId2"/>
                          <a:stretch>
                            <a:fillRect l="-202" t="-158261" r="-190726" b="-320870"/>
                          </a:stretch>
                        </a:blipFill>
                      </a:tcPr>
                    </a:tc>
                    <a:tc>
                      <a:txBody>
                        <a:bodyPr/>
                        <a:lstStyle/>
                        <a:p>
                          <a:endParaRPr lang="es-PE"/>
                        </a:p>
                      </a:txBody>
                      <a:tcPr anchor="ctr">
                        <a:blipFill>
                          <a:blip r:embed="rId2"/>
                          <a:stretch>
                            <a:fillRect l="-52760" t="-158261" r="-425" b="-320870"/>
                          </a:stretch>
                        </a:blipFill>
                      </a:tcPr>
                    </a:tc>
                    <a:extLst>
                      <a:ext uri="{0D108BD9-81ED-4DB2-BD59-A6C34878D82A}">
                        <a16:rowId xmlns:a16="http://schemas.microsoft.com/office/drawing/2014/main" val="1000326291"/>
                      </a:ext>
                    </a:extLst>
                  </a:tr>
                  <a:tr h="954977">
                    <a:tc>
                      <a:txBody>
                        <a:bodyPr/>
                        <a:lstStyle/>
                        <a:p>
                          <a:endParaRPr lang="es-PE"/>
                        </a:p>
                      </a:txBody>
                      <a:tcPr anchor="ctr">
                        <a:blipFill>
                          <a:blip r:embed="rId2"/>
                          <a:stretch>
                            <a:fillRect l="-202" t="-189172" r="-190726" b="-135032"/>
                          </a:stretch>
                        </a:blipFill>
                      </a:tcPr>
                    </a:tc>
                    <a:tc>
                      <a:txBody>
                        <a:bodyPr/>
                        <a:lstStyle/>
                        <a:p>
                          <a:endParaRPr lang="es-PE"/>
                        </a:p>
                      </a:txBody>
                      <a:tcPr anchor="ctr">
                        <a:blipFill>
                          <a:blip r:embed="rId2"/>
                          <a:stretch>
                            <a:fillRect l="-52760" t="-189172" r="-425" b="-135032"/>
                          </a:stretch>
                        </a:blipFill>
                      </a:tcPr>
                    </a:tc>
                    <a:extLst>
                      <a:ext uri="{0D108BD9-81ED-4DB2-BD59-A6C34878D82A}">
                        <a16:rowId xmlns:a16="http://schemas.microsoft.com/office/drawing/2014/main" val="4280903892"/>
                      </a:ext>
                    </a:extLst>
                  </a:tr>
                  <a:tr h="486537">
                    <a:tc>
                      <a:txBody>
                        <a:bodyPr/>
                        <a:lstStyle/>
                        <a:p>
                          <a:endParaRPr lang="es-PE"/>
                        </a:p>
                      </a:txBody>
                      <a:tcPr anchor="ctr">
                        <a:blipFill>
                          <a:blip r:embed="rId2"/>
                          <a:stretch>
                            <a:fillRect l="-202" t="-567500" r="-190726" b="-165000"/>
                          </a:stretch>
                        </a:blipFill>
                      </a:tcPr>
                    </a:tc>
                    <a:tc>
                      <a:txBody>
                        <a:bodyPr/>
                        <a:lstStyle/>
                        <a:p>
                          <a:endParaRPr lang="es-PE"/>
                        </a:p>
                      </a:txBody>
                      <a:tcPr anchor="ctr">
                        <a:blipFill>
                          <a:blip r:embed="rId2"/>
                          <a:stretch>
                            <a:fillRect l="-52760" t="-567500" r="-425" b="-165000"/>
                          </a:stretch>
                        </a:blipFill>
                      </a:tcPr>
                    </a:tc>
                    <a:extLst>
                      <a:ext uri="{0D108BD9-81ED-4DB2-BD59-A6C34878D82A}">
                        <a16:rowId xmlns:a16="http://schemas.microsoft.com/office/drawing/2014/main" val="910464038"/>
                      </a:ext>
                    </a:extLst>
                  </a:tr>
                  <a:tr h="791337">
                    <a:tc>
                      <a:txBody>
                        <a:bodyPr/>
                        <a:lstStyle/>
                        <a:p>
                          <a:endParaRPr lang="es-PE"/>
                        </a:p>
                      </a:txBody>
                      <a:tcPr anchor="ctr">
                        <a:blipFill>
                          <a:blip r:embed="rId2"/>
                          <a:stretch>
                            <a:fillRect l="-202" t="-410769" r="-190726" b="-1538"/>
                          </a:stretch>
                        </a:blipFill>
                      </a:tcPr>
                    </a:tc>
                    <a:tc>
                      <a:txBody>
                        <a:bodyPr/>
                        <a:lstStyle/>
                        <a:p>
                          <a:endParaRPr lang="es-PE"/>
                        </a:p>
                      </a:txBody>
                      <a:tcPr anchor="ctr">
                        <a:blipFill>
                          <a:blip r:embed="rId2"/>
                          <a:stretch>
                            <a:fillRect l="-52760" t="-410769" r="-425" b="-1538"/>
                          </a:stretch>
                        </a:blipFill>
                      </a:tcPr>
                    </a:tc>
                    <a:extLst>
                      <a:ext uri="{0D108BD9-81ED-4DB2-BD59-A6C34878D82A}">
                        <a16:rowId xmlns:a16="http://schemas.microsoft.com/office/drawing/2014/main" val="810508277"/>
                      </a:ext>
                    </a:extLst>
                  </a:tr>
                </a:tbl>
              </a:graphicData>
            </a:graphic>
          </p:graphicFrame>
        </mc:Fallback>
      </mc:AlternateContent>
    </p:spTree>
    <p:extLst>
      <p:ext uri="{BB962C8B-B14F-4D97-AF65-F5344CB8AC3E}">
        <p14:creationId xmlns:p14="http://schemas.microsoft.com/office/powerpoint/2010/main" val="1630220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383763"/>
          </a:xfrm>
        </p:spPr>
        <p:txBody>
          <a:bodyPr>
            <a:noAutofit/>
          </a:bodyPr>
          <a:lstStyle/>
          <a:p>
            <a:r>
              <a:rPr lang="es-PE" sz="3200" dirty="0"/>
              <a:t>Tabla de Transformada Z</a:t>
            </a:r>
          </a:p>
        </p:txBody>
      </p:sp>
      <p:pic>
        <p:nvPicPr>
          <p:cNvPr id="5" name="Imagen 4"/>
          <p:cNvPicPr>
            <a:picLocks noChangeAspect="1"/>
          </p:cNvPicPr>
          <p:nvPr/>
        </p:nvPicPr>
        <p:blipFill>
          <a:blip r:embed="rId2"/>
          <a:stretch>
            <a:fillRect/>
          </a:stretch>
        </p:blipFill>
        <p:spPr>
          <a:xfrm>
            <a:off x="2589623" y="748889"/>
            <a:ext cx="4359817" cy="5007790"/>
          </a:xfrm>
          <a:prstGeom prst="rect">
            <a:avLst/>
          </a:prstGeom>
        </p:spPr>
      </p:pic>
      <p:sp>
        <p:nvSpPr>
          <p:cNvPr id="3" name="CuadroTexto 2">
            <a:extLst>
              <a:ext uri="{FF2B5EF4-FFF2-40B4-BE49-F238E27FC236}">
                <a16:creationId xmlns:a16="http://schemas.microsoft.com/office/drawing/2014/main" id="{A6BE1A0C-0B21-4316-A930-F82A7FB69867}"/>
              </a:ext>
            </a:extLst>
          </p:cNvPr>
          <p:cNvSpPr txBox="1"/>
          <p:nvPr/>
        </p:nvSpPr>
        <p:spPr>
          <a:xfrm>
            <a:off x="626304" y="1232452"/>
            <a:ext cx="1965666" cy="369332"/>
          </a:xfrm>
          <a:prstGeom prst="rect">
            <a:avLst/>
          </a:prstGeom>
          <a:noFill/>
        </p:spPr>
        <p:txBody>
          <a:bodyPr wrap="none" rtlCol="0">
            <a:spAutoFit/>
          </a:bodyPr>
          <a:lstStyle/>
          <a:p>
            <a:r>
              <a:rPr lang="es-ES" dirty="0"/>
              <a:t>Delta de Kronecker</a:t>
            </a:r>
            <a:endParaRPr lang="en-US" dirty="0"/>
          </a:p>
        </p:txBody>
      </p:sp>
    </p:spTree>
    <p:extLst>
      <p:ext uri="{BB962C8B-B14F-4D97-AF65-F5344CB8AC3E}">
        <p14:creationId xmlns:p14="http://schemas.microsoft.com/office/powerpoint/2010/main" val="2118315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24910" y="321551"/>
            <a:ext cx="7126014" cy="5455854"/>
          </a:xfrm>
          <a:prstGeom prst="rect">
            <a:avLst/>
          </a:prstGeom>
        </p:spPr>
      </p:pic>
    </p:spTree>
    <p:extLst>
      <p:ext uri="{BB962C8B-B14F-4D97-AF65-F5344CB8AC3E}">
        <p14:creationId xmlns:p14="http://schemas.microsoft.com/office/powerpoint/2010/main" val="572172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16147" y="473995"/>
            <a:ext cx="1565237" cy="584775"/>
          </a:xfrm>
          <a:prstGeom prst="rect">
            <a:avLst/>
          </a:prstGeom>
          <a:noFill/>
        </p:spPr>
        <p:txBody>
          <a:bodyPr wrap="none" rtlCol="0">
            <a:spAutoFit/>
          </a:bodyPr>
          <a:lstStyle/>
          <a:p>
            <a:r>
              <a:rPr lang="es-ES" sz="3200" dirty="0">
                <a:latin typeface="+mj-lt"/>
              </a:rPr>
              <a:t>Ejercicio</a:t>
            </a:r>
            <a:endParaRPr lang="es-PE" sz="3200" dirty="0">
              <a:latin typeface="+mj-lt"/>
            </a:endParaRPr>
          </a:p>
        </p:txBody>
      </p:sp>
      <mc:AlternateContent xmlns:mc="http://schemas.openxmlformats.org/markup-compatibility/2006" xmlns:a14="http://schemas.microsoft.com/office/drawing/2010/main">
        <mc:Choice Requires="a14">
          <p:sp>
            <p:nvSpPr>
              <p:cNvPr id="2" name="CuadroTexto 1"/>
              <p:cNvSpPr txBox="1"/>
              <p:nvPr/>
            </p:nvSpPr>
            <p:spPr>
              <a:xfrm>
                <a:off x="716147" y="1412455"/>
                <a:ext cx="7251270" cy="2123658"/>
              </a:xfrm>
              <a:prstGeom prst="rect">
                <a:avLst/>
              </a:prstGeom>
              <a:noFill/>
            </p:spPr>
            <p:txBody>
              <a:bodyPr wrap="square" lIns="0" tIns="0" rIns="0" bIns="0" rtlCol="0">
                <a:spAutoFit/>
              </a:bodyPr>
              <a:lstStyle/>
              <a:p>
                <a:r>
                  <a:rPr lang="es-ES" sz="2000" b="0" dirty="0">
                    <a:latin typeface="+mj-lt"/>
                  </a:rPr>
                  <a:t>Hallar la transformada Z de la siguiente función:</a:t>
                </a:r>
              </a:p>
              <a:p>
                <a:endParaRPr lang="es-ES" sz="2000" b="0" dirty="0">
                  <a:latin typeface="+mj-lt"/>
                </a:endParaRPr>
              </a:p>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𝑢</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𝑡</m:t>
                          </m:r>
                        </m:e>
                      </m:d>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𝑡</m:t>
                          </m:r>
                        </m:e>
                        <m:sup>
                          <m:r>
                            <a:rPr lang="es-ES" sz="2000" b="0" i="1" smtClean="0">
                              <a:latin typeface="Cambria Math" panose="02040503050406030204" pitchFamily="18" charset="0"/>
                            </a:rPr>
                            <m:t>2</m:t>
                          </m:r>
                        </m:sup>
                      </m:sSup>
                      <m:r>
                        <a:rPr lang="es-ES" sz="2000" b="0" i="1" smtClean="0">
                          <a:latin typeface="Cambria Math" panose="02040503050406030204" pitchFamily="18" charset="0"/>
                        </a:rPr>
                        <m:t>−1,  </m:t>
                      </m:r>
                      <m:r>
                        <a:rPr lang="es-ES" sz="2000" b="0" i="1" smtClean="0">
                          <a:latin typeface="Cambria Math" panose="02040503050406030204" pitchFamily="18" charset="0"/>
                        </a:rPr>
                        <m:t>𝑡</m:t>
                      </m:r>
                      <m:r>
                        <a:rPr lang="es-ES" sz="2000" b="0" i="1" smtClean="0">
                          <a:latin typeface="Cambria Math" panose="02040503050406030204" pitchFamily="18" charset="0"/>
                          <a:ea typeface="Cambria Math" panose="02040503050406030204" pitchFamily="18" charset="0"/>
                        </a:rPr>
                        <m:t>≥0</m:t>
                      </m:r>
                    </m:oMath>
                  </m:oMathPara>
                </a14:m>
                <a:endParaRPr lang="es-PE" sz="2000" dirty="0">
                  <a:latin typeface="+mj-lt"/>
                </a:endParaRPr>
              </a:p>
              <a:p>
                <a:endParaRPr lang="es-ES" sz="2000" dirty="0">
                  <a:latin typeface="+mj-lt"/>
                </a:endParaRPr>
              </a:p>
              <a:p>
                <a:endParaRPr lang="es-PE" sz="2000" dirty="0">
                  <a:latin typeface="+mj-lt"/>
                </a:endParaRPr>
              </a:p>
              <a:p>
                <a:endParaRPr lang="es-ES" sz="2000" dirty="0">
                  <a:latin typeface="+mj-lt"/>
                </a:endParaRPr>
              </a:p>
              <a:p>
                <a:endParaRPr lang="es-PE" dirty="0"/>
              </a:p>
            </p:txBody>
          </p:sp>
        </mc:Choice>
        <mc:Fallback xmlns="">
          <p:sp>
            <p:nvSpPr>
              <p:cNvPr id="2" name="CuadroTexto 1"/>
              <p:cNvSpPr txBox="1">
                <a:spLocks noRot="1" noChangeAspect="1" noMove="1" noResize="1" noEditPoints="1" noAdjustHandles="1" noChangeArrowheads="1" noChangeShapeType="1" noTextEdit="1"/>
              </p:cNvSpPr>
              <p:nvPr/>
            </p:nvSpPr>
            <p:spPr>
              <a:xfrm>
                <a:off x="716147" y="1412455"/>
                <a:ext cx="7251270" cy="2123658"/>
              </a:xfrm>
              <a:prstGeom prst="rect">
                <a:avLst/>
              </a:prstGeom>
              <a:blipFill>
                <a:blip r:embed="rId2"/>
                <a:stretch>
                  <a:fillRect l="-2101" t="-3736"/>
                </a:stretch>
              </a:blipFill>
            </p:spPr>
            <p:txBody>
              <a:bodyPr/>
              <a:lstStyle/>
              <a:p>
                <a:r>
                  <a:rPr lang="en-US">
                    <a:noFill/>
                  </a:rPr>
                  <a:t> </a:t>
                </a:r>
              </a:p>
            </p:txBody>
          </p:sp>
        </mc:Fallback>
      </mc:AlternateContent>
    </p:spTree>
    <p:extLst>
      <p:ext uri="{BB962C8B-B14F-4D97-AF65-F5344CB8AC3E}">
        <p14:creationId xmlns:p14="http://schemas.microsoft.com/office/powerpoint/2010/main" val="2730939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dirty="0"/>
              <a:t>Transformada inversa z</a:t>
            </a:r>
            <a:endParaRPr lang="es-PE" dirty="0"/>
          </a:p>
        </p:txBody>
      </p:sp>
      <p:sp>
        <p:nvSpPr>
          <p:cNvPr id="5" name="Marcador de texto 4"/>
          <p:cNvSpPr>
            <a:spLocks noGrp="1"/>
          </p:cNvSpPr>
          <p:nvPr>
            <p:ph type="body" idx="1"/>
          </p:nvPr>
        </p:nvSpPr>
        <p:spPr>
          <a:xfrm>
            <a:off x="623888" y="4589465"/>
            <a:ext cx="7886700" cy="1285818"/>
          </a:xfrm>
        </p:spPr>
        <p:txBody>
          <a:bodyPr>
            <a:normAutofit/>
          </a:bodyPr>
          <a:lstStyle/>
          <a:p>
            <a:r>
              <a:rPr lang="es-ES" sz="1800" b="1" dirty="0">
                <a:latin typeface="Calibri" panose="020F0502020204030204" pitchFamily="34" charset="0"/>
              </a:rPr>
              <a:t>Texto base:</a:t>
            </a:r>
          </a:p>
          <a:p>
            <a:pPr marL="285750" indent="-285750">
              <a:buFont typeface="Arial" panose="020B0604020202020204" pitchFamily="34" charset="0"/>
              <a:buChar char="•"/>
            </a:pPr>
            <a:r>
              <a:rPr lang="es-PE" sz="1800" b="1" dirty="0"/>
              <a:t>Sistemas de Control en Tiempo Discreto.</a:t>
            </a:r>
            <a:r>
              <a:rPr lang="es-PE" sz="1800" dirty="0"/>
              <a:t> </a:t>
            </a:r>
            <a:r>
              <a:rPr lang="es-PE" sz="1800" dirty="0" err="1"/>
              <a:t>Ogata</a:t>
            </a:r>
            <a:r>
              <a:rPr lang="es-PE" sz="1800" dirty="0"/>
              <a:t>, </a:t>
            </a:r>
            <a:r>
              <a:rPr lang="es-PE" sz="1800" dirty="0" err="1"/>
              <a:t>Katsuhiko</a:t>
            </a:r>
            <a:r>
              <a:rPr lang="en-US" sz="1800" dirty="0"/>
              <a:t>, 1996.</a:t>
            </a:r>
          </a:p>
          <a:p>
            <a:pPr marL="285750" indent="-285750">
              <a:buFont typeface="Arial" panose="020B0604020202020204" pitchFamily="34" charset="0"/>
              <a:buChar char="•"/>
            </a:pPr>
            <a:endParaRPr lang="es-PE" sz="1800" dirty="0">
              <a:latin typeface="Calibri" panose="020F0502020204030204" pitchFamily="34" charset="0"/>
            </a:endParaRPr>
          </a:p>
        </p:txBody>
      </p:sp>
    </p:spTree>
    <p:extLst>
      <p:ext uri="{BB962C8B-B14F-4D97-AF65-F5344CB8AC3E}">
        <p14:creationId xmlns:p14="http://schemas.microsoft.com/office/powerpoint/2010/main" val="83066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dirty="0"/>
              <a:t>Introducción a los Sistemas de Control Digital</a:t>
            </a:r>
            <a:endParaRPr lang="es-PE" dirty="0"/>
          </a:p>
        </p:txBody>
      </p:sp>
      <p:sp>
        <p:nvSpPr>
          <p:cNvPr id="5" name="Marcador de texto 4"/>
          <p:cNvSpPr>
            <a:spLocks noGrp="1"/>
          </p:cNvSpPr>
          <p:nvPr>
            <p:ph type="body" idx="1"/>
          </p:nvPr>
        </p:nvSpPr>
        <p:spPr>
          <a:xfrm>
            <a:off x="623888" y="4589465"/>
            <a:ext cx="7886700" cy="1285818"/>
          </a:xfrm>
        </p:spPr>
        <p:txBody>
          <a:bodyPr>
            <a:normAutofit/>
          </a:bodyPr>
          <a:lstStyle/>
          <a:p>
            <a:r>
              <a:rPr lang="es-ES" sz="1800" b="1" dirty="0">
                <a:latin typeface="Calibri" panose="020F0502020204030204" pitchFamily="34" charset="0"/>
              </a:rPr>
              <a:t>Texto base:</a:t>
            </a:r>
          </a:p>
          <a:p>
            <a:pPr marL="285750" indent="-285750">
              <a:buFont typeface="Arial" panose="020B0604020202020204" pitchFamily="34" charset="0"/>
              <a:buChar char="•"/>
            </a:pPr>
            <a:r>
              <a:rPr lang="es-PE" sz="1800" b="1" dirty="0"/>
              <a:t>Sistemas de Control en Tiempo Discreto.</a:t>
            </a:r>
            <a:r>
              <a:rPr lang="es-PE" sz="1800" dirty="0"/>
              <a:t> </a:t>
            </a:r>
            <a:r>
              <a:rPr lang="es-PE" sz="1800" dirty="0" err="1"/>
              <a:t>Ogata</a:t>
            </a:r>
            <a:r>
              <a:rPr lang="es-PE" sz="1800" dirty="0"/>
              <a:t>, </a:t>
            </a:r>
            <a:r>
              <a:rPr lang="es-PE" sz="1800" dirty="0" err="1"/>
              <a:t>Katsuhiko</a:t>
            </a:r>
            <a:r>
              <a:rPr lang="en-US" sz="1800" dirty="0"/>
              <a:t>, 1996.</a:t>
            </a:r>
          </a:p>
          <a:p>
            <a:pPr marL="285750" indent="-285750">
              <a:buFont typeface="Arial" panose="020B0604020202020204" pitchFamily="34" charset="0"/>
              <a:buChar char="•"/>
            </a:pPr>
            <a:endParaRPr lang="es-PE" sz="1800" dirty="0">
              <a:latin typeface="Calibri" panose="020F0502020204030204" pitchFamily="34" charset="0"/>
            </a:endParaRPr>
          </a:p>
        </p:txBody>
      </p:sp>
    </p:spTree>
    <p:extLst>
      <p:ext uri="{BB962C8B-B14F-4D97-AF65-F5344CB8AC3E}">
        <p14:creationId xmlns:p14="http://schemas.microsoft.com/office/powerpoint/2010/main" val="1419114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title"/>
              </p:nvPr>
            </p:nvSpPr>
            <p:spPr>
              <a:xfrm>
                <a:off x="628650" y="365126"/>
                <a:ext cx="7886700" cy="706929"/>
              </a:xfrm>
            </p:spPr>
            <p:txBody>
              <a:bodyPr/>
              <a:lstStyle/>
              <a:p>
                <a:r>
                  <a:rPr lang="es-ES" dirty="0"/>
                  <a:t>Transformada inversa z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𝑍</m:t>
                        </m:r>
                      </m:e>
                      <m:sup>
                        <m:r>
                          <a:rPr lang="es-ES" b="0" i="1" smtClean="0">
                            <a:latin typeface="Cambria Math" panose="02040503050406030204" pitchFamily="18" charset="0"/>
                          </a:rPr>
                          <m:t>−1</m:t>
                        </m:r>
                      </m:sup>
                    </m:sSup>
                  </m:oMath>
                </a14:m>
                <a:r>
                  <a:rPr lang="es-PE" dirty="0"/>
                  <a:t>)</a:t>
                </a:r>
              </a:p>
            </p:txBody>
          </p:sp>
        </mc:Choice>
        <mc:Fallback xmlns="">
          <p:sp>
            <p:nvSpPr>
              <p:cNvPr id="2" name="Título 1"/>
              <p:cNvSpPr>
                <a:spLocks noGrp="1" noRot="1" noChangeAspect="1" noMove="1" noResize="1" noEditPoints="1" noAdjustHandles="1" noChangeArrowheads="1" noChangeShapeType="1" noTextEdit="1"/>
              </p:cNvSpPr>
              <p:nvPr>
                <p:ph type="title"/>
              </p:nvPr>
            </p:nvSpPr>
            <p:spPr>
              <a:xfrm>
                <a:off x="628650" y="365126"/>
                <a:ext cx="7886700" cy="706929"/>
              </a:xfrm>
              <a:blipFill>
                <a:blip r:embed="rId2"/>
                <a:stretch>
                  <a:fillRect l="-3091" t="-25862" b="-41379"/>
                </a:stretch>
              </a:blipFill>
            </p:spPr>
            <p:txBody>
              <a:bodyPr/>
              <a:lstStyle/>
              <a:p>
                <a:r>
                  <a:rPr lang="es-PE">
                    <a:noFill/>
                  </a:rPr>
                  <a:t> </a:t>
                </a:r>
              </a:p>
            </p:txBody>
          </p:sp>
        </mc:Fallback>
      </mc:AlternateContent>
      <p:sp>
        <p:nvSpPr>
          <p:cNvPr id="3" name="Marcador de contenido 2"/>
          <p:cNvSpPr>
            <a:spLocks noGrp="1"/>
          </p:cNvSpPr>
          <p:nvPr>
            <p:ph idx="1"/>
          </p:nvPr>
        </p:nvSpPr>
        <p:spPr>
          <a:xfrm>
            <a:off x="628649" y="1280921"/>
            <a:ext cx="7886700" cy="4351338"/>
          </a:xfrm>
        </p:spPr>
        <p:txBody>
          <a:bodyPr>
            <a:normAutofit/>
          </a:bodyPr>
          <a:lstStyle/>
          <a:p>
            <a:pPr algn="just"/>
            <a:r>
              <a:rPr lang="es-ES" sz="2000" dirty="0">
                <a:latin typeface="+mj-lt"/>
              </a:rPr>
              <a:t>La transformada inversa z permite obtener la secuencia de tiempo e(k).</a:t>
            </a:r>
          </a:p>
          <a:p>
            <a:pPr algn="just"/>
            <a:r>
              <a:rPr lang="es-ES" sz="2000" dirty="0">
                <a:latin typeface="+mj-lt"/>
              </a:rPr>
              <a:t>Se debe tener presente que sólo la secuencia de tiempo en los instantes de muestreo se obtiene mediante la transformada inversa z.</a:t>
            </a:r>
          </a:p>
          <a:p>
            <a:pPr algn="just"/>
            <a:r>
              <a:rPr lang="es-ES" sz="2000" dirty="0">
                <a:latin typeface="+mj-lt"/>
              </a:rPr>
              <a:t>Así la transformada inversa z de E(z) resulta en una única secuencia e(k).</a:t>
            </a:r>
          </a:p>
          <a:p>
            <a:pPr lvl="1" algn="just"/>
            <a:endParaRPr lang="es-ES" sz="2000" dirty="0">
              <a:latin typeface="+mj-lt"/>
            </a:endParaRPr>
          </a:p>
          <a:p>
            <a:pPr algn="just"/>
            <a:endParaRPr lang="es-PE" sz="2000" dirty="0">
              <a:latin typeface="+mj-lt"/>
            </a:endParaRPr>
          </a:p>
        </p:txBody>
      </p:sp>
    </p:spTree>
    <p:extLst>
      <p:ext uri="{BB962C8B-B14F-4D97-AF65-F5344CB8AC3E}">
        <p14:creationId xmlns:p14="http://schemas.microsoft.com/office/powerpoint/2010/main" val="2161468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706929"/>
          </a:xfrm>
        </p:spPr>
        <p:txBody>
          <a:bodyPr>
            <a:normAutofit fontScale="90000"/>
          </a:bodyPr>
          <a:lstStyle/>
          <a:p>
            <a:r>
              <a:rPr lang="es-MX" dirty="0"/>
              <a:t>Obtención de la función en el tiempo</a:t>
            </a:r>
            <a:endParaRPr lang="es-PE" dirty="0"/>
          </a:p>
        </p:txBody>
      </p:sp>
      <p:sp>
        <p:nvSpPr>
          <p:cNvPr id="3" name="Marcador de contenido 2"/>
          <p:cNvSpPr>
            <a:spLocks noGrp="1"/>
          </p:cNvSpPr>
          <p:nvPr>
            <p:ph idx="1"/>
          </p:nvPr>
        </p:nvSpPr>
        <p:spPr>
          <a:xfrm>
            <a:off x="544675" y="1467452"/>
            <a:ext cx="7886700" cy="4351338"/>
          </a:xfrm>
        </p:spPr>
        <p:txBody>
          <a:bodyPr>
            <a:normAutofit/>
          </a:bodyPr>
          <a:lstStyle/>
          <a:p>
            <a:pPr algn="just"/>
            <a:r>
              <a:rPr lang="es-ES" sz="2000" dirty="0">
                <a:latin typeface="+mj-lt"/>
              </a:rPr>
              <a:t>La secuencia e(k) puede corresponder a un infinito grupo de funciones en el tiempo e(t).</a:t>
            </a:r>
          </a:p>
          <a:p>
            <a:pPr algn="just"/>
            <a:r>
              <a:rPr lang="es-ES" sz="2000" dirty="0">
                <a:latin typeface="+mj-lt"/>
              </a:rPr>
              <a:t>Esto es, para diferentes funciones de tiempo e(t) se pueden tener la misma e(</a:t>
            </a:r>
            <a:r>
              <a:rPr lang="es-ES" sz="2000" dirty="0" err="1">
                <a:latin typeface="+mj-lt"/>
              </a:rPr>
              <a:t>kT</a:t>
            </a:r>
            <a:r>
              <a:rPr lang="es-ES" sz="2000" dirty="0">
                <a:latin typeface="+mj-lt"/>
              </a:rPr>
              <a:t>).</a:t>
            </a:r>
          </a:p>
          <a:p>
            <a:pPr lvl="1" algn="just"/>
            <a:endParaRPr lang="es-ES" sz="2000" dirty="0">
              <a:latin typeface="+mj-lt"/>
            </a:endParaRPr>
          </a:p>
          <a:p>
            <a:pPr algn="just"/>
            <a:endParaRPr lang="es-PE" sz="2000" dirty="0">
              <a:latin typeface="+mj-lt"/>
            </a:endParaRPr>
          </a:p>
        </p:txBody>
      </p:sp>
      <p:pic>
        <p:nvPicPr>
          <p:cNvPr id="5" name="Imagen 4"/>
          <p:cNvPicPr>
            <a:picLocks noChangeAspect="1"/>
          </p:cNvPicPr>
          <p:nvPr/>
        </p:nvPicPr>
        <p:blipFill>
          <a:blip r:embed="rId2"/>
          <a:stretch>
            <a:fillRect/>
          </a:stretch>
        </p:blipFill>
        <p:spPr>
          <a:xfrm>
            <a:off x="385762" y="3456590"/>
            <a:ext cx="8372475" cy="2362200"/>
          </a:xfrm>
          <a:prstGeom prst="rect">
            <a:avLst/>
          </a:prstGeom>
        </p:spPr>
      </p:pic>
    </p:spTree>
    <p:extLst>
      <p:ext uri="{BB962C8B-B14F-4D97-AF65-F5344CB8AC3E}">
        <p14:creationId xmlns:p14="http://schemas.microsoft.com/office/powerpoint/2010/main" val="967032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Transformada inversa z</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No siempre es práctico utilizar las tablas para realizar la transformada inversa z.</a:t>
            </a:r>
          </a:p>
          <a:p>
            <a:pPr algn="just"/>
            <a:r>
              <a:rPr lang="es-ES" sz="2000" dirty="0">
                <a:latin typeface="+mj-lt"/>
              </a:rPr>
              <a:t>Existen métodos de transformada inversa z que no necesariamente utilizan tablas.</a:t>
            </a:r>
          </a:p>
          <a:p>
            <a:pPr marL="914400" lvl="1" indent="-457200" algn="just">
              <a:buFont typeface="+mj-lt"/>
              <a:buAutoNum type="arabicPeriod"/>
            </a:pPr>
            <a:r>
              <a:rPr lang="es-ES" sz="2000" dirty="0">
                <a:latin typeface="+mj-lt"/>
              </a:rPr>
              <a:t>Método de la división directa</a:t>
            </a:r>
          </a:p>
          <a:p>
            <a:pPr marL="914400" lvl="1" indent="-457200" algn="just">
              <a:buFont typeface="+mj-lt"/>
              <a:buAutoNum type="arabicPeriod"/>
            </a:pPr>
            <a:r>
              <a:rPr lang="es-ES" sz="2000" dirty="0">
                <a:latin typeface="+mj-lt"/>
              </a:rPr>
              <a:t>Método computacional</a:t>
            </a:r>
          </a:p>
          <a:p>
            <a:pPr marL="914400" lvl="1" indent="-457200" algn="just">
              <a:buFont typeface="+mj-lt"/>
              <a:buAutoNum type="arabicPeriod"/>
            </a:pPr>
            <a:r>
              <a:rPr lang="es-ES" sz="2000" dirty="0">
                <a:latin typeface="+mj-lt"/>
              </a:rPr>
              <a:t>Método de expansión en fracciones parciales</a:t>
            </a:r>
          </a:p>
          <a:p>
            <a:pPr marL="914400" lvl="1" indent="-457200" algn="just">
              <a:buFont typeface="+mj-lt"/>
              <a:buAutoNum type="arabicPeriod"/>
            </a:pPr>
            <a:r>
              <a:rPr lang="es-ES" sz="2000" dirty="0">
                <a:latin typeface="+mj-lt"/>
              </a:rPr>
              <a:t>Método de la integral de inversión</a:t>
            </a:r>
          </a:p>
          <a:p>
            <a:pPr marL="0" indent="0" algn="just">
              <a:buNone/>
            </a:pPr>
            <a:endParaRPr lang="es-ES" sz="2000" dirty="0">
              <a:latin typeface="+mj-lt"/>
            </a:endParaRPr>
          </a:p>
          <a:p>
            <a:pPr lvl="1" algn="just"/>
            <a:endParaRPr lang="es-ES" sz="2000" dirty="0">
              <a:latin typeface="+mj-lt"/>
            </a:endParaRPr>
          </a:p>
          <a:p>
            <a:pPr algn="just"/>
            <a:endParaRPr lang="es-PE" sz="2000" dirty="0">
              <a:latin typeface="+mj-lt"/>
            </a:endParaRPr>
          </a:p>
        </p:txBody>
      </p:sp>
    </p:spTree>
    <p:extLst>
      <p:ext uri="{BB962C8B-B14F-4D97-AF65-F5344CB8AC3E}">
        <p14:creationId xmlns:p14="http://schemas.microsoft.com/office/powerpoint/2010/main" val="635764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Transformada inversa z</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marL="0" indent="0" algn="just">
                  <a:buNone/>
                </a:pPr>
                <a:r>
                  <a:rPr lang="es-ES" sz="2400" b="1" dirty="0">
                    <a:latin typeface="+mj-lt"/>
                  </a:rPr>
                  <a:t>Comentarios previos</a:t>
                </a:r>
              </a:p>
              <a:p>
                <a:pPr algn="just"/>
                <a:r>
                  <a:rPr lang="es-ES" sz="2000" dirty="0">
                    <a:latin typeface="+mj-lt"/>
                  </a:rPr>
                  <a:t>En Ingeniería de control y en procesamiento de señales, X(z) a menudo se expresa como un cociente de polinomios de </a:t>
                </a:r>
                <a14:m>
                  <m:oMath xmlns:m="http://schemas.openxmlformats.org/officeDocument/2006/math">
                    <m:sSup>
                      <m:sSupPr>
                        <m:ctrlPr>
                          <a:rPr lang="es-ES" sz="2000" i="1" smtClean="0">
                            <a:latin typeface="Cambria Math" panose="02040503050406030204" pitchFamily="18" charset="0"/>
                          </a:rPr>
                        </m:ctrlPr>
                      </m:sSupPr>
                      <m:e>
                        <m:r>
                          <a:rPr lang="es-ES" sz="2000" b="0" i="1" smtClean="0">
                            <a:latin typeface="Cambria Math" panose="02040503050406030204" pitchFamily="18" charset="0"/>
                          </a:rPr>
                          <m:t>𝑧</m:t>
                        </m:r>
                      </m:e>
                      <m:sup>
                        <m:r>
                          <a:rPr lang="es-ES" sz="2000" b="0" i="1" smtClean="0">
                            <a:latin typeface="Cambria Math" panose="02040503050406030204" pitchFamily="18" charset="0"/>
                          </a:rPr>
                          <m:t>−1</m:t>
                        </m:r>
                      </m:sup>
                    </m:sSup>
                  </m:oMath>
                </a14:m>
                <a:r>
                  <a:rPr lang="es-ES" sz="2000" dirty="0">
                    <a:latin typeface="+mj-lt"/>
                  </a:rPr>
                  <a:t>, como sigue:</a:t>
                </a: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r>
                  <a:rPr lang="es-ES" sz="2000" dirty="0">
                    <a:latin typeface="+mj-lt"/>
                  </a:rPr>
                  <a:t>Esta forma de expresar X(z) es útil para varios problemas como la solución de la transformada inversa por métodos numéricos, dado que  </a:t>
                </a:r>
                <a14:m>
                  <m:oMath xmlns:m="http://schemas.openxmlformats.org/officeDocument/2006/math">
                    <m:sSup>
                      <m:sSupPr>
                        <m:ctrlPr>
                          <a:rPr lang="es-ES" sz="2000" i="1">
                            <a:latin typeface="Cambria Math" panose="02040503050406030204" pitchFamily="18" charset="0"/>
                          </a:rPr>
                        </m:ctrlPr>
                      </m:sSupPr>
                      <m:e>
                        <m:r>
                          <a:rPr lang="es-ES" sz="2000" i="1">
                            <a:latin typeface="Cambria Math" panose="02040503050406030204" pitchFamily="18" charset="0"/>
                          </a:rPr>
                          <m:t>𝑧</m:t>
                        </m:r>
                      </m:e>
                      <m:sup>
                        <m:r>
                          <a:rPr lang="es-ES" sz="2000" i="1">
                            <a:latin typeface="Cambria Math" panose="02040503050406030204" pitchFamily="18" charset="0"/>
                          </a:rPr>
                          <m:t>−1</m:t>
                        </m:r>
                      </m:sup>
                    </m:sSup>
                  </m:oMath>
                </a14:m>
                <a:r>
                  <a:rPr lang="es-ES" sz="2000" dirty="0">
                    <a:latin typeface="+mj-lt"/>
                  </a:rPr>
                  <a:t> es un operador de retraso unitario.</a:t>
                </a:r>
              </a:p>
              <a:p>
                <a:pPr lvl="1" algn="just"/>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159" t="-1961" r="-850"/>
                </a:stretch>
              </a:blipFill>
            </p:spPr>
            <p:txBody>
              <a:bodyPr/>
              <a:lstStyle/>
              <a:p>
                <a:r>
                  <a:rPr lang="en-US">
                    <a:noFill/>
                  </a:rPr>
                  <a:t> </a:t>
                </a:r>
              </a:p>
            </p:txBody>
          </p:sp>
        </mc:Fallback>
      </mc:AlternateContent>
      <p:pic>
        <p:nvPicPr>
          <p:cNvPr id="4" name="Imagen 3"/>
          <p:cNvPicPr>
            <a:picLocks noChangeAspect="1"/>
          </p:cNvPicPr>
          <p:nvPr/>
        </p:nvPicPr>
        <p:blipFill>
          <a:blip r:embed="rId3"/>
          <a:stretch>
            <a:fillRect/>
          </a:stretch>
        </p:blipFill>
        <p:spPr>
          <a:xfrm>
            <a:off x="1738100" y="3162601"/>
            <a:ext cx="5667800" cy="838693"/>
          </a:xfrm>
          <a:prstGeom prst="rect">
            <a:avLst/>
          </a:prstGeom>
        </p:spPr>
      </p:pic>
      <p:pic>
        <p:nvPicPr>
          <p:cNvPr id="5" name="Imagen 4"/>
          <p:cNvPicPr>
            <a:picLocks noChangeAspect="1"/>
          </p:cNvPicPr>
          <p:nvPr/>
        </p:nvPicPr>
        <p:blipFill>
          <a:blip r:embed="rId4"/>
          <a:stretch>
            <a:fillRect/>
          </a:stretch>
        </p:blipFill>
        <p:spPr>
          <a:xfrm>
            <a:off x="3676979" y="5100802"/>
            <a:ext cx="2492594" cy="693207"/>
          </a:xfrm>
          <a:prstGeom prst="rect">
            <a:avLst/>
          </a:prstGeom>
        </p:spPr>
      </p:pic>
    </p:spTree>
    <p:extLst>
      <p:ext uri="{BB962C8B-B14F-4D97-AF65-F5344CB8AC3E}">
        <p14:creationId xmlns:p14="http://schemas.microsoft.com/office/powerpoint/2010/main" val="513673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Transformada inversa z</a:t>
            </a:r>
            <a:endParaRPr lang="es-PE" dirty="0"/>
          </a:p>
        </p:txBody>
      </p:sp>
      <p:sp>
        <p:nvSpPr>
          <p:cNvPr id="3" name="Marcador de contenido 2"/>
          <p:cNvSpPr>
            <a:spLocks noGrp="1"/>
          </p:cNvSpPr>
          <p:nvPr>
            <p:ph idx="1"/>
          </p:nvPr>
        </p:nvSpPr>
        <p:spPr/>
        <p:txBody>
          <a:bodyPr>
            <a:normAutofit/>
          </a:bodyPr>
          <a:lstStyle/>
          <a:p>
            <a:pPr marL="0" indent="0" algn="just">
              <a:buNone/>
            </a:pPr>
            <a:r>
              <a:rPr lang="es-ES" sz="2400" b="1" dirty="0">
                <a:latin typeface="+mj-lt"/>
              </a:rPr>
              <a:t>Comentarios previos</a:t>
            </a:r>
          </a:p>
          <a:p>
            <a:pPr algn="just"/>
            <a:r>
              <a:rPr lang="es-ES" sz="2000" dirty="0">
                <a:latin typeface="+mj-lt"/>
              </a:rPr>
              <a:t>Sin embargo, para hallar los polos y ceros, es más conveniente expresar el X(z) como un cociente de polinomios de z.</a:t>
            </a:r>
          </a:p>
          <a:p>
            <a:pPr algn="just"/>
            <a:r>
              <a:rPr lang="es-ES" sz="2000" dirty="0">
                <a:latin typeface="+mj-lt"/>
              </a:rPr>
              <a:t>Por ejemplo:</a:t>
            </a:r>
          </a:p>
          <a:p>
            <a:pPr lvl="1" algn="just"/>
            <a:endParaRPr lang="es-ES" sz="2000" dirty="0">
              <a:latin typeface="+mj-lt"/>
            </a:endParaRPr>
          </a:p>
          <a:p>
            <a:pPr algn="just"/>
            <a:endParaRPr lang="es-PE" sz="2000" dirty="0">
              <a:latin typeface="+mj-lt"/>
            </a:endParaRPr>
          </a:p>
        </p:txBody>
      </p:sp>
      <p:pic>
        <p:nvPicPr>
          <p:cNvPr id="5" name="Imagen 4"/>
          <p:cNvPicPr>
            <a:picLocks noChangeAspect="1"/>
          </p:cNvPicPr>
          <p:nvPr/>
        </p:nvPicPr>
        <p:blipFill>
          <a:blip r:embed="rId2"/>
          <a:stretch>
            <a:fillRect/>
          </a:stretch>
        </p:blipFill>
        <p:spPr>
          <a:xfrm>
            <a:off x="3298771" y="3600287"/>
            <a:ext cx="2376816" cy="675516"/>
          </a:xfrm>
          <a:prstGeom prst="rect">
            <a:avLst/>
          </a:prstGeom>
        </p:spPr>
      </p:pic>
    </p:spTree>
    <p:extLst>
      <p:ext uri="{BB962C8B-B14F-4D97-AF65-F5344CB8AC3E}">
        <p14:creationId xmlns:p14="http://schemas.microsoft.com/office/powerpoint/2010/main" val="4098142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fontScale="90000"/>
          </a:bodyPr>
          <a:lstStyle/>
          <a:p>
            <a:r>
              <a:rPr lang="es-ES" dirty="0"/>
              <a:t>Método computacional: con ecuación en diferencias</a:t>
            </a:r>
            <a:endParaRPr lang="es-PE" dirty="0"/>
          </a:p>
        </p:txBody>
      </p:sp>
      <p:sp>
        <p:nvSpPr>
          <p:cNvPr id="5" name="CuadroTexto 4"/>
          <p:cNvSpPr txBox="1"/>
          <p:nvPr/>
        </p:nvSpPr>
        <p:spPr>
          <a:xfrm>
            <a:off x="776945" y="1457130"/>
            <a:ext cx="1508746" cy="461665"/>
          </a:xfrm>
          <a:prstGeom prst="rect">
            <a:avLst/>
          </a:prstGeom>
          <a:noFill/>
        </p:spPr>
        <p:txBody>
          <a:bodyPr wrap="none" rtlCol="0">
            <a:spAutoFit/>
          </a:bodyPr>
          <a:lstStyle/>
          <a:p>
            <a:r>
              <a:rPr lang="es-ES" sz="2400" dirty="0"/>
              <a:t>Ejemplo 4:</a:t>
            </a:r>
            <a:endParaRPr lang="es-PE" sz="2400" dirty="0"/>
          </a:p>
        </p:txBody>
      </p:sp>
      <mc:AlternateContent xmlns:mc="http://schemas.openxmlformats.org/markup-compatibility/2006" xmlns:a14="http://schemas.microsoft.com/office/drawing/2010/main">
        <mc:Choice Requires="a14">
          <p:sp>
            <p:nvSpPr>
              <p:cNvPr id="3" name="CuadroTexto 2"/>
              <p:cNvSpPr txBox="1"/>
              <p:nvPr/>
            </p:nvSpPr>
            <p:spPr>
              <a:xfrm>
                <a:off x="1686910" y="2139513"/>
                <a:ext cx="5616602" cy="5850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𝑋</m:t>
                      </m:r>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10</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𝑧</m:t>
                              </m:r>
                            </m:e>
                            <m:sup>
                              <m:r>
                                <a:rPr lang="es-ES" b="0" i="1" smtClean="0">
                                  <a:latin typeface="Cambria Math" panose="02040503050406030204" pitchFamily="18" charset="0"/>
                                </a:rPr>
                                <m:t>−1</m:t>
                              </m:r>
                            </m:sup>
                          </m:sSup>
                          <m:r>
                            <a:rPr lang="es-ES" b="0" i="1" smtClean="0">
                              <a:latin typeface="Cambria Math" panose="02040503050406030204" pitchFamily="18" charset="0"/>
                            </a:rPr>
                            <m:t>+5</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𝑧</m:t>
                              </m:r>
                            </m:e>
                            <m:sup>
                              <m:r>
                                <a:rPr lang="es-ES" b="0" i="1" smtClean="0">
                                  <a:latin typeface="Cambria Math" panose="02040503050406030204" pitchFamily="18" charset="0"/>
                                </a:rPr>
                                <m:t>−2</m:t>
                              </m:r>
                            </m:sup>
                          </m:sSup>
                        </m:num>
                        <m:den>
                          <m:r>
                            <a:rPr lang="es-ES" b="0" i="1" smtClean="0">
                              <a:latin typeface="Cambria Math" panose="02040503050406030204" pitchFamily="18" charset="0"/>
                            </a:rPr>
                            <m:t>1−1,2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𝑧</m:t>
                              </m:r>
                            </m:e>
                            <m:sup>
                              <m:r>
                                <a:rPr lang="es-ES" b="0" i="1" smtClean="0">
                                  <a:latin typeface="Cambria Math" panose="02040503050406030204" pitchFamily="18" charset="0"/>
                                </a:rPr>
                                <m:t>−1</m:t>
                              </m:r>
                            </m:sup>
                          </m:sSup>
                          <m:r>
                            <a:rPr lang="es-ES" b="0" i="1" smtClean="0">
                              <a:latin typeface="Cambria Math" panose="02040503050406030204" pitchFamily="18" charset="0"/>
                            </a:rPr>
                            <m:t>+0,2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𝑧</m:t>
                              </m:r>
                            </m:e>
                            <m:sup>
                              <m:r>
                                <a:rPr lang="es-ES" b="0" i="1" smtClean="0">
                                  <a:latin typeface="Cambria Math" panose="02040503050406030204" pitchFamily="18" charset="0"/>
                                </a:rPr>
                                <m:t>−2</m:t>
                              </m:r>
                            </m:sup>
                          </m:sSup>
                        </m:den>
                      </m:f>
                      <m:r>
                        <a:rPr lang="es-ES" b="0" i="1" smtClean="0">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10</m:t>
                          </m:r>
                          <m:sSup>
                            <m:sSupPr>
                              <m:ctrlPr>
                                <a:rPr lang="es-ES" i="1">
                                  <a:latin typeface="Cambria Math" panose="02040503050406030204" pitchFamily="18" charset="0"/>
                                </a:rPr>
                              </m:ctrlPr>
                            </m:sSupPr>
                            <m:e>
                              <m:r>
                                <a:rPr lang="es-ES" i="1">
                                  <a:latin typeface="Cambria Math" panose="02040503050406030204" pitchFamily="18" charset="0"/>
                                </a:rPr>
                                <m:t>𝑧</m:t>
                              </m:r>
                            </m:e>
                            <m:sup>
                              <m:r>
                                <a:rPr lang="es-ES" i="1">
                                  <a:latin typeface="Cambria Math" panose="02040503050406030204" pitchFamily="18" charset="0"/>
                                </a:rPr>
                                <m:t>−1</m:t>
                              </m:r>
                            </m:sup>
                          </m:sSup>
                          <m:r>
                            <a:rPr lang="es-ES" i="1">
                              <a:latin typeface="Cambria Math" panose="02040503050406030204" pitchFamily="18" charset="0"/>
                            </a:rPr>
                            <m:t>+5</m:t>
                          </m:r>
                          <m:sSup>
                            <m:sSupPr>
                              <m:ctrlPr>
                                <a:rPr lang="es-ES" i="1">
                                  <a:latin typeface="Cambria Math" panose="02040503050406030204" pitchFamily="18" charset="0"/>
                                </a:rPr>
                              </m:ctrlPr>
                            </m:sSupPr>
                            <m:e>
                              <m:r>
                                <a:rPr lang="es-ES" i="1">
                                  <a:latin typeface="Cambria Math" panose="02040503050406030204" pitchFamily="18" charset="0"/>
                                </a:rPr>
                                <m:t>𝑧</m:t>
                              </m:r>
                            </m:e>
                            <m:sup>
                              <m:r>
                                <a:rPr lang="es-ES" i="1">
                                  <a:latin typeface="Cambria Math" panose="02040503050406030204" pitchFamily="18" charset="0"/>
                                </a:rPr>
                                <m:t>−2</m:t>
                              </m:r>
                            </m:sup>
                          </m:sSup>
                        </m:num>
                        <m:den>
                          <m:r>
                            <a:rPr lang="es-ES" i="1">
                              <a:latin typeface="Cambria Math" panose="02040503050406030204" pitchFamily="18" charset="0"/>
                            </a:rPr>
                            <m:t>1−1,2</m:t>
                          </m:r>
                          <m:sSup>
                            <m:sSupPr>
                              <m:ctrlPr>
                                <a:rPr lang="es-ES" i="1">
                                  <a:latin typeface="Cambria Math" panose="02040503050406030204" pitchFamily="18" charset="0"/>
                                </a:rPr>
                              </m:ctrlPr>
                            </m:sSupPr>
                            <m:e>
                              <m:r>
                                <a:rPr lang="es-ES" i="1">
                                  <a:latin typeface="Cambria Math" panose="02040503050406030204" pitchFamily="18" charset="0"/>
                                </a:rPr>
                                <m:t>𝑧</m:t>
                              </m:r>
                            </m:e>
                            <m:sup>
                              <m:r>
                                <a:rPr lang="es-ES" i="1">
                                  <a:latin typeface="Cambria Math" panose="02040503050406030204" pitchFamily="18" charset="0"/>
                                </a:rPr>
                                <m:t>−1</m:t>
                              </m:r>
                            </m:sup>
                          </m:sSup>
                          <m:r>
                            <a:rPr lang="es-ES" i="1">
                              <a:latin typeface="Cambria Math" panose="02040503050406030204" pitchFamily="18" charset="0"/>
                            </a:rPr>
                            <m:t>+0,2</m:t>
                          </m:r>
                          <m:sSup>
                            <m:sSupPr>
                              <m:ctrlPr>
                                <a:rPr lang="es-ES" i="1">
                                  <a:latin typeface="Cambria Math" panose="02040503050406030204" pitchFamily="18" charset="0"/>
                                </a:rPr>
                              </m:ctrlPr>
                            </m:sSupPr>
                            <m:e>
                              <m:r>
                                <a:rPr lang="es-ES" i="1">
                                  <a:latin typeface="Cambria Math" panose="02040503050406030204" pitchFamily="18" charset="0"/>
                                </a:rPr>
                                <m:t>𝑧</m:t>
                              </m:r>
                            </m:e>
                            <m:sup>
                              <m:r>
                                <a:rPr lang="es-ES" i="1">
                                  <a:latin typeface="Cambria Math" panose="02040503050406030204" pitchFamily="18" charset="0"/>
                                </a:rPr>
                                <m:t>−2</m:t>
                              </m:r>
                            </m:sup>
                          </m:sSup>
                        </m:den>
                      </m:f>
                      <m:r>
                        <a:rPr lang="es-ES" b="0" i="1" smtClean="0">
                          <a:latin typeface="Cambria Math" panose="02040503050406030204" pitchFamily="18" charset="0"/>
                        </a:rPr>
                        <m:t>𝑈</m:t>
                      </m:r>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m:t>
                      </m:r>
                    </m:oMath>
                  </m:oMathPara>
                </a14:m>
                <a:endParaRPr lang="es-PE" dirty="0"/>
              </a:p>
            </p:txBody>
          </p:sp>
        </mc:Choice>
        <mc:Fallback xmlns="">
          <p:sp>
            <p:nvSpPr>
              <p:cNvPr id="3" name="CuadroTexto 2"/>
              <p:cNvSpPr txBox="1">
                <a:spLocks noRot="1" noChangeAspect="1" noMove="1" noResize="1" noEditPoints="1" noAdjustHandles="1" noChangeArrowheads="1" noChangeShapeType="1" noTextEdit="1"/>
              </p:cNvSpPr>
              <p:nvPr/>
            </p:nvSpPr>
            <p:spPr>
              <a:xfrm>
                <a:off x="1686910" y="2139513"/>
                <a:ext cx="5616602" cy="585097"/>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4" name="CuadroTexto 3"/>
              <p:cNvSpPr txBox="1"/>
              <p:nvPr/>
            </p:nvSpPr>
            <p:spPr>
              <a:xfrm>
                <a:off x="1051318" y="2945328"/>
                <a:ext cx="6560129" cy="369332"/>
              </a:xfrm>
              <a:prstGeom prst="rect">
                <a:avLst/>
              </a:prstGeom>
              <a:noFill/>
            </p:spPr>
            <p:txBody>
              <a:bodyPr wrap="none" rtlCol="0">
                <a:spAutoFit/>
              </a:bodyPr>
              <a:lstStyle/>
              <a:p>
                <a:r>
                  <a:rPr lang="es-ES" dirty="0"/>
                  <a:t>Donde U(z) es la transformada z de la función delta Kronecker </a:t>
                </a:r>
                <a14:m>
                  <m:oMath xmlns:m="http://schemas.openxmlformats.org/officeDocument/2006/math">
                    <m:r>
                      <a:rPr lang="es-ES" i="1" smtClean="0">
                        <a:latin typeface="Cambria Math" panose="02040503050406030204" pitchFamily="18" charset="0"/>
                        <a:ea typeface="Cambria Math" panose="02040503050406030204" pitchFamily="18" charset="0"/>
                      </a:rPr>
                      <m:t>𝛿</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oMath>
                </a14:m>
                <a:r>
                  <a:rPr lang="es-ES" dirty="0"/>
                  <a:t> </a:t>
                </a:r>
                <a:endParaRPr lang="es-PE" dirty="0"/>
              </a:p>
            </p:txBody>
          </p:sp>
        </mc:Choice>
        <mc:Fallback xmlns="">
          <p:sp>
            <p:nvSpPr>
              <p:cNvPr id="4" name="CuadroTexto 3"/>
              <p:cNvSpPr txBox="1">
                <a:spLocks noRot="1" noChangeAspect="1" noMove="1" noResize="1" noEditPoints="1" noAdjustHandles="1" noChangeArrowheads="1" noChangeShapeType="1" noTextEdit="1"/>
              </p:cNvSpPr>
              <p:nvPr/>
            </p:nvSpPr>
            <p:spPr>
              <a:xfrm>
                <a:off x="1051318" y="2945328"/>
                <a:ext cx="6560129" cy="369332"/>
              </a:xfrm>
              <a:prstGeom prst="rect">
                <a:avLst/>
              </a:prstGeom>
              <a:blipFill>
                <a:blip r:embed="rId3"/>
                <a:stretch>
                  <a:fillRect l="-74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p:cNvSpPr txBox="1"/>
              <p:nvPr/>
            </p:nvSpPr>
            <p:spPr>
              <a:xfrm>
                <a:off x="1150883" y="3612643"/>
                <a:ext cx="59168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𝑋</m:t>
                      </m:r>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i="1">
                          <a:latin typeface="Cambria Math" panose="02040503050406030204" pitchFamily="18" charset="0"/>
                        </a:rPr>
                        <m:t>−1,2</m:t>
                      </m:r>
                      <m:sSup>
                        <m:sSupPr>
                          <m:ctrlPr>
                            <a:rPr lang="es-ES" i="1">
                              <a:latin typeface="Cambria Math" panose="02040503050406030204" pitchFamily="18" charset="0"/>
                            </a:rPr>
                          </m:ctrlPr>
                        </m:sSupPr>
                        <m:e>
                          <m:r>
                            <a:rPr lang="es-ES" i="1">
                              <a:latin typeface="Cambria Math" panose="02040503050406030204" pitchFamily="18" charset="0"/>
                            </a:rPr>
                            <m:t>𝑧</m:t>
                          </m:r>
                        </m:e>
                        <m:sup>
                          <m:r>
                            <a:rPr lang="es-ES" i="1">
                              <a:latin typeface="Cambria Math" panose="02040503050406030204" pitchFamily="18" charset="0"/>
                            </a:rPr>
                            <m:t>−1</m:t>
                          </m:r>
                        </m:sup>
                      </m:sSup>
                      <m:r>
                        <a:rPr lang="es-ES" i="1">
                          <a:latin typeface="Cambria Math" panose="02040503050406030204" pitchFamily="18" charset="0"/>
                        </a:rPr>
                        <m:t>𝑋</m:t>
                      </m:r>
                      <m:d>
                        <m:dPr>
                          <m:ctrlPr>
                            <a:rPr lang="es-ES" i="1">
                              <a:latin typeface="Cambria Math" panose="02040503050406030204" pitchFamily="18" charset="0"/>
                            </a:rPr>
                          </m:ctrlPr>
                        </m:dPr>
                        <m:e>
                          <m:r>
                            <a:rPr lang="es-ES" i="1">
                              <a:latin typeface="Cambria Math" panose="02040503050406030204" pitchFamily="18" charset="0"/>
                            </a:rPr>
                            <m:t>𝑧</m:t>
                          </m:r>
                        </m:e>
                      </m:d>
                      <m:r>
                        <a:rPr lang="es-ES" i="1">
                          <a:latin typeface="Cambria Math" panose="02040503050406030204" pitchFamily="18" charset="0"/>
                        </a:rPr>
                        <m:t>+0,2</m:t>
                      </m:r>
                      <m:sSup>
                        <m:sSupPr>
                          <m:ctrlPr>
                            <a:rPr lang="es-ES" i="1">
                              <a:latin typeface="Cambria Math" panose="02040503050406030204" pitchFamily="18" charset="0"/>
                            </a:rPr>
                          </m:ctrlPr>
                        </m:sSupPr>
                        <m:e>
                          <m:r>
                            <a:rPr lang="es-ES" i="1">
                              <a:latin typeface="Cambria Math" panose="02040503050406030204" pitchFamily="18" charset="0"/>
                            </a:rPr>
                            <m:t>𝑧</m:t>
                          </m:r>
                        </m:e>
                        <m:sup>
                          <m:r>
                            <a:rPr lang="es-ES" i="1">
                              <a:latin typeface="Cambria Math" panose="02040503050406030204" pitchFamily="18" charset="0"/>
                            </a:rPr>
                            <m:t>−2</m:t>
                          </m:r>
                        </m:sup>
                      </m:sSup>
                      <m:r>
                        <a:rPr lang="es-ES" i="1">
                          <a:latin typeface="Cambria Math" panose="02040503050406030204" pitchFamily="18" charset="0"/>
                        </a:rPr>
                        <m:t>𝑋</m:t>
                      </m:r>
                      <m:d>
                        <m:dPr>
                          <m:ctrlPr>
                            <a:rPr lang="es-ES" i="1">
                              <a:latin typeface="Cambria Math" panose="02040503050406030204" pitchFamily="18" charset="0"/>
                            </a:rPr>
                          </m:ctrlPr>
                        </m:dPr>
                        <m:e>
                          <m:r>
                            <a:rPr lang="es-ES" i="1">
                              <a:latin typeface="Cambria Math" panose="02040503050406030204" pitchFamily="18" charset="0"/>
                            </a:rPr>
                            <m:t>𝑧</m:t>
                          </m:r>
                        </m:e>
                      </m:d>
                      <m:r>
                        <a:rPr lang="es-ES" b="0" i="1" smtClean="0">
                          <a:latin typeface="Cambria Math" panose="02040503050406030204" pitchFamily="18" charset="0"/>
                        </a:rPr>
                        <m:t>=</m:t>
                      </m:r>
                      <m:r>
                        <a:rPr lang="es-ES" i="1">
                          <a:latin typeface="Cambria Math" panose="02040503050406030204" pitchFamily="18" charset="0"/>
                        </a:rPr>
                        <m:t>10</m:t>
                      </m:r>
                      <m:sSup>
                        <m:sSupPr>
                          <m:ctrlPr>
                            <a:rPr lang="es-ES" i="1">
                              <a:latin typeface="Cambria Math" panose="02040503050406030204" pitchFamily="18" charset="0"/>
                            </a:rPr>
                          </m:ctrlPr>
                        </m:sSupPr>
                        <m:e>
                          <m:r>
                            <a:rPr lang="es-ES" i="1">
                              <a:latin typeface="Cambria Math" panose="02040503050406030204" pitchFamily="18" charset="0"/>
                            </a:rPr>
                            <m:t>𝑧</m:t>
                          </m:r>
                        </m:e>
                        <m:sup>
                          <m:r>
                            <a:rPr lang="es-ES" i="1">
                              <a:latin typeface="Cambria Math" panose="02040503050406030204" pitchFamily="18" charset="0"/>
                            </a:rPr>
                            <m:t>−1</m:t>
                          </m:r>
                        </m:sup>
                      </m:sSup>
                      <m:r>
                        <a:rPr lang="es-ES" b="0" i="1" smtClean="0">
                          <a:latin typeface="Cambria Math" panose="02040503050406030204" pitchFamily="18" charset="0"/>
                        </a:rPr>
                        <m:t>𝑈</m:t>
                      </m:r>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)+5</m:t>
                      </m:r>
                      <m:sSup>
                        <m:sSupPr>
                          <m:ctrlPr>
                            <a:rPr lang="es-ES" i="1">
                              <a:latin typeface="Cambria Math" panose="02040503050406030204" pitchFamily="18" charset="0"/>
                            </a:rPr>
                          </m:ctrlPr>
                        </m:sSupPr>
                        <m:e>
                          <m:r>
                            <a:rPr lang="es-ES" i="1">
                              <a:latin typeface="Cambria Math" panose="02040503050406030204" pitchFamily="18" charset="0"/>
                            </a:rPr>
                            <m:t>𝑧</m:t>
                          </m:r>
                        </m:e>
                        <m:sup>
                          <m:r>
                            <a:rPr lang="es-ES" i="1">
                              <a:latin typeface="Cambria Math" panose="02040503050406030204" pitchFamily="18" charset="0"/>
                            </a:rPr>
                            <m:t>−2</m:t>
                          </m:r>
                        </m:sup>
                      </m:sSup>
                      <m:r>
                        <a:rPr lang="es-ES" b="0" i="1" smtClean="0">
                          <a:latin typeface="Cambria Math" panose="02040503050406030204" pitchFamily="18" charset="0"/>
                        </a:rPr>
                        <m:t>𝑈</m:t>
                      </m:r>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m:t>
                      </m:r>
                    </m:oMath>
                  </m:oMathPara>
                </a14:m>
                <a:endParaRPr lang="es-PE"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150883" y="3612643"/>
                <a:ext cx="5916876" cy="276999"/>
              </a:xfrm>
              <a:prstGeom prst="rect">
                <a:avLst/>
              </a:prstGeom>
              <a:blipFill>
                <a:blip r:embed="rId4"/>
                <a:stretch>
                  <a:fillRect l="-515" t="-4444" r="-1031" b="-35556"/>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 name="Rectángulo 6"/>
              <p:cNvSpPr/>
              <p:nvPr/>
            </p:nvSpPr>
            <p:spPr>
              <a:xfrm>
                <a:off x="1051318" y="4187625"/>
                <a:ext cx="6560129" cy="369332"/>
              </a:xfrm>
              <a:prstGeom prst="rect">
                <a:avLst/>
              </a:prstGeom>
            </p:spPr>
            <p:txBody>
              <a:bodyPr wrap="square">
                <a:spAutoFit/>
              </a:bodyPr>
              <a:lstStyle/>
              <a:p>
                <a:r>
                  <a:rPr lang="es-ES" dirty="0"/>
                  <a:t>x</a:t>
                </a:r>
                <a14:m>
                  <m:oMath xmlns:m="http://schemas.openxmlformats.org/officeDocument/2006/math">
                    <m:d>
                      <m:dPr>
                        <m:ctrlPr>
                          <a:rPr lang="es-ES" i="1">
                            <a:latin typeface="Cambria Math" panose="02040503050406030204" pitchFamily="18" charset="0"/>
                          </a:rPr>
                        </m:ctrlPr>
                      </m:dPr>
                      <m:e>
                        <m:r>
                          <a:rPr lang="es-ES" b="0" i="1" smtClean="0">
                            <a:latin typeface="Cambria Math" panose="02040503050406030204" pitchFamily="18" charset="0"/>
                          </a:rPr>
                          <m:t>𝑘</m:t>
                        </m:r>
                      </m:e>
                    </m:d>
                    <m:r>
                      <a:rPr lang="es-ES" i="1">
                        <a:latin typeface="Cambria Math" panose="02040503050406030204" pitchFamily="18" charset="0"/>
                      </a:rPr>
                      <m:t>−1,2</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−1) +0,2</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 =10</m:t>
                    </m:r>
                    <m:r>
                      <a:rPr lang="es-ES" i="1" smtClean="0">
                        <a:latin typeface="Cambria Math" panose="02040503050406030204" pitchFamily="18" charset="0"/>
                        <a:ea typeface="Cambria Math" panose="02040503050406030204" pitchFamily="18" charset="0"/>
                      </a:rPr>
                      <m:t>𝛿</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−1)+5</m:t>
                    </m:r>
                    <m:r>
                      <a:rPr lang="es-ES" i="1">
                        <a:latin typeface="Cambria Math" panose="02040503050406030204" pitchFamily="18" charset="0"/>
                        <a:ea typeface="Cambria Math" panose="02040503050406030204" pitchFamily="18" charset="0"/>
                      </a:rPr>
                      <m:t>𝛿</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𝑘</m:t>
                    </m:r>
                    <m:r>
                      <a:rPr lang="es-ES" i="1">
                        <a:latin typeface="Cambria Math" panose="02040503050406030204" pitchFamily="18" charset="0"/>
                        <a:ea typeface="Cambria Math" panose="02040503050406030204" pitchFamily="18" charset="0"/>
                      </a:rPr>
                      <m:t>−2)</m:t>
                    </m:r>
                  </m:oMath>
                </a14:m>
                <a:endParaRPr lang="es-PE" dirty="0"/>
              </a:p>
            </p:txBody>
          </p:sp>
        </mc:Choice>
        <mc:Fallback xmlns="">
          <p:sp>
            <p:nvSpPr>
              <p:cNvPr id="7" name="Rectángulo 6"/>
              <p:cNvSpPr>
                <a:spLocks noRot="1" noChangeAspect="1" noMove="1" noResize="1" noEditPoints="1" noAdjustHandles="1" noChangeArrowheads="1" noChangeShapeType="1" noTextEdit="1"/>
              </p:cNvSpPr>
              <p:nvPr/>
            </p:nvSpPr>
            <p:spPr>
              <a:xfrm>
                <a:off x="1051318" y="4187625"/>
                <a:ext cx="6560129" cy="369332"/>
              </a:xfrm>
              <a:prstGeom prst="rect">
                <a:avLst/>
              </a:prstGeom>
              <a:blipFill>
                <a:blip r:embed="rId5"/>
                <a:stretch>
                  <a:fillRect l="-743" t="-9836" b="-2459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8" name="Rectángulo 7"/>
              <p:cNvSpPr/>
              <p:nvPr/>
            </p:nvSpPr>
            <p:spPr>
              <a:xfrm>
                <a:off x="1051317" y="4762607"/>
                <a:ext cx="6560129" cy="369332"/>
              </a:xfrm>
              <a:prstGeom prst="rect">
                <a:avLst/>
              </a:prstGeom>
            </p:spPr>
            <p:txBody>
              <a:bodyPr wrap="square">
                <a:spAutoFit/>
              </a:bodyPr>
              <a:lstStyle/>
              <a:p>
                <a:r>
                  <a:rPr lang="es-ES" dirty="0"/>
                  <a:t>x</a:t>
                </a:r>
                <a14:m>
                  <m:oMath xmlns:m="http://schemas.openxmlformats.org/officeDocument/2006/math">
                    <m:d>
                      <m:dPr>
                        <m:ctrlPr>
                          <a:rPr lang="es-ES" i="1">
                            <a:latin typeface="Cambria Math" panose="02040503050406030204" pitchFamily="18" charset="0"/>
                          </a:rPr>
                        </m:ctrlPr>
                      </m:dPr>
                      <m:e>
                        <m:r>
                          <a:rPr lang="es-ES" b="0" i="1" smtClean="0">
                            <a:latin typeface="Cambria Math" panose="02040503050406030204" pitchFamily="18" charset="0"/>
                          </a:rPr>
                          <m:t>𝑘</m:t>
                        </m:r>
                      </m:e>
                    </m:d>
                    <m:r>
                      <a:rPr lang="es-ES" b="0" i="1" smtClean="0">
                        <a:latin typeface="Cambria Math" panose="02040503050406030204" pitchFamily="18" charset="0"/>
                      </a:rPr>
                      <m:t>=</m:t>
                    </m:r>
                    <m:r>
                      <a:rPr lang="es-ES" i="1">
                        <a:latin typeface="Cambria Math" panose="02040503050406030204" pitchFamily="18" charset="0"/>
                      </a:rPr>
                      <m:t>1,2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−1</m:t>
                        </m:r>
                      </m:e>
                    </m:d>
                    <m:r>
                      <a:rPr lang="es-ES" b="0" i="1" smtClean="0">
                        <a:latin typeface="Cambria Math" panose="02040503050406030204" pitchFamily="18" charset="0"/>
                      </a:rPr>
                      <m:t>−</m:t>
                    </m:r>
                    <m:r>
                      <a:rPr lang="es-ES" i="1">
                        <a:latin typeface="Cambria Math" panose="02040503050406030204" pitchFamily="18" charset="0"/>
                      </a:rPr>
                      <m:t>0,2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−2</m:t>
                        </m:r>
                      </m:e>
                    </m:d>
                    <m:r>
                      <a:rPr lang="es-ES" b="0" i="1" smtClean="0">
                        <a:latin typeface="Cambria Math" panose="02040503050406030204" pitchFamily="18" charset="0"/>
                      </a:rPr>
                      <m:t>+</m:t>
                    </m:r>
                    <m:r>
                      <a:rPr lang="es-ES" i="1">
                        <a:latin typeface="Cambria Math" panose="02040503050406030204" pitchFamily="18" charset="0"/>
                      </a:rPr>
                      <m:t>10</m:t>
                    </m:r>
                    <m:r>
                      <a:rPr lang="es-ES" i="1" smtClean="0">
                        <a:latin typeface="Cambria Math" panose="02040503050406030204" pitchFamily="18" charset="0"/>
                        <a:ea typeface="Cambria Math" panose="02040503050406030204" pitchFamily="18" charset="0"/>
                      </a:rPr>
                      <m:t>𝛿</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−1)+5</m:t>
                    </m:r>
                    <m:r>
                      <a:rPr lang="es-ES" i="1">
                        <a:latin typeface="Cambria Math" panose="02040503050406030204" pitchFamily="18" charset="0"/>
                        <a:ea typeface="Cambria Math" panose="02040503050406030204" pitchFamily="18" charset="0"/>
                      </a:rPr>
                      <m:t>𝛿</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𝑘</m:t>
                    </m:r>
                    <m:r>
                      <a:rPr lang="es-ES" i="1">
                        <a:latin typeface="Cambria Math" panose="02040503050406030204" pitchFamily="18" charset="0"/>
                        <a:ea typeface="Cambria Math" panose="02040503050406030204" pitchFamily="18" charset="0"/>
                      </a:rPr>
                      <m:t>−2)</m:t>
                    </m:r>
                  </m:oMath>
                </a14:m>
                <a:endParaRPr lang="es-PE" dirty="0"/>
              </a:p>
            </p:txBody>
          </p:sp>
        </mc:Choice>
        <mc:Fallback xmlns="">
          <p:sp>
            <p:nvSpPr>
              <p:cNvPr id="8" name="Rectángulo 7"/>
              <p:cNvSpPr>
                <a:spLocks noRot="1" noChangeAspect="1" noMove="1" noResize="1" noEditPoints="1" noAdjustHandles="1" noChangeArrowheads="1" noChangeShapeType="1" noTextEdit="1"/>
              </p:cNvSpPr>
              <p:nvPr/>
            </p:nvSpPr>
            <p:spPr>
              <a:xfrm>
                <a:off x="1051317" y="4762607"/>
                <a:ext cx="6560129" cy="369332"/>
              </a:xfrm>
              <a:prstGeom prst="rect">
                <a:avLst/>
              </a:prstGeom>
              <a:blipFill>
                <a:blip r:embed="rId6"/>
                <a:stretch>
                  <a:fillRect l="-743" t="-8197" b="-24590"/>
                </a:stretch>
              </a:blipFill>
            </p:spPr>
            <p:txBody>
              <a:bodyPr/>
              <a:lstStyle/>
              <a:p>
                <a:r>
                  <a:rPr lang="es-PE">
                    <a:noFill/>
                  </a:rPr>
                  <a:t> </a:t>
                </a:r>
              </a:p>
            </p:txBody>
          </p:sp>
        </mc:Fallback>
      </mc:AlternateContent>
    </p:spTree>
    <p:extLst>
      <p:ext uri="{BB962C8B-B14F-4D97-AF65-F5344CB8AC3E}">
        <p14:creationId xmlns:p14="http://schemas.microsoft.com/office/powerpoint/2010/main" val="3213139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fontScale="90000"/>
          </a:bodyPr>
          <a:lstStyle/>
          <a:p>
            <a:r>
              <a:rPr lang="es-ES" dirty="0"/>
              <a:t>Método computacional: con ecuación en diferencias</a:t>
            </a:r>
            <a:endParaRPr lang="es-PE" dirty="0"/>
          </a:p>
        </p:txBody>
      </p:sp>
      <mc:AlternateContent xmlns:mc="http://schemas.openxmlformats.org/markup-compatibility/2006" xmlns:a14="http://schemas.microsoft.com/office/drawing/2010/main">
        <mc:Choice Requires="a14">
          <p:sp>
            <p:nvSpPr>
              <p:cNvPr id="9" name="Rectángulo 8"/>
              <p:cNvSpPr/>
              <p:nvPr/>
            </p:nvSpPr>
            <p:spPr>
              <a:xfrm>
                <a:off x="1291935" y="2758021"/>
                <a:ext cx="6560129" cy="369332"/>
              </a:xfrm>
              <a:prstGeom prst="rect">
                <a:avLst/>
              </a:prstGeom>
            </p:spPr>
            <p:txBody>
              <a:bodyPr wrap="square">
                <a:spAutoFit/>
              </a:bodyPr>
              <a:lstStyle/>
              <a:p>
                <a:r>
                  <a:rPr lang="es-ES" dirty="0"/>
                  <a:t>x</a:t>
                </a:r>
                <a14:m>
                  <m:oMath xmlns:m="http://schemas.openxmlformats.org/officeDocument/2006/math">
                    <m:d>
                      <m:dPr>
                        <m:ctrlPr>
                          <a:rPr lang="es-ES" i="1">
                            <a:latin typeface="Cambria Math" panose="02040503050406030204" pitchFamily="18" charset="0"/>
                          </a:rPr>
                        </m:ctrlPr>
                      </m:dPr>
                      <m:e>
                        <m:r>
                          <a:rPr lang="es-ES" b="0" i="1" smtClean="0">
                            <a:latin typeface="Cambria Math" panose="02040503050406030204" pitchFamily="18" charset="0"/>
                          </a:rPr>
                          <m:t>0</m:t>
                        </m:r>
                      </m:e>
                    </m:d>
                    <m:r>
                      <a:rPr lang="es-ES" b="0" i="1" smtClean="0">
                        <a:latin typeface="Cambria Math" panose="02040503050406030204" pitchFamily="18" charset="0"/>
                      </a:rPr>
                      <m:t>=</m:t>
                    </m:r>
                    <m:r>
                      <a:rPr lang="es-ES" i="1">
                        <a:latin typeface="Cambria Math" panose="02040503050406030204" pitchFamily="18" charset="0"/>
                      </a:rPr>
                      <m:t>1,2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−1</m:t>
                        </m:r>
                      </m:e>
                    </m:d>
                    <m:r>
                      <a:rPr lang="es-ES" b="0" i="1" smtClean="0">
                        <a:latin typeface="Cambria Math" panose="02040503050406030204" pitchFamily="18" charset="0"/>
                      </a:rPr>
                      <m:t>−</m:t>
                    </m:r>
                    <m:r>
                      <a:rPr lang="es-ES" i="1">
                        <a:latin typeface="Cambria Math" panose="02040503050406030204" pitchFamily="18" charset="0"/>
                      </a:rPr>
                      <m:t>0,2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−2</m:t>
                        </m:r>
                      </m:e>
                    </m:d>
                    <m:r>
                      <a:rPr lang="es-ES" b="0" i="1" smtClean="0">
                        <a:latin typeface="Cambria Math" panose="02040503050406030204" pitchFamily="18" charset="0"/>
                      </a:rPr>
                      <m:t>+</m:t>
                    </m:r>
                    <m:r>
                      <a:rPr lang="es-ES" i="1">
                        <a:latin typeface="Cambria Math" panose="02040503050406030204" pitchFamily="18" charset="0"/>
                      </a:rPr>
                      <m:t>10</m:t>
                    </m:r>
                    <m:r>
                      <a:rPr lang="es-ES" i="1" smtClean="0">
                        <a:latin typeface="Cambria Math" panose="02040503050406030204" pitchFamily="18" charset="0"/>
                        <a:ea typeface="Cambria Math" panose="02040503050406030204" pitchFamily="18" charset="0"/>
                      </a:rPr>
                      <m:t>𝛿</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e>
                    </m:d>
                    <m:r>
                      <a:rPr lang="es-ES" i="1">
                        <a:latin typeface="Cambria Math" panose="02040503050406030204" pitchFamily="18" charset="0"/>
                      </a:rPr>
                      <m:t>+5</m:t>
                    </m:r>
                    <m:r>
                      <a:rPr lang="es-ES" i="1">
                        <a:latin typeface="Cambria Math" panose="02040503050406030204" pitchFamily="18" charset="0"/>
                        <a:ea typeface="Cambria Math" panose="02040503050406030204" pitchFamily="18" charset="0"/>
                      </a:rPr>
                      <m:t>𝛿</m:t>
                    </m:r>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2</m:t>
                        </m:r>
                      </m:e>
                    </m:d>
                    <m:r>
                      <a:rPr lang="es-ES" b="0" i="1" smtClean="0">
                        <a:latin typeface="Cambria Math" panose="02040503050406030204" pitchFamily="18" charset="0"/>
                        <a:ea typeface="Cambria Math" panose="02040503050406030204" pitchFamily="18" charset="0"/>
                      </a:rPr>
                      <m:t>=0</m:t>
                    </m:r>
                  </m:oMath>
                </a14:m>
                <a:endParaRPr lang="es-PE" dirty="0"/>
              </a:p>
            </p:txBody>
          </p:sp>
        </mc:Choice>
        <mc:Fallback xmlns="">
          <p:sp>
            <p:nvSpPr>
              <p:cNvPr id="9" name="Rectángulo 8"/>
              <p:cNvSpPr>
                <a:spLocks noRot="1" noChangeAspect="1" noMove="1" noResize="1" noEditPoints="1" noAdjustHandles="1" noChangeArrowheads="1" noChangeShapeType="1" noTextEdit="1"/>
              </p:cNvSpPr>
              <p:nvPr/>
            </p:nvSpPr>
            <p:spPr>
              <a:xfrm>
                <a:off x="1291935" y="2758021"/>
                <a:ext cx="6560129" cy="369332"/>
              </a:xfrm>
              <a:prstGeom prst="rect">
                <a:avLst/>
              </a:prstGeom>
              <a:blipFill>
                <a:blip r:embed="rId2"/>
                <a:stretch>
                  <a:fillRect l="-836" t="-8197" b="-24590"/>
                </a:stretch>
              </a:blipFill>
            </p:spPr>
            <p:txBody>
              <a:bodyPr/>
              <a:lstStyle/>
              <a:p>
                <a:r>
                  <a:rPr lang="es-PE">
                    <a:noFill/>
                  </a:rPr>
                  <a:t> </a:t>
                </a:r>
              </a:p>
            </p:txBody>
          </p:sp>
        </mc:Fallback>
      </mc:AlternateContent>
      <p:sp>
        <p:nvSpPr>
          <p:cNvPr id="10" name="CuadroTexto 9"/>
          <p:cNvSpPr txBox="1"/>
          <p:nvPr/>
        </p:nvSpPr>
        <p:spPr>
          <a:xfrm>
            <a:off x="1072338" y="2388689"/>
            <a:ext cx="1460656" cy="369332"/>
          </a:xfrm>
          <a:prstGeom prst="rect">
            <a:avLst/>
          </a:prstGeom>
          <a:noFill/>
        </p:spPr>
        <p:txBody>
          <a:bodyPr wrap="none" rtlCol="0">
            <a:spAutoFit/>
          </a:bodyPr>
          <a:lstStyle/>
          <a:p>
            <a:r>
              <a:rPr lang="es-ES" dirty="0"/>
              <a:t>Haciendo k=0</a:t>
            </a:r>
            <a:endParaRPr lang="es-PE" dirty="0"/>
          </a:p>
        </p:txBody>
      </p:sp>
      <mc:AlternateContent xmlns:mc="http://schemas.openxmlformats.org/markup-compatibility/2006" xmlns:a14="http://schemas.microsoft.com/office/drawing/2010/main">
        <mc:Choice Requires="a14">
          <p:sp>
            <p:nvSpPr>
              <p:cNvPr id="11" name="Rectángulo 10"/>
              <p:cNvSpPr/>
              <p:nvPr/>
            </p:nvSpPr>
            <p:spPr>
              <a:xfrm>
                <a:off x="1319331" y="2035172"/>
                <a:ext cx="6560129" cy="369332"/>
              </a:xfrm>
              <a:prstGeom prst="rect">
                <a:avLst/>
              </a:prstGeom>
            </p:spPr>
            <p:txBody>
              <a:bodyPr wrap="square">
                <a:spAutoFit/>
              </a:bodyPr>
              <a:lstStyle/>
              <a:p>
                <a:r>
                  <a:rPr lang="es-ES" dirty="0"/>
                  <a:t>x</a:t>
                </a:r>
                <a14:m>
                  <m:oMath xmlns:m="http://schemas.openxmlformats.org/officeDocument/2006/math">
                    <m:d>
                      <m:dPr>
                        <m:ctrlPr>
                          <a:rPr lang="es-ES" i="1">
                            <a:latin typeface="Cambria Math" panose="02040503050406030204" pitchFamily="18" charset="0"/>
                          </a:rPr>
                        </m:ctrlPr>
                      </m:dPr>
                      <m:e>
                        <m:r>
                          <a:rPr lang="es-ES" b="0" i="1" smtClean="0">
                            <a:latin typeface="Cambria Math" panose="02040503050406030204" pitchFamily="18" charset="0"/>
                          </a:rPr>
                          <m:t>𝑘</m:t>
                        </m:r>
                      </m:e>
                    </m:d>
                    <m:r>
                      <a:rPr lang="es-ES" b="0" i="1" smtClean="0">
                        <a:latin typeface="Cambria Math" panose="02040503050406030204" pitchFamily="18" charset="0"/>
                      </a:rPr>
                      <m:t>=</m:t>
                    </m:r>
                    <m:r>
                      <a:rPr lang="es-ES" i="1">
                        <a:latin typeface="Cambria Math" panose="02040503050406030204" pitchFamily="18" charset="0"/>
                      </a:rPr>
                      <m:t>1,2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−1</m:t>
                        </m:r>
                      </m:e>
                    </m:d>
                    <m:r>
                      <a:rPr lang="es-ES" b="0" i="1" smtClean="0">
                        <a:latin typeface="Cambria Math" panose="02040503050406030204" pitchFamily="18" charset="0"/>
                      </a:rPr>
                      <m:t>−</m:t>
                    </m:r>
                    <m:r>
                      <a:rPr lang="es-ES" i="1">
                        <a:latin typeface="Cambria Math" panose="02040503050406030204" pitchFamily="18" charset="0"/>
                      </a:rPr>
                      <m:t>0,2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−2</m:t>
                        </m:r>
                      </m:e>
                    </m:d>
                    <m:r>
                      <a:rPr lang="es-ES" b="0" i="1" smtClean="0">
                        <a:latin typeface="Cambria Math" panose="02040503050406030204" pitchFamily="18" charset="0"/>
                      </a:rPr>
                      <m:t>+</m:t>
                    </m:r>
                    <m:r>
                      <a:rPr lang="es-ES" i="1">
                        <a:latin typeface="Cambria Math" panose="02040503050406030204" pitchFamily="18" charset="0"/>
                      </a:rPr>
                      <m:t>10</m:t>
                    </m:r>
                    <m:r>
                      <a:rPr lang="es-ES" i="1" smtClean="0">
                        <a:latin typeface="Cambria Math" panose="02040503050406030204" pitchFamily="18" charset="0"/>
                        <a:ea typeface="Cambria Math" panose="02040503050406030204" pitchFamily="18" charset="0"/>
                      </a:rPr>
                      <m:t>𝛿</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−1)+5</m:t>
                    </m:r>
                    <m:r>
                      <a:rPr lang="es-ES" i="1">
                        <a:latin typeface="Cambria Math" panose="02040503050406030204" pitchFamily="18" charset="0"/>
                        <a:ea typeface="Cambria Math" panose="02040503050406030204" pitchFamily="18" charset="0"/>
                      </a:rPr>
                      <m:t>𝛿</m:t>
                    </m:r>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𝑘</m:t>
                    </m:r>
                    <m:r>
                      <a:rPr lang="es-ES" i="1">
                        <a:latin typeface="Cambria Math" panose="02040503050406030204" pitchFamily="18" charset="0"/>
                        <a:ea typeface="Cambria Math" panose="02040503050406030204" pitchFamily="18" charset="0"/>
                      </a:rPr>
                      <m:t>−2)</m:t>
                    </m:r>
                  </m:oMath>
                </a14:m>
                <a:endParaRPr lang="es-PE" dirty="0"/>
              </a:p>
            </p:txBody>
          </p:sp>
        </mc:Choice>
        <mc:Fallback xmlns="">
          <p:sp>
            <p:nvSpPr>
              <p:cNvPr id="11" name="Rectángulo 10"/>
              <p:cNvSpPr>
                <a:spLocks noRot="1" noChangeAspect="1" noMove="1" noResize="1" noEditPoints="1" noAdjustHandles="1" noChangeArrowheads="1" noChangeShapeType="1" noTextEdit="1"/>
              </p:cNvSpPr>
              <p:nvPr/>
            </p:nvSpPr>
            <p:spPr>
              <a:xfrm>
                <a:off x="1319331" y="2035172"/>
                <a:ext cx="6560129" cy="369332"/>
              </a:xfrm>
              <a:prstGeom prst="rect">
                <a:avLst/>
              </a:prstGeom>
              <a:blipFill>
                <a:blip r:embed="rId3"/>
                <a:stretch>
                  <a:fillRect l="-743" t="-10000" b="-2666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2" name="Rectángulo 11"/>
              <p:cNvSpPr/>
              <p:nvPr/>
            </p:nvSpPr>
            <p:spPr>
              <a:xfrm>
                <a:off x="1291935" y="3585189"/>
                <a:ext cx="6560129" cy="369332"/>
              </a:xfrm>
              <a:prstGeom prst="rect">
                <a:avLst/>
              </a:prstGeom>
            </p:spPr>
            <p:txBody>
              <a:bodyPr wrap="square">
                <a:spAutoFit/>
              </a:bodyPr>
              <a:lstStyle/>
              <a:p>
                <a:r>
                  <a:rPr lang="es-ES" dirty="0"/>
                  <a:t>x</a:t>
                </a:r>
                <a14:m>
                  <m:oMath xmlns:m="http://schemas.openxmlformats.org/officeDocument/2006/math">
                    <m:d>
                      <m:dPr>
                        <m:ctrlPr>
                          <a:rPr lang="es-ES" i="1">
                            <a:latin typeface="Cambria Math" panose="02040503050406030204" pitchFamily="18" charset="0"/>
                          </a:rPr>
                        </m:ctrlPr>
                      </m:dPr>
                      <m:e>
                        <m:r>
                          <a:rPr lang="es-ES" b="0" i="1" smtClean="0">
                            <a:latin typeface="Cambria Math" panose="02040503050406030204" pitchFamily="18" charset="0"/>
                          </a:rPr>
                          <m:t>1</m:t>
                        </m:r>
                      </m:e>
                    </m:d>
                    <m:r>
                      <a:rPr lang="es-ES" b="0" i="1" smtClean="0">
                        <a:latin typeface="Cambria Math" panose="02040503050406030204" pitchFamily="18" charset="0"/>
                      </a:rPr>
                      <m:t>=</m:t>
                    </m:r>
                    <m:r>
                      <a:rPr lang="es-ES" i="1">
                        <a:latin typeface="Cambria Math" panose="02040503050406030204" pitchFamily="18" charset="0"/>
                      </a:rPr>
                      <m:t>1,2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0</m:t>
                        </m:r>
                      </m:e>
                    </m:d>
                    <m:r>
                      <a:rPr lang="es-ES" b="0" i="1" smtClean="0">
                        <a:latin typeface="Cambria Math" panose="02040503050406030204" pitchFamily="18" charset="0"/>
                      </a:rPr>
                      <m:t>−</m:t>
                    </m:r>
                    <m:r>
                      <a:rPr lang="es-ES" i="1">
                        <a:latin typeface="Cambria Math" panose="02040503050406030204" pitchFamily="18" charset="0"/>
                      </a:rPr>
                      <m:t>0,2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−1</m:t>
                        </m:r>
                      </m:e>
                    </m:d>
                    <m:r>
                      <a:rPr lang="es-ES" b="0" i="1" smtClean="0">
                        <a:latin typeface="Cambria Math" panose="02040503050406030204" pitchFamily="18" charset="0"/>
                      </a:rPr>
                      <m:t>+</m:t>
                    </m:r>
                    <m:r>
                      <a:rPr lang="es-ES" i="1">
                        <a:latin typeface="Cambria Math" panose="02040503050406030204" pitchFamily="18" charset="0"/>
                      </a:rPr>
                      <m:t>10</m:t>
                    </m:r>
                    <m:r>
                      <a:rPr lang="es-ES" i="1" smtClean="0">
                        <a:latin typeface="Cambria Math" panose="02040503050406030204" pitchFamily="18" charset="0"/>
                        <a:ea typeface="Cambria Math" panose="02040503050406030204" pitchFamily="18" charset="0"/>
                      </a:rPr>
                      <m:t>𝛿</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m:t>
                        </m:r>
                      </m:e>
                    </m:d>
                    <m:r>
                      <a:rPr lang="es-ES" i="1">
                        <a:latin typeface="Cambria Math" panose="02040503050406030204" pitchFamily="18" charset="0"/>
                      </a:rPr>
                      <m:t>+5</m:t>
                    </m:r>
                    <m:r>
                      <a:rPr lang="es-ES" i="1">
                        <a:latin typeface="Cambria Math" panose="02040503050406030204" pitchFamily="18" charset="0"/>
                        <a:ea typeface="Cambria Math" panose="02040503050406030204" pitchFamily="18" charset="0"/>
                      </a:rPr>
                      <m:t>𝛿</m:t>
                    </m:r>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=10</m:t>
                    </m:r>
                  </m:oMath>
                </a14:m>
                <a:endParaRPr lang="es-PE" dirty="0"/>
              </a:p>
            </p:txBody>
          </p:sp>
        </mc:Choice>
        <mc:Fallback xmlns="">
          <p:sp>
            <p:nvSpPr>
              <p:cNvPr id="12" name="Rectángulo 11"/>
              <p:cNvSpPr>
                <a:spLocks noRot="1" noChangeAspect="1" noMove="1" noResize="1" noEditPoints="1" noAdjustHandles="1" noChangeArrowheads="1" noChangeShapeType="1" noTextEdit="1"/>
              </p:cNvSpPr>
              <p:nvPr/>
            </p:nvSpPr>
            <p:spPr>
              <a:xfrm>
                <a:off x="1291935" y="3585189"/>
                <a:ext cx="6560129" cy="369332"/>
              </a:xfrm>
              <a:prstGeom prst="rect">
                <a:avLst/>
              </a:prstGeom>
              <a:blipFill>
                <a:blip r:embed="rId4"/>
                <a:stretch>
                  <a:fillRect l="-836" t="-8197" b="-24590"/>
                </a:stretch>
              </a:blipFill>
            </p:spPr>
            <p:txBody>
              <a:bodyPr/>
              <a:lstStyle/>
              <a:p>
                <a:r>
                  <a:rPr lang="es-PE">
                    <a:noFill/>
                  </a:rPr>
                  <a:t> </a:t>
                </a:r>
              </a:p>
            </p:txBody>
          </p:sp>
        </mc:Fallback>
      </mc:AlternateContent>
      <p:sp>
        <p:nvSpPr>
          <p:cNvPr id="13" name="CuadroTexto 12"/>
          <p:cNvSpPr txBox="1"/>
          <p:nvPr/>
        </p:nvSpPr>
        <p:spPr>
          <a:xfrm>
            <a:off x="1072338" y="3215857"/>
            <a:ext cx="1460656" cy="369332"/>
          </a:xfrm>
          <a:prstGeom prst="rect">
            <a:avLst/>
          </a:prstGeom>
          <a:noFill/>
        </p:spPr>
        <p:txBody>
          <a:bodyPr wrap="none" rtlCol="0">
            <a:spAutoFit/>
          </a:bodyPr>
          <a:lstStyle/>
          <a:p>
            <a:r>
              <a:rPr lang="es-ES" dirty="0"/>
              <a:t>Haciendo k=1</a:t>
            </a:r>
            <a:endParaRPr lang="es-PE" dirty="0"/>
          </a:p>
        </p:txBody>
      </p:sp>
      <mc:AlternateContent xmlns:mc="http://schemas.openxmlformats.org/markup-compatibility/2006" xmlns:a14="http://schemas.microsoft.com/office/drawing/2010/main">
        <mc:Choice Requires="a14">
          <p:sp>
            <p:nvSpPr>
              <p:cNvPr id="14" name="Rectángulo 13"/>
              <p:cNvSpPr/>
              <p:nvPr/>
            </p:nvSpPr>
            <p:spPr>
              <a:xfrm>
                <a:off x="1319331" y="4412357"/>
                <a:ext cx="6560129" cy="369332"/>
              </a:xfrm>
              <a:prstGeom prst="rect">
                <a:avLst/>
              </a:prstGeom>
            </p:spPr>
            <p:txBody>
              <a:bodyPr wrap="square">
                <a:spAutoFit/>
              </a:bodyPr>
              <a:lstStyle/>
              <a:p>
                <a:r>
                  <a:rPr lang="es-ES" dirty="0"/>
                  <a:t>x</a:t>
                </a:r>
                <a14:m>
                  <m:oMath xmlns:m="http://schemas.openxmlformats.org/officeDocument/2006/math">
                    <m:d>
                      <m:dPr>
                        <m:ctrlPr>
                          <a:rPr lang="es-ES" i="1">
                            <a:latin typeface="Cambria Math" panose="02040503050406030204" pitchFamily="18" charset="0"/>
                          </a:rPr>
                        </m:ctrlPr>
                      </m:dPr>
                      <m:e>
                        <m:r>
                          <a:rPr lang="es-ES" b="0" i="1" smtClean="0">
                            <a:latin typeface="Cambria Math" panose="02040503050406030204" pitchFamily="18" charset="0"/>
                          </a:rPr>
                          <m:t>2</m:t>
                        </m:r>
                      </m:e>
                    </m:d>
                    <m:r>
                      <a:rPr lang="es-ES" b="0" i="1" smtClean="0">
                        <a:latin typeface="Cambria Math" panose="02040503050406030204" pitchFamily="18" charset="0"/>
                      </a:rPr>
                      <m:t>=</m:t>
                    </m:r>
                    <m:r>
                      <a:rPr lang="es-ES" i="1">
                        <a:latin typeface="Cambria Math" panose="02040503050406030204" pitchFamily="18" charset="0"/>
                      </a:rPr>
                      <m:t>1,2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1</m:t>
                        </m:r>
                      </m:e>
                    </m:d>
                    <m:r>
                      <a:rPr lang="es-ES" b="0" i="1" smtClean="0">
                        <a:latin typeface="Cambria Math" panose="02040503050406030204" pitchFamily="18" charset="0"/>
                      </a:rPr>
                      <m:t>−</m:t>
                    </m:r>
                    <m:r>
                      <a:rPr lang="es-ES" i="1">
                        <a:latin typeface="Cambria Math" panose="02040503050406030204" pitchFamily="18" charset="0"/>
                      </a:rPr>
                      <m:t>0,2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0</m:t>
                        </m:r>
                      </m:e>
                    </m:d>
                    <m:r>
                      <a:rPr lang="es-ES" b="0" i="1" smtClean="0">
                        <a:latin typeface="Cambria Math" panose="02040503050406030204" pitchFamily="18" charset="0"/>
                      </a:rPr>
                      <m:t>+</m:t>
                    </m:r>
                    <m:r>
                      <a:rPr lang="es-ES" i="1">
                        <a:latin typeface="Cambria Math" panose="02040503050406030204" pitchFamily="18" charset="0"/>
                      </a:rPr>
                      <m:t>10</m:t>
                    </m:r>
                    <m:r>
                      <a:rPr lang="es-ES" i="1" smtClean="0">
                        <a:latin typeface="Cambria Math" panose="02040503050406030204" pitchFamily="18" charset="0"/>
                        <a:ea typeface="Cambria Math" panose="02040503050406030204" pitchFamily="18" charset="0"/>
                      </a:rPr>
                      <m:t>𝛿</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e>
                    </m:d>
                    <m:r>
                      <a:rPr lang="es-ES" i="1">
                        <a:latin typeface="Cambria Math" panose="02040503050406030204" pitchFamily="18" charset="0"/>
                      </a:rPr>
                      <m:t>+5</m:t>
                    </m:r>
                    <m:r>
                      <a:rPr lang="es-ES" i="1">
                        <a:latin typeface="Cambria Math" panose="02040503050406030204" pitchFamily="18" charset="0"/>
                        <a:ea typeface="Cambria Math" panose="02040503050406030204" pitchFamily="18" charset="0"/>
                      </a:rPr>
                      <m:t>𝛿</m:t>
                    </m:r>
                    <m:d>
                      <m:dPr>
                        <m:ctrlPr>
                          <a:rPr lang="es-ES" i="1">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m:t>
                        </m:r>
                      </m:e>
                    </m:d>
                    <m:r>
                      <a:rPr lang="es-ES" b="0" i="1" smtClean="0">
                        <a:latin typeface="Cambria Math" panose="02040503050406030204" pitchFamily="18" charset="0"/>
                        <a:ea typeface="Cambria Math" panose="02040503050406030204" pitchFamily="18" charset="0"/>
                      </a:rPr>
                      <m:t>=17</m:t>
                    </m:r>
                  </m:oMath>
                </a14:m>
                <a:endParaRPr lang="es-PE" dirty="0"/>
              </a:p>
            </p:txBody>
          </p:sp>
        </mc:Choice>
        <mc:Fallback xmlns="">
          <p:sp>
            <p:nvSpPr>
              <p:cNvPr id="14" name="Rectángulo 13"/>
              <p:cNvSpPr>
                <a:spLocks noRot="1" noChangeAspect="1" noMove="1" noResize="1" noEditPoints="1" noAdjustHandles="1" noChangeArrowheads="1" noChangeShapeType="1" noTextEdit="1"/>
              </p:cNvSpPr>
              <p:nvPr/>
            </p:nvSpPr>
            <p:spPr>
              <a:xfrm>
                <a:off x="1319331" y="4412357"/>
                <a:ext cx="6560129" cy="369332"/>
              </a:xfrm>
              <a:prstGeom prst="rect">
                <a:avLst/>
              </a:prstGeom>
              <a:blipFill>
                <a:blip r:embed="rId5"/>
                <a:stretch>
                  <a:fillRect l="-743" t="-10000" b="-26667"/>
                </a:stretch>
              </a:blipFill>
            </p:spPr>
            <p:txBody>
              <a:bodyPr/>
              <a:lstStyle/>
              <a:p>
                <a:r>
                  <a:rPr lang="es-PE">
                    <a:noFill/>
                  </a:rPr>
                  <a:t> </a:t>
                </a:r>
              </a:p>
            </p:txBody>
          </p:sp>
        </mc:Fallback>
      </mc:AlternateContent>
      <p:sp>
        <p:nvSpPr>
          <p:cNvPr id="15" name="CuadroTexto 14"/>
          <p:cNvSpPr txBox="1"/>
          <p:nvPr/>
        </p:nvSpPr>
        <p:spPr>
          <a:xfrm>
            <a:off x="1099734" y="4043025"/>
            <a:ext cx="1460656" cy="369332"/>
          </a:xfrm>
          <a:prstGeom prst="rect">
            <a:avLst/>
          </a:prstGeom>
          <a:noFill/>
        </p:spPr>
        <p:txBody>
          <a:bodyPr wrap="none" rtlCol="0">
            <a:spAutoFit/>
          </a:bodyPr>
          <a:lstStyle/>
          <a:p>
            <a:r>
              <a:rPr lang="es-ES" dirty="0"/>
              <a:t>Haciendo k=2</a:t>
            </a:r>
            <a:endParaRPr lang="es-PE" dirty="0"/>
          </a:p>
        </p:txBody>
      </p:sp>
      <mc:AlternateContent xmlns:mc="http://schemas.openxmlformats.org/markup-compatibility/2006" xmlns:a14="http://schemas.microsoft.com/office/drawing/2010/main">
        <mc:Choice Requires="a14">
          <p:sp>
            <p:nvSpPr>
              <p:cNvPr id="16" name="Rectángulo 15"/>
              <p:cNvSpPr/>
              <p:nvPr/>
            </p:nvSpPr>
            <p:spPr>
              <a:xfrm>
                <a:off x="1291935" y="5194612"/>
                <a:ext cx="6560129" cy="369332"/>
              </a:xfrm>
              <a:prstGeom prst="rect">
                <a:avLst/>
              </a:prstGeom>
            </p:spPr>
            <p:txBody>
              <a:bodyPr wrap="square">
                <a:spAutoFit/>
              </a:bodyPr>
              <a:lstStyle/>
              <a:p>
                <a:r>
                  <a:rPr lang="es-ES" dirty="0"/>
                  <a:t>x</a:t>
                </a:r>
                <a14:m>
                  <m:oMath xmlns:m="http://schemas.openxmlformats.org/officeDocument/2006/math">
                    <m:d>
                      <m:dPr>
                        <m:ctrlPr>
                          <a:rPr lang="es-ES" i="1">
                            <a:latin typeface="Cambria Math" panose="02040503050406030204" pitchFamily="18" charset="0"/>
                          </a:rPr>
                        </m:ctrlPr>
                      </m:dPr>
                      <m:e>
                        <m:r>
                          <a:rPr lang="es-ES" b="0" i="1" smtClean="0">
                            <a:latin typeface="Cambria Math" panose="02040503050406030204" pitchFamily="18" charset="0"/>
                          </a:rPr>
                          <m:t>3</m:t>
                        </m:r>
                      </m:e>
                    </m:d>
                    <m:r>
                      <a:rPr lang="es-ES" b="0" i="1" smtClean="0">
                        <a:latin typeface="Cambria Math" panose="02040503050406030204" pitchFamily="18" charset="0"/>
                      </a:rPr>
                      <m:t>=</m:t>
                    </m:r>
                    <m:r>
                      <a:rPr lang="es-ES" i="1">
                        <a:latin typeface="Cambria Math" panose="02040503050406030204" pitchFamily="18" charset="0"/>
                      </a:rPr>
                      <m:t>1,2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2</m:t>
                        </m:r>
                      </m:e>
                    </m:d>
                    <m:r>
                      <a:rPr lang="es-ES" b="0" i="1" smtClean="0">
                        <a:latin typeface="Cambria Math" panose="02040503050406030204" pitchFamily="18" charset="0"/>
                      </a:rPr>
                      <m:t>−</m:t>
                    </m:r>
                    <m:r>
                      <a:rPr lang="es-ES" i="1">
                        <a:latin typeface="Cambria Math" panose="02040503050406030204" pitchFamily="18" charset="0"/>
                      </a:rPr>
                      <m:t>0,2</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1</m:t>
                        </m:r>
                      </m:e>
                    </m:d>
                    <m:r>
                      <a:rPr lang="es-ES" b="0" i="1" smtClean="0">
                        <a:latin typeface="Cambria Math" panose="02040503050406030204" pitchFamily="18" charset="0"/>
                      </a:rPr>
                      <m:t>+</m:t>
                    </m:r>
                    <m:r>
                      <a:rPr lang="es-ES" i="1">
                        <a:latin typeface="Cambria Math" panose="02040503050406030204" pitchFamily="18" charset="0"/>
                      </a:rPr>
                      <m:t>10</m:t>
                    </m:r>
                    <m:r>
                      <a:rPr lang="es-ES" i="1" smtClean="0">
                        <a:latin typeface="Cambria Math" panose="02040503050406030204" pitchFamily="18" charset="0"/>
                        <a:ea typeface="Cambria Math" panose="02040503050406030204" pitchFamily="18" charset="0"/>
                      </a:rPr>
                      <m:t>𝛿</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2</m:t>
                        </m:r>
                      </m:e>
                    </m:d>
                    <m:r>
                      <a:rPr lang="es-ES" i="1">
                        <a:latin typeface="Cambria Math" panose="02040503050406030204" pitchFamily="18" charset="0"/>
                      </a:rPr>
                      <m:t>+5</m:t>
                    </m:r>
                    <m:r>
                      <a:rPr lang="es-ES" i="1">
                        <a:latin typeface="Cambria Math" panose="02040503050406030204" pitchFamily="18" charset="0"/>
                        <a:ea typeface="Cambria Math" panose="02040503050406030204" pitchFamily="18" charset="0"/>
                      </a:rPr>
                      <m:t>𝛿</m:t>
                    </m:r>
                    <m:d>
                      <m:dPr>
                        <m:ctrlPr>
                          <a:rPr lang="es-ES" i="1">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=18.4</m:t>
                    </m:r>
                  </m:oMath>
                </a14:m>
                <a:endParaRPr lang="es-PE" dirty="0"/>
              </a:p>
            </p:txBody>
          </p:sp>
        </mc:Choice>
        <mc:Fallback xmlns="">
          <p:sp>
            <p:nvSpPr>
              <p:cNvPr id="16" name="Rectángulo 15"/>
              <p:cNvSpPr>
                <a:spLocks noRot="1" noChangeAspect="1" noMove="1" noResize="1" noEditPoints="1" noAdjustHandles="1" noChangeArrowheads="1" noChangeShapeType="1" noTextEdit="1"/>
              </p:cNvSpPr>
              <p:nvPr/>
            </p:nvSpPr>
            <p:spPr>
              <a:xfrm>
                <a:off x="1291935" y="5194612"/>
                <a:ext cx="6560129" cy="369332"/>
              </a:xfrm>
              <a:prstGeom prst="rect">
                <a:avLst/>
              </a:prstGeom>
              <a:blipFill>
                <a:blip r:embed="rId6"/>
                <a:stretch>
                  <a:fillRect l="-836" t="-8197" b="-24590"/>
                </a:stretch>
              </a:blipFill>
            </p:spPr>
            <p:txBody>
              <a:bodyPr/>
              <a:lstStyle/>
              <a:p>
                <a:r>
                  <a:rPr lang="es-PE">
                    <a:noFill/>
                  </a:rPr>
                  <a:t> </a:t>
                </a:r>
              </a:p>
            </p:txBody>
          </p:sp>
        </mc:Fallback>
      </mc:AlternateContent>
      <p:sp>
        <p:nvSpPr>
          <p:cNvPr id="17" name="CuadroTexto 16"/>
          <p:cNvSpPr txBox="1"/>
          <p:nvPr/>
        </p:nvSpPr>
        <p:spPr>
          <a:xfrm>
            <a:off x="1072338" y="4825280"/>
            <a:ext cx="1460656" cy="369332"/>
          </a:xfrm>
          <a:prstGeom prst="rect">
            <a:avLst/>
          </a:prstGeom>
          <a:noFill/>
        </p:spPr>
        <p:txBody>
          <a:bodyPr wrap="none" rtlCol="0">
            <a:spAutoFit/>
          </a:bodyPr>
          <a:lstStyle/>
          <a:p>
            <a:r>
              <a:rPr lang="es-ES" dirty="0"/>
              <a:t>Haciendo k=3</a:t>
            </a:r>
            <a:endParaRPr lang="es-PE" dirty="0"/>
          </a:p>
        </p:txBody>
      </p:sp>
      <p:sp>
        <p:nvSpPr>
          <p:cNvPr id="18" name="CuadroTexto 17"/>
          <p:cNvSpPr txBox="1"/>
          <p:nvPr/>
        </p:nvSpPr>
        <p:spPr>
          <a:xfrm>
            <a:off x="1099734" y="5467782"/>
            <a:ext cx="343364" cy="369332"/>
          </a:xfrm>
          <a:prstGeom prst="rect">
            <a:avLst/>
          </a:prstGeom>
          <a:noFill/>
        </p:spPr>
        <p:txBody>
          <a:bodyPr wrap="none" rtlCol="0">
            <a:spAutoFit/>
          </a:bodyPr>
          <a:lstStyle/>
          <a:p>
            <a:r>
              <a:rPr lang="es-ES" dirty="0"/>
              <a:t>…</a:t>
            </a:r>
            <a:endParaRPr lang="es-PE" dirty="0"/>
          </a:p>
        </p:txBody>
      </p:sp>
    </p:spTree>
    <p:extLst>
      <p:ext uri="{BB962C8B-B14F-4D97-AF65-F5344CB8AC3E}">
        <p14:creationId xmlns:p14="http://schemas.microsoft.com/office/powerpoint/2010/main" val="675506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fontScale="90000"/>
          </a:bodyPr>
          <a:lstStyle/>
          <a:p>
            <a:r>
              <a:rPr lang="es-ES" dirty="0"/>
              <a:t>Método computacional: con ecuaciones en diferencias</a:t>
            </a:r>
            <a:endParaRPr lang="es-PE" dirty="0"/>
          </a:p>
        </p:txBody>
      </p:sp>
      <p:sp>
        <p:nvSpPr>
          <p:cNvPr id="5" name="CuadroTexto 4"/>
          <p:cNvSpPr txBox="1"/>
          <p:nvPr/>
        </p:nvSpPr>
        <p:spPr>
          <a:xfrm>
            <a:off x="776945" y="1617997"/>
            <a:ext cx="1508746" cy="461665"/>
          </a:xfrm>
          <a:prstGeom prst="rect">
            <a:avLst/>
          </a:prstGeom>
          <a:noFill/>
        </p:spPr>
        <p:txBody>
          <a:bodyPr wrap="none" rtlCol="0">
            <a:spAutoFit/>
          </a:bodyPr>
          <a:lstStyle/>
          <a:p>
            <a:r>
              <a:rPr lang="es-ES" sz="2400" dirty="0"/>
              <a:t>Ejemplo 5:</a:t>
            </a:r>
            <a:endParaRPr lang="es-PE" sz="2400" dirty="0"/>
          </a:p>
        </p:txBody>
      </p:sp>
      <p:pic>
        <p:nvPicPr>
          <p:cNvPr id="6" name="Imagen 5"/>
          <p:cNvPicPr>
            <a:picLocks noChangeAspect="1"/>
          </p:cNvPicPr>
          <p:nvPr/>
        </p:nvPicPr>
        <p:blipFill>
          <a:blip r:embed="rId2"/>
          <a:stretch>
            <a:fillRect/>
          </a:stretch>
        </p:blipFill>
        <p:spPr>
          <a:xfrm>
            <a:off x="2524854" y="2079662"/>
            <a:ext cx="4445547" cy="807524"/>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9684312-0F52-4440-A965-0539472D00BE}"/>
                  </a:ext>
                </a:extLst>
              </p:cNvPr>
              <p:cNvSpPr txBox="1"/>
              <p:nvPr/>
            </p:nvSpPr>
            <p:spPr>
              <a:xfrm>
                <a:off x="776945" y="3832315"/>
                <a:ext cx="78592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𝑦</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e>
                      </m:d>
                      <m:r>
                        <a:rPr lang="es-ES" b="0" i="1" smtClean="0">
                          <a:latin typeface="Cambria Math" panose="02040503050406030204" pitchFamily="18" charset="0"/>
                        </a:rPr>
                        <m:t>=0.4673</m:t>
                      </m:r>
                      <m:r>
                        <a:rPr lang="es-ES" b="0" i="1" smtClean="0">
                          <a:latin typeface="Cambria Math" panose="02040503050406030204" pitchFamily="18" charset="0"/>
                        </a:rPr>
                        <m:t>𝑢</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−1</m:t>
                          </m:r>
                        </m:e>
                      </m:d>
                      <m:r>
                        <a:rPr lang="es-ES" b="0" i="1" smtClean="0">
                          <a:latin typeface="Cambria Math" panose="02040503050406030204" pitchFamily="18" charset="0"/>
                        </a:rPr>
                        <m:t>−0.3393</m:t>
                      </m:r>
                      <m:r>
                        <a:rPr lang="es-ES" b="0" i="1" smtClean="0">
                          <a:latin typeface="Cambria Math" panose="02040503050406030204" pitchFamily="18" charset="0"/>
                        </a:rPr>
                        <m:t>𝑢</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−2</m:t>
                          </m:r>
                        </m:e>
                      </m:d>
                      <m:r>
                        <a:rPr lang="es-ES" b="0" i="1" smtClean="0">
                          <a:latin typeface="Cambria Math" panose="02040503050406030204" pitchFamily="18" charset="0"/>
                        </a:rPr>
                        <m:t>+1.5327</m:t>
                      </m:r>
                      <m:r>
                        <a:rPr lang="es-ES" b="0" i="1" smtClean="0">
                          <a:latin typeface="Cambria Math" panose="02040503050406030204" pitchFamily="18" charset="0"/>
                        </a:rPr>
                        <m:t>𝑦</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−1</m:t>
                          </m:r>
                        </m:e>
                      </m:d>
                      <m:r>
                        <a:rPr lang="es-ES" b="0" i="1" smtClean="0">
                          <a:latin typeface="Cambria Math" panose="02040503050406030204" pitchFamily="18" charset="0"/>
                        </a:rPr>
                        <m:t>−0.6607</m:t>
                      </m:r>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m:oMathPara>
                </a14:m>
                <a:endParaRPr lang="en-US" dirty="0"/>
              </a:p>
            </p:txBody>
          </p:sp>
        </mc:Choice>
        <mc:Fallback xmlns="">
          <p:sp>
            <p:nvSpPr>
              <p:cNvPr id="3" name="CuadroTexto 2">
                <a:extLst>
                  <a:ext uri="{FF2B5EF4-FFF2-40B4-BE49-F238E27FC236}">
                    <a16:creationId xmlns:a16="http://schemas.microsoft.com/office/drawing/2014/main" id="{C9684312-0F52-4440-A965-0539472D00BE}"/>
                  </a:ext>
                </a:extLst>
              </p:cNvPr>
              <p:cNvSpPr txBox="1">
                <a:spLocks noRot="1" noChangeAspect="1" noMove="1" noResize="1" noEditPoints="1" noAdjustHandles="1" noChangeArrowheads="1" noChangeShapeType="1" noTextEdit="1"/>
              </p:cNvSpPr>
              <p:nvPr/>
            </p:nvSpPr>
            <p:spPr>
              <a:xfrm>
                <a:off x="776945" y="3832315"/>
                <a:ext cx="7859203" cy="276999"/>
              </a:xfrm>
              <a:prstGeom prst="rect">
                <a:avLst/>
              </a:prstGeom>
              <a:blipFill>
                <a:blip r:embed="rId3"/>
                <a:stretch>
                  <a:fillRect l="-310" t="-4444" r="-543" b="-35556"/>
                </a:stretch>
              </a:blipFill>
            </p:spPr>
            <p:txBody>
              <a:bodyPr/>
              <a:lstStyle/>
              <a:p>
                <a:r>
                  <a:rPr lang="en-US">
                    <a:noFill/>
                  </a:rPr>
                  <a:t> </a:t>
                </a:r>
              </a:p>
            </p:txBody>
          </p:sp>
        </mc:Fallback>
      </mc:AlternateContent>
    </p:spTree>
    <p:extLst>
      <p:ext uri="{BB962C8B-B14F-4D97-AF65-F5344CB8AC3E}">
        <p14:creationId xmlns:p14="http://schemas.microsoft.com/office/powerpoint/2010/main" val="3860908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97491" y="220350"/>
            <a:ext cx="7346729" cy="1114380"/>
          </a:xfrm>
        </p:spPr>
        <p:txBody>
          <a:bodyPr vert="horz" lIns="91440" tIns="45720" rIns="91440" bIns="45720" rtlCol="0" anchor="b">
            <a:normAutofit/>
          </a:bodyPr>
          <a:lstStyle/>
          <a:p>
            <a:pPr algn="just"/>
            <a:r>
              <a:rPr lang="en-US" sz="3500" dirty="0" err="1"/>
              <a:t>Método</a:t>
            </a:r>
            <a:r>
              <a:rPr lang="en-US" sz="3500" dirty="0"/>
              <a:t> </a:t>
            </a:r>
            <a:r>
              <a:rPr lang="en-US" sz="3500" dirty="0" err="1"/>
              <a:t>computacional</a:t>
            </a:r>
            <a:r>
              <a:rPr lang="en-US" sz="3500" dirty="0"/>
              <a:t>: </a:t>
            </a:r>
            <a:r>
              <a:rPr lang="en-US" sz="3500" dirty="0" err="1"/>
              <a:t>usando</a:t>
            </a:r>
            <a:r>
              <a:rPr lang="en-US" sz="3500" dirty="0"/>
              <a:t> </a:t>
            </a:r>
            <a:r>
              <a:rPr lang="en-US" sz="3500" dirty="0" err="1"/>
              <a:t>el</a:t>
            </a:r>
            <a:r>
              <a:rPr lang="en-US" sz="3500" dirty="0"/>
              <a:t> </a:t>
            </a:r>
            <a:r>
              <a:rPr lang="en-US" sz="3500" dirty="0" err="1"/>
              <a:t>comando</a:t>
            </a:r>
            <a:r>
              <a:rPr lang="en-US" sz="3500" dirty="0"/>
              <a:t> “for”</a:t>
            </a:r>
          </a:p>
        </p:txBody>
      </p:sp>
      <p:pic>
        <p:nvPicPr>
          <p:cNvPr id="9" name="Imagen 8">
            <a:extLst>
              <a:ext uri="{FF2B5EF4-FFF2-40B4-BE49-F238E27FC236}">
                <a16:creationId xmlns:a16="http://schemas.microsoft.com/office/drawing/2014/main" id="{37C38721-B43B-50ED-B5C5-C86D86DB7074}"/>
              </a:ext>
            </a:extLst>
          </p:cNvPr>
          <p:cNvPicPr>
            <a:picLocks noChangeAspect="1"/>
          </p:cNvPicPr>
          <p:nvPr/>
        </p:nvPicPr>
        <p:blipFill>
          <a:blip r:embed="rId2"/>
          <a:stretch>
            <a:fillRect/>
          </a:stretch>
        </p:blipFill>
        <p:spPr>
          <a:xfrm>
            <a:off x="438538" y="1436914"/>
            <a:ext cx="4376058" cy="5200735"/>
          </a:xfrm>
          <a:prstGeom prst="rect">
            <a:avLst/>
          </a:prstGeom>
        </p:spPr>
      </p:pic>
      <p:pic>
        <p:nvPicPr>
          <p:cNvPr id="11" name="Imagen 10">
            <a:extLst>
              <a:ext uri="{FF2B5EF4-FFF2-40B4-BE49-F238E27FC236}">
                <a16:creationId xmlns:a16="http://schemas.microsoft.com/office/drawing/2014/main" id="{D4CAAA14-8752-3F78-2B39-07A186022120}"/>
              </a:ext>
            </a:extLst>
          </p:cNvPr>
          <p:cNvPicPr>
            <a:picLocks noChangeAspect="1"/>
          </p:cNvPicPr>
          <p:nvPr/>
        </p:nvPicPr>
        <p:blipFill>
          <a:blip r:embed="rId3"/>
          <a:stretch>
            <a:fillRect/>
          </a:stretch>
        </p:blipFill>
        <p:spPr>
          <a:xfrm>
            <a:off x="4878813" y="2059432"/>
            <a:ext cx="4262900" cy="3346376"/>
          </a:xfrm>
          <a:prstGeom prst="rect">
            <a:avLst/>
          </a:prstGeom>
        </p:spPr>
      </p:pic>
    </p:spTree>
    <p:extLst>
      <p:ext uri="{BB962C8B-B14F-4D97-AF65-F5344CB8AC3E}">
        <p14:creationId xmlns:p14="http://schemas.microsoft.com/office/powerpoint/2010/main" val="2514528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748971"/>
          </a:xfrm>
        </p:spPr>
        <p:txBody>
          <a:bodyPr>
            <a:normAutofit fontScale="90000"/>
          </a:bodyPr>
          <a:lstStyle/>
          <a:p>
            <a:r>
              <a:rPr lang="es-ES" dirty="0"/>
              <a:t>Método de expansión en fracciones parciales</a:t>
            </a:r>
            <a:endParaRPr lang="es-PE" dirty="0"/>
          </a:p>
        </p:txBody>
      </p:sp>
      <p:pic>
        <p:nvPicPr>
          <p:cNvPr id="4" name="Imagen 3"/>
          <p:cNvPicPr>
            <a:picLocks noChangeAspect="1"/>
          </p:cNvPicPr>
          <p:nvPr/>
        </p:nvPicPr>
        <p:blipFill>
          <a:blip r:embed="rId2"/>
          <a:stretch>
            <a:fillRect/>
          </a:stretch>
        </p:blipFill>
        <p:spPr>
          <a:xfrm>
            <a:off x="445704" y="1225388"/>
            <a:ext cx="8252591" cy="3770787"/>
          </a:xfrm>
          <a:prstGeom prst="rect">
            <a:avLst/>
          </a:prstGeom>
        </p:spPr>
      </p:pic>
      <p:pic>
        <p:nvPicPr>
          <p:cNvPr id="6" name="Imagen 5"/>
          <p:cNvPicPr>
            <a:picLocks noChangeAspect="1"/>
          </p:cNvPicPr>
          <p:nvPr/>
        </p:nvPicPr>
        <p:blipFill>
          <a:blip r:embed="rId3"/>
          <a:stretch>
            <a:fillRect/>
          </a:stretch>
        </p:blipFill>
        <p:spPr>
          <a:xfrm>
            <a:off x="2321638" y="4865727"/>
            <a:ext cx="2340888" cy="858115"/>
          </a:xfrm>
          <a:prstGeom prst="rect">
            <a:avLst/>
          </a:prstGeom>
        </p:spPr>
      </p:pic>
    </p:spTree>
    <p:extLst>
      <p:ext uri="{BB962C8B-B14F-4D97-AF65-F5344CB8AC3E}">
        <p14:creationId xmlns:p14="http://schemas.microsoft.com/office/powerpoint/2010/main" val="326153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La </a:t>
            </a:r>
            <a:r>
              <a:rPr lang="es-ES" sz="2000" b="1" dirty="0">
                <a:latin typeface="+mj-lt"/>
              </a:rPr>
              <a:t>mayoría de controladores son digitales</a:t>
            </a:r>
            <a:r>
              <a:rPr lang="es-ES" sz="2000" dirty="0">
                <a:latin typeface="+mj-lt"/>
              </a:rPr>
              <a:t>. Hoy en día es muy raro ver controladores analógicos (o continuos).</a:t>
            </a:r>
          </a:p>
          <a:p>
            <a:pPr algn="just"/>
            <a:r>
              <a:rPr lang="es-ES" sz="2000" dirty="0">
                <a:latin typeface="+mj-lt"/>
              </a:rPr>
              <a:t>Los controladores digitales se utilizan </a:t>
            </a:r>
            <a:r>
              <a:rPr lang="es-ES" sz="2000" b="1" dirty="0">
                <a:latin typeface="+mj-lt"/>
              </a:rPr>
              <a:t>para alcanzar el desempeño óptimo</a:t>
            </a:r>
            <a:r>
              <a:rPr lang="es-ES" sz="2000" dirty="0">
                <a:latin typeface="+mj-lt"/>
              </a:rPr>
              <a:t>, por ejemplo, en la forma de productividad máxima, beneficio máximo, costo mínimo o la utilización mínima de energía.</a:t>
            </a:r>
          </a:p>
          <a:p>
            <a:pPr algn="just"/>
            <a:r>
              <a:rPr lang="es-ES" sz="2000" dirty="0">
                <a:latin typeface="+mj-lt"/>
              </a:rPr>
              <a:t>La tendencia actual de controlar los sistemas dinámicos en forma digital, en lugar de analógica, se debe principalmente a la disponibilidad de computadoras digitales de bajo costo y de </a:t>
            </a:r>
            <a:r>
              <a:rPr lang="es-ES" sz="2000" b="1" dirty="0">
                <a:latin typeface="+mj-lt"/>
              </a:rPr>
              <a:t>grandes capacidades de cálculo</a:t>
            </a:r>
            <a:r>
              <a:rPr lang="es-ES" sz="2000" dirty="0">
                <a:latin typeface="+mj-lt"/>
              </a:rPr>
              <a:t>.</a:t>
            </a:r>
          </a:p>
          <a:p>
            <a:pPr algn="just"/>
            <a:endParaRPr lang="es-PE" sz="2000" dirty="0">
              <a:latin typeface="+mj-lt"/>
            </a:endParaRPr>
          </a:p>
        </p:txBody>
      </p:sp>
    </p:spTree>
    <p:extLst>
      <p:ext uri="{BB962C8B-B14F-4D97-AF65-F5344CB8AC3E}">
        <p14:creationId xmlns:p14="http://schemas.microsoft.com/office/powerpoint/2010/main" val="3007332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fontScale="90000"/>
          </a:bodyPr>
          <a:lstStyle/>
          <a:p>
            <a:r>
              <a:rPr lang="es-ES" dirty="0"/>
              <a:t>Método de expansión en fracciones parciales</a:t>
            </a:r>
            <a:endParaRPr lang="es-PE" dirty="0"/>
          </a:p>
        </p:txBody>
      </p:sp>
      <p:pic>
        <p:nvPicPr>
          <p:cNvPr id="3" name="Imagen 2"/>
          <p:cNvPicPr>
            <a:picLocks noChangeAspect="1"/>
          </p:cNvPicPr>
          <p:nvPr/>
        </p:nvPicPr>
        <p:blipFill>
          <a:blip r:embed="rId2"/>
          <a:stretch>
            <a:fillRect/>
          </a:stretch>
        </p:blipFill>
        <p:spPr>
          <a:xfrm>
            <a:off x="1043726" y="1715322"/>
            <a:ext cx="7056547" cy="1706736"/>
          </a:xfrm>
          <a:prstGeom prst="rect">
            <a:avLst/>
          </a:prstGeom>
        </p:spPr>
      </p:pic>
      <p:pic>
        <p:nvPicPr>
          <p:cNvPr id="4" name="Imagen 3"/>
          <p:cNvPicPr>
            <a:picLocks noChangeAspect="1"/>
          </p:cNvPicPr>
          <p:nvPr/>
        </p:nvPicPr>
        <p:blipFill>
          <a:blip r:embed="rId3"/>
          <a:stretch>
            <a:fillRect/>
          </a:stretch>
        </p:blipFill>
        <p:spPr>
          <a:xfrm>
            <a:off x="2932878" y="3579713"/>
            <a:ext cx="3089549" cy="2237515"/>
          </a:xfrm>
          <a:prstGeom prst="rect">
            <a:avLst/>
          </a:prstGeom>
        </p:spPr>
      </p:pic>
    </p:spTree>
    <p:extLst>
      <p:ext uri="{BB962C8B-B14F-4D97-AF65-F5344CB8AC3E}">
        <p14:creationId xmlns:p14="http://schemas.microsoft.com/office/powerpoint/2010/main" val="100314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fontScale="90000"/>
          </a:bodyPr>
          <a:lstStyle/>
          <a:p>
            <a:r>
              <a:rPr lang="es-ES" dirty="0"/>
              <a:t>Método de expansión en fracciones parciales</a:t>
            </a:r>
            <a:endParaRPr lang="es-PE" dirty="0"/>
          </a:p>
        </p:txBody>
      </p:sp>
      <p:sp>
        <p:nvSpPr>
          <p:cNvPr id="5" name="CuadroTexto 4"/>
          <p:cNvSpPr txBox="1"/>
          <p:nvPr/>
        </p:nvSpPr>
        <p:spPr>
          <a:xfrm>
            <a:off x="776945" y="1457130"/>
            <a:ext cx="1508746" cy="461665"/>
          </a:xfrm>
          <a:prstGeom prst="rect">
            <a:avLst/>
          </a:prstGeom>
          <a:noFill/>
        </p:spPr>
        <p:txBody>
          <a:bodyPr wrap="none" rtlCol="0">
            <a:spAutoFit/>
          </a:bodyPr>
          <a:lstStyle/>
          <a:p>
            <a:r>
              <a:rPr lang="es-ES" sz="2400" dirty="0"/>
              <a:t>Ejemplo 6:</a:t>
            </a:r>
            <a:endParaRPr lang="es-PE" sz="2400" dirty="0"/>
          </a:p>
        </p:txBody>
      </p:sp>
      <p:pic>
        <p:nvPicPr>
          <p:cNvPr id="3" name="Imagen 2"/>
          <p:cNvPicPr>
            <a:picLocks noChangeAspect="1"/>
          </p:cNvPicPr>
          <p:nvPr/>
        </p:nvPicPr>
        <p:blipFill>
          <a:blip r:embed="rId2"/>
          <a:stretch>
            <a:fillRect/>
          </a:stretch>
        </p:blipFill>
        <p:spPr>
          <a:xfrm>
            <a:off x="2764951" y="1532746"/>
            <a:ext cx="5871050" cy="4265146"/>
          </a:xfrm>
          <a:prstGeom prst="rect">
            <a:avLst/>
          </a:prstGeom>
        </p:spPr>
      </p:pic>
    </p:spTree>
    <p:extLst>
      <p:ext uri="{BB962C8B-B14F-4D97-AF65-F5344CB8AC3E}">
        <p14:creationId xmlns:p14="http://schemas.microsoft.com/office/powerpoint/2010/main" val="1430535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938157"/>
          </a:xfrm>
        </p:spPr>
        <p:txBody>
          <a:bodyPr>
            <a:normAutofit/>
          </a:bodyPr>
          <a:lstStyle/>
          <a:p>
            <a:r>
              <a:rPr lang="es-ES" dirty="0"/>
              <a:t>Método de integral de inversión</a:t>
            </a:r>
            <a:endParaRPr lang="es-PE" dirty="0"/>
          </a:p>
        </p:txBody>
      </p:sp>
      <p:pic>
        <p:nvPicPr>
          <p:cNvPr id="4" name="Imagen 3"/>
          <p:cNvPicPr>
            <a:picLocks noChangeAspect="1"/>
          </p:cNvPicPr>
          <p:nvPr/>
        </p:nvPicPr>
        <p:blipFill>
          <a:blip r:embed="rId2"/>
          <a:stretch>
            <a:fillRect/>
          </a:stretch>
        </p:blipFill>
        <p:spPr>
          <a:xfrm>
            <a:off x="237907" y="1586899"/>
            <a:ext cx="8668185" cy="4224369"/>
          </a:xfrm>
          <a:prstGeom prst="rect">
            <a:avLst/>
          </a:prstGeom>
        </p:spPr>
      </p:pic>
    </p:spTree>
    <p:extLst>
      <p:ext uri="{BB962C8B-B14F-4D97-AF65-F5344CB8AC3E}">
        <p14:creationId xmlns:p14="http://schemas.microsoft.com/office/powerpoint/2010/main" val="856978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a:bodyPr>
          <a:lstStyle/>
          <a:p>
            <a:r>
              <a:rPr lang="es-ES" dirty="0"/>
              <a:t>Método de integral de inversión</a:t>
            </a:r>
            <a:endParaRPr lang="es-PE" dirty="0"/>
          </a:p>
        </p:txBody>
      </p:sp>
      <p:pic>
        <p:nvPicPr>
          <p:cNvPr id="3" name="Imagen 2"/>
          <p:cNvPicPr>
            <a:picLocks noChangeAspect="1"/>
          </p:cNvPicPr>
          <p:nvPr/>
        </p:nvPicPr>
        <p:blipFill>
          <a:blip r:embed="rId2"/>
          <a:stretch>
            <a:fillRect/>
          </a:stretch>
        </p:blipFill>
        <p:spPr>
          <a:xfrm>
            <a:off x="1090613" y="1457130"/>
            <a:ext cx="6760616" cy="4302983"/>
          </a:xfrm>
          <a:prstGeom prst="rect">
            <a:avLst/>
          </a:prstGeom>
        </p:spPr>
      </p:pic>
      <p:sp>
        <p:nvSpPr>
          <p:cNvPr id="4" name="CuadroTexto 3">
            <a:extLst>
              <a:ext uri="{FF2B5EF4-FFF2-40B4-BE49-F238E27FC236}">
                <a16:creationId xmlns:a16="http://schemas.microsoft.com/office/drawing/2014/main" id="{B53CB599-9519-4C70-BFF7-3F88D092CC8B}"/>
              </a:ext>
            </a:extLst>
          </p:cNvPr>
          <p:cNvSpPr txBox="1"/>
          <p:nvPr/>
        </p:nvSpPr>
        <p:spPr>
          <a:xfrm>
            <a:off x="3200400" y="3886200"/>
            <a:ext cx="3048912" cy="400110"/>
          </a:xfrm>
          <a:prstGeom prst="rect">
            <a:avLst/>
          </a:prstGeom>
          <a:noFill/>
        </p:spPr>
        <p:txBody>
          <a:bodyPr wrap="none" rtlCol="0">
            <a:spAutoFit/>
          </a:bodyPr>
          <a:lstStyle/>
          <a:p>
            <a:r>
              <a:rPr lang="es-ES" sz="2000" dirty="0"/>
              <a:t>(q=orden del polo múltiple)</a:t>
            </a:r>
            <a:endParaRPr lang="en-US" sz="2000" dirty="0"/>
          </a:p>
        </p:txBody>
      </p:sp>
    </p:spTree>
    <p:extLst>
      <p:ext uri="{BB962C8B-B14F-4D97-AF65-F5344CB8AC3E}">
        <p14:creationId xmlns:p14="http://schemas.microsoft.com/office/powerpoint/2010/main" val="489357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a:bodyPr>
          <a:lstStyle/>
          <a:p>
            <a:r>
              <a:rPr lang="es-ES" dirty="0"/>
              <a:t>Método de integral de inversión</a:t>
            </a:r>
            <a:endParaRPr lang="es-PE" dirty="0"/>
          </a:p>
        </p:txBody>
      </p:sp>
      <p:sp>
        <p:nvSpPr>
          <p:cNvPr id="5" name="CuadroTexto 4"/>
          <p:cNvSpPr txBox="1"/>
          <p:nvPr/>
        </p:nvSpPr>
        <p:spPr>
          <a:xfrm>
            <a:off x="97549" y="1376855"/>
            <a:ext cx="1508746" cy="461665"/>
          </a:xfrm>
          <a:prstGeom prst="rect">
            <a:avLst/>
          </a:prstGeom>
          <a:noFill/>
        </p:spPr>
        <p:txBody>
          <a:bodyPr wrap="none" rtlCol="0">
            <a:spAutoFit/>
          </a:bodyPr>
          <a:lstStyle/>
          <a:p>
            <a:r>
              <a:rPr lang="es-ES" sz="2400" dirty="0"/>
              <a:t>Ejemplo 6:</a:t>
            </a:r>
            <a:endParaRPr lang="es-PE" sz="2400" dirty="0"/>
          </a:p>
        </p:txBody>
      </p:sp>
      <p:pic>
        <p:nvPicPr>
          <p:cNvPr id="3" name="Imagen 2"/>
          <p:cNvPicPr>
            <a:picLocks noChangeAspect="1"/>
          </p:cNvPicPr>
          <p:nvPr/>
        </p:nvPicPr>
        <p:blipFill>
          <a:blip r:embed="rId2"/>
          <a:stretch>
            <a:fillRect/>
          </a:stretch>
        </p:blipFill>
        <p:spPr>
          <a:xfrm>
            <a:off x="1821246" y="1355835"/>
            <a:ext cx="7225205" cy="4463447"/>
          </a:xfrm>
          <a:prstGeom prst="rect">
            <a:avLst/>
          </a:prstGeom>
        </p:spPr>
      </p:pic>
    </p:spTree>
    <p:extLst>
      <p:ext uri="{BB962C8B-B14F-4D97-AF65-F5344CB8AC3E}">
        <p14:creationId xmlns:p14="http://schemas.microsoft.com/office/powerpoint/2010/main" val="3788735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a:bodyPr>
          <a:lstStyle/>
          <a:p>
            <a:r>
              <a:rPr lang="es-ES" dirty="0"/>
              <a:t>Método de integral de inversión</a:t>
            </a:r>
            <a:endParaRPr lang="es-PE" dirty="0"/>
          </a:p>
        </p:txBody>
      </p:sp>
      <p:pic>
        <p:nvPicPr>
          <p:cNvPr id="3" name="Imagen 2"/>
          <p:cNvPicPr>
            <a:picLocks noChangeAspect="1"/>
          </p:cNvPicPr>
          <p:nvPr/>
        </p:nvPicPr>
        <p:blipFill>
          <a:blip r:embed="rId2"/>
          <a:stretch>
            <a:fillRect/>
          </a:stretch>
        </p:blipFill>
        <p:spPr>
          <a:xfrm>
            <a:off x="1075504" y="1687962"/>
            <a:ext cx="6271946" cy="3499616"/>
          </a:xfrm>
          <a:prstGeom prst="rect">
            <a:avLst/>
          </a:prstGeom>
        </p:spPr>
      </p:pic>
    </p:spTree>
    <p:extLst>
      <p:ext uri="{BB962C8B-B14F-4D97-AF65-F5344CB8AC3E}">
        <p14:creationId xmlns:p14="http://schemas.microsoft.com/office/powerpoint/2010/main" val="3632356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a:bodyPr>
          <a:lstStyle/>
          <a:p>
            <a:r>
              <a:rPr lang="es-ES" dirty="0"/>
              <a:t>Método de integral de inversión</a:t>
            </a:r>
            <a:endParaRPr lang="es-PE" dirty="0"/>
          </a:p>
        </p:txBody>
      </p:sp>
      <p:sp>
        <p:nvSpPr>
          <p:cNvPr id="5" name="CuadroTexto 4"/>
          <p:cNvSpPr txBox="1"/>
          <p:nvPr/>
        </p:nvSpPr>
        <p:spPr>
          <a:xfrm>
            <a:off x="198876" y="1267942"/>
            <a:ext cx="1508746" cy="461665"/>
          </a:xfrm>
          <a:prstGeom prst="rect">
            <a:avLst/>
          </a:prstGeom>
          <a:noFill/>
        </p:spPr>
        <p:txBody>
          <a:bodyPr wrap="none" rtlCol="0">
            <a:spAutoFit/>
          </a:bodyPr>
          <a:lstStyle/>
          <a:p>
            <a:r>
              <a:rPr lang="es-ES" sz="2400" dirty="0"/>
              <a:t>Ejemplo 7:</a:t>
            </a:r>
            <a:endParaRPr lang="es-PE" sz="2400" dirty="0"/>
          </a:p>
        </p:txBody>
      </p:sp>
      <p:pic>
        <p:nvPicPr>
          <p:cNvPr id="4" name="Imagen 3"/>
          <p:cNvPicPr>
            <a:picLocks noChangeAspect="1"/>
          </p:cNvPicPr>
          <p:nvPr/>
        </p:nvPicPr>
        <p:blipFill>
          <a:blip r:embed="rId2"/>
          <a:stretch>
            <a:fillRect/>
          </a:stretch>
        </p:blipFill>
        <p:spPr>
          <a:xfrm>
            <a:off x="1246397" y="1835108"/>
            <a:ext cx="7897603" cy="3979151"/>
          </a:xfrm>
          <a:prstGeom prst="rect">
            <a:avLst/>
          </a:prstGeom>
        </p:spPr>
      </p:pic>
    </p:spTree>
    <p:extLst>
      <p:ext uri="{BB962C8B-B14F-4D97-AF65-F5344CB8AC3E}">
        <p14:creationId xmlns:p14="http://schemas.microsoft.com/office/powerpoint/2010/main" val="1453708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a:bodyPr>
          <a:lstStyle/>
          <a:p>
            <a:r>
              <a:rPr lang="es-ES" dirty="0"/>
              <a:t>Método de integral de inversión</a:t>
            </a:r>
            <a:endParaRPr lang="es-PE" dirty="0"/>
          </a:p>
        </p:txBody>
      </p:sp>
      <p:pic>
        <p:nvPicPr>
          <p:cNvPr id="4" name="Imagen 3"/>
          <p:cNvPicPr>
            <a:picLocks noChangeAspect="1"/>
          </p:cNvPicPr>
          <p:nvPr/>
        </p:nvPicPr>
        <p:blipFill>
          <a:blip r:embed="rId2"/>
          <a:stretch>
            <a:fillRect/>
          </a:stretch>
        </p:blipFill>
        <p:spPr>
          <a:xfrm>
            <a:off x="1714500" y="1533197"/>
            <a:ext cx="5715000" cy="4191000"/>
          </a:xfrm>
          <a:prstGeom prst="rect">
            <a:avLst/>
          </a:prstGeom>
        </p:spPr>
      </p:pic>
    </p:spTree>
    <p:extLst>
      <p:ext uri="{BB962C8B-B14F-4D97-AF65-F5344CB8AC3E}">
        <p14:creationId xmlns:p14="http://schemas.microsoft.com/office/powerpoint/2010/main" val="2968848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a:bodyPr>
          <a:lstStyle/>
          <a:p>
            <a:r>
              <a:rPr lang="es-ES" dirty="0"/>
              <a:t>Método de integral de inversión</a:t>
            </a:r>
            <a:endParaRPr lang="es-PE" dirty="0"/>
          </a:p>
        </p:txBody>
      </p:sp>
      <p:pic>
        <p:nvPicPr>
          <p:cNvPr id="3" name="Imagen 2"/>
          <p:cNvPicPr>
            <a:picLocks noChangeAspect="1"/>
          </p:cNvPicPr>
          <p:nvPr/>
        </p:nvPicPr>
        <p:blipFill>
          <a:blip r:embed="rId2"/>
          <a:stretch>
            <a:fillRect/>
          </a:stretch>
        </p:blipFill>
        <p:spPr>
          <a:xfrm>
            <a:off x="1790700" y="2519362"/>
            <a:ext cx="5562600" cy="1819275"/>
          </a:xfrm>
          <a:prstGeom prst="rect">
            <a:avLst/>
          </a:prstGeom>
        </p:spPr>
      </p:pic>
      <p:sp>
        <p:nvSpPr>
          <p:cNvPr id="4" name="CuadroTexto 3"/>
          <p:cNvSpPr txBox="1"/>
          <p:nvPr/>
        </p:nvSpPr>
        <p:spPr>
          <a:xfrm>
            <a:off x="840828" y="2007476"/>
            <a:ext cx="1473160" cy="400110"/>
          </a:xfrm>
          <a:prstGeom prst="rect">
            <a:avLst/>
          </a:prstGeom>
          <a:noFill/>
        </p:spPr>
        <p:txBody>
          <a:bodyPr wrap="none" rtlCol="0">
            <a:spAutoFit/>
          </a:bodyPr>
          <a:lstStyle/>
          <a:p>
            <a:r>
              <a:rPr lang="es-ES" sz="2000" dirty="0"/>
              <a:t>Por lo tanto:</a:t>
            </a:r>
            <a:endParaRPr lang="es-PE" sz="2000" dirty="0"/>
          </a:p>
        </p:txBody>
      </p:sp>
    </p:spTree>
    <p:extLst>
      <p:ext uri="{BB962C8B-B14F-4D97-AF65-F5344CB8AC3E}">
        <p14:creationId xmlns:p14="http://schemas.microsoft.com/office/powerpoint/2010/main" val="896313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16C3A-9FA4-4E35-85DE-000D748F7DBD}"/>
              </a:ext>
            </a:extLst>
          </p:cNvPr>
          <p:cNvSpPr>
            <a:spLocks noGrp="1"/>
          </p:cNvSpPr>
          <p:nvPr>
            <p:ph type="title"/>
          </p:nvPr>
        </p:nvSpPr>
        <p:spPr/>
        <p:txBody>
          <a:bodyPr/>
          <a:lstStyle/>
          <a:p>
            <a:r>
              <a:rPr lang="es-ES" dirty="0"/>
              <a:t>Actividad</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8460685-C151-4856-BC9E-B8908F719AC5}"/>
                  </a:ext>
                </a:extLst>
              </p:cNvPr>
              <p:cNvSpPr>
                <a:spLocks noGrp="1"/>
              </p:cNvSpPr>
              <p:nvPr>
                <p:ph idx="1"/>
              </p:nvPr>
            </p:nvSpPr>
            <p:spPr/>
            <p:txBody>
              <a:bodyPr>
                <a:normAutofit/>
              </a:bodyPr>
              <a:lstStyle/>
              <a:p>
                <a:pPr algn="just"/>
                <a:r>
                  <a:rPr lang="es-ES" sz="2000" dirty="0">
                    <a:latin typeface="+mj-lt"/>
                  </a:rPr>
                  <a:t>Hallar la transformada inversa Z de la siguiente función, utilizando el método de integral de inversión.</a:t>
                </a:r>
              </a:p>
              <a:p>
                <a:endParaRPr lang="es-ES" sz="2000" dirty="0">
                  <a:latin typeface="+mj-lt"/>
                </a:endParaRPr>
              </a:p>
              <a:p>
                <a:pPr marL="0" indent="0">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𝑈</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𝑧</m:t>
                          </m:r>
                          <m:r>
                            <a:rPr lang="es-ES" sz="2000" b="0" i="1" smtClean="0">
                              <a:latin typeface="Cambria Math" panose="02040503050406030204" pitchFamily="18" charset="0"/>
                            </a:rPr>
                            <m:t>(</m:t>
                          </m:r>
                          <m:r>
                            <a:rPr lang="es-ES" sz="2000" b="0" i="1" smtClean="0">
                              <a:latin typeface="Cambria Math" panose="02040503050406030204" pitchFamily="18" charset="0"/>
                            </a:rPr>
                            <m:t>𝑧</m:t>
                          </m:r>
                          <m:r>
                            <a:rPr lang="es-ES" sz="2000" b="0" i="1" smtClean="0">
                              <a:latin typeface="Cambria Math" panose="02040503050406030204" pitchFamily="18" charset="0"/>
                            </a:rPr>
                            <m:t>+1)</m:t>
                          </m:r>
                        </m:num>
                        <m:den>
                          <m:sSup>
                            <m:sSupPr>
                              <m:ctrlPr>
                                <a:rPr lang="es-ES" sz="2000" b="0" i="1" smtClean="0">
                                  <a:latin typeface="Cambria Math" panose="02040503050406030204" pitchFamily="18" charset="0"/>
                                </a:rPr>
                              </m:ctrlPr>
                            </m:sSupPr>
                            <m:e>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r>
                                    <a:rPr lang="es-ES" sz="2000" b="0" i="1" smtClean="0">
                                      <a:latin typeface="Cambria Math" panose="02040503050406030204" pitchFamily="18" charset="0"/>
                                    </a:rPr>
                                    <m:t>−1</m:t>
                                  </m:r>
                                </m:e>
                              </m:d>
                            </m:e>
                            <m:sup>
                              <m:r>
                                <a:rPr lang="es-ES" sz="2000" b="0" i="1" smtClean="0">
                                  <a:latin typeface="Cambria Math" panose="02040503050406030204" pitchFamily="18" charset="0"/>
                                </a:rPr>
                                <m:t>2</m:t>
                              </m:r>
                            </m:sup>
                          </m:sSup>
                        </m:den>
                      </m:f>
                    </m:oMath>
                  </m:oMathPara>
                </a14:m>
                <a:endParaRPr lang="en-US" sz="2000" dirty="0">
                  <a:latin typeface="+mj-lt"/>
                </a:endParaRPr>
              </a:p>
            </p:txBody>
          </p:sp>
        </mc:Choice>
        <mc:Fallback xmlns="">
          <p:sp>
            <p:nvSpPr>
              <p:cNvPr id="3" name="Marcador de contenido 2">
                <a:extLst>
                  <a:ext uri="{FF2B5EF4-FFF2-40B4-BE49-F238E27FC236}">
                    <a16:creationId xmlns:a16="http://schemas.microsoft.com/office/drawing/2014/main" id="{78460685-C151-4856-BC9E-B8908F719AC5}"/>
                  </a:ext>
                </a:extLst>
              </p:cNvPr>
              <p:cNvSpPr>
                <a:spLocks noGrp="1" noRot="1" noChangeAspect="1" noMove="1" noResize="1" noEditPoints="1" noAdjustHandles="1" noChangeArrowheads="1" noChangeShapeType="1" noTextEdit="1"/>
              </p:cNvSpPr>
              <p:nvPr>
                <p:ph idx="1"/>
              </p:nvPr>
            </p:nvSpPr>
            <p:spPr>
              <a:blipFill>
                <a:blip r:embed="rId2"/>
                <a:stretch>
                  <a:fillRect l="-696" t="-1401" r="-850"/>
                </a:stretch>
              </a:blipFill>
            </p:spPr>
            <p:txBody>
              <a:bodyPr/>
              <a:lstStyle/>
              <a:p>
                <a:r>
                  <a:rPr lang="en-US">
                    <a:noFill/>
                  </a:rPr>
                  <a:t> </a:t>
                </a:r>
              </a:p>
            </p:txBody>
          </p:sp>
        </mc:Fallback>
      </mc:AlternateContent>
    </p:spTree>
    <p:extLst>
      <p:ext uri="{BB962C8B-B14F-4D97-AF65-F5344CB8AC3E}">
        <p14:creationId xmlns:p14="http://schemas.microsoft.com/office/powerpoint/2010/main" val="174789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Señales</a:t>
            </a:r>
            <a:endParaRPr lang="es-PE" dirty="0"/>
          </a:p>
        </p:txBody>
      </p:sp>
      <p:sp>
        <p:nvSpPr>
          <p:cNvPr id="3" name="Marcador de contenido 2"/>
          <p:cNvSpPr>
            <a:spLocks noGrp="1"/>
          </p:cNvSpPr>
          <p:nvPr>
            <p:ph idx="1"/>
          </p:nvPr>
        </p:nvSpPr>
        <p:spPr>
          <a:xfrm>
            <a:off x="628650" y="1520825"/>
            <a:ext cx="7886700" cy="4351338"/>
          </a:xfrm>
        </p:spPr>
        <p:txBody>
          <a:bodyPr>
            <a:normAutofit/>
          </a:bodyPr>
          <a:lstStyle/>
          <a:p>
            <a:pPr algn="just"/>
            <a:r>
              <a:rPr lang="es-ES" sz="2000" dirty="0">
                <a:latin typeface="+mj-lt"/>
              </a:rPr>
              <a:t>Una </a:t>
            </a:r>
            <a:r>
              <a:rPr lang="es-ES" sz="2000" b="1" dirty="0">
                <a:latin typeface="+mj-lt"/>
              </a:rPr>
              <a:t>señal analógica </a:t>
            </a:r>
            <a:r>
              <a:rPr lang="es-ES" sz="2000" dirty="0">
                <a:latin typeface="+mj-lt"/>
              </a:rPr>
              <a:t>es una señal definida en un intervalo de tiempo continuo de tiempo cuya amplitud puede adoptar un intervalo continuo de valores.</a:t>
            </a:r>
          </a:p>
          <a:p>
            <a:pPr algn="just"/>
            <a:r>
              <a:rPr lang="es-ES" sz="2000" dirty="0">
                <a:latin typeface="+mj-lt"/>
              </a:rPr>
              <a:t>Una </a:t>
            </a:r>
            <a:r>
              <a:rPr lang="es-ES" sz="2000" b="1" dirty="0">
                <a:latin typeface="+mj-lt"/>
              </a:rPr>
              <a:t>señal de tiempo continuo </a:t>
            </a:r>
            <a:r>
              <a:rPr lang="es-ES" sz="2000" dirty="0">
                <a:latin typeface="+mj-lt"/>
              </a:rPr>
              <a:t>es aquella que se define sobre un intervalo continuo de tiempo. La amplitud puede tener un intervalo continuo de valores o solamente un número finito de valores distintos.</a:t>
            </a:r>
          </a:p>
        </p:txBody>
      </p:sp>
      <p:pic>
        <p:nvPicPr>
          <p:cNvPr id="4" name="Imagen 3"/>
          <p:cNvPicPr>
            <a:picLocks noChangeAspect="1"/>
          </p:cNvPicPr>
          <p:nvPr/>
        </p:nvPicPr>
        <p:blipFill>
          <a:blip r:embed="rId2"/>
          <a:stretch>
            <a:fillRect/>
          </a:stretch>
        </p:blipFill>
        <p:spPr>
          <a:xfrm>
            <a:off x="2570436" y="3392049"/>
            <a:ext cx="4387412" cy="2420329"/>
          </a:xfrm>
          <a:prstGeom prst="rect">
            <a:avLst/>
          </a:prstGeom>
        </p:spPr>
      </p:pic>
    </p:spTree>
    <p:extLst>
      <p:ext uri="{BB962C8B-B14F-4D97-AF65-F5344CB8AC3E}">
        <p14:creationId xmlns:p14="http://schemas.microsoft.com/office/powerpoint/2010/main" val="720751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685908"/>
          </a:xfrm>
        </p:spPr>
        <p:txBody>
          <a:bodyPr>
            <a:normAutofit fontScale="90000"/>
          </a:bodyPr>
          <a:lstStyle/>
          <a:p>
            <a:r>
              <a:rPr lang="es-ES" dirty="0"/>
              <a:t>Resolución de ecuaciones en diferencias</a:t>
            </a:r>
            <a:endParaRPr lang="es-PE" dirty="0"/>
          </a:p>
        </p:txBody>
      </p:sp>
      <p:pic>
        <p:nvPicPr>
          <p:cNvPr id="3" name="Imagen 2"/>
          <p:cNvPicPr>
            <a:picLocks noChangeAspect="1"/>
          </p:cNvPicPr>
          <p:nvPr/>
        </p:nvPicPr>
        <p:blipFill>
          <a:blip r:embed="rId2"/>
          <a:stretch>
            <a:fillRect/>
          </a:stretch>
        </p:blipFill>
        <p:spPr>
          <a:xfrm>
            <a:off x="1469477" y="1592218"/>
            <a:ext cx="7106964" cy="4235670"/>
          </a:xfrm>
          <a:prstGeom prst="rect">
            <a:avLst/>
          </a:prstGeom>
        </p:spPr>
      </p:pic>
      <p:sp>
        <p:nvSpPr>
          <p:cNvPr id="4" name="Rectángulo 3"/>
          <p:cNvSpPr/>
          <p:nvPr/>
        </p:nvSpPr>
        <p:spPr>
          <a:xfrm>
            <a:off x="628650" y="1229710"/>
            <a:ext cx="1603324" cy="461665"/>
          </a:xfrm>
          <a:prstGeom prst="rect">
            <a:avLst/>
          </a:prstGeom>
        </p:spPr>
        <p:txBody>
          <a:bodyPr wrap="none">
            <a:spAutoFit/>
          </a:bodyPr>
          <a:lstStyle/>
          <a:p>
            <a:r>
              <a:rPr lang="es-ES" sz="2400" dirty="0"/>
              <a:t>Ejemplo 8: </a:t>
            </a:r>
            <a:endParaRPr lang="es-PE" sz="2400" dirty="0"/>
          </a:p>
        </p:txBody>
      </p:sp>
      <p:sp>
        <p:nvSpPr>
          <p:cNvPr id="5" name="CuadroTexto 4">
            <a:extLst>
              <a:ext uri="{FF2B5EF4-FFF2-40B4-BE49-F238E27FC236}">
                <a16:creationId xmlns:a16="http://schemas.microsoft.com/office/drawing/2014/main" id="{EE7A1E7D-E3D0-4C13-BED7-3B0A92BD8466}"/>
              </a:ext>
            </a:extLst>
          </p:cNvPr>
          <p:cNvSpPr txBox="1"/>
          <p:nvPr/>
        </p:nvSpPr>
        <p:spPr>
          <a:xfrm>
            <a:off x="106532" y="2053883"/>
            <a:ext cx="1678729" cy="369332"/>
          </a:xfrm>
          <a:prstGeom prst="rect">
            <a:avLst/>
          </a:prstGeom>
          <a:noFill/>
          <a:ln>
            <a:solidFill>
              <a:schemeClr val="accent2">
                <a:lumMod val="75000"/>
              </a:schemeClr>
            </a:solidFill>
          </a:ln>
        </p:spPr>
        <p:txBody>
          <a:bodyPr wrap="none" rtlCol="0">
            <a:spAutoFit/>
          </a:bodyPr>
          <a:lstStyle/>
          <a:p>
            <a:r>
              <a:rPr lang="es-PE" dirty="0"/>
              <a:t>Escalón unitario</a:t>
            </a:r>
          </a:p>
        </p:txBody>
      </p:sp>
      <p:cxnSp>
        <p:nvCxnSpPr>
          <p:cNvPr id="7" name="Conector recto 6">
            <a:extLst>
              <a:ext uri="{FF2B5EF4-FFF2-40B4-BE49-F238E27FC236}">
                <a16:creationId xmlns:a16="http://schemas.microsoft.com/office/drawing/2014/main" id="{686E48AB-254C-4B07-8C2D-67288F42D8E8}"/>
              </a:ext>
            </a:extLst>
          </p:cNvPr>
          <p:cNvCxnSpPr>
            <a:cxnSpLocks/>
          </p:cNvCxnSpPr>
          <p:nvPr/>
        </p:nvCxnSpPr>
        <p:spPr>
          <a:xfrm flipV="1">
            <a:off x="1785261" y="2157274"/>
            <a:ext cx="1481722" cy="195309"/>
          </a:xfrm>
          <a:prstGeom prst="line">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55950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fontScale="90000"/>
          </a:bodyPr>
          <a:lstStyle/>
          <a:p>
            <a:r>
              <a:rPr lang="es-ES" dirty="0"/>
              <a:t>Resolución de ecuaciones en diferencias</a:t>
            </a:r>
            <a:endParaRPr lang="es-PE" dirty="0"/>
          </a:p>
        </p:txBody>
      </p:sp>
      <p:pic>
        <p:nvPicPr>
          <p:cNvPr id="4" name="Imagen 3"/>
          <p:cNvPicPr>
            <a:picLocks noChangeAspect="1"/>
          </p:cNvPicPr>
          <p:nvPr/>
        </p:nvPicPr>
        <p:blipFill>
          <a:blip r:embed="rId2"/>
          <a:stretch>
            <a:fillRect/>
          </a:stretch>
        </p:blipFill>
        <p:spPr>
          <a:xfrm>
            <a:off x="628650" y="1975617"/>
            <a:ext cx="7626897" cy="2531549"/>
          </a:xfrm>
          <a:prstGeom prst="rect">
            <a:avLst/>
          </a:prstGeom>
        </p:spPr>
      </p:pic>
    </p:spTree>
    <p:extLst>
      <p:ext uri="{BB962C8B-B14F-4D97-AF65-F5344CB8AC3E}">
        <p14:creationId xmlns:p14="http://schemas.microsoft.com/office/powerpoint/2010/main" val="3180314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011729"/>
          </a:xfrm>
        </p:spPr>
        <p:txBody>
          <a:bodyPr>
            <a:normAutofit fontScale="90000"/>
          </a:bodyPr>
          <a:lstStyle/>
          <a:p>
            <a:r>
              <a:rPr lang="es-ES" dirty="0"/>
              <a:t>Resolución de ecuaciones en diferencias</a:t>
            </a:r>
            <a:endParaRPr lang="es-PE" dirty="0"/>
          </a:p>
        </p:txBody>
      </p:sp>
      <p:pic>
        <p:nvPicPr>
          <p:cNvPr id="5" name="Imagen 4">
            <a:extLst>
              <a:ext uri="{FF2B5EF4-FFF2-40B4-BE49-F238E27FC236}">
                <a16:creationId xmlns:a16="http://schemas.microsoft.com/office/drawing/2014/main" id="{D636C273-EA64-A602-A042-B5836DA94650}"/>
              </a:ext>
            </a:extLst>
          </p:cNvPr>
          <p:cNvPicPr>
            <a:picLocks noChangeAspect="1"/>
          </p:cNvPicPr>
          <p:nvPr/>
        </p:nvPicPr>
        <p:blipFill>
          <a:blip r:embed="rId2"/>
          <a:stretch>
            <a:fillRect/>
          </a:stretch>
        </p:blipFill>
        <p:spPr>
          <a:xfrm>
            <a:off x="1746768" y="1505571"/>
            <a:ext cx="5447134" cy="4318383"/>
          </a:xfrm>
          <a:prstGeom prst="rect">
            <a:avLst/>
          </a:prstGeom>
        </p:spPr>
      </p:pic>
    </p:spTree>
    <p:extLst>
      <p:ext uri="{BB962C8B-B14F-4D97-AF65-F5344CB8AC3E}">
        <p14:creationId xmlns:p14="http://schemas.microsoft.com/office/powerpoint/2010/main" val="3943660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 Modelo discreto de un motor DC.</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Simular el modelo discreto hallando la ecuación en diferencias. La entrada es un escalón unitario.</a:t>
            </a:r>
          </a:p>
        </p:txBody>
      </p:sp>
      <p:pic>
        <p:nvPicPr>
          <p:cNvPr id="4" name="Imagen 3"/>
          <p:cNvPicPr>
            <a:picLocks noChangeAspect="1"/>
          </p:cNvPicPr>
          <p:nvPr/>
        </p:nvPicPr>
        <p:blipFill>
          <a:blip r:embed="rId2"/>
          <a:stretch>
            <a:fillRect/>
          </a:stretch>
        </p:blipFill>
        <p:spPr>
          <a:xfrm>
            <a:off x="1773348" y="2417572"/>
            <a:ext cx="5938033" cy="1914952"/>
          </a:xfrm>
          <a:prstGeom prst="rect">
            <a:avLst/>
          </a:prstGeom>
        </p:spPr>
      </p:pic>
      <mc:AlternateContent xmlns:mc="http://schemas.openxmlformats.org/markup-compatibility/2006" xmlns:a14="http://schemas.microsoft.com/office/drawing/2010/main">
        <mc:Choice Requires="a14">
          <p:sp>
            <p:nvSpPr>
              <p:cNvPr id="6" name="Rectángulo 5"/>
              <p:cNvSpPr/>
              <p:nvPr/>
            </p:nvSpPr>
            <p:spPr>
              <a:xfrm>
                <a:off x="1252134" y="4237209"/>
                <a:ext cx="2502736" cy="369332"/>
              </a:xfrm>
              <a:prstGeom prst="rect">
                <a:avLst/>
              </a:prstGeom>
            </p:spPr>
            <p:txBody>
              <a:bodyPr wrap="none">
                <a:spAutoFit/>
              </a:bodyPr>
              <a:lstStyle/>
              <a:p>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𝑢</m:t>
                        </m:r>
                      </m:e>
                      <m:sub>
                        <m:r>
                          <a:rPr lang="es-ES" i="1">
                            <a:latin typeface="Cambria Math" panose="02040503050406030204" pitchFamily="18" charset="0"/>
                          </a:rPr>
                          <m:t>𝑏</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𝑘</m:t>
                        </m:r>
                      </m:e>
                      <m:sub>
                        <m:r>
                          <a:rPr lang="es-ES" i="1">
                            <a:latin typeface="Cambria Math" panose="02040503050406030204" pitchFamily="18" charset="0"/>
                          </a:rPr>
                          <m:t>𝑒</m:t>
                        </m:r>
                      </m:sub>
                    </m:sSub>
                    <m:r>
                      <a:rPr lang="es-ES" i="1">
                        <a:latin typeface="Cambria Math" panose="02040503050406030204" pitchFamily="18" charset="0"/>
                        <a:ea typeface="Cambria Math" panose="02040503050406030204" pitchFamily="18" charset="0"/>
                      </a:rPr>
                      <m:t>𝜔</m:t>
                    </m:r>
                  </m:oMath>
                </a14:m>
                <a:r>
                  <a:rPr lang="es-ES" dirty="0"/>
                  <a:t>;      </a:t>
                </a:r>
                <a14:m>
                  <m:oMath xmlns:m="http://schemas.openxmlformats.org/officeDocument/2006/math">
                    <m:sSub>
                      <m:sSubPr>
                        <m:ctrlPr>
                          <a:rPr lang="es-ES" i="1">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𝜏</m:t>
                        </m:r>
                      </m:e>
                      <m:sub>
                        <m:r>
                          <a:rPr lang="es-ES" i="1">
                            <a:latin typeface="Cambria Math" panose="02040503050406030204" pitchFamily="18" charset="0"/>
                          </a:rPr>
                          <m:t>𝑚</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𝑘</m:t>
                        </m:r>
                      </m:e>
                      <m:sub>
                        <m:r>
                          <a:rPr lang="es-ES" i="1">
                            <a:latin typeface="Cambria Math" panose="02040503050406030204" pitchFamily="18" charset="0"/>
                          </a:rPr>
                          <m:t>𝑡</m:t>
                        </m:r>
                      </m:sub>
                    </m:sSub>
                    <m:sSub>
                      <m:sSubPr>
                        <m:ctrlPr>
                          <a:rPr lang="es-ES" i="1">
                            <a:latin typeface="Cambria Math" panose="02040503050406030204" pitchFamily="18" charset="0"/>
                          </a:rPr>
                        </m:ctrlPr>
                      </m:sSubPr>
                      <m:e>
                        <m:r>
                          <a:rPr lang="es-ES" i="1">
                            <a:latin typeface="Cambria Math" panose="02040503050406030204" pitchFamily="18" charset="0"/>
                          </a:rPr>
                          <m:t>𝑖</m:t>
                        </m:r>
                      </m:e>
                      <m:sub>
                        <m:r>
                          <a:rPr lang="es-ES" i="1">
                            <a:latin typeface="Cambria Math" panose="02040503050406030204" pitchFamily="18" charset="0"/>
                          </a:rPr>
                          <m:t>𝑎</m:t>
                        </m:r>
                      </m:sub>
                    </m:sSub>
                  </m:oMath>
                </a14:m>
                <a:endParaRPr lang="es-PE" dirty="0"/>
              </a:p>
            </p:txBody>
          </p:sp>
        </mc:Choice>
        <mc:Fallback xmlns="">
          <p:sp>
            <p:nvSpPr>
              <p:cNvPr id="6" name="Rectángulo 5"/>
              <p:cNvSpPr>
                <a:spLocks noRot="1" noChangeAspect="1" noMove="1" noResize="1" noEditPoints="1" noAdjustHandles="1" noChangeArrowheads="1" noChangeShapeType="1" noTextEdit="1"/>
              </p:cNvSpPr>
              <p:nvPr/>
            </p:nvSpPr>
            <p:spPr>
              <a:xfrm>
                <a:off x="1252134" y="4237209"/>
                <a:ext cx="2502736" cy="369332"/>
              </a:xfrm>
              <a:prstGeom prst="rect">
                <a:avLst/>
              </a:prstGeom>
              <a:blipFill>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ángulo 6"/>
              <p:cNvSpPr/>
              <p:nvPr/>
            </p:nvSpPr>
            <p:spPr>
              <a:xfrm>
                <a:off x="4310732" y="4259736"/>
                <a:ext cx="3648756" cy="369332"/>
              </a:xfrm>
              <a:prstGeom prst="rect">
                <a:avLst/>
              </a:prstGeom>
            </p:spPr>
            <p:txBody>
              <a:bodyPr wrap="none">
                <a:spAutoFit/>
              </a:bodyPr>
              <a:lstStyle/>
              <a:p>
                <a:r>
                  <a:rPr lang="es-ES" dirty="0"/>
                  <a:t>Considerar solo fricción viscosa = </a:t>
                </a:r>
                <a14:m>
                  <m:oMath xmlns:m="http://schemas.openxmlformats.org/officeDocument/2006/math">
                    <m:r>
                      <a:rPr lang="es-ES" i="1">
                        <a:latin typeface="Cambria Math" panose="02040503050406030204" pitchFamily="18" charset="0"/>
                      </a:rPr>
                      <m:t>𝐵</m:t>
                    </m:r>
                    <m:r>
                      <a:rPr lang="es-ES" i="1">
                        <a:latin typeface="Cambria Math" panose="02040503050406030204" pitchFamily="18" charset="0"/>
                        <a:ea typeface="Cambria Math" panose="02040503050406030204" pitchFamily="18" charset="0"/>
                      </a:rPr>
                      <m:t>𝜔</m:t>
                    </m:r>
                  </m:oMath>
                </a14:m>
                <a:endParaRPr lang="es-PE" dirty="0"/>
              </a:p>
            </p:txBody>
          </p:sp>
        </mc:Choice>
        <mc:Fallback xmlns="">
          <p:sp>
            <p:nvSpPr>
              <p:cNvPr id="7" name="Rectángulo 6"/>
              <p:cNvSpPr>
                <a:spLocks noRot="1" noChangeAspect="1" noMove="1" noResize="1" noEditPoints="1" noAdjustHandles="1" noChangeArrowheads="1" noChangeShapeType="1" noTextEdit="1"/>
              </p:cNvSpPr>
              <p:nvPr/>
            </p:nvSpPr>
            <p:spPr>
              <a:xfrm>
                <a:off x="4310732" y="4259736"/>
                <a:ext cx="3648756" cy="369332"/>
              </a:xfrm>
              <a:prstGeom prst="rect">
                <a:avLst/>
              </a:prstGeom>
              <a:blipFill>
                <a:blip r:embed="rId4"/>
                <a:stretch>
                  <a:fillRect l="-1336"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488D30D8-70BF-459E-8913-5567FCC844C2}"/>
                  </a:ext>
                </a:extLst>
              </p:cNvPr>
              <p:cNvSpPr txBox="1"/>
              <p:nvPr/>
            </p:nvSpPr>
            <p:spPr>
              <a:xfrm>
                <a:off x="1517523" y="5188724"/>
                <a:ext cx="1426224"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𝑊</m:t>
                          </m:r>
                          <m:r>
                            <a:rPr lang="es-ES" b="0" i="1" smtClean="0">
                              <a:latin typeface="Cambria Math" panose="02040503050406030204" pitchFamily="18" charset="0"/>
                            </a:rPr>
                            <m:t>(</m:t>
                          </m:r>
                          <m:r>
                            <a:rPr lang="es-ES" b="0" i="1" smtClean="0">
                              <a:latin typeface="Cambria Math" panose="02040503050406030204" pitchFamily="18" charset="0"/>
                            </a:rPr>
                            <m:t>𝑠</m:t>
                          </m:r>
                          <m:r>
                            <a:rPr lang="es-E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𝑠</m:t>
                          </m:r>
                          <m:r>
                            <a:rPr lang="es-ES" b="0" i="1" smtClean="0">
                              <a:latin typeface="Cambria Math" panose="02040503050406030204" pitchFamily="18" charset="0"/>
                            </a:rPr>
                            <m:t>)</m:t>
                          </m:r>
                        </m:den>
                      </m:f>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4</m:t>
                          </m:r>
                        </m:num>
                        <m:den>
                          <m:r>
                            <a:rPr lang="es-ES" b="0" i="1" smtClean="0">
                              <a:latin typeface="Cambria Math" panose="02040503050406030204" pitchFamily="18" charset="0"/>
                            </a:rPr>
                            <m:t>𝑠</m:t>
                          </m:r>
                          <m:r>
                            <a:rPr lang="es-ES" b="0" i="1" smtClean="0">
                              <a:latin typeface="Cambria Math" panose="02040503050406030204" pitchFamily="18" charset="0"/>
                            </a:rPr>
                            <m:t>+2</m:t>
                          </m:r>
                        </m:den>
                      </m:f>
                    </m:oMath>
                  </m:oMathPara>
                </a14:m>
                <a:endParaRPr lang="en-US" dirty="0"/>
              </a:p>
            </p:txBody>
          </p:sp>
        </mc:Choice>
        <mc:Fallback xmlns="">
          <p:sp>
            <p:nvSpPr>
              <p:cNvPr id="5" name="CuadroTexto 4">
                <a:extLst>
                  <a:ext uri="{FF2B5EF4-FFF2-40B4-BE49-F238E27FC236}">
                    <a16:creationId xmlns:a16="http://schemas.microsoft.com/office/drawing/2014/main" id="{488D30D8-70BF-459E-8913-5567FCC844C2}"/>
                  </a:ext>
                </a:extLst>
              </p:cNvPr>
              <p:cNvSpPr txBox="1">
                <a:spLocks noRot="1" noChangeAspect="1" noMove="1" noResize="1" noEditPoints="1" noAdjustHandles="1" noChangeArrowheads="1" noChangeShapeType="1" noTextEdit="1"/>
              </p:cNvSpPr>
              <p:nvPr/>
            </p:nvSpPr>
            <p:spPr>
              <a:xfrm>
                <a:off x="1517523" y="5188724"/>
                <a:ext cx="1426224" cy="5767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6C019AE5-445C-4F85-AC8A-03F899C080C2}"/>
                  </a:ext>
                </a:extLst>
              </p:cNvPr>
              <p:cNvSpPr txBox="1"/>
              <p:nvPr/>
            </p:nvSpPr>
            <p:spPr>
              <a:xfrm>
                <a:off x="4559714" y="5188725"/>
                <a:ext cx="3637919"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𝑊</m:t>
                          </m:r>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m:t>
                          </m:r>
                        </m:den>
                      </m:f>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0.6594</m:t>
                          </m:r>
                        </m:num>
                        <m:den>
                          <m:r>
                            <a:rPr lang="es-ES" b="0" i="1" smtClean="0">
                              <a:latin typeface="Cambria Math" panose="02040503050406030204" pitchFamily="18" charset="0"/>
                            </a:rPr>
                            <m:t>𝑧</m:t>
                          </m:r>
                          <m:r>
                            <a:rPr lang="es-ES" b="0" i="1" smtClean="0">
                              <a:latin typeface="Cambria Math" panose="02040503050406030204" pitchFamily="18" charset="0"/>
                            </a:rPr>
                            <m:t>−0.6703</m:t>
                          </m:r>
                        </m:den>
                      </m:f>
                      <m:r>
                        <a:rPr lang="es-ES" b="0" i="1" smtClean="0">
                          <a:latin typeface="Cambria Math" panose="02040503050406030204" pitchFamily="18" charset="0"/>
                        </a:rPr>
                        <m:t>;  </m:t>
                      </m:r>
                      <m:r>
                        <a:rPr lang="es-ES" b="0" i="1" smtClean="0">
                          <a:latin typeface="Cambria Math" panose="02040503050406030204" pitchFamily="18" charset="0"/>
                        </a:rPr>
                        <m:t>𝑝𝑎𝑟𝑎</m:t>
                      </m:r>
                      <m:r>
                        <a:rPr lang="es-ES" b="0" i="1" smtClean="0">
                          <a:latin typeface="Cambria Math" panose="02040503050406030204" pitchFamily="18" charset="0"/>
                        </a:rPr>
                        <m:t>   </m:t>
                      </m:r>
                      <m:r>
                        <a:rPr lang="es-ES" b="0" i="1" smtClean="0">
                          <a:latin typeface="Cambria Math" panose="02040503050406030204" pitchFamily="18" charset="0"/>
                        </a:rPr>
                        <m:t>𝑇</m:t>
                      </m:r>
                      <m:r>
                        <a:rPr lang="es-ES" b="0" i="1" smtClean="0">
                          <a:latin typeface="Cambria Math" panose="02040503050406030204" pitchFamily="18" charset="0"/>
                        </a:rPr>
                        <m:t>=0.2</m:t>
                      </m:r>
                    </m:oMath>
                  </m:oMathPara>
                </a14:m>
                <a:endParaRPr lang="en-US" dirty="0"/>
              </a:p>
            </p:txBody>
          </p:sp>
        </mc:Choice>
        <mc:Fallback xmlns="">
          <p:sp>
            <p:nvSpPr>
              <p:cNvPr id="9" name="CuadroTexto 8">
                <a:extLst>
                  <a:ext uri="{FF2B5EF4-FFF2-40B4-BE49-F238E27FC236}">
                    <a16:creationId xmlns:a16="http://schemas.microsoft.com/office/drawing/2014/main" id="{6C019AE5-445C-4F85-AC8A-03F899C080C2}"/>
                  </a:ext>
                </a:extLst>
              </p:cNvPr>
              <p:cNvSpPr txBox="1">
                <a:spLocks noRot="1" noChangeAspect="1" noMove="1" noResize="1" noEditPoints="1" noAdjustHandles="1" noChangeArrowheads="1" noChangeShapeType="1" noTextEdit="1"/>
              </p:cNvSpPr>
              <p:nvPr/>
            </p:nvSpPr>
            <p:spPr>
              <a:xfrm>
                <a:off x="4559714" y="5188725"/>
                <a:ext cx="3637919" cy="576761"/>
              </a:xfrm>
              <a:prstGeom prst="rect">
                <a:avLst/>
              </a:prstGeom>
              <a:blipFill>
                <a:blip r:embed="rId6"/>
                <a:stretch>
                  <a:fillRect/>
                </a:stretch>
              </a:blipFill>
            </p:spPr>
            <p:txBody>
              <a:bodyPr/>
              <a:lstStyle/>
              <a:p>
                <a:r>
                  <a:rPr lang="en-US">
                    <a:noFill/>
                  </a:rPr>
                  <a:t> </a:t>
                </a:r>
              </a:p>
            </p:txBody>
          </p:sp>
        </mc:Fallback>
      </mc:AlternateContent>
      <p:sp>
        <p:nvSpPr>
          <p:cNvPr id="10" name="CuadroTexto 9">
            <a:extLst>
              <a:ext uri="{FF2B5EF4-FFF2-40B4-BE49-F238E27FC236}">
                <a16:creationId xmlns:a16="http://schemas.microsoft.com/office/drawing/2014/main" id="{E2190A9C-D578-4974-BD96-DD36BD42885D}"/>
              </a:ext>
            </a:extLst>
          </p:cNvPr>
          <p:cNvSpPr txBox="1"/>
          <p:nvPr/>
        </p:nvSpPr>
        <p:spPr>
          <a:xfrm>
            <a:off x="1330004" y="4784941"/>
            <a:ext cx="1801262" cy="369332"/>
          </a:xfrm>
          <a:prstGeom prst="rect">
            <a:avLst/>
          </a:prstGeom>
          <a:noFill/>
        </p:spPr>
        <p:txBody>
          <a:bodyPr wrap="none" rtlCol="0">
            <a:spAutoFit/>
          </a:bodyPr>
          <a:lstStyle/>
          <a:p>
            <a:r>
              <a:rPr lang="es-ES" dirty="0"/>
              <a:t>Modelo continuo</a:t>
            </a:r>
            <a:endParaRPr lang="en-US" dirty="0"/>
          </a:p>
        </p:txBody>
      </p:sp>
      <p:sp>
        <p:nvSpPr>
          <p:cNvPr id="11" name="CuadroTexto 10">
            <a:extLst>
              <a:ext uri="{FF2B5EF4-FFF2-40B4-BE49-F238E27FC236}">
                <a16:creationId xmlns:a16="http://schemas.microsoft.com/office/drawing/2014/main" id="{61C363A1-2ED8-40E7-89CF-D863ED55C8E2}"/>
              </a:ext>
            </a:extLst>
          </p:cNvPr>
          <p:cNvSpPr txBox="1"/>
          <p:nvPr/>
        </p:nvSpPr>
        <p:spPr>
          <a:xfrm>
            <a:off x="4456424" y="4787873"/>
            <a:ext cx="1718676" cy="369332"/>
          </a:xfrm>
          <a:prstGeom prst="rect">
            <a:avLst/>
          </a:prstGeom>
          <a:noFill/>
        </p:spPr>
        <p:txBody>
          <a:bodyPr wrap="none" rtlCol="0">
            <a:spAutoFit/>
          </a:bodyPr>
          <a:lstStyle/>
          <a:p>
            <a:r>
              <a:rPr lang="es-ES" dirty="0"/>
              <a:t>Modelo discreto</a:t>
            </a:r>
            <a:endParaRPr lang="en-US" dirty="0"/>
          </a:p>
        </p:txBody>
      </p:sp>
    </p:spTree>
    <p:extLst>
      <p:ext uri="{BB962C8B-B14F-4D97-AF65-F5344CB8AC3E}">
        <p14:creationId xmlns:p14="http://schemas.microsoft.com/office/powerpoint/2010/main" val="1000566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Diagramas de Simulación</a:t>
            </a:r>
            <a:endParaRPr lang="es-PE" dirty="0"/>
          </a:p>
        </p:txBody>
      </p:sp>
      <p:sp>
        <p:nvSpPr>
          <p:cNvPr id="3" name="Marcador de texto 2"/>
          <p:cNvSpPr>
            <a:spLocks noGrp="1"/>
          </p:cNvSpPr>
          <p:nvPr>
            <p:ph type="body" idx="1"/>
          </p:nvPr>
        </p:nvSpPr>
        <p:spPr/>
        <p:txBody>
          <a:bodyPr/>
          <a:lstStyle/>
          <a:p>
            <a:endParaRPr lang="es-PE"/>
          </a:p>
        </p:txBody>
      </p:sp>
    </p:spTree>
    <p:extLst>
      <p:ext uri="{BB962C8B-B14F-4D97-AF65-F5344CB8AC3E}">
        <p14:creationId xmlns:p14="http://schemas.microsoft.com/office/powerpoint/2010/main" val="466839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Diagramas de Simulación</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algn="just"/>
                <a:r>
                  <a:rPr lang="es-ES" sz="2000" dirty="0">
                    <a:latin typeface="+mj-lt"/>
                  </a:rPr>
                  <a:t>Significado físico de la variable z</a:t>
                </a:r>
              </a:p>
              <a:p>
                <a:pPr algn="just"/>
                <a:r>
                  <a:rPr lang="es-ES" sz="2000" dirty="0">
                    <a:latin typeface="+mj-lt"/>
                  </a:rPr>
                  <a:t>Supongamos la siguiente ecuación:</a:t>
                </a: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𝑈</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𝑧</m:t>
                          </m:r>
                        </m:e>
                      </m:d>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𝑧</m:t>
                          </m:r>
                        </m:e>
                        <m:sup>
                          <m:r>
                            <a:rPr lang="es-ES" sz="2000" b="0" i="1" smtClean="0">
                              <a:latin typeface="Cambria Math" panose="02040503050406030204" pitchFamily="18" charset="0"/>
                            </a:rPr>
                            <m:t>−1</m:t>
                          </m:r>
                        </m:sup>
                      </m:sSup>
                      <m:r>
                        <a:rPr lang="es-ES" sz="2000" b="0" i="1" smtClean="0">
                          <a:latin typeface="Cambria Math" panose="02040503050406030204" pitchFamily="18" charset="0"/>
                        </a:rPr>
                        <m:t>𝐸</m:t>
                      </m:r>
                      <m:r>
                        <a:rPr lang="es-ES" sz="2000" b="0" i="1" smtClean="0">
                          <a:latin typeface="Cambria Math" panose="02040503050406030204" pitchFamily="18" charset="0"/>
                        </a:rPr>
                        <m:t>(</m:t>
                      </m:r>
                      <m:r>
                        <a:rPr lang="es-ES" sz="2000" b="0" i="1" smtClean="0">
                          <a:latin typeface="Cambria Math" panose="02040503050406030204" pitchFamily="18" charset="0"/>
                        </a:rPr>
                        <m:t>𝑧</m:t>
                      </m:r>
                      <m:r>
                        <a:rPr lang="es-ES" sz="2000" b="0" i="1" smtClean="0">
                          <a:latin typeface="Cambria Math" panose="02040503050406030204" pitchFamily="18" charset="0"/>
                        </a:rPr>
                        <m:t>)</m:t>
                      </m:r>
                    </m:oMath>
                  </m:oMathPara>
                </a14:m>
                <a:endParaRPr lang="es-ES" sz="2000" dirty="0">
                  <a:latin typeface="+mj-lt"/>
                </a:endParaRPr>
              </a:p>
              <a:p>
                <a:pPr algn="just"/>
                <a:r>
                  <a:rPr lang="es-ES" sz="2000" dirty="0">
                    <a:latin typeface="+mj-lt"/>
                  </a:rPr>
                  <a:t>La ecuación de diferencias se reduce a:</a:t>
                </a:r>
              </a:p>
              <a:p>
                <a:pPr marL="0" indent="0" algn="just">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𝑢</m:t>
                      </m:r>
                      <m:r>
                        <a:rPr lang="es-ES" sz="2000" b="0" i="1" smtClean="0">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 =</m:t>
                      </m:r>
                      <m:r>
                        <a:rPr lang="es-ES" sz="2000" b="0" i="1" smtClean="0">
                          <a:latin typeface="Cambria Math" panose="02040503050406030204" pitchFamily="18" charset="0"/>
                        </a:rPr>
                        <m:t>𝑒</m:t>
                      </m:r>
                      <m:r>
                        <a:rPr lang="es-ES" sz="2000" i="1">
                          <a:latin typeface="Cambria Math" panose="02040503050406030204" pitchFamily="18" charset="0"/>
                        </a:rPr>
                        <m:t>(</m:t>
                      </m:r>
                      <m:r>
                        <a:rPr lang="es-ES" sz="2000" b="0" i="1" smtClean="0">
                          <a:latin typeface="Cambria Math" panose="02040503050406030204" pitchFamily="18" charset="0"/>
                        </a:rPr>
                        <m:t>𝑘</m:t>
                      </m:r>
                      <m:r>
                        <a:rPr lang="es-ES" sz="2000" b="0" i="1" smtClean="0">
                          <a:latin typeface="Cambria Math" panose="02040503050406030204" pitchFamily="18" charset="0"/>
                        </a:rPr>
                        <m:t>−1)</m:t>
                      </m:r>
                    </m:oMath>
                  </m:oMathPara>
                </a14:m>
                <a:endParaRPr lang="es-ES" sz="2000" dirty="0"/>
              </a:p>
              <a:p>
                <a:pPr algn="just"/>
                <a:r>
                  <a:rPr lang="es-ES" sz="2000" dirty="0">
                    <a:latin typeface="+mj-lt"/>
                  </a:rPr>
                  <a:t>En forma gráfica:</a:t>
                </a:r>
              </a:p>
              <a:p>
                <a:pPr lvl="1" algn="just"/>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696" t="-1401"/>
                </a:stretch>
              </a:blipFill>
            </p:spPr>
            <p:txBody>
              <a:bodyPr/>
              <a:lstStyle/>
              <a:p>
                <a:r>
                  <a:rPr lang="es-PE">
                    <a:noFill/>
                  </a:rPr>
                  <a:t> </a:t>
                </a:r>
              </a:p>
            </p:txBody>
          </p:sp>
        </mc:Fallback>
      </mc:AlternateContent>
      <p:pic>
        <p:nvPicPr>
          <p:cNvPr id="4" name="Imagen 3"/>
          <p:cNvPicPr>
            <a:picLocks noChangeAspect="1"/>
          </p:cNvPicPr>
          <p:nvPr/>
        </p:nvPicPr>
        <p:blipFill>
          <a:blip r:embed="rId3"/>
          <a:stretch>
            <a:fillRect/>
          </a:stretch>
        </p:blipFill>
        <p:spPr>
          <a:xfrm>
            <a:off x="2393238" y="4333875"/>
            <a:ext cx="4105275" cy="933450"/>
          </a:xfrm>
          <a:prstGeom prst="rect">
            <a:avLst/>
          </a:prstGeom>
        </p:spPr>
      </p:pic>
    </p:spTree>
    <p:extLst>
      <p:ext uri="{BB962C8B-B14F-4D97-AF65-F5344CB8AC3E}">
        <p14:creationId xmlns:p14="http://schemas.microsoft.com/office/powerpoint/2010/main" val="3510217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endParaRPr lang="es-PE" dirty="0"/>
          </a:p>
        </p:txBody>
      </p:sp>
      <p:sp>
        <p:nvSpPr>
          <p:cNvPr id="3" name="Marcador de contenido 2"/>
          <p:cNvSpPr>
            <a:spLocks noGrp="1"/>
          </p:cNvSpPr>
          <p:nvPr>
            <p:ph idx="1"/>
          </p:nvPr>
        </p:nvSpPr>
        <p:spPr/>
        <p:txBody>
          <a:bodyPr>
            <a:normAutofit/>
          </a:bodyPr>
          <a:lstStyle/>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algn="just"/>
            <a:endParaRPr lang="es-ES" sz="2000" dirty="0">
              <a:latin typeface="+mj-lt"/>
            </a:endParaRPr>
          </a:p>
          <a:p>
            <a:pPr lvl="1" algn="just"/>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947409" y="1690689"/>
            <a:ext cx="7567941" cy="3608447"/>
          </a:xfrm>
          <a:prstGeom prst="rect">
            <a:avLst/>
          </a:prstGeom>
        </p:spPr>
      </p:pic>
      <mc:AlternateContent xmlns:mc="http://schemas.openxmlformats.org/markup-compatibility/2006" xmlns:a14="http://schemas.microsoft.com/office/drawing/2010/main">
        <mc:Choice Requires="a14">
          <p:sp>
            <p:nvSpPr>
              <p:cNvPr id="5" name="CuadroTexto 4"/>
              <p:cNvSpPr txBox="1"/>
              <p:nvPr/>
            </p:nvSpPr>
            <p:spPr>
              <a:xfrm>
                <a:off x="947409" y="5434072"/>
                <a:ext cx="7262437" cy="369332"/>
              </a:xfrm>
              <a:prstGeom prst="rect">
                <a:avLst/>
              </a:prstGeom>
              <a:noFill/>
            </p:spPr>
            <p:txBody>
              <a:bodyPr wrap="none" rtlCol="0">
                <a:spAutoFit/>
              </a:bodyPr>
              <a:lstStyle/>
              <a:p>
                <a:r>
                  <a:rPr lang="es-ES" dirty="0">
                    <a:solidFill>
                      <a:srgbClr val="FF0000"/>
                    </a:solidFill>
                  </a:rPr>
                  <a:t>La integración discreta ocurre en el lazo de retardo, </a:t>
                </a:r>
                <a14:m>
                  <m:oMath xmlns:m="http://schemas.openxmlformats.org/officeDocument/2006/math">
                    <m:sSup>
                      <m:sSupPr>
                        <m:ctrlPr>
                          <a:rPr lang="es-ES" i="1" smtClean="0">
                            <a:solidFill>
                              <a:srgbClr val="FF0000"/>
                            </a:solidFill>
                            <a:latin typeface="Cambria Math" panose="02040503050406030204" pitchFamily="18" charset="0"/>
                          </a:rPr>
                        </m:ctrlPr>
                      </m:sSupPr>
                      <m:e>
                        <m:r>
                          <a:rPr lang="es-ES" b="0" i="1" smtClean="0">
                            <a:solidFill>
                              <a:srgbClr val="FF0000"/>
                            </a:solidFill>
                            <a:latin typeface="Cambria Math" panose="02040503050406030204" pitchFamily="18" charset="0"/>
                          </a:rPr>
                          <m:t>𝑧</m:t>
                        </m:r>
                      </m:e>
                      <m:sup>
                        <m:r>
                          <a:rPr lang="es-ES" b="0" i="1" smtClean="0">
                            <a:solidFill>
                              <a:srgbClr val="FF0000"/>
                            </a:solidFill>
                            <a:latin typeface="Cambria Math" panose="02040503050406030204" pitchFamily="18" charset="0"/>
                          </a:rPr>
                          <m:t>−1</m:t>
                        </m:r>
                      </m:sup>
                    </m:sSup>
                  </m:oMath>
                </a14:m>
                <a:r>
                  <a:rPr lang="es-ES" dirty="0">
                    <a:solidFill>
                      <a:srgbClr val="FF0000"/>
                    </a:solidFill>
                  </a:rPr>
                  <a:t> y ganancia unitaria.</a:t>
                </a:r>
                <a:r>
                  <a:rPr lang="es-ES" dirty="0"/>
                  <a:t> </a:t>
                </a:r>
                <a:endParaRPr lang="es-PE" dirty="0"/>
              </a:p>
            </p:txBody>
          </p:sp>
        </mc:Choice>
        <mc:Fallback xmlns="">
          <p:sp>
            <p:nvSpPr>
              <p:cNvPr id="5" name="CuadroTexto 4"/>
              <p:cNvSpPr txBox="1">
                <a:spLocks noRot="1" noChangeAspect="1" noMove="1" noResize="1" noEditPoints="1" noAdjustHandles="1" noChangeArrowheads="1" noChangeShapeType="1" noTextEdit="1"/>
              </p:cNvSpPr>
              <p:nvPr/>
            </p:nvSpPr>
            <p:spPr>
              <a:xfrm>
                <a:off x="947409" y="5434072"/>
                <a:ext cx="7262437" cy="369332"/>
              </a:xfrm>
              <a:prstGeom prst="rect">
                <a:avLst/>
              </a:prstGeom>
              <a:blipFill>
                <a:blip r:embed="rId3"/>
                <a:stretch>
                  <a:fillRect l="-671" t="-8197" b="-24590"/>
                </a:stretch>
              </a:blipFill>
            </p:spPr>
            <p:txBody>
              <a:bodyPr/>
              <a:lstStyle/>
              <a:p>
                <a:r>
                  <a:rPr lang="es-PE">
                    <a:noFill/>
                  </a:rPr>
                  <a:t> </a:t>
                </a:r>
              </a:p>
            </p:txBody>
          </p:sp>
        </mc:Fallback>
      </mc:AlternateContent>
    </p:spTree>
    <p:extLst>
      <p:ext uri="{BB962C8B-B14F-4D97-AF65-F5344CB8AC3E}">
        <p14:creationId xmlns:p14="http://schemas.microsoft.com/office/powerpoint/2010/main" val="3742536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Elaborar el diagrama de simulación de la siguiente ecuación en diferencias.</a:t>
            </a:r>
          </a:p>
          <a:p>
            <a:pPr lvl="1" algn="just"/>
            <a:endParaRPr lang="es-ES" sz="2000" dirty="0">
              <a:latin typeface="+mj-lt"/>
            </a:endParaRPr>
          </a:p>
          <a:p>
            <a:pPr algn="just"/>
            <a:endParaRPr lang="es-PE" sz="2000" dirty="0">
              <a:latin typeface="+mj-lt"/>
            </a:endParaRPr>
          </a:p>
          <a:p>
            <a:pPr algn="just"/>
            <a:endParaRPr lang="es-PE" sz="2000" dirty="0">
              <a:latin typeface="+mj-lt"/>
            </a:endParaRPr>
          </a:p>
          <a:p>
            <a:pPr algn="just"/>
            <a:r>
              <a:rPr lang="es-PE" sz="2000" dirty="0">
                <a:latin typeface="+mj-lt"/>
              </a:rPr>
              <a:t>Luego, simularlo en </a:t>
            </a:r>
            <a:r>
              <a:rPr lang="es-PE" sz="2000" dirty="0" err="1">
                <a:latin typeface="+mj-lt"/>
              </a:rPr>
              <a:t>Simulink</a:t>
            </a:r>
            <a:r>
              <a:rPr lang="es-PE" sz="2000" dirty="0">
                <a:latin typeface="+mj-lt"/>
              </a:rPr>
              <a:t> considerando T=0.1.</a:t>
            </a:r>
          </a:p>
        </p:txBody>
      </p:sp>
      <mc:AlternateContent xmlns:mc="http://schemas.openxmlformats.org/markup-compatibility/2006" xmlns:a14="http://schemas.microsoft.com/office/drawing/2010/main">
        <mc:Choice Requires="a14">
          <p:sp>
            <p:nvSpPr>
              <p:cNvPr id="4" name="CuadroTexto 3"/>
              <p:cNvSpPr txBox="1"/>
              <p:nvPr/>
            </p:nvSpPr>
            <p:spPr>
              <a:xfrm>
                <a:off x="2149510" y="2879834"/>
                <a:ext cx="5553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e>
                      </m:d>
                      <m:r>
                        <a:rPr lang="es-ES" b="0" i="1" smtClean="0">
                          <a:latin typeface="Cambria Math" panose="02040503050406030204" pitchFamily="18" charset="0"/>
                        </a:rPr>
                        <m:t>=</m:t>
                      </m:r>
                      <m:r>
                        <a:rPr lang="es-ES" b="0" i="1" smtClean="0">
                          <a:latin typeface="Cambria Math" panose="02040503050406030204" pitchFamily="18" charset="0"/>
                        </a:rPr>
                        <m:t>𝑢</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e>
                      </m:d>
                      <m:r>
                        <a:rPr lang="es-ES" b="0" i="1" smtClean="0">
                          <a:latin typeface="Cambria Math" panose="02040503050406030204" pitchFamily="18" charset="0"/>
                        </a:rPr>
                        <m:t>+0.5</m:t>
                      </m:r>
                      <m:r>
                        <a:rPr lang="es-ES" b="0" i="1" smtClean="0">
                          <a:latin typeface="Cambria Math" panose="02040503050406030204" pitchFamily="18" charset="0"/>
                        </a:rPr>
                        <m:t>𝑢</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−1</m:t>
                          </m:r>
                        </m:e>
                      </m:d>
                      <m:r>
                        <a:rPr lang="es-ES" b="0" i="1" smtClean="0">
                          <a:latin typeface="Cambria Math" panose="02040503050406030204" pitchFamily="18" charset="0"/>
                        </a:rPr>
                        <m:t>−0.1</m:t>
                      </m:r>
                      <m:r>
                        <a:rPr lang="es-ES" b="0" i="1" smtClean="0">
                          <a:latin typeface="Cambria Math" panose="02040503050406030204" pitchFamily="18" charset="0"/>
                        </a:rPr>
                        <m:t>𝑥</m:t>
                      </m:r>
                      <m:d>
                        <m:dPr>
                          <m:ctrlPr>
                            <a:rPr lang="es-ES" b="0" i="1" smtClean="0">
                              <a:latin typeface="Cambria Math" panose="02040503050406030204" pitchFamily="18" charset="0"/>
                            </a:rPr>
                          </m:ctrlPr>
                        </m:dPr>
                        <m:e>
                          <m:r>
                            <a:rPr lang="es-ES" b="0" i="1" smtClean="0">
                              <a:latin typeface="Cambria Math" panose="02040503050406030204" pitchFamily="18" charset="0"/>
                            </a:rPr>
                            <m:t>𝑘</m:t>
                          </m:r>
                          <m:r>
                            <a:rPr lang="es-ES" b="0" i="1" smtClean="0">
                              <a:latin typeface="Cambria Math" panose="02040503050406030204" pitchFamily="18" charset="0"/>
                            </a:rPr>
                            <m:t>−1</m:t>
                          </m:r>
                        </m:e>
                      </m:d>
                      <m:r>
                        <a:rPr lang="es-ES" b="0" i="1" smtClean="0">
                          <a:latin typeface="Cambria Math" panose="02040503050406030204" pitchFamily="18" charset="0"/>
                        </a:rPr>
                        <m:t>−0.2</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m:oMathPara>
                </a14:m>
                <a:endParaRPr lang="es-PE" dirty="0"/>
              </a:p>
            </p:txBody>
          </p:sp>
        </mc:Choice>
        <mc:Fallback xmlns="">
          <p:sp>
            <p:nvSpPr>
              <p:cNvPr id="4" name="CuadroTexto 3"/>
              <p:cNvSpPr txBox="1">
                <a:spLocks noRot="1" noChangeAspect="1" noMove="1" noResize="1" noEditPoints="1" noAdjustHandles="1" noChangeArrowheads="1" noChangeShapeType="1" noTextEdit="1"/>
              </p:cNvSpPr>
              <p:nvPr/>
            </p:nvSpPr>
            <p:spPr>
              <a:xfrm>
                <a:off x="2149510" y="2879834"/>
                <a:ext cx="5553508" cy="276999"/>
              </a:xfrm>
              <a:prstGeom prst="rect">
                <a:avLst/>
              </a:prstGeom>
              <a:blipFill>
                <a:blip r:embed="rId2"/>
                <a:stretch>
                  <a:fillRect l="-549" t="-2174" r="-1537" b="-32609"/>
                </a:stretch>
              </a:blipFill>
            </p:spPr>
            <p:txBody>
              <a:bodyPr/>
              <a:lstStyle/>
              <a:p>
                <a:r>
                  <a:rPr lang="en-US">
                    <a:noFill/>
                  </a:rPr>
                  <a:t> </a:t>
                </a:r>
              </a:p>
            </p:txBody>
          </p:sp>
        </mc:Fallback>
      </mc:AlternateContent>
    </p:spTree>
    <p:extLst>
      <p:ext uri="{BB962C8B-B14F-4D97-AF65-F5344CB8AC3E}">
        <p14:creationId xmlns:p14="http://schemas.microsoft.com/office/powerpoint/2010/main" val="2409641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Modelo discreto de un motor DC.</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Simular en </a:t>
            </a:r>
            <a:r>
              <a:rPr lang="es-ES" sz="2000" dirty="0" err="1">
                <a:latin typeface="+mj-lt"/>
              </a:rPr>
              <a:t>simulink</a:t>
            </a:r>
            <a:r>
              <a:rPr lang="es-ES" sz="2000" dirty="0">
                <a:latin typeface="+mj-lt"/>
              </a:rPr>
              <a:t> el modelo discreto del motor DC. </a:t>
            </a:r>
          </a:p>
        </p:txBody>
      </p:sp>
      <p:pic>
        <p:nvPicPr>
          <p:cNvPr id="4" name="Imagen 3"/>
          <p:cNvPicPr>
            <a:picLocks noChangeAspect="1"/>
          </p:cNvPicPr>
          <p:nvPr/>
        </p:nvPicPr>
        <p:blipFill>
          <a:blip r:embed="rId2"/>
          <a:stretch>
            <a:fillRect/>
          </a:stretch>
        </p:blipFill>
        <p:spPr>
          <a:xfrm>
            <a:off x="1773348" y="2417572"/>
            <a:ext cx="5938033" cy="1914952"/>
          </a:xfrm>
          <a:prstGeom prst="rect">
            <a:avLst/>
          </a:prstGeom>
        </p:spPr>
      </p:pic>
      <mc:AlternateContent xmlns:mc="http://schemas.openxmlformats.org/markup-compatibility/2006" xmlns:a14="http://schemas.microsoft.com/office/drawing/2010/main">
        <mc:Choice Requires="a14">
          <p:sp>
            <p:nvSpPr>
              <p:cNvPr id="6" name="Rectángulo 5"/>
              <p:cNvSpPr/>
              <p:nvPr/>
            </p:nvSpPr>
            <p:spPr>
              <a:xfrm>
                <a:off x="1252134" y="4237209"/>
                <a:ext cx="2502736" cy="369332"/>
              </a:xfrm>
              <a:prstGeom prst="rect">
                <a:avLst/>
              </a:prstGeom>
            </p:spPr>
            <p:txBody>
              <a:bodyPr wrap="none">
                <a:spAutoFit/>
              </a:bodyPr>
              <a:lstStyle/>
              <a:p>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𝑢</m:t>
                        </m:r>
                      </m:e>
                      <m:sub>
                        <m:r>
                          <a:rPr lang="es-ES" i="1">
                            <a:latin typeface="Cambria Math" panose="02040503050406030204" pitchFamily="18" charset="0"/>
                          </a:rPr>
                          <m:t>𝑏</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𝑘</m:t>
                        </m:r>
                      </m:e>
                      <m:sub>
                        <m:r>
                          <a:rPr lang="es-ES" i="1">
                            <a:latin typeface="Cambria Math" panose="02040503050406030204" pitchFamily="18" charset="0"/>
                          </a:rPr>
                          <m:t>𝑒</m:t>
                        </m:r>
                      </m:sub>
                    </m:sSub>
                    <m:r>
                      <a:rPr lang="es-ES" i="1">
                        <a:latin typeface="Cambria Math" panose="02040503050406030204" pitchFamily="18" charset="0"/>
                        <a:ea typeface="Cambria Math" panose="02040503050406030204" pitchFamily="18" charset="0"/>
                      </a:rPr>
                      <m:t>𝜔</m:t>
                    </m:r>
                  </m:oMath>
                </a14:m>
                <a:r>
                  <a:rPr lang="es-ES" dirty="0"/>
                  <a:t>;      </a:t>
                </a:r>
                <a14:m>
                  <m:oMath xmlns:m="http://schemas.openxmlformats.org/officeDocument/2006/math">
                    <m:sSub>
                      <m:sSubPr>
                        <m:ctrlPr>
                          <a:rPr lang="es-ES" i="1">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𝜏</m:t>
                        </m:r>
                      </m:e>
                      <m:sub>
                        <m:r>
                          <a:rPr lang="es-ES" i="1">
                            <a:latin typeface="Cambria Math" panose="02040503050406030204" pitchFamily="18" charset="0"/>
                          </a:rPr>
                          <m:t>𝑚</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𝑘</m:t>
                        </m:r>
                      </m:e>
                      <m:sub>
                        <m:r>
                          <a:rPr lang="es-ES" i="1">
                            <a:latin typeface="Cambria Math" panose="02040503050406030204" pitchFamily="18" charset="0"/>
                          </a:rPr>
                          <m:t>𝑡</m:t>
                        </m:r>
                      </m:sub>
                    </m:sSub>
                    <m:sSub>
                      <m:sSubPr>
                        <m:ctrlPr>
                          <a:rPr lang="es-ES" i="1">
                            <a:latin typeface="Cambria Math" panose="02040503050406030204" pitchFamily="18" charset="0"/>
                          </a:rPr>
                        </m:ctrlPr>
                      </m:sSubPr>
                      <m:e>
                        <m:r>
                          <a:rPr lang="es-ES" i="1">
                            <a:latin typeface="Cambria Math" panose="02040503050406030204" pitchFamily="18" charset="0"/>
                          </a:rPr>
                          <m:t>𝑖</m:t>
                        </m:r>
                      </m:e>
                      <m:sub>
                        <m:r>
                          <a:rPr lang="es-ES" i="1">
                            <a:latin typeface="Cambria Math" panose="02040503050406030204" pitchFamily="18" charset="0"/>
                          </a:rPr>
                          <m:t>𝑎</m:t>
                        </m:r>
                      </m:sub>
                    </m:sSub>
                  </m:oMath>
                </a14:m>
                <a:endParaRPr lang="es-PE" dirty="0"/>
              </a:p>
            </p:txBody>
          </p:sp>
        </mc:Choice>
        <mc:Fallback xmlns="">
          <p:sp>
            <p:nvSpPr>
              <p:cNvPr id="6" name="Rectángulo 5"/>
              <p:cNvSpPr>
                <a:spLocks noRot="1" noChangeAspect="1" noMove="1" noResize="1" noEditPoints="1" noAdjustHandles="1" noChangeArrowheads="1" noChangeShapeType="1" noTextEdit="1"/>
              </p:cNvSpPr>
              <p:nvPr/>
            </p:nvSpPr>
            <p:spPr>
              <a:xfrm>
                <a:off x="1252134" y="4237209"/>
                <a:ext cx="2502736" cy="369332"/>
              </a:xfrm>
              <a:prstGeom prst="rect">
                <a:avLst/>
              </a:prstGeom>
              <a:blipFill>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ángulo 6"/>
              <p:cNvSpPr/>
              <p:nvPr/>
            </p:nvSpPr>
            <p:spPr>
              <a:xfrm>
                <a:off x="4310732" y="4259736"/>
                <a:ext cx="3648756" cy="369332"/>
              </a:xfrm>
              <a:prstGeom prst="rect">
                <a:avLst/>
              </a:prstGeom>
            </p:spPr>
            <p:txBody>
              <a:bodyPr wrap="none">
                <a:spAutoFit/>
              </a:bodyPr>
              <a:lstStyle/>
              <a:p>
                <a:r>
                  <a:rPr lang="es-ES" dirty="0"/>
                  <a:t>Considerar solo fricción viscosa = </a:t>
                </a:r>
                <a14:m>
                  <m:oMath xmlns:m="http://schemas.openxmlformats.org/officeDocument/2006/math">
                    <m:r>
                      <a:rPr lang="es-ES" i="1">
                        <a:latin typeface="Cambria Math" panose="02040503050406030204" pitchFamily="18" charset="0"/>
                      </a:rPr>
                      <m:t>𝐵</m:t>
                    </m:r>
                    <m:r>
                      <a:rPr lang="es-ES" i="1">
                        <a:latin typeface="Cambria Math" panose="02040503050406030204" pitchFamily="18" charset="0"/>
                        <a:ea typeface="Cambria Math" panose="02040503050406030204" pitchFamily="18" charset="0"/>
                      </a:rPr>
                      <m:t>𝜔</m:t>
                    </m:r>
                  </m:oMath>
                </a14:m>
                <a:endParaRPr lang="es-PE" dirty="0"/>
              </a:p>
            </p:txBody>
          </p:sp>
        </mc:Choice>
        <mc:Fallback xmlns="">
          <p:sp>
            <p:nvSpPr>
              <p:cNvPr id="7" name="Rectángulo 6"/>
              <p:cNvSpPr>
                <a:spLocks noRot="1" noChangeAspect="1" noMove="1" noResize="1" noEditPoints="1" noAdjustHandles="1" noChangeArrowheads="1" noChangeShapeType="1" noTextEdit="1"/>
              </p:cNvSpPr>
              <p:nvPr/>
            </p:nvSpPr>
            <p:spPr>
              <a:xfrm>
                <a:off x="4310732" y="4259736"/>
                <a:ext cx="3648756" cy="369332"/>
              </a:xfrm>
              <a:prstGeom prst="rect">
                <a:avLst/>
              </a:prstGeom>
              <a:blipFill>
                <a:blip r:embed="rId4"/>
                <a:stretch>
                  <a:fillRect l="-1336"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488D30D8-70BF-459E-8913-5567FCC844C2}"/>
                  </a:ext>
                </a:extLst>
              </p:cNvPr>
              <p:cNvSpPr txBox="1"/>
              <p:nvPr/>
            </p:nvSpPr>
            <p:spPr>
              <a:xfrm>
                <a:off x="1517523" y="5188724"/>
                <a:ext cx="1426224"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𝑊</m:t>
                          </m:r>
                          <m:r>
                            <a:rPr lang="es-ES" b="0" i="1" smtClean="0">
                              <a:latin typeface="Cambria Math" panose="02040503050406030204" pitchFamily="18" charset="0"/>
                            </a:rPr>
                            <m:t>(</m:t>
                          </m:r>
                          <m:r>
                            <a:rPr lang="es-ES" b="0" i="1" smtClean="0">
                              <a:latin typeface="Cambria Math" panose="02040503050406030204" pitchFamily="18" charset="0"/>
                            </a:rPr>
                            <m:t>𝑠</m:t>
                          </m:r>
                          <m:r>
                            <a:rPr lang="es-E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𝑠</m:t>
                          </m:r>
                          <m:r>
                            <a:rPr lang="es-ES" b="0" i="1" smtClean="0">
                              <a:latin typeface="Cambria Math" panose="02040503050406030204" pitchFamily="18" charset="0"/>
                            </a:rPr>
                            <m:t>)</m:t>
                          </m:r>
                        </m:den>
                      </m:f>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4</m:t>
                          </m:r>
                        </m:num>
                        <m:den>
                          <m:r>
                            <a:rPr lang="es-ES" b="0" i="1" smtClean="0">
                              <a:latin typeface="Cambria Math" panose="02040503050406030204" pitchFamily="18" charset="0"/>
                            </a:rPr>
                            <m:t>𝑠</m:t>
                          </m:r>
                          <m:r>
                            <a:rPr lang="es-ES" b="0" i="1" smtClean="0">
                              <a:latin typeface="Cambria Math" panose="02040503050406030204" pitchFamily="18" charset="0"/>
                            </a:rPr>
                            <m:t>+2</m:t>
                          </m:r>
                        </m:den>
                      </m:f>
                    </m:oMath>
                  </m:oMathPara>
                </a14:m>
                <a:endParaRPr lang="en-US" dirty="0"/>
              </a:p>
            </p:txBody>
          </p:sp>
        </mc:Choice>
        <mc:Fallback xmlns="">
          <p:sp>
            <p:nvSpPr>
              <p:cNvPr id="5" name="CuadroTexto 4">
                <a:extLst>
                  <a:ext uri="{FF2B5EF4-FFF2-40B4-BE49-F238E27FC236}">
                    <a16:creationId xmlns:a16="http://schemas.microsoft.com/office/drawing/2014/main" id="{488D30D8-70BF-459E-8913-5567FCC844C2}"/>
                  </a:ext>
                </a:extLst>
              </p:cNvPr>
              <p:cNvSpPr txBox="1">
                <a:spLocks noRot="1" noChangeAspect="1" noMove="1" noResize="1" noEditPoints="1" noAdjustHandles="1" noChangeArrowheads="1" noChangeShapeType="1" noTextEdit="1"/>
              </p:cNvSpPr>
              <p:nvPr/>
            </p:nvSpPr>
            <p:spPr>
              <a:xfrm>
                <a:off x="1517523" y="5188724"/>
                <a:ext cx="1426224" cy="5767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6C019AE5-445C-4F85-AC8A-03F899C080C2}"/>
                  </a:ext>
                </a:extLst>
              </p:cNvPr>
              <p:cNvSpPr txBox="1"/>
              <p:nvPr/>
            </p:nvSpPr>
            <p:spPr>
              <a:xfrm>
                <a:off x="4559714" y="5188725"/>
                <a:ext cx="3637919"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𝑊</m:t>
                          </m:r>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m:t>
                          </m:r>
                        </m:den>
                      </m:f>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0.6594</m:t>
                          </m:r>
                        </m:num>
                        <m:den>
                          <m:r>
                            <a:rPr lang="es-ES" b="0" i="1" smtClean="0">
                              <a:latin typeface="Cambria Math" panose="02040503050406030204" pitchFamily="18" charset="0"/>
                            </a:rPr>
                            <m:t>𝑧</m:t>
                          </m:r>
                          <m:r>
                            <a:rPr lang="es-ES" b="0" i="1" smtClean="0">
                              <a:latin typeface="Cambria Math" panose="02040503050406030204" pitchFamily="18" charset="0"/>
                            </a:rPr>
                            <m:t>−0.6703</m:t>
                          </m:r>
                        </m:den>
                      </m:f>
                      <m:r>
                        <a:rPr lang="es-ES" b="0" i="1" smtClean="0">
                          <a:latin typeface="Cambria Math" panose="02040503050406030204" pitchFamily="18" charset="0"/>
                        </a:rPr>
                        <m:t>;  </m:t>
                      </m:r>
                      <m:r>
                        <a:rPr lang="es-ES" b="0" i="1" smtClean="0">
                          <a:latin typeface="Cambria Math" panose="02040503050406030204" pitchFamily="18" charset="0"/>
                        </a:rPr>
                        <m:t>𝑝𝑎𝑟𝑎</m:t>
                      </m:r>
                      <m:r>
                        <a:rPr lang="es-ES" b="0" i="1" smtClean="0">
                          <a:latin typeface="Cambria Math" panose="02040503050406030204" pitchFamily="18" charset="0"/>
                        </a:rPr>
                        <m:t>   </m:t>
                      </m:r>
                      <m:r>
                        <a:rPr lang="es-ES" b="0" i="1" smtClean="0">
                          <a:latin typeface="Cambria Math" panose="02040503050406030204" pitchFamily="18" charset="0"/>
                        </a:rPr>
                        <m:t>𝑇</m:t>
                      </m:r>
                      <m:r>
                        <a:rPr lang="es-ES" b="0" i="1" smtClean="0">
                          <a:latin typeface="Cambria Math" panose="02040503050406030204" pitchFamily="18" charset="0"/>
                        </a:rPr>
                        <m:t>=0.2</m:t>
                      </m:r>
                    </m:oMath>
                  </m:oMathPara>
                </a14:m>
                <a:endParaRPr lang="en-US" dirty="0"/>
              </a:p>
            </p:txBody>
          </p:sp>
        </mc:Choice>
        <mc:Fallback xmlns="">
          <p:sp>
            <p:nvSpPr>
              <p:cNvPr id="9" name="CuadroTexto 8">
                <a:extLst>
                  <a:ext uri="{FF2B5EF4-FFF2-40B4-BE49-F238E27FC236}">
                    <a16:creationId xmlns:a16="http://schemas.microsoft.com/office/drawing/2014/main" id="{6C019AE5-445C-4F85-AC8A-03F899C080C2}"/>
                  </a:ext>
                </a:extLst>
              </p:cNvPr>
              <p:cNvSpPr txBox="1">
                <a:spLocks noRot="1" noChangeAspect="1" noMove="1" noResize="1" noEditPoints="1" noAdjustHandles="1" noChangeArrowheads="1" noChangeShapeType="1" noTextEdit="1"/>
              </p:cNvSpPr>
              <p:nvPr/>
            </p:nvSpPr>
            <p:spPr>
              <a:xfrm>
                <a:off x="4559714" y="5188725"/>
                <a:ext cx="3637919" cy="576761"/>
              </a:xfrm>
              <a:prstGeom prst="rect">
                <a:avLst/>
              </a:prstGeom>
              <a:blipFill>
                <a:blip r:embed="rId6"/>
                <a:stretch>
                  <a:fillRect/>
                </a:stretch>
              </a:blipFill>
            </p:spPr>
            <p:txBody>
              <a:bodyPr/>
              <a:lstStyle/>
              <a:p>
                <a:r>
                  <a:rPr lang="en-US">
                    <a:noFill/>
                  </a:rPr>
                  <a:t> </a:t>
                </a:r>
              </a:p>
            </p:txBody>
          </p:sp>
        </mc:Fallback>
      </mc:AlternateContent>
      <p:sp>
        <p:nvSpPr>
          <p:cNvPr id="10" name="CuadroTexto 9">
            <a:extLst>
              <a:ext uri="{FF2B5EF4-FFF2-40B4-BE49-F238E27FC236}">
                <a16:creationId xmlns:a16="http://schemas.microsoft.com/office/drawing/2014/main" id="{E2190A9C-D578-4974-BD96-DD36BD42885D}"/>
              </a:ext>
            </a:extLst>
          </p:cNvPr>
          <p:cNvSpPr txBox="1"/>
          <p:nvPr/>
        </p:nvSpPr>
        <p:spPr>
          <a:xfrm>
            <a:off x="1330004" y="4784941"/>
            <a:ext cx="1801262" cy="369332"/>
          </a:xfrm>
          <a:prstGeom prst="rect">
            <a:avLst/>
          </a:prstGeom>
          <a:noFill/>
        </p:spPr>
        <p:txBody>
          <a:bodyPr wrap="none" rtlCol="0">
            <a:spAutoFit/>
          </a:bodyPr>
          <a:lstStyle/>
          <a:p>
            <a:r>
              <a:rPr lang="es-ES" dirty="0"/>
              <a:t>Modelo continuo</a:t>
            </a:r>
            <a:endParaRPr lang="en-US" dirty="0"/>
          </a:p>
        </p:txBody>
      </p:sp>
      <p:sp>
        <p:nvSpPr>
          <p:cNvPr id="11" name="CuadroTexto 10">
            <a:extLst>
              <a:ext uri="{FF2B5EF4-FFF2-40B4-BE49-F238E27FC236}">
                <a16:creationId xmlns:a16="http://schemas.microsoft.com/office/drawing/2014/main" id="{61C363A1-2ED8-40E7-89CF-D863ED55C8E2}"/>
              </a:ext>
            </a:extLst>
          </p:cNvPr>
          <p:cNvSpPr txBox="1"/>
          <p:nvPr/>
        </p:nvSpPr>
        <p:spPr>
          <a:xfrm>
            <a:off x="4456424" y="4787873"/>
            <a:ext cx="1718676" cy="369332"/>
          </a:xfrm>
          <a:prstGeom prst="rect">
            <a:avLst/>
          </a:prstGeom>
          <a:noFill/>
        </p:spPr>
        <p:txBody>
          <a:bodyPr wrap="none" rtlCol="0">
            <a:spAutoFit/>
          </a:bodyPr>
          <a:lstStyle/>
          <a:p>
            <a:r>
              <a:rPr lang="es-ES" dirty="0"/>
              <a:t>Modelo discreto</a:t>
            </a:r>
            <a:endParaRPr lang="en-US" dirty="0"/>
          </a:p>
        </p:txBody>
      </p:sp>
    </p:spTree>
    <p:extLst>
      <p:ext uri="{BB962C8B-B14F-4D97-AF65-F5344CB8AC3E}">
        <p14:creationId xmlns:p14="http://schemas.microsoft.com/office/powerpoint/2010/main" val="38147322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Aliasing</a:t>
            </a:r>
            <a:r>
              <a:rPr lang="es-PE" dirty="0"/>
              <a:t> y </a:t>
            </a:r>
            <a:r>
              <a:rPr lang="es-PE" dirty="0" err="1"/>
              <a:t>antialiasing</a:t>
            </a:r>
            <a:endParaRPr lang="es-PE" dirty="0"/>
          </a:p>
        </p:txBody>
      </p:sp>
      <p:sp>
        <p:nvSpPr>
          <p:cNvPr id="3" name="Marcador de texto 2"/>
          <p:cNvSpPr>
            <a:spLocks noGrp="1"/>
          </p:cNvSpPr>
          <p:nvPr>
            <p:ph type="body" idx="1"/>
          </p:nvPr>
        </p:nvSpPr>
        <p:spPr/>
        <p:txBody>
          <a:bodyPr/>
          <a:lstStyle/>
          <a:p>
            <a:endParaRPr lang="es-PE"/>
          </a:p>
        </p:txBody>
      </p:sp>
    </p:spTree>
    <p:extLst>
      <p:ext uri="{BB962C8B-B14F-4D97-AF65-F5344CB8AC3E}">
        <p14:creationId xmlns:p14="http://schemas.microsoft.com/office/powerpoint/2010/main" val="400016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Señales</a:t>
            </a:r>
            <a:endParaRPr lang="es-PE" dirty="0"/>
          </a:p>
        </p:txBody>
      </p:sp>
      <p:sp>
        <p:nvSpPr>
          <p:cNvPr id="3" name="Marcador de contenido 2"/>
          <p:cNvSpPr>
            <a:spLocks noGrp="1"/>
          </p:cNvSpPr>
          <p:nvPr>
            <p:ph idx="1"/>
          </p:nvPr>
        </p:nvSpPr>
        <p:spPr>
          <a:xfrm>
            <a:off x="628650" y="1464003"/>
            <a:ext cx="7886700" cy="4351338"/>
          </a:xfrm>
        </p:spPr>
        <p:txBody>
          <a:bodyPr>
            <a:normAutofit/>
          </a:bodyPr>
          <a:lstStyle/>
          <a:p>
            <a:pPr algn="just"/>
            <a:r>
              <a:rPr lang="es-ES" sz="2000" b="1" dirty="0">
                <a:latin typeface="+mj-lt"/>
              </a:rPr>
              <a:t>Cuantificación</a:t>
            </a:r>
            <a:r>
              <a:rPr lang="es-ES" sz="2000" dirty="0">
                <a:latin typeface="+mj-lt"/>
              </a:rPr>
              <a:t>. En la figura se muestra un sistema de tiempo continuo con un número finito de amplitudes.</a:t>
            </a:r>
          </a:p>
          <a:p>
            <a:pPr algn="just"/>
            <a:r>
              <a:rPr lang="es-ES" sz="2000" dirty="0">
                <a:latin typeface="+mj-lt"/>
              </a:rPr>
              <a:t>El proceso de representar una variable por medio de un </a:t>
            </a:r>
            <a:r>
              <a:rPr lang="es-ES" sz="2000" b="1" dirty="0">
                <a:latin typeface="+mj-lt"/>
              </a:rPr>
              <a:t>conjunto finito de valores </a:t>
            </a:r>
            <a:r>
              <a:rPr lang="es-ES" sz="2000" dirty="0">
                <a:latin typeface="+mj-lt"/>
              </a:rPr>
              <a:t>se denomina cuantificación.</a:t>
            </a:r>
          </a:p>
          <a:p>
            <a:pPr algn="just"/>
            <a:r>
              <a:rPr lang="es-ES" sz="2000" dirty="0">
                <a:latin typeface="+mj-lt"/>
              </a:rPr>
              <a:t>La variable cuantificada sólo cambia en un conjunto finito de valores distintos.</a:t>
            </a: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2701487" y="3555902"/>
            <a:ext cx="4235341" cy="2259439"/>
          </a:xfrm>
          <a:prstGeom prst="rect">
            <a:avLst/>
          </a:prstGeom>
        </p:spPr>
      </p:pic>
    </p:spTree>
    <p:extLst>
      <p:ext uri="{BB962C8B-B14F-4D97-AF65-F5344CB8AC3E}">
        <p14:creationId xmlns:p14="http://schemas.microsoft.com/office/powerpoint/2010/main" val="1293555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Aliasing</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Cuando se obtienen muestras periódicas de una señal sinusoidal, se obtendrán las mismas muestras de otra señal sinusoidal con diferente frecuencia. Cada una de las sinusoides se convierte en un “alias” de la otra.</a:t>
            </a:r>
          </a:p>
          <a:p>
            <a:pPr lvl="1" algn="just"/>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920028" y="3310371"/>
            <a:ext cx="7595322" cy="1804688"/>
          </a:xfrm>
          <a:prstGeom prst="rect">
            <a:avLst/>
          </a:prstGeom>
        </p:spPr>
      </p:pic>
    </p:spTree>
    <p:extLst>
      <p:ext uri="{BB962C8B-B14F-4D97-AF65-F5344CB8AC3E}">
        <p14:creationId xmlns:p14="http://schemas.microsoft.com/office/powerpoint/2010/main" val="2557709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881783"/>
          </a:xfrm>
        </p:spPr>
        <p:txBody>
          <a:bodyPr/>
          <a:lstStyle/>
          <a:p>
            <a:r>
              <a:rPr lang="es-PE" dirty="0" err="1"/>
              <a:t>Aliasing</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28650" y="1246909"/>
                <a:ext cx="7886700" cy="4351338"/>
              </a:xfrm>
            </p:spPr>
            <p:txBody>
              <a:bodyPr>
                <a:normAutofit/>
              </a:bodyPr>
              <a:lstStyle/>
              <a:p>
                <a:pPr algn="just"/>
                <a:r>
                  <a:rPr lang="es-ES" sz="2000" dirty="0">
                    <a:latin typeface="+mj-lt"/>
                  </a:rPr>
                  <a:t>Cuando se muestrea una señal se obtiene réplicas de espectros de frecuencia. Estos espectros están centrados en </a:t>
                </a:r>
                <a14:m>
                  <m:oMath xmlns:m="http://schemas.openxmlformats.org/officeDocument/2006/math">
                    <m:r>
                      <a:rPr lang="es-ES" sz="2000" i="1" smtClean="0">
                        <a:latin typeface="Cambria Math" panose="02040503050406030204" pitchFamily="18" charset="0"/>
                        <a:ea typeface="Cambria Math" panose="02040503050406030204" pitchFamily="18" charset="0"/>
                      </a:rPr>
                      <m:t>±</m:t>
                    </m:r>
                    <m:sSub>
                      <m:sSubPr>
                        <m:ctrlPr>
                          <a:rPr lang="es-ES" sz="2000" i="1" smtClean="0">
                            <a:latin typeface="Cambria Math" panose="02040503050406030204" pitchFamily="18" charset="0"/>
                            <a:ea typeface="Cambria Math" panose="02040503050406030204" pitchFamily="18" charset="0"/>
                          </a:rPr>
                        </m:ctrlPr>
                      </m:sSubPr>
                      <m:e>
                        <m:r>
                          <a:rPr lang="es-PE" sz="2000" b="0" i="1" smtClean="0">
                            <a:latin typeface="Cambria Math" panose="02040503050406030204" pitchFamily="18" charset="0"/>
                            <a:ea typeface="Cambria Math" panose="02040503050406030204" pitchFamily="18" charset="0"/>
                          </a:rPr>
                          <m:t>𝑓</m:t>
                        </m:r>
                      </m:e>
                      <m:sub>
                        <m:r>
                          <a:rPr lang="es-PE" sz="2000" b="0" i="1" smtClean="0">
                            <a:latin typeface="Cambria Math" panose="02040503050406030204" pitchFamily="18" charset="0"/>
                            <a:ea typeface="Cambria Math" panose="02040503050406030204" pitchFamily="18" charset="0"/>
                          </a:rPr>
                          <m:t>𝑠</m:t>
                        </m:r>
                      </m:sub>
                    </m:sSub>
                    <m:r>
                      <a:rPr lang="es-PE"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m:t>
                    </m:r>
                    <m:sSub>
                      <m:sSubPr>
                        <m:ctrlPr>
                          <a:rPr lang="es-ES" sz="2000" i="1">
                            <a:latin typeface="Cambria Math" panose="02040503050406030204" pitchFamily="18" charset="0"/>
                            <a:ea typeface="Cambria Math" panose="02040503050406030204" pitchFamily="18" charset="0"/>
                          </a:rPr>
                        </m:ctrlPr>
                      </m:sSubPr>
                      <m:e>
                        <m:r>
                          <a:rPr lang="es-PE" sz="2000" b="0" i="1" smtClean="0">
                            <a:latin typeface="Cambria Math" panose="02040503050406030204" pitchFamily="18" charset="0"/>
                            <a:ea typeface="Cambria Math" panose="02040503050406030204" pitchFamily="18" charset="0"/>
                          </a:rPr>
                          <m:t>2</m:t>
                        </m:r>
                        <m:r>
                          <a:rPr lang="es-PE" sz="2000" i="1">
                            <a:latin typeface="Cambria Math" panose="02040503050406030204" pitchFamily="18" charset="0"/>
                            <a:ea typeface="Cambria Math" panose="02040503050406030204" pitchFamily="18" charset="0"/>
                          </a:rPr>
                          <m:t>𝑓</m:t>
                        </m:r>
                      </m:e>
                      <m:sub>
                        <m:r>
                          <a:rPr lang="es-PE" sz="2000" i="1">
                            <a:latin typeface="Cambria Math" panose="02040503050406030204" pitchFamily="18" charset="0"/>
                            <a:ea typeface="Cambria Math" panose="02040503050406030204" pitchFamily="18" charset="0"/>
                          </a:rPr>
                          <m:t>𝑠</m:t>
                        </m:r>
                      </m:sub>
                    </m:sSub>
                    <m:r>
                      <a:rPr lang="es-PE" sz="2000" i="1">
                        <a:latin typeface="Cambria Math" panose="02040503050406030204" pitchFamily="18" charset="0"/>
                        <a:ea typeface="Cambria Math" panose="02040503050406030204" pitchFamily="18" charset="0"/>
                      </a:rPr>
                      <m:t>,</m:t>
                    </m:r>
                    <m:r>
                      <a:rPr lang="es-ES" sz="2000" i="1">
                        <a:latin typeface="Cambria Math" panose="02040503050406030204" pitchFamily="18" charset="0"/>
                        <a:ea typeface="Cambria Math" panose="02040503050406030204" pitchFamily="18" charset="0"/>
                      </a:rPr>
                      <m:t>±</m:t>
                    </m:r>
                    <m:r>
                      <a:rPr lang="es-PE" sz="2000" b="0" i="1" smtClean="0">
                        <a:latin typeface="Cambria Math" panose="02040503050406030204" pitchFamily="18" charset="0"/>
                        <a:ea typeface="Cambria Math" panose="02040503050406030204" pitchFamily="18" charset="0"/>
                      </a:rPr>
                      <m:t>3</m:t>
                    </m:r>
                    <m:sSub>
                      <m:sSubPr>
                        <m:ctrlPr>
                          <a:rPr lang="es-ES" sz="2000" i="1">
                            <a:latin typeface="Cambria Math" panose="02040503050406030204" pitchFamily="18" charset="0"/>
                            <a:ea typeface="Cambria Math" panose="02040503050406030204" pitchFamily="18" charset="0"/>
                          </a:rPr>
                        </m:ctrlPr>
                      </m:sSubPr>
                      <m:e>
                        <m:r>
                          <a:rPr lang="es-PE" sz="2000" i="1">
                            <a:latin typeface="Cambria Math" panose="02040503050406030204" pitchFamily="18" charset="0"/>
                            <a:ea typeface="Cambria Math" panose="02040503050406030204" pitchFamily="18" charset="0"/>
                          </a:rPr>
                          <m:t>𝑓</m:t>
                        </m:r>
                      </m:e>
                      <m:sub>
                        <m:r>
                          <a:rPr lang="es-PE" sz="2000" i="1">
                            <a:latin typeface="Cambria Math" panose="02040503050406030204" pitchFamily="18" charset="0"/>
                            <a:ea typeface="Cambria Math" panose="02040503050406030204" pitchFamily="18" charset="0"/>
                          </a:rPr>
                          <m:t>𝑠</m:t>
                        </m:r>
                      </m:sub>
                    </m:sSub>
                    <m:r>
                      <a:rPr lang="es-PE" sz="2000" i="1">
                        <a:latin typeface="Cambria Math" panose="02040503050406030204" pitchFamily="18" charset="0"/>
                        <a:ea typeface="Cambria Math" panose="02040503050406030204" pitchFamily="18" charset="0"/>
                      </a:rPr>
                      <m:t>,</m:t>
                    </m:r>
                    <m:r>
                      <a:rPr lang="es-PE" sz="2000" b="0" i="1" smtClean="0">
                        <a:latin typeface="Cambria Math" panose="02040503050406030204" pitchFamily="18" charset="0"/>
                        <a:ea typeface="Cambria Math" panose="02040503050406030204" pitchFamily="18" charset="0"/>
                      </a:rPr>
                      <m:t> …</m:t>
                    </m:r>
                  </m:oMath>
                </a14:m>
                <a:r>
                  <a:rPr lang="es-ES" sz="2000" dirty="0">
                    <a:latin typeface="+mj-lt"/>
                  </a:rPr>
                  <a:t> donde </a:t>
                </a:r>
                <a14:m>
                  <m:oMath xmlns:m="http://schemas.openxmlformats.org/officeDocument/2006/math">
                    <m:sSub>
                      <m:sSubPr>
                        <m:ctrlPr>
                          <a:rPr lang="es-ES" sz="2000" i="1">
                            <a:latin typeface="Cambria Math" panose="02040503050406030204" pitchFamily="18" charset="0"/>
                            <a:ea typeface="Cambria Math" panose="02040503050406030204" pitchFamily="18" charset="0"/>
                          </a:rPr>
                        </m:ctrlPr>
                      </m:sSubPr>
                      <m:e>
                        <m:r>
                          <a:rPr lang="es-PE" sz="2000" i="1">
                            <a:latin typeface="Cambria Math" panose="02040503050406030204" pitchFamily="18" charset="0"/>
                            <a:ea typeface="Cambria Math" panose="02040503050406030204" pitchFamily="18" charset="0"/>
                          </a:rPr>
                          <m:t>𝑓</m:t>
                        </m:r>
                      </m:e>
                      <m:sub>
                        <m:r>
                          <a:rPr lang="es-PE" sz="2000" i="1">
                            <a:latin typeface="Cambria Math" panose="02040503050406030204" pitchFamily="18" charset="0"/>
                            <a:ea typeface="Cambria Math" panose="02040503050406030204" pitchFamily="18" charset="0"/>
                          </a:rPr>
                          <m:t>𝑠</m:t>
                        </m:r>
                      </m:sub>
                    </m:sSub>
                    <m:r>
                      <a:rPr lang="es-PE" sz="2000" i="1">
                        <a:latin typeface="Cambria Math" panose="02040503050406030204" pitchFamily="18" charset="0"/>
                        <a:ea typeface="Cambria Math" panose="02040503050406030204" pitchFamily="18" charset="0"/>
                      </a:rPr>
                      <m:t>,</m:t>
                    </m:r>
                  </m:oMath>
                </a14:m>
                <a:r>
                  <a:rPr lang="es-ES" sz="2000" dirty="0">
                    <a:latin typeface="+mj-lt"/>
                  </a:rPr>
                  <a:t> es la frecuencia de muestreo.</a:t>
                </a:r>
              </a:p>
              <a:p>
                <a:pPr lvl="1" algn="just"/>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28650" y="1246909"/>
                <a:ext cx="7886700" cy="4351338"/>
              </a:xfrm>
              <a:blipFill rotWithShape="0">
                <a:blip r:embed="rId2"/>
                <a:stretch>
                  <a:fillRect l="-696" t="-1543" r="-850"/>
                </a:stretch>
              </a:blipFill>
            </p:spPr>
            <p:txBody>
              <a:bodyPr/>
              <a:lstStyle/>
              <a:p>
                <a:r>
                  <a:rPr lang="es-PE">
                    <a:noFill/>
                  </a:rPr>
                  <a:t> </a:t>
                </a:r>
              </a:p>
            </p:txBody>
          </p:sp>
        </mc:Fallback>
      </mc:AlternateContent>
      <p:pic>
        <p:nvPicPr>
          <p:cNvPr id="4" name="Imagen 3"/>
          <p:cNvPicPr>
            <a:picLocks noChangeAspect="1"/>
          </p:cNvPicPr>
          <p:nvPr/>
        </p:nvPicPr>
        <p:blipFill>
          <a:blip r:embed="rId3"/>
          <a:stretch>
            <a:fillRect/>
          </a:stretch>
        </p:blipFill>
        <p:spPr>
          <a:xfrm>
            <a:off x="1133475" y="2228542"/>
            <a:ext cx="6576580" cy="3586472"/>
          </a:xfrm>
          <a:prstGeom prst="rect">
            <a:avLst/>
          </a:prstGeom>
        </p:spPr>
      </p:pic>
    </p:spTree>
    <p:extLst>
      <p:ext uri="{BB962C8B-B14F-4D97-AF65-F5344CB8AC3E}">
        <p14:creationId xmlns:p14="http://schemas.microsoft.com/office/powerpoint/2010/main" val="38225750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Aliasing</a:t>
            </a:r>
            <a:endParaRPr lang="es-PE" dirty="0"/>
          </a:p>
        </p:txBody>
      </p:sp>
      <p:sp>
        <p:nvSpPr>
          <p:cNvPr id="3" name="Marcador de contenido 2"/>
          <p:cNvSpPr>
            <a:spLocks noGrp="1"/>
          </p:cNvSpPr>
          <p:nvPr>
            <p:ph idx="1"/>
          </p:nvPr>
        </p:nvSpPr>
        <p:spPr>
          <a:xfrm>
            <a:off x="628650" y="1441162"/>
            <a:ext cx="7886700" cy="4351338"/>
          </a:xfrm>
        </p:spPr>
        <p:txBody>
          <a:bodyPr>
            <a:normAutofit/>
          </a:bodyPr>
          <a:lstStyle/>
          <a:p>
            <a:pPr algn="just"/>
            <a:r>
              <a:rPr lang="es-ES" sz="2000" b="1" dirty="0">
                <a:latin typeface="+mj-lt"/>
              </a:rPr>
              <a:t>El </a:t>
            </a:r>
            <a:r>
              <a:rPr lang="es-ES" sz="2000" b="1" dirty="0" err="1">
                <a:latin typeface="+mj-lt"/>
              </a:rPr>
              <a:t>aliasing</a:t>
            </a:r>
            <a:r>
              <a:rPr lang="es-ES" sz="2000" b="1" dirty="0">
                <a:latin typeface="+mj-lt"/>
              </a:rPr>
              <a:t> </a:t>
            </a:r>
            <a:r>
              <a:rPr lang="es-ES" sz="2000" dirty="0">
                <a:latin typeface="+mj-lt"/>
              </a:rPr>
              <a:t>ocurre cuando la frecuencia de muestreo no es lo suficientemente alta.</a:t>
            </a:r>
          </a:p>
          <a:p>
            <a:pPr algn="just"/>
            <a:r>
              <a:rPr lang="es-ES" sz="2000" dirty="0">
                <a:latin typeface="+mj-lt"/>
              </a:rPr>
              <a:t>También cuando existe ruido de alta frecuencia. Donde señales de alta frecuencia se convierten en señales de baja frecuencia en el muestreo.</a:t>
            </a:r>
          </a:p>
          <a:p>
            <a:pPr algn="just"/>
            <a:endParaRPr lang="es-ES" sz="2000" dirty="0">
              <a:latin typeface="+mj-lt"/>
            </a:endParaRPr>
          </a:p>
          <a:p>
            <a:pPr lvl="1" algn="just"/>
            <a:endParaRPr lang="es-ES" sz="2000" dirty="0">
              <a:latin typeface="+mj-lt"/>
            </a:endParaRPr>
          </a:p>
          <a:p>
            <a:pPr algn="just"/>
            <a:endParaRPr lang="es-PE" sz="2000" dirty="0">
              <a:latin typeface="+mj-lt"/>
            </a:endParaRPr>
          </a:p>
        </p:txBody>
      </p:sp>
      <p:pic>
        <p:nvPicPr>
          <p:cNvPr id="4" name="Imagen 3"/>
          <p:cNvPicPr>
            <a:picLocks noChangeAspect="1"/>
          </p:cNvPicPr>
          <p:nvPr/>
        </p:nvPicPr>
        <p:blipFill>
          <a:blip r:embed="rId2"/>
          <a:stretch>
            <a:fillRect/>
          </a:stretch>
        </p:blipFill>
        <p:spPr>
          <a:xfrm>
            <a:off x="714375" y="2917682"/>
            <a:ext cx="7715250" cy="2781300"/>
          </a:xfrm>
          <a:prstGeom prst="rect">
            <a:avLst/>
          </a:prstGeom>
        </p:spPr>
      </p:pic>
    </p:spTree>
    <p:extLst>
      <p:ext uri="{BB962C8B-B14F-4D97-AF65-F5344CB8AC3E}">
        <p14:creationId xmlns:p14="http://schemas.microsoft.com/office/powerpoint/2010/main" val="7232918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705138"/>
          </a:xfrm>
        </p:spPr>
        <p:txBody>
          <a:bodyPr/>
          <a:lstStyle/>
          <a:p>
            <a:r>
              <a:rPr lang="es-PE" dirty="0" err="1"/>
              <a:t>Aliasing</a:t>
            </a:r>
            <a:endParaRPr lang="es-PE" dirty="0"/>
          </a:p>
        </p:txBody>
      </p:sp>
      <p:pic>
        <p:nvPicPr>
          <p:cNvPr id="3" name="Imagen 2"/>
          <p:cNvPicPr>
            <a:picLocks noChangeAspect="1"/>
          </p:cNvPicPr>
          <p:nvPr/>
        </p:nvPicPr>
        <p:blipFill>
          <a:blip r:embed="rId2"/>
          <a:stretch>
            <a:fillRect/>
          </a:stretch>
        </p:blipFill>
        <p:spPr>
          <a:xfrm>
            <a:off x="3746400" y="2564931"/>
            <a:ext cx="4083807" cy="3247365"/>
          </a:xfrm>
          <a:prstGeom prst="rect">
            <a:avLst/>
          </a:prstGeom>
        </p:spPr>
      </p:pic>
      <mc:AlternateContent xmlns:mc="http://schemas.openxmlformats.org/markup-compatibility/2006" xmlns:a14="http://schemas.microsoft.com/office/drawing/2010/main">
        <mc:Choice Requires="a14">
          <p:sp>
            <p:nvSpPr>
              <p:cNvPr id="5" name="CuadroTexto 4"/>
              <p:cNvSpPr txBox="1"/>
              <p:nvPr/>
            </p:nvSpPr>
            <p:spPr>
              <a:xfrm>
                <a:off x="521805" y="1103300"/>
                <a:ext cx="6864636" cy="1286121"/>
              </a:xfrm>
              <a:prstGeom prst="rect">
                <a:avLst/>
              </a:prstGeom>
              <a:noFill/>
            </p:spPr>
            <p:txBody>
              <a:bodyPr wrap="none" rtlCol="0">
                <a:spAutoFit/>
              </a:bodyPr>
              <a:lstStyle/>
              <a:p>
                <a:r>
                  <a:rPr lang="es-ES" sz="2000" dirty="0">
                    <a:latin typeface="+mj-lt"/>
                  </a:rPr>
                  <a:t>El fenómeno de “</a:t>
                </a:r>
                <a:r>
                  <a:rPr lang="es-ES" sz="2000" dirty="0" err="1">
                    <a:latin typeface="+mj-lt"/>
                  </a:rPr>
                  <a:t>aliasing</a:t>
                </a:r>
                <a:r>
                  <a:rPr lang="es-ES" sz="2000" dirty="0">
                    <a:latin typeface="+mj-lt"/>
                  </a:rPr>
                  <a:t>” tiene un claro significado en el tiempo.</a:t>
                </a:r>
              </a:p>
              <a:p>
                <a:r>
                  <a:rPr lang="es-ES" sz="2000" dirty="0">
                    <a:latin typeface="+mj-lt"/>
                  </a:rPr>
                  <a:t>Para </a:t>
                </a:r>
                <a14:m>
                  <m:oMath xmlns:m="http://schemas.openxmlformats.org/officeDocument/2006/math">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=1/8</m:t>
                    </m:r>
                  </m:oMath>
                </a14:m>
                <a:r>
                  <a:rPr lang="es-PE" sz="2000" dirty="0">
                    <a:latin typeface="+mj-lt"/>
                  </a:rPr>
                  <a:t> Hz, con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𝑓</m:t>
                        </m:r>
                      </m:e>
                      <m:sub>
                        <m:r>
                          <a:rPr lang="es-ES" sz="2000" b="0" i="1" smtClean="0">
                            <a:latin typeface="Cambria Math" panose="02040503050406030204" pitchFamily="18" charset="0"/>
                          </a:rPr>
                          <m:t>𝑠</m:t>
                        </m:r>
                      </m:sub>
                    </m:sSub>
                    <m:r>
                      <a:rPr lang="es-ES" sz="2000" i="1">
                        <a:latin typeface="Cambria Math" panose="02040503050406030204" pitchFamily="18" charset="0"/>
                      </a:rPr>
                      <m:t>=1</m:t>
                    </m:r>
                  </m:oMath>
                </a14:m>
                <a:r>
                  <a:rPr lang="es-PE" sz="2000" dirty="0">
                    <a:latin typeface="+mj-lt"/>
                  </a:rPr>
                  <a:t> Hz, se tiene:</a:t>
                </a:r>
              </a:p>
              <a:p>
                <a:pPr/>
                <a14:m>
                  <m:oMathPara xmlns:m="http://schemas.openxmlformats.org/officeDocument/2006/math">
                    <m:oMathParaPr>
                      <m:jc m:val="centerGroup"/>
                    </m:oMathParaPr>
                    <m:oMath xmlns:m="http://schemas.openxmlformats.org/officeDocument/2006/math">
                      <m:sSub>
                        <m:sSubPr>
                          <m:ctrlPr>
                            <a:rPr lang="es-PE" sz="2000" i="1" smtClean="0">
                              <a:latin typeface="Cambria Math" panose="02040503050406030204" pitchFamily="18" charset="0"/>
                            </a:rPr>
                          </m:ctrlPr>
                        </m:sSubPr>
                        <m:e>
                          <m:r>
                            <a:rPr lang="es-ES" sz="2000" b="0" i="1" smtClean="0">
                              <a:latin typeface="Cambria Math" panose="02040503050406030204" pitchFamily="18" charset="0"/>
                            </a:rPr>
                            <m:t>𝑓</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1</m:t>
                          </m:r>
                        </m:num>
                        <m:den>
                          <m:r>
                            <a:rPr lang="es-ES" sz="2000" b="0" i="1" smtClean="0">
                              <a:latin typeface="Cambria Math" panose="02040503050406030204" pitchFamily="18" charset="0"/>
                            </a:rPr>
                            <m:t>8</m:t>
                          </m:r>
                        </m:den>
                      </m:f>
                      <m:r>
                        <a:rPr lang="es-ES" sz="2000" b="0" i="1" smtClean="0">
                          <a:latin typeface="Cambria Math" panose="02040503050406030204" pitchFamily="18" charset="0"/>
                        </a:rPr>
                        <m:t>−1=−</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7</m:t>
                          </m:r>
                        </m:num>
                        <m:den>
                          <m:r>
                            <a:rPr lang="es-ES" sz="2000" b="0" i="1" smtClean="0">
                              <a:latin typeface="Cambria Math" panose="02040503050406030204" pitchFamily="18" charset="0"/>
                            </a:rPr>
                            <m:t>8</m:t>
                          </m:r>
                        </m:den>
                      </m:f>
                    </m:oMath>
                  </m:oMathPara>
                </a14:m>
                <a:endParaRPr lang="es-PE" dirty="0">
                  <a:latin typeface="+mj-lt"/>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521805" y="1103300"/>
                <a:ext cx="6864636" cy="1286121"/>
              </a:xfrm>
              <a:prstGeom prst="rect">
                <a:avLst/>
              </a:prstGeom>
              <a:blipFill>
                <a:blip r:embed="rId3"/>
                <a:stretch>
                  <a:fillRect l="-977" t="-2844"/>
                </a:stretch>
              </a:blipFill>
            </p:spPr>
            <p:txBody>
              <a:bodyPr/>
              <a:lstStyle/>
              <a:p>
                <a:r>
                  <a:rPr lang="es-PE">
                    <a:noFill/>
                  </a:rPr>
                  <a:t> </a:t>
                </a:r>
              </a:p>
            </p:txBody>
          </p:sp>
        </mc:Fallback>
      </mc:AlternateContent>
      <p:sp>
        <p:nvSpPr>
          <p:cNvPr id="6" name="CuadroTexto 5"/>
          <p:cNvSpPr txBox="1"/>
          <p:nvPr/>
        </p:nvSpPr>
        <p:spPr>
          <a:xfrm>
            <a:off x="294291" y="4340773"/>
            <a:ext cx="2480440" cy="1323439"/>
          </a:xfrm>
          <a:prstGeom prst="rect">
            <a:avLst/>
          </a:prstGeom>
          <a:noFill/>
        </p:spPr>
        <p:txBody>
          <a:bodyPr wrap="square" rtlCol="0">
            <a:spAutoFit/>
          </a:bodyPr>
          <a:lstStyle/>
          <a:p>
            <a:r>
              <a:rPr lang="es-ES" sz="2000" dirty="0">
                <a:latin typeface="+mj-lt"/>
              </a:rPr>
              <a:t>Nota: El significado de la frecuencia negativa de la sinusoide es una función seno negativa.</a:t>
            </a:r>
            <a:endParaRPr lang="es-PE" sz="2000" dirty="0">
              <a:latin typeface="+mj-lt"/>
            </a:endParaRPr>
          </a:p>
        </p:txBody>
      </p:sp>
    </p:spTree>
    <p:extLst>
      <p:ext uri="{BB962C8B-B14F-4D97-AF65-F5344CB8AC3E}">
        <p14:creationId xmlns:p14="http://schemas.microsoft.com/office/powerpoint/2010/main" val="2460386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7"/>
            <a:ext cx="7886700" cy="705138"/>
          </a:xfrm>
        </p:spPr>
        <p:txBody>
          <a:bodyPr/>
          <a:lstStyle/>
          <a:p>
            <a:r>
              <a:rPr lang="es-PE" dirty="0"/>
              <a:t>Técnica Anti-</a:t>
            </a:r>
            <a:r>
              <a:rPr lang="es-PE" dirty="0" err="1"/>
              <a:t>aliasing</a:t>
            </a:r>
            <a:endParaRPr lang="es-PE" dirty="0"/>
          </a:p>
        </p:txBody>
      </p:sp>
      <p:pic>
        <p:nvPicPr>
          <p:cNvPr id="6" name="Imagen 5"/>
          <p:cNvPicPr>
            <a:picLocks noChangeAspect="1"/>
          </p:cNvPicPr>
          <p:nvPr/>
        </p:nvPicPr>
        <p:blipFill>
          <a:blip r:embed="rId2"/>
          <a:stretch>
            <a:fillRect/>
          </a:stretch>
        </p:blipFill>
        <p:spPr>
          <a:xfrm>
            <a:off x="273827" y="1612323"/>
            <a:ext cx="8596345" cy="3448050"/>
          </a:xfrm>
          <a:prstGeom prst="rect">
            <a:avLst/>
          </a:prstGeom>
        </p:spPr>
      </p:pic>
    </p:spTree>
    <p:extLst>
      <p:ext uri="{BB962C8B-B14F-4D97-AF65-F5344CB8AC3E}">
        <p14:creationId xmlns:p14="http://schemas.microsoft.com/office/powerpoint/2010/main" val="1642986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Técnica Anti-</a:t>
            </a:r>
            <a:r>
              <a:rPr lang="es-PE" dirty="0" err="1"/>
              <a:t>aliasing</a:t>
            </a:r>
            <a:endParaRPr lang="es-PE"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28650" y="1441162"/>
                <a:ext cx="7886700" cy="4351338"/>
              </a:xfrm>
            </p:spPr>
            <p:txBody>
              <a:bodyPr>
                <a:normAutofit/>
              </a:bodyPr>
              <a:lstStyle/>
              <a:p>
                <a:pPr algn="just"/>
                <a:r>
                  <a:rPr lang="es-ES" sz="2000" b="1" dirty="0">
                    <a:latin typeface="+mj-lt"/>
                  </a:rPr>
                  <a:t>Teorema del muestreo: </a:t>
                </a:r>
                <a:r>
                  <a:rPr lang="es-ES" sz="2000" dirty="0">
                    <a:latin typeface="+mj-lt"/>
                  </a:rPr>
                  <a:t>Es posible recobrar una señal a partir de sus muestras, si la frecuencia de muestreo (</a:t>
                </a:r>
                <a14:m>
                  <m:oMath xmlns:m="http://schemas.openxmlformats.org/officeDocument/2006/math">
                    <m:sSub>
                      <m:sSubPr>
                        <m:ctrlPr>
                          <a:rPr lang="es-ES" sz="2000" i="1" smtClean="0">
                            <a:latin typeface="Cambria Math" panose="02040503050406030204" pitchFamily="18" charset="0"/>
                          </a:rPr>
                        </m:ctrlPr>
                      </m:sSubPr>
                      <m:e>
                        <m:r>
                          <a:rPr lang="es-ES" sz="2000" i="1" smtClean="0">
                            <a:latin typeface="Cambria Math" panose="02040503050406030204" pitchFamily="18" charset="0"/>
                            <a:ea typeface="Cambria Math" panose="02040503050406030204" pitchFamily="18" charset="0"/>
                          </a:rPr>
                          <m:t>𝜔</m:t>
                        </m:r>
                      </m:e>
                      <m:sub>
                        <m:r>
                          <a:rPr lang="es-PE" sz="2000" b="0" i="1" smtClean="0">
                            <a:latin typeface="Cambria Math" panose="02040503050406030204" pitchFamily="18" charset="0"/>
                          </a:rPr>
                          <m:t>𝑠</m:t>
                        </m:r>
                      </m:sub>
                    </m:sSub>
                    <m:r>
                      <a:rPr lang="es-PE" sz="2000" b="0" i="1" smtClean="0">
                        <a:latin typeface="Cambria Math" panose="02040503050406030204" pitchFamily="18" charset="0"/>
                      </a:rPr>
                      <m:t>=2</m:t>
                    </m:r>
                    <m:r>
                      <a:rPr lang="es-PE" sz="2000" b="0" i="1" smtClean="0">
                        <a:latin typeface="Cambria Math" panose="02040503050406030204" pitchFamily="18" charset="0"/>
                        <a:ea typeface="Cambria Math" panose="02040503050406030204" pitchFamily="18" charset="0"/>
                      </a:rPr>
                      <m:t>𝜋</m:t>
                    </m:r>
                    <m:r>
                      <a:rPr lang="es-PE" sz="2000" b="0" i="1" smtClean="0">
                        <a:latin typeface="Cambria Math" panose="02040503050406030204" pitchFamily="18" charset="0"/>
                        <a:ea typeface="Cambria Math" panose="02040503050406030204" pitchFamily="18" charset="0"/>
                      </a:rPr>
                      <m:t>/</m:t>
                    </m:r>
                    <m:r>
                      <a:rPr lang="es-PE" sz="2000" b="0" i="1" smtClean="0">
                        <a:latin typeface="Cambria Math" panose="02040503050406030204" pitchFamily="18" charset="0"/>
                        <a:ea typeface="Cambria Math" panose="02040503050406030204" pitchFamily="18" charset="0"/>
                      </a:rPr>
                      <m:t>𝑇</m:t>
                    </m:r>
                  </m:oMath>
                </a14:m>
                <a:r>
                  <a:rPr lang="es-ES" sz="2000" dirty="0">
                    <a:latin typeface="+mj-lt"/>
                  </a:rPr>
                  <a:t>) es al menos dos veces la más alta frecuencia en la señal.</a:t>
                </a:r>
              </a:p>
              <a:p>
                <a:pPr algn="just"/>
                <a:endParaRPr lang="es-ES" sz="2000" dirty="0">
                  <a:latin typeface="+mj-lt"/>
                </a:endParaRPr>
              </a:p>
              <a:p>
                <a:pPr lvl="1" algn="just"/>
                <a:endParaRPr lang="es-ES" sz="2000" dirty="0">
                  <a:latin typeface="+mj-lt"/>
                </a:endParaRPr>
              </a:p>
              <a:p>
                <a:pPr algn="just"/>
                <a:endParaRPr lang="es-PE" sz="2000" dirty="0">
                  <a:latin typeface="+mj-lt"/>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28650" y="1441162"/>
                <a:ext cx="7886700" cy="4351338"/>
              </a:xfrm>
              <a:blipFill>
                <a:blip r:embed="rId2"/>
                <a:stretch>
                  <a:fillRect l="-696" t="-1401" r="-850"/>
                </a:stretch>
              </a:blipFill>
            </p:spPr>
            <p:txBody>
              <a:bodyPr/>
              <a:lstStyle/>
              <a:p>
                <a:r>
                  <a:rPr lang="en-US">
                    <a:noFill/>
                  </a:rPr>
                  <a:t> </a:t>
                </a:r>
              </a:p>
            </p:txBody>
          </p:sp>
        </mc:Fallback>
      </mc:AlternateContent>
    </p:spTree>
    <p:extLst>
      <p:ext uri="{BB962C8B-B14F-4D97-AF65-F5344CB8AC3E}">
        <p14:creationId xmlns:p14="http://schemas.microsoft.com/office/powerpoint/2010/main" val="53975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Señales</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Una </a:t>
            </a:r>
            <a:r>
              <a:rPr lang="es-ES" sz="2000" b="1" dirty="0">
                <a:latin typeface="+mj-lt"/>
              </a:rPr>
              <a:t>señal de tiempo discreto </a:t>
            </a:r>
            <a:r>
              <a:rPr lang="es-ES" sz="2000" dirty="0">
                <a:latin typeface="+mj-lt"/>
              </a:rPr>
              <a:t>es una señal definida sólo en valores discretos de tiempo (esto es, aquellos en los que la variable independiente </a:t>
            </a:r>
            <a:r>
              <a:rPr lang="es-ES" sz="2000" b="1" dirty="0">
                <a:latin typeface="+mj-lt"/>
              </a:rPr>
              <a:t>t está cuantificada</a:t>
            </a:r>
            <a:r>
              <a:rPr lang="es-ES" sz="2000" dirty="0">
                <a:latin typeface="+mj-lt"/>
              </a:rPr>
              <a:t>)</a:t>
            </a:r>
            <a:endParaRPr lang="es-PE" sz="2000" dirty="0">
              <a:latin typeface="+mj-lt"/>
            </a:endParaRPr>
          </a:p>
        </p:txBody>
      </p:sp>
      <p:pic>
        <p:nvPicPr>
          <p:cNvPr id="4" name="Imagen 3"/>
          <p:cNvPicPr>
            <a:picLocks noChangeAspect="1"/>
          </p:cNvPicPr>
          <p:nvPr/>
        </p:nvPicPr>
        <p:blipFill>
          <a:blip r:embed="rId2"/>
          <a:stretch>
            <a:fillRect/>
          </a:stretch>
        </p:blipFill>
        <p:spPr>
          <a:xfrm>
            <a:off x="2556404" y="3168650"/>
            <a:ext cx="4505325" cy="2552700"/>
          </a:xfrm>
          <a:prstGeom prst="rect">
            <a:avLst/>
          </a:prstGeom>
        </p:spPr>
      </p:pic>
    </p:spTree>
    <p:extLst>
      <p:ext uri="{BB962C8B-B14F-4D97-AF65-F5344CB8AC3E}">
        <p14:creationId xmlns:p14="http://schemas.microsoft.com/office/powerpoint/2010/main" val="245371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Señales</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Una </a:t>
            </a:r>
            <a:r>
              <a:rPr lang="es-ES" sz="2000" b="1" dirty="0">
                <a:latin typeface="+mj-lt"/>
              </a:rPr>
              <a:t>señal digital </a:t>
            </a:r>
            <a:r>
              <a:rPr lang="es-ES" sz="2000" dirty="0">
                <a:latin typeface="+mj-lt"/>
              </a:rPr>
              <a:t>es una señal en tiempo discreto con amplitud cuantificada. </a:t>
            </a:r>
            <a:endParaRPr lang="es-PE" sz="2000" dirty="0">
              <a:latin typeface="+mj-lt"/>
            </a:endParaRPr>
          </a:p>
        </p:txBody>
      </p:sp>
      <p:pic>
        <p:nvPicPr>
          <p:cNvPr id="4" name="Imagen 3"/>
          <p:cNvPicPr>
            <a:picLocks noChangeAspect="1"/>
          </p:cNvPicPr>
          <p:nvPr/>
        </p:nvPicPr>
        <p:blipFill>
          <a:blip r:embed="rId2"/>
          <a:stretch>
            <a:fillRect/>
          </a:stretch>
        </p:blipFill>
        <p:spPr>
          <a:xfrm>
            <a:off x="2447925" y="2977220"/>
            <a:ext cx="4248150" cy="2495550"/>
          </a:xfrm>
          <a:prstGeom prst="rect">
            <a:avLst/>
          </a:prstGeom>
        </p:spPr>
      </p:pic>
    </p:spTree>
    <p:extLst>
      <p:ext uri="{BB962C8B-B14F-4D97-AF65-F5344CB8AC3E}">
        <p14:creationId xmlns:p14="http://schemas.microsoft.com/office/powerpoint/2010/main" val="34232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Controlador Digital</a:t>
            </a:r>
            <a:endParaRPr lang="es-PE" dirty="0"/>
          </a:p>
        </p:txBody>
      </p:sp>
      <p:sp>
        <p:nvSpPr>
          <p:cNvPr id="3" name="Marcador de contenido 2"/>
          <p:cNvSpPr>
            <a:spLocks noGrp="1"/>
          </p:cNvSpPr>
          <p:nvPr>
            <p:ph idx="1"/>
          </p:nvPr>
        </p:nvSpPr>
        <p:spPr/>
        <p:txBody>
          <a:bodyPr>
            <a:normAutofit/>
          </a:bodyPr>
          <a:lstStyle/>
          <a:p>
            <a:pPr algn="just"/>
            <a:r>
              <a:rPr lang="es-ES" sz="2000" dirty="0">
                <a:latin typeface="+mj-lt"/>
              </a:rPr>
              <a:t>Hasta ahora se trató el controlador continuo (control clásico realimentado).</a:t>
            </a:r>
          </a:p>
          <a:p>
            <a:pPr algn="just"/>
            <a:r>
              <a:rPr lang="es-ES" sz="2000" dirty="0">
                <a:latin typeface="+mj-lt"/>
              </a:rPr>
              <a:t>Donde se realiza el </a:t>
            </a:r>
            <a:r>
              <a:rPr lang="es-ES" sz="2000" dirty="0" err="1">
                <a:latin typeface="+mj-lt"/>
              </a:rPr>
              <a:t>sensado</a:t>
            </a:r>
            <a:r>
              <a:rPr lang="es-ES" sz="2000" dirty="0">
                <a:latin typeface="+mj-lt"/>
              </a:rPr>
              <a:t> – control – actuación.</a:t>
            </a:r>
            <a:endParaRPr lang="es-PE" sz="2000" dirty="0">
              <a:latin typeface="+mj-lt"/>
            </a:endParaRPr>
          </a:p>
        </p:txBody>
      </p:sp>
      <p:pic>
        <p:nvPicPr>
          <p:cNvPr id="4" name="Imagen 3"/>
          <p:cNvPicPr>
            <a:picLocks noChangeAspect="1"/>
          </p:cNvPicPr>
          <p:nvPr/>
        </p:nvPicPr>
        <p:blipFill>
          <a:blip r:embed="rId2"/>
          <a:stretch>
            <a:fillRect/>
          </a:stretch>
        </p:blipFill>
        <p:spPr>
          <a:xfrm>
            <a:off x="904875" y="3128936"/>
            <a:ext cx="7334250" cy="2438400"/>
          </a:xfrm>
          <a:prstGeom prst="rect">
            <a:avLst/>
          </a:prstGeom>
        </p:spPr>
      </p:pic>
    </p:spTree>
    <p:extLst>
      <p:ext uri="{BB962C8B-B14F-4D97-AF65-F5344CB8AC3E}">
        <p14:creationId xmlns:p14="http://schemas.microsoft.com/office/powerpoint/2010/main" val="273423325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4486</TotalTime>
  <Words>2265</Words>
  <Application>Microsoft Office PowerPoint</Application>
  <PresentationFormat>Presentación en pantalla (4:3)</PresentationFormat>
  <Paragraphs>267</Paragraphs>
  <Slides>65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65</vt:i4>
      </vt:variant>
    </vt:vector>
  </HeadingPairs>
  <TitlesOfParts>
    <vt:vector size="70" baseType="lpstr">
      <vt:lpstr>Arial</vt:lpstr>
      <vt:lpstr>Calibri</vt:lpstr>
      <vt:lpstr>Calibri Light</vt:lpstr>
      <vt:lpstr>Cambria Math</vt:lpstr>
      <vt:lpstr>Tema de Office</vt:lpstr>
      <vt:lpstr>Presentación de PowerPoint</vt:lpstr>
      <vt:lpstr>TEORÍA DE CONTROL 2</vt:lpstr>
      <vt:lpstr>Introducción a los Sistemas de Control Digital</vt:lpstr>
      <vt:lpstr>Introducción</vt:lpstr>
      <vt:lpstr>Tipos de Señales</vt:lpstr>
      <vt:lpstr>Tipos de Señales</vt:lpstr>
      <vt:lpstr>Tipos de Señales</vt:lpstr>
      <vt:lpstr>Tipos de Señales</vt:lpstr>
      <vt:lpstr>Controlador Digital</vt:lpstr>
      <vt:lpstr>Controlador Digital</vt:lpstr>
      <vt:lpstr>Controlador Digital</vt:lpstr>
      <vt:lpstr>Controlador Digital</vt:lpstr>
      <vt:lpstr>Convertidores Digital Analógico</vt:lpstr>
      <vt:lpstr>Convertidores Digital Analógico</vt:lpstr>
      <vt:lpstr>Ecuaciones en diferencias</vt:lpstr>
      <vt:lpstr>Ecuaciones en diferencias</vt:lpstr>
      <vt:lpstr>Ecuaciones en diferencias</vt:lpstr>
      <vt:lpstr>Ecuaciones en diferencias</vt:lpstr>
      <vt:lpstr>Ecuaciones en diferencias</vt:lpstr>
      <vt:lpstr>Ecuaciones en diferencias</vt:lpstr>
      <vt:lpstr>Transformada Z</vt:lpstr>
      <vt:lpstr>Transformada Z</vt:lpstr>
      <vt:lpstr>Transformada Z</vt:lpstr>
      <vt:lpstr>Propiedades y Teoremas Importantes de la Transformada Z</vt:lpstr>
      <vt:lpstr>Propiedades y Teoremas Importantes de la Transformada Z</vt:lpstr>
      <vt:lpstr>Tabla de Transformada Z</vt:lpstr>
      <vt:lpstr>Presentación de PowerPoint</vt:lpstr>
      <vt:lpstr>Presentación de PowerPoint</vt:lpstr>
      <vt:lpstr>Transformada inversa z</vt:lpstr>
      <vt:lpstr>Transformada inversa z (Z^(-1))</vt:lpstr>
      <vt:lpstr>Obtención de la función en el tiempo</vt:lpstr>
      <vt:lpstr>Transformada inversa z</vt:lpstr>
      <vt:lpstr>Transformada inversa z</vt:lpstr>
      <vt:lpstr>Transformada inversa z</vt:lpstr>
      <vt:lpstr>Método computacional: con ecuación en diferencias</vt:lpstr>
      <vt:lpstr>Método computacional: con ecuación en diferencias</vt:lpstr>
      <vt:lpstr>Método computacional: con ecuaciones en diferencias</vt:lpstr>
      <vt:lpstr>Método computacional: usando el comando “for”</vt:lpstr>
      <vt:lpstr>Método de expansión en fracciones parciales</vt:lpstr>
      <vt:lpstr>Método de expansión en fracciones parciales</vt:lpstr>
      <vt:lpstr>Método de expansión en fracciones parciales</vt:lpstr>
      <vt:lpstr>Método de integral de inversión</vt:lpstr>
      <vt:lpstr>Método de integral de inversión</vt:lpstr>
      <vt:lpstr>Método de integral de inversión</vt:lpstr>
      <vt:lpstr>Método de integral de inversión</vt:lpstr>
      <vt:lpstr>Método de integral de inversión</vt:lpstr>
      <vt:lpstr>Método de integral de inversión</vt:lpstr>
      <vt:lpstr>Método de integral de inversión</vt:lpstr>
      <vt:lpstr>Actividad</vt:lpstr>
      <vt:lpstr>Resolución de ecuaciones en diferencias</vt:lpstr>
      <vt:lpstr>Resolución de ecuaciones en diferencias</vt:lpstr>
      <vt:lpstr>Resolución de ecuaciones en diferencias</vt:lpstr>
      <vt:lpstr>Ejercicio: Modelo discreto de un motor DC.</vt:lpstr>
      <vt:lpstr>Diagramas de Simulación</vt:lpstr>
      <vt:lpstr>Diagramas de Simulación</vt:lpstr>
      <vt:lpstr>Ejemplo:</vt:lpstr>
      <vt:lpstr>Ejercicio:</vt:lpstr>
      <vt:lpstr>Ejemplo: Modelo discreto de un motor DC.</vt:lpstr>
      <vt:lpstr>Aliasing y antialiasing</vt:lpstr>
      <vt:lpstr>Aliasing</vt:lpstr>
      <vt:lpstr>Aliasing</vt:lpstr>
      <vt:lpstr>Aliasing</vt:lpstr>
      <vt:lpstr>Aliasing</vt:lpstr>
      <vt:lpstr>Técnica Anti-aliasing</vt:lpstr>
      <vt:lpstr>Técnica Anti-aliasing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Angel Cataño Sanchez</dc:creator>
  <cp:lastModifiedBy>celso rmz</cp:lastModifiedBy>
  <cp:revision>335</cp:revision>
  <dcterms:created xsi:type="dcterms:W3CDTF">2017-08-15T01:34:00Z</dcterms:created>
  <dcterms:modified xsi:type="dcterms:W3CDTF">2024-05-06T21:32:11Z</dcterms:modified>
</cp:coreProperties>
</file>