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7"/>
  </p:notesMasterIdLst>
  <p:sldIdLst>
    <p:sldId id="256" r:id="rId2"/>
    <p:sldId id="289" r:id="rId3"/>
    <p:sldId id="353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3" r:id="rId22"/>
    <p:sldId id="374" r:id="rId23"/>
    <p:sldId id="375" r:id="rId24"/>
    <p:sldId id="377" r:id="rId25"/>
    <p:sldId id="378" r:id="rId26"/>
    <p:sldId id="477" r:id="rId27"/>
    <p:sldId id="380" r:id="rId28"/>
    <p:sldId id="381" r:id="rId29"/>
    <p:sldId id="382" r:id="rId30"/>
    <p:sldId id="383" r:id="rId31"/>
    <p:sldId id="385" r:id="rId32"/>
    <p:sldId id="386" r:id="rId33"/>
    <p:sldId id="387" r:id="rId34"/>
    <p:sldId id="376" r:id="rId35"/>
    <p:sldId id="388" r:id="rId36"/>
    <p:sldId id="389" r:id="rId37"/>
    <p:sldId id="390" r:id="rId38"/>
    <p:sldId id="459" r:id="rId39"/>
    <p:sldId id="391" r:id="rId40"/>
    <p:sldId id="392" r:id="rId41"/>
    <p:sldId id="393" r:id="rId42"/>
    <p:sldId id="394" r:id="rId43"/>
    <p:sldId id="460" r:id="rId44"/>
    <p:sldId id="395" r:id="rId45"/>
    <p:sldId id="396" r:id="rId46"/>
    <p:sldId id="462" r:id="rId47"/>
    <p:sldId id="397" r:id="rId48"/>
    <p:sldId id="398" r:id="rId49"/>
    <p:sldId id="400" r:id="rId50"/>
    <p:sldId id="401" r:id="rId51"/>
    <p:sldId id="402" r:id="rId52"/>
    <p:sldId id="403" r:id="rId53"/>
    <p:sldId id="404" r:id="rId54"/>
    <p:sldId id="405" r:id="rId55"/>
    <p:sldId id="406" r:id="rId56"/>
    <p:sldId id="464" r:id="rId57"/>
    <p:sldId id="465" r:id="rId58"/>
    <p:sldId id="466" r:id="rId59"/>
    <p:sldId id="467" r:id="rId60"/>
    <p:sldId id="409" r:id="rId61"/>
    <p:sldId id="410" r:id="rId62"/>
    <p:sldId id="411" r:id="rId63"/>
    <p:sldId id="412" r:id="rId64"/>
    <p:sldId id="413" r:id="rId65"/>
    <p:sldId id="414" r:id="rId66"/>
    <p:sldId id="468" r:id="rId67"/>
    <p:sldId id="415" r:id="rId68"/>
    <p:sldId id="416" r:id="rId69"/>
    <p:sldId id="417" r:id="rId70"/>
    <p:sldId id="424" r:id="rId71"/>
    <p:sldId id="420" r:id="rId72"/>
    <p:sldId id="421" r:id="rId73"/>
    <p:sldId id="422" r:id="rId74"/>
    <p:sldId id="423" r:id="rId75"/>
    <p:sldId id="425" r:id="rId76"/>
    <p:sldId id="426" r:id="rId77"/>
    <p:sldId id="427" r:id="rId78"/>
    <p:sldId id="428" r:id="rId79"/>
    <p:sldId id="429" r:id="rId80"/>
    <p:sldId id="430" r:id="rId81"/>
    <p:sldId id="469" r:id="rId82"/>
    <p:sldId id="470" r:id="rId83"/>
    <p:sldId id="471" r:id="rId84"/>
    <p:sldId id="472" r:id="rId85"/>
    <p:sldId id="473" r:id="rId86"/>
    <p:sldId id="474" r:id="rId87"/>
    <p:sldId id="475" r:id="rId88"/>
    <p:sldId id="431" r:id="rId89"/>
    <p:sldId id="432" r:id="rId90"/>
    <p:sldId id="433" r:id="rId91"/>
    <p:sldId id="434" r:id="rId92"/>
    <p:sldId id="435" r:id="rId93"/>
    <p:sldId id="436" r:id="rId94"/>
    <p:sldId id="437" r:id="rId95"/>
    <p:sldId id="476" r:id="rId96"/>
    <p:sldId id="458" r:id="rId97"/>
    <p:sldId id="439" r:id="rId98"/>
    <p:sldId id="440" r:id="rId99"/>
    <p:sldId id="441" r:id="rId100"/>
    <p:sldId id="442" r:id="rId101"/>
    <p:sldId id="443" r:id="rId102"/>
    <p:sldId id="444" r:id="rId103"/>
    <p:sldId id="445" r:id="rId104"/>
    <p:sldId id="446" r:id="rId105"/>
    <p:sldId id="447" r:id="rId106"/>
    <p:sldId id="448" r:id="rId107"/>
    <p:sldId id="449" r:id="rId108"/>
    <p:sldId id="451" r:id="rId109"/>
    <p:sldId id="452" r:id="rId110"/>
    <p:sldId id="453" r:id="rId111"/>
    <p:sldId id="455" r:id="rId112"/>
    <p:sldId id="456" r:id="rId113"/>
    <p:sldId id="308" r:id="rId114"/>
    <p:sldId id="310" r:id="rId115"/>
    <p:sldId id="311" r:id="rId1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99"/>
    <a:srgbClr val="99FF99"/>
    <a:srgbClr val="FFCC99"/>
    <a:srgbClr val="FFFF99"/>
    <a:srgbClr val="FFCC66"/>
    <a:srgbClr val="FF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0" autoAdjust="0"/>
    <p:restoredTop sz="94575" autoAdjust="0"/>
  </p:normalViewPr>
  <p:slideViewPr>
    <p:cSldViewPr snapToGrid="0">
      <p:cViewPr>
        <p:scale>
          <a:sx n="72" d="100"/>
          <a:sy n="72" d="100"/>
        </p:scale>
        <p:origin x="880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62A4063D-B55F-673D-20A3-9A38DAD013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BE72B388-DC7B-EBCA-A91F-C47DE1C2623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1F2F7EA-E223-737B-6175-C83B54900AC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1541" name="Rectangle 5">
            <a:extLst>
              <a:ext uri="{FF2B5EF4-FFF2-40B4-BE49-F238E27FC236}">
                <a16:creationId xmlns:a16="http://schemas.microsoft.com/office/drawing/2014/main" id="{C428D85E-ECF2-E617-55BB-B89803F6EC0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321542" name="Rectangle 6">
            <a:extLst>
              <a:ext uri="{FF2B5EF4-FFF2-40B4-BE49-F238E27FC236}">
                <a16:creationId xmlns:a16="http://schemas.microsoft.com/office/drawing/2014/main" id="{330BA58B-524E-0B6D-6CCE-99D31C8A7E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21543" name="Rectangle 7">
            <a:extLst>
              <a:ext uri="{FF2B5EF4-FFF2-40B4-BE49-F238E27FC236}">
                <a16:creationId xmlns:a16="http://schemas.microsoft.com/office/drawing/2014/main" id="{581E8A4A-D0C1-22D2-0F1F-F8E026D1E7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14FB9E6-E4C9-4A2A-966C-F2485E70BA7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3" Type="http://schemas.openxmlformats.org/officeDocument/2006/relationships/image" Target="../media/image128.wmf"/><Relationship Id="rId7" Type="http://schemas.openxmlformats.org/officeDocument/2006/relationships/image" Target="../media/image131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12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7">
            <a:extLst>
              <a:ext uri="{FF2B5EF4-FFF2-40B4-BE49-F238E27FC236}">
                <a16:creationId xmlns:a16="http://schemas.microsoft.com/office/drawing/2014/main" id="{B235BE2D-60BA-D724-7B2B-5CD8282FA1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_tradnl" altLang="es-ES"/>
              <a:t>Modulación en Amplitud</a:t>
            </a:r>
            <a:endParaRPr lang="es-PE" altLang="es-ES"/>
          </a:p>
        </p:txBody>
      </p:sp>
      <p:pic>
        <p:nvPicPr>
          <p:cNvPr id="4099" name="Picture 19">
            <a:extLst>
              <a:ext uri="{FF2B5EF4-FFF2-40B4-BE49-F238E27FC236}">
                <a16:creationId xmlns:a16="http://schemas.microsoft.com/office/drawing/2014/main" id="{297B9CA1-3A20-A116-B571-E7441B3D5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3" y="4017963"/>
            <a:ext cx="6927850" cy="2300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20">
            <a:extLst>
              <a:ext uri="{FF2B5EF4-FFF2-40B4-BE49-F238E27FC236}">
                <a16:creationId xmlns:a16="http://schemas.microsoft.com/office/drawing/2014/main" id="{E5A6A6EE-D3B5-1722-5A96-EC307C26B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5" y="4098925"/>
            <a:ext cx="312737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>
            <a:extLst>
              <a:ext uri="{FF2B5EF4-FFF2-40B4-BE49-F238E27FC236}">
                <a16:creationId xmlns:a16="http://schemas.microsoft.com/office/drawing/2014/main" id="{6CEB1FC5-4801-1D97-996F-C9C7724C19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2060575"/>
            <a:ext cx="8424862" cy="1081088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s-MX" altLang="es-ES" sz="2400" b="1"/>
              <a:t>Modulación en amplitud AM</a:t>
            </a:r>
            <a:endParaRPr lang="es-ES" altLang="es-ES" sz="240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PE" altLang="es-ES" sz="2800"/>
              <a:t>La amplitud de la portadora es modulada por f(t).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PE" altLang="es-ES" sz="2800"/>
              <a:t>Forma de onda:</a:t>
            </a:r>
            <a:endParaRPr lang="es-PE" altLang="es-ES" sz="2800" b="1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ES" sz="2800"/>
          </a:p>
        </p:txBody>
      </p:sp>
      <p:pic>
        <p:nvPicPr>
          <p:cNvPr id="124936" name="Picture 8">
            <a:extLst>
              <a:ext uri="{FF2B5EF4-FFF2-40B4-BE49-F238E27FC236}">
                <a16:creationId xmlns:a16="http://schemas.microsoft.com/office/drawing/2014/main" id="{F3D1FA18-CEA5-E63A-9EBB-C5069E386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88" b="8527"/>
          <a:stretch>
            <a:fillRect/>
          </a:stretch>
        </p:blipFill>
        <p:spPr bwMode="auto">
          <a:xfrm>
            <a:off x="323850" y="3644900"/>
            <a:ext cx="82089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091" name="Picture 163">
            <a:extLst>
              <a:ext uri="{FF2B5EF4-FFF2-40B4-BE49-F238E27FC236}">
                <a16:creationId xmlns:a16="http://schemas.microsoft.com/office/drawing/2014/main" id="{B91EEBEB-EB2E-DBED-F353-AEBCC5039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92600"/>
            <a:ext cx="9324975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092" name="Picture 164">
            <a:extLst>
              <a:ext uri="{FF2B5EF4-FFF2-40B4-BE49-F238E27FC236}">
                <a16:creationId xmlns:a16="http://schemas.microsoft.com/office/drawing/2014/main" id="{01CE0A2C-C08C-0145-DB35-259CEB3A9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641850"/>
            <a:ext cx="27209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2">
            <a:extLst>
              <a:ext uri="{FF2B5EF4-FFF2-40B4-BE49-F238E27FC236}">
                <a16:creationId xmlns:a16="http://schemas.microsoft.com/office/drawing/2014/main" id="{99ADB9AC-EE13-6FA6-8B95-4F94EA4D7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387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CW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>
            <a:extLst>
              <a:ext uri="{FF2B5EF4-FFF2-40B4-BE49-F238E27FC236}">
                <a16:creationId xmlns:a16="http://schemas.microsoft.com/office/drawing/2014/main" id="{6B50A597-A684-0F1C-BA53-F07749B29F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2060575"/>
            <a:ext cx="8353425" cy="1439863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s-MX" altLang="es-ES" sz="2400" b="1"/>
              <a:t>Modulación en frecuencia FM</a:t>
            </a:r>
            <a:endParaRPr lang="es-ES" altLang="es-ES" sz="240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PE" altLang="es-ES" sz="2800"/>
              <a:t>La frecuencia de la portadora es modulada por f(t).</a:t>
            </a:r>
            <a:endParaRPr lang="es-PE" altLang="es-ES" sz="2800" b="1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PE" altLang="es-ES" sz="2800"/>
              <a:t>Forma de onda:</a:t>
            </a:r>
            <a:endParaRPr lang="es-PE" altLang="es-ES" sz="2800" b="1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ES" sz="2800"/>
          </a:p>
        </p:txBody>
      </p:sp>
      <p:pic>
        <p:nvPicPr>
          <p:cNvPr id="125961" name="Picture 9">
            <a:extLst>
              <a:ext uri="{FF2B5EF4-FFF2-40B4-BE49-F238E27FC236}">
                <a16:creationId xmlns:a16="http://schemas.microsoft.com/office/drawing/2014/main" id="{065DE1D6-5812-B03B-3A0A-C881B044D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63" b="1039"/>
          <a:stretch>
            <a:fillRect/>
          </a:stretch>
        </p:blipFill>
        <p:spPr bwMode="auto">
          <a:xfrm>
            <a:off x="323850" y="3644900"/>
            <a:ext cx="84963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64" name="Freeform 12">
            <a:extLst>
              <a:ext uri="{FF2B5EF4-FFF2-40B4-BE49-F238E27FC236}">
                <a16:creationId xmlns:a16="http://schemas.microsoft.com/office/drawing/2014/main" id="{89FCB7BD-57AE-9C27-6822-9CB13B802E87}"/>
              </a:ext>
            </a:extLst>
          </p:cNvPr>
          <p:cNvSpPr>
            <a:spLocks/>
          </p:cNvSpPr>
          <p:nvPr/>
        </p:nvSpPr>
        <p:spPr bwMode="auto">
          <a:xfrm>
            <a:off x="6516688" y="4522788"/>
            <a:ext cx="2519362" cy="1042987"/>
          </a:xfrm>
          <a:custGeom>
            <a:avLst/>
            <a:gdLst>
              <a:gd name="T0" fmla="*/ 0 w 1587"/>
              <a:gd name="T1" fmla="*/ 2147483646 h 657"/>
              <a:gd name="T2" fmla="*/ 2147483646 w 1587"/>
              <a:gd name="T3" fmla="*/ 2147483646 h 657"/>
              <a:gd name="T4" fmla="*/ 2147483646 w 1587"/>
              <a:gd name="T5" fmla="*/ 2147483646 h 657"/>
              <a:gd name="T6" fmla="*/ 2147483646 w 1587"/>
              <a:gd name="T7" fmla="*/ 2147483646 h 657"/>
              <a:gd name="T8" fmla="*/ 2147483646 w 1587"/>
              <a:gd name="T9" fmla="*/ 2147483646 h 657"/>
              <a:gd name="T10" fmla="*/ 2147483646 w 1587"/>
              <a:gd name="T11" fmla="*/ 2147483646 h 657"/>
              <a:gd name="T12" fmla="*/ 2147483646 w 1587"/>
              <a:gd name="T13" fmla="*/ 2147483646 h 657"/>
              <a:gd name="T14" fmla="*/ 2147483646 w 1587"/>
              <a:gd name="T15" fmla="*/ 2147483646 h 657"/>
              <a:gd name="T16" fmla="*/ 2147483646 w 1587"/>
              <a:gd name="T17" fmla="*/ 2147483646 h 657"/>
              <a:gd name="T18" fmla="*/ 2147483646 w 1587"/>
              <a:gd name="T19" fmla="*/ 2147483646 h 657"/>
              <a:gd name="T20" fmla="*/ 2147483646 w 1587"/>
              <a:gd name="T21" fmla="*/ 2147483646 h 65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87"/>
              <a:gd name="T34" fmla="*/ 0 h 657"/>
              <a:gd name="T35" fmla="*/ 1587 w 1587"/>
              <a:gd name="T36" fmla="*/ 657 h 65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87" h="657">
                <a:moveTo>
                  <a:pt x="0" y="312"/>
                </a:moveTo>
                <a:cubicBezTo>
                  <a:pt x="30" y="301"/>
                  <a:pt x="137" y="267"/>
                  <a:pt x="188" y="242"/>
                </a:cubicBezTo>
                <a:cubicBezTo>
                  <a:pt x="239" y="217"/>
                  <a:pt x="259" y="202"/>
                  <a:pt x="305" y="163"/>
                </a:cubicBezTo>
                <a:cubicBezTo>
                  <a:pt x="351" y="124"/>
                  <a:pt x="412" y="14"/>
                  <a:pt x="461" y="7"/>
                </a:cubicBezTo>
                <a:cubicBezTo>
                  <a:pt x="510" y="0"/>
                  <a:pt x="557" y="78"/>
                  <a:pt x="599" y="121"/>
                </a:cubicBezTo>
                <a:cubicBezTo>
                  <a:pt x="641" y="164"/>
                  <a:pt x="656" y="225"/>
                  <a:pt x="713" y="265"/>
                </a:cubicBezTo>
                <a:cubicBezTo>
                  <a:pt x="770" y="305"/>
                  <a:pt x="859" y="301"/>
                  <a:pt x="941" y="361"/>
                </a:cubicBezTo>
                <a:cubicBezTo>
                  <a:pt x="1023" y="421"/>
                  <a:pt x="1133" y="593"/>
                  <a:pt x="1205" y="625"/>
                </a:cubicBezTo>
                <a:cubicBezTo>
                  <a:pt x="1277" y="657"/>
                  <a:pt x="1331" y="580"/>
                  <a:pt x="1373" y="553"/>
                </a:cubicBezTo>
                <a:cubicBezTo>
                  <a:pt x="1415" y="526"/>
                  <a:pt x="1420" y="489"/>
                  <a:pt x="1456" y="461"/>
                </a:cubicBezTo>
                <a:cubicBezTo>
                  <a:pt x="1492" y="433"/>
                  <a:pt x="1560" y="400"/>
                  <a:pt x="1587" y="384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125965" name="Picture 13">
            <a:extLst>
              <a:ext uri="{FF2B5EF4-FFF2-40B4-BE49-F238E27FC236}">
                <a16:creationId xmlns:a16="http://schemas.microsoft.com/office/drawing/2014/main" id="{69B11543-78F0-80A2-AAD5-98B21BE57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221163"/>
            <a:ext cx="8882062" cy="180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2">
            <a:extLst>
              <a:ext uri="{FF2B5EF4-FFF2-40B4-BE49-F238E27FC236}">
                <a16:creationId xmlns:a16="http://schemas.microsoft.com/office/drawing/2014/main" id="{36418A2B-E1EE-47C9-164B-9ADE2851F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387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CW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>
            <a:extLst>
              <a:ext uri="{FF2B5EF4-FFF2-40B4-BE49-F238E27FC236}">
                <a16:creationId xmlns:a16="http://schemas.microsoft.com/office/drawing/2014/main" id="{1604EEA9-DF3A-E5DA-DCAA-106B79EF5C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2060575"/>
            <a:ext cx="8353425" cy="1439863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s-MX" altLang="es-ES" sz="2400" b="1"/>
              <a:t>Modulación en fase PM</a:t>
            </a:r>
            <a:endParaRPr lang="es-ES" altLang="es-ES" sz="240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PE" altLang="es-ES" sz="2800"/>
              <a:t>La fase de la portadora es modulada por f(t).</a:t>
            </a:r>
            <a:endParaRPr lang="es-PE" altLang="es-ES" sz="2800" b="1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PE" altLang="es-ES" sz="2800"/>
              <a:t>Forma de onda:</a:t>
            </a:r>
            <a:endParaRPr lang="es-PE" altLang="es-ES" sz="2800" b="1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ES" sz="2800"/>
          </a:p>
        </p:txBody>
      </p:sp>
      <p:pic>
        <p:nvPicPr>
          <p:cNvPr id="126985" name="Picture 9">
            <a:extLst>
              <a:ext uri="{FF2B5EF4-FFF2-40B4-BE49-F238E27FC236}">
                <a16:creationId xmlns:a16="http://schemas.microsoft.com/office/drawing/2014/main" id="{30BA6359-15FE-BF7C-F728-C12AAC60C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17" b="-38776"/>
          <a:stretch>
            <a:fillRect/>
          </a:stretch>
        </p:blipFill>
        <p:spPr bwMode="auto">
          <a:xfrm>
            <a:off x="395288" y="3644900"/>
            <a:ext cx="82089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6" name="Picture 10">
            <a:extLst>
              <a:ext uri="{FF2B5EF4-FFF2-40B4-BE49-F238E27FC236}">
                <a16:creationId xmlns:a16="http://schemas.microsoft.com/office/drawing/2014/main" id="{6B2E4E80-3285-7BF6-AA68-7E898333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508500"/>
            <a:ext cx="5761038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7" name="Picture 11">
            <a:extLst>
              <a:ext uri="{FF2B5EF4-FFF2-40B4-BE49-F238E27FC236}">
                <a16:creationId xmlns:a16="http://schemas.microsoft.com/office/drawing/2014/main" id="{A5A99778-BDDC-253D-74C2-32C29B558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157788"/>
            <a:ext cx="14747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9" name="Picture 13">
            <a:extLst>
              <a:ext uri="{FF2B5EF4-FFF2-40B4-BE49-F238E27FC236}">
                <a16:creationId xmlns:a16="http://schemas.microsoft.com/office/drawing/2014/main" id="{3A59D51C-A315-6729-313F-85FFBA007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724400"/>
            <a:ext cx="2303462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91" name="Picture 15">
            <a:extLst>
              <a:ext uri="{FF2B5EF4-FFF2-40B4-BE49-F238E27FC236}">
                <a16:creationId xmlns:a16="http://schemas.microsoft.com/office/drawing/2014/main" id="{21387A8F-5500-8475-6E6E-5A038EBC0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724400"/>
            <a:ext cx="2303462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Text Box 2">
            <a:extLst>
              <a:ext uri="{FF2B5EF4-FFF2-40B4-BE49-F238E27FC236}">
                <a16:creationId xmlns:a16="http://schemas.microsoft.com/office/drawing/2014/main" id="{AD1426A8-8C40-6EC3-F761-D7A16F045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387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CW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2">
            <a:extLst>
              <a:ext uri="{FF2B5EF4-FFF2-40B4-BE49-F238E27FC236}">
                <a16:creationId xmlns:a16="http://schemas.microsoft.com/office/drawing/2014/main" id="{3F36E274-24E9-9594-9515-4E90479E1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0"/>
          <a:stretch>
            <a:fillRect/>
          </a:stretch>
        </p:blipFill>
        <p:spPr bwMode="auto">
          <a:xfrm>
            <a:off x="-180975" y="2205038"/>
            <a:ext cx="9324975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2">
            <a:extLst>
              <a:ext uri="{FF2B5EF4-FFF2-40B4-BE49-F238E27FC236}">
                <a16:creationId xmlns:a16="http://schemas.microsoft.com/office/drawing/2014/main" id="{A0A7AA90-C3CB-278E-76F1-CEE24217A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387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CW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23238C2E-33D3-C9C9-1DA3-407CEAE68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429000"/>
            <a:ext cx="7489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lineal o en Amplitud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3C7C1B06-B981-B662-32D2-747ED1D39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387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AM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20483" name="Text Box 4">
            <a:extLst>
              <a:ext uri="{FF2B5EF4-FFF2-40B4-BE49-F238E27FC236}">
                <a16:creationId xmlns:a16="http://schemas.microsoft.com/office/drawing/2014/main" id="{749894BF-6FFA-2FEC-AF5E-FF6451AA6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146300"/>
            <a:ext cx="80391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/>
              <a:t>Esta técnica de modulación fue la 1ra en desarrollarse a inicios del siglo XX. En ella la amplitud A(t) de la portadora varía linealmente con la señal mensaje f(t):</a:t>
            </a:r>
            <a:endParaRPr lang="es-ES" altLang="es-ES"/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7CF8F563-DC53-C45B-1E17-8E9019D09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4877ACB5-0456-23BD-4ECD-6A8175F3ED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5100" y="4646613"/>
          <a:ext cx="589121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1714500" imgH="228600" progId="Equation.3">
                  <p:embed/>
                </p:oleObj>
              </mc:Choice>
              <mc:Fallback>
                <p:oleObj name="Ecuación" r:id="rId3" imgW="17145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4646613"/>
                        <a:ext cx="5891213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497DBF47-0347-9CDD-CFB7-6A648BCEF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387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AM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230545E3-CD86-5F6E-E467-C73B4A760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22532" name="Text Box 6">
            <a:extLst>
              <a:ext uri="{FF2B5EF4-FFF2-40B4-BE49-F238E27FC236}">
                <a16:creationId xmlns:a16="http://schemas.microsoft.com/office/drawing/2014/main" id="{6F9CAD9B-6C5F-659F-0D40-846D268B4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1930400"/>
            <a:ext cx="8561387" cy="51403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79388" indent="176213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PE" dirty="0"/>
              <a:t>Clasificación: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s-PE" sz="3200" dirty="0"/>
              <a:t>AM de Doble Banda Lateral:</a:t>
            </a:r>
          </a:p>
          <a:p>
            <a:pPr marL="811213" lvl="2" indent="-274638" algn="just" eaLnBrk="1" hangingPunct="1">
              <a:spcBef>
                <a:spcPct val="0"/>
              </a:spcBef>
              <a:buClr>
                <a:srgbClr val="0000F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s-PE" sz="2800" dirty="0">
                <a:solidFill>
                  <a:srgbClr val="0000FF"/>
                </a:solidFill>
              </a:rPr>
              <a:t>DSB con portadora suprimida: DSB-SC o DBL-SP</a:t>
            </a:r>
          </a:p>
          <a:p>
            <a:pPr marL="811213" lvl="2" indent="-274638" algn="just" eaLnBrk="1" hangingPunct="1">
              <a:spcBef>
                <a:spcPct val="0"/>
              </a:spcBef>
              <a:buClr>
                <a:srgbClr val="0000F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s-PE" sz="2800" dirty="0">
                <a:solidFill>
                  <a:srgbClr val="0000FF"/>
                </a:solidFill>
              </a:rPr>
              <a:t>AM con portadora presente: DSB o DSB-LC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s-PE" sz="3200" dirty="0"/>
              <a:t>AM de Banda Lateral: </a:t>
            </a:r>
          </a:p>
          <a:p>
            <a:pPr marL="811213" lvl="2" indent="-274638" algn="just" eaLnBrk="1" hangingPunct="1">
              <a:spcBef>
                <a:spcPct val="0"/>
              </a:spcBef>
              <a:buClr>
                <a:srgbClr val="0000F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s-PE" sz="2800" dirty="0">
                <a:solidFill>
                  <a:srgbClr val="0000FF"/>
                </a:solidFill>
              </a:rPr>
              <a:t>Banda Lateral Única: SSB-SC o BLU</a:t>
            </a:r>
          </a:p>
          <a:p>
            <a:pPr marL="811213" lvl="2" indent="-274638" algn="just" eaLnBrk="1" hangingPunct="1">
              <a:spcBef>
                <a:spcPct val="0"/>
              </a:spcBef>
              <a:buClr>
                <a:srgbClr val="0000F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s-PE" sz="2800" dirty="0">
                <a:solidFill>
                  <a:srgbClr val="0000FF"/>
                </a:solidFill>
              </a:rPr>
              <a:t>Banda Lateral con portadora: SSB o SSB-LC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s-PE" sz="3200" dirty="0"/>
              <a:t>AM de Banda Vestigial: </a:t>
            </a:r>
          </a:p>
          <a:p>
            <a:pPr marL="811213" lvl="2" indent="-274638" algn="just" eaLnBrk="1" hangingPunct="1">
              <a:spcBef>
                <a:spcPct val="0"/>
              </a:spcBef>
              <a:buClr>
                <a:srgbClr val="0000F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s-PE" sz="2800" dirty="0">
                <a:solidFill>
                  <a:srgbClr val="0000FF"/>
                </a:solidFill>
              </a:rPr>
              <a:t>Banda Vestigial sin portadora: VSB-SC</a:t>
            </a:r>
          </a:p>
          <a:p>
            <a:pPr marL="811213" lvl="2" indent="-274638" algn="just" eaLnBrk="1" hangingPunct="1">
              <a:spcBef>
                <a:spcPct val="0"/>
              </a:spcBef>
              <a:buClr>
                <a:srgbClr val="0000FF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s-PE" sz="2800" dirty="0">
                <a:solidFill>
                  <a:srgbClr val="0000FF"/>
                </a:solidFill>
              </a:rPr>
              <a:t>Banda Lateral Residual: VSB o VSB-LC o BLR</a:t>
            </a:r>
          </a:p>
          <a:p>
            <a:pPr lvl="1" indent="0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lang="es-PE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C73DB5D5-9BC9-B964-C440-5576F2745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106C11C-1229-C48D-9617-CFB2F923A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41A1E0E3-1F0C-2800-72D8-3C8CE9AB5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30400"/>
            <a:ext cx="4584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/>
              <a:t>Generación DSB-SC:</a:t>
            </a:r>
          </a:p>
        </p:txBody>
      </p:sp>
      <p:pic>
        <p:nvPicPr>
          <p:cNvPr id="24581" name="Picture 5">
            <a:extLst>
              <a:ext uri="{FF2B5EF4-FFF2-40B4-BE49-F238E27FC236}">
                <a16:creationId xmlns:a16="http://schemas.microsoft.com/office/drawing/2014/main" id="{F2450335-39D0-5CDA-9BDF-FD7CB4F4E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" b="3513"/>
          <a:stretch>
            <a:fillRect/>
          </a:stretch>
        </p:blipFill>
        <p:spPr bwMode="auto">
          <a:xfrm>
            <a:off x="355600" y="2571750"/>
            <a:ext cx="43973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82" name="Object 6">
            <a:extLst>
              <a:ext uri="{FF2B5EF4-FFF2-40B4-BE49-F238E27FC236}">
                <a16:creationId xmlns:a16="http://schemas.microsoft.com/office/drawing/2014/main" id="{7F0D260C-B417-6A3A-D0BD-14BD3BFFE2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4075" y="2830513"/>
          <a:ext cx="3792538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562100" imgH="228600" progId="Equation.3">
                  <p:embed/>
                </p:oleObj>
              </mc:Choice>
              <mc:Fallback>
                <p:oleObj name="Ecuación" r:id="rId4" imgW="1562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165" t="11708" b="9756"/>
                      <a:stretch>
                        <a:fillRect/>
                      </a:stretch>
                    </p:blipFill>
                    <p:spPr bwMode="auto">
                      <a:xfrm>
                        <a:off x="4664075" y="2830513"/>
                        <a:ext cx="3792538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3" name="Imagen 271" descr="AM Fig 1">
            <a:extLst>
              <a:ext uri="{FF2B5EF4-FFF2-40B4-BE49-F238E27FC236}">
                <a16:creationId xmlns:a16="http://schemas.microsoft.com/office/drawing/2014/main" id="{507B2ECE-4643-4156-6C45-89D1C98CA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4830763"/>
            <a:ext cx="7710488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506FCB5E-E990-0844-D875-196A4C6E8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5F30795-2A7D-381F-4DD9-FC3E75709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1640CEC5-C5E6-A67B-2140-8C744A864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30400"/>
            <a:ext cx="4584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/>
              <a:t>Espectro DSB-SC:</a:t>
            </a:r>
          </a:p>
        </p:txBody>
      </p:sp>
      <p:sp>
        <p:nvSpPr>
          <p:cNvPr id="26629" name="Rectangle 9">
            <a:extLst>
              <a:ext uri="{FF2B5EF4-FFF2-40B4-BE49-F238E27FC236}">
                <a16:creationId xmlns:a16="http://schemas.microsoft.com/office/drawing/2014/main" id="{2EBE88BB-2642-C4D7-84C5-2F30E27B3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graphicFrame>
        <p:nvGraphicFramePr>
          <p:cNvPr id="26630" name="Object 8">
            <a:extLst>
              <a:ext uri="{FF2B5EF4-FFF2-40B4-BE49-F238E27FC236}">
                <a16:creationId xmlns:a16="http://schemas.microsoft.com/office/drawing/2014/main" id="{B6C3C8BA-D4F5-B244-C2DB-6DFC84896A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7575" y="2557463"/>
          <a:ext cx="670083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2438400" imgH="393700" progId="Equation.3">
                  <p:embed/>
                </p:oleObj>
              </mc:Choice>
              <mc:Fallback>
                <p:oleObj name="Ecuación" r:id="rId3" imgW="24384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2557463"/>
                        <a:ext cx="6700838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3053" name="Picture 13">
            <a:extLst>
              <a:ext uri="{FF2B5EF4-FFF2-40B4-BE49-F238E27FC236}">
                <a16:creationId xmlns:a16="http://schemas.microsoft.com/office/drawing/2014/main" id="{125E26CC-358D-822B-C709-E2839E8B8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3800475"/>
            <a:ext cx="737552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8F554603-E1B6-CB69-63CC-6EE7084B6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6F446D0-33B4-5240-8316-1D96E669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2871FD29-1340-C4BB-441F-19EFB8ABC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30400"/>
            <a:ext cx="4584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/>
              <a:t>Parámetros DSB-SC: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C247A0CE-C010-39D3-74CD-81F95919C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pic>
        <p:nvPicPr>
          <p:cNvPr id="28678" name="Picture 7">
            <a:extLst>
              <a:ext uri="{FF2B5EF4-FFF2-40B4-BE49-F238E27FC236}">
                <a16:creationId xmlns:a16="http://schemas.microsoft.com/office/drawing/2014/main" id="{F2182A66-BE7E-E589-5BE6-13667B8D0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365375"/>
            <a:ext cx="737552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5097" name="Picture 9">
            <a:extLst>
              <a:ext uri="{FF2B5EF4-FFF2-40B4-BE49-F238E27FC236}">
                <a16:creationId xmlns:a16="http://schemas.microsoft.com/office/drawing/2014/main" id="{F4F019D5-A394-5216-D5EE-0B5AEDF77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66" r="8780" b="21918"/>
          <a:stretch>
            <a:fillRect/>
          </a:stretch>
        </p:blipFill>
        <p:spPr bwMode="auto">
          <a:xfrm>
            <a:off x="5713413" y="4530725"/>
            <a:ext cx="11318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5098" name="Text Box 10">
            <a:extLst>
              <a:ext uri="{FF2B5EF4-FFF2-40B4-BE49-F238E27FC236}">
                <a16:creationId xmlns:a16="http://schemas.microsoft.com/office/drawing/2014/main" id="{1BA5E6B2-2427-B29F-BB5E-9C531062B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5473700"/>
            <a:ext cx="599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ES"/>
              <a:t>Ancho de banda:	B</a:t>
            </a:r>
            <a:r>
              <a:rPr lang="es-MX" altLang="es-ES" baseline="-25000"/>
              <a:t>tx</a:t>
            </a:r>
            <a:r>
              <a:rPr lang="es-MX" altLang="es-ES"/>
              <a:t> = 2f</a:t>
            </a:r>
            <a:r>
              <a:rPr lang="es-MX" altLang="es-ES" baseline="-25000"/>
              <a:t>m</a:t>
            </a:r>
            <a:r>
              <a:rPr lang="es-MX" altLang="es-ES"/>
              <a:t> Hz</a:t>
            </a:r>
            <a:r>
              <a:rPr lang="es-ES" altLang="es-ES"/>
              <a:t> </a:t>
            </a:r>
          </a:p>
        </p:txBody>
      </p:sp>
      <p:pic>
        <p:nvPicPr>
          <p:cNvPr id="28681" name="Picture 12">
            <a:extLst>
              <a:ext uri="{FF2B5EF4-FFF2-40B4-BE49-F238E27FC236}">
                <a16:creationId xmlns:a16="http://schemas.microsoft.com/office/drawing/2014/main" id="{B9FB0918-9277-E9DB-ECD0-21071A371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4040188"/>
            <a:ext cx="67468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931072D-41C3-4771-E690-B6C3CC927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06588"/>
            <a:ext cx="8226425" cy="2995612"/>
          </a:xfrm>
        </p:spPr>
        <p:txBody>
          <a:bodyPr/>
          <a:lstStyle/>
          <a:p>
            <a:pPr eaLnBrk="1" hangingPunct="1">
              <a:tabLst>
                <a:tab pos="1244600" algn="l"/>
              </a:tabLst>
            </a:pPr>
            <a:r>
              <a:rPr lang="es-ES_tradnl" altLang="es-ES"/>
              <a:t>1.1 Modulación CW.</a:t>
            </a:r>
          </a:p>
          <a:p>
            <a:pPr eaLnBrk="1" hangingPunct="1">
              <a:tabLst>
                <a:tab pos="1244600" algn="l"/>
              </a:tabLst>
            </a:pPr>
            <a:r>
              <a:rPr lang="es-ES_tradnl" altLang="es-ES"/>
              <a:t>1.2 Modulación lineal AM.</a:t>
            </a:r>
          </a:p>
          <a:p>
            <a:pPr eaLnBrk="1" hangingPunct="1">
              <a:tabLst>
                <a:tab pos="1244600" algn="l"/>
              </a:tabLst>
            </a:pPr>
            <a:endParaRPr lang="es-ES" altLang="es-ES"/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C9163C40-0477-187C-68FB-B05D07646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" y="825500"/>
            <a:ext cx="807402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ES" sz="3600">
                <a:solidFill>
                  <a:schemeClr val="tx2"/>
                </a:solidFill>
                <a:latin typeface="Arial" panose="020B0604020202020204" pitchFamily="34" charset="0"/>
              </a:rPr>
              <a:t>Contenidos</a:t>
            </a:r>
            <a:endParaRPr lang="es-ES" altLang="es-ES" sz="36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6445DE75-CA7B-06FC-702E-B5A504CA8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B3B9E30-8327-905A-C917-B13F4DF1E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30724" name="Rectangle 5">
            <a:extLst>
              <a:ext uri="{FF2B5EF4-FFF2-40B4-BE49-F238E27FC236}">
                <a16:creationId xmlns:a16="http://schemas.microsoft.com/office/drawing/2014/main" id="{CA4416B9-EADF-A364-72F7-E4B2BD26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pic>
        <p:nvPicPr>
          <p:cNvPr id="30725" name="Picture 6">
            <a:extLst>
              <a:ext uri="{FF2B5EF4-FFF2-40B4-BE49-F238E27FC236}">
                <a16:creationId xmlns:a16="http://schemas.microsoft.com/office/drawing/2014/main" id="{3E238D99-5E11-DC50-69BE-2705C27E1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365375"/>
            <a:ext cx="737552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7144" name="Text Box 8">
            <a:extLst>
              <a:ext uri="{FF2B5EF4-FFF2-40B4-BE49-F238E27FC236}">
                <a16:creationId xmlns:a16="http://schemas.microsoft.com/office/drawing/2014/main" id="{7E428FAD-1829-02BC-4A78-7171A7881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5473700"/>
            <a:ext cx="2755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ES"/>
              <a:t>Potencia de Tx:</a:t>
            </a:r>
            <a:endParaRPr lang="es-ES" altLang="es-ES"/>
          </a:p>
        </p:txBody>
      </p:sp>
      <p:pic>
        <p:nvPicPr>
          <p:cNvPr id="30727" name="Picture 9">
            <a:extLst>
              <a:ext uri="{FF2B5EF4-FFF2-40B4-BE49-F238E27FC236}">
                <a16:creationId xmlns:a16="http://schemas.microsoft.com/office/drawing/2014/main" id="{C4CD7BD0-EA57-5DFC-CE9B-D6F04F39C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4040188"/>
            <a:ext cx="67468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7146" name="Picture 10">
            <a:extLst>
              <a:ext uri="{FF2B5EF4-FFF2-40B4-BE49-F238E27FC236}">
                <a16:creationId xmlns:a16="http://schemas.microsoft.com/office/drawing/2014/main" id="{099E09BA-C077-9C77-C86F-B3FB239A7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94" b="3030"/>
          <a:stretch>
            <a:fillRect/>
          </a:stretch>
        </p:blipFill>
        <p:spPr bwMode="auto">
          <a:xfrm>
            <a:off x="4451350" y="5124450"/>
            <a:ext cx="20955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9" name="Text Box 11">
            <a:extLst>
              <a:ext uri="{FF2B5EF4-FFF2-40B4-BE49-F238E27FC236}">
                <a16:creationId xmlns:a16="http://schemas.microsoft.com/office/drawing/2014/main" id="{DED639EF-5C0A-4FF3-A116-3366713D2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30400"/>
            <a:ext cx="4584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/>
              <a:t>Parámetros DSB-SC: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AAF5554E-7915-32A9-CC21-6519E3CA8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C3C9A1C-E47D-F95F-762F-98A0BBF88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0754DB39-11D9-DEDD-AEDB-2A9F6F288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pic>
        <p:nvPicPr>
          <p:cNvPr id="32773" name="Picture 5">
            <a:extLst>
              <a:ext uri="{FF2B5EF4-FFF2-40B4-BE49-F238E27FC236}">
                <a16:creationId xmlns:a16="http://schemas.microsoft.com/office/drawing/2014/main" id="{7FAC9533-1AEA-C1A1-84FD-001895B44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365375"/>
            <a:ext cx="737552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238" name="Text Box 6">
            <a:extLst>
              <a:ext uri="{FF2B5EF4-FFF2-40B4-BE49-F238E27FC236}">
                <a16:creationId xmlns:a16="http://schemas.microsoft.com/office/drawing/2014/main" id="{9053FA3C-BDFE-2DF3-4926-C99BB63A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4940300"/>
            <a:ext cx="81407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2400"/>
              <a:t>En las frecuencias positivas la porción del espectro a la derecha de ω</a:t>
            </a:r>
            <a:r>
              <a:rPr lang="es-ES" altLang="es-ES" sz="2400" baseline="-25000"/>
              <a:t>c</a:t>
            </a:r>
            <a:r>
              <a:rPr lang="es-ES" altLang="es-ES" sz="2400"/>
              <a:t> se le conoce como la banda lateral superior USB (BLS) y la porción a la izquierda es la banda lateral inferior LSB (BLI). </a:t>
            </a:r>
          </a:p>
        </p:txBody>
      </p:sp>
      <p:pic>
        <p:nvPicPr>
          <p:cNvPr id="32775" name="Picture 7">
            <a:extLst>
              <a:ext uri="{FF2B5EF4-FFF2-40B4-BE49-F238E27FC236}">
                <a16:creationId xmlns:a16="http://schemas.microsoft.com/office/drawing/2014/main" id="{4859C6FD-916D-8798-492F-29D3C88CA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4040188"/>
            <a:ext cx="67468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Text Box 9">
            <a:extLst>
              <a:ext uri="{FF2B5EF4-FFF2-40B4-BE49-F238E27FC236}">
                <a16:creationId xmlns:a16="http://schemas.microsoft.com/office/drawing/2014/main" id="{C442DD48-5263-8698-ECEA-D8E2C3371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30400"/>
            <a:ext cx="4584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/>
              <a:t>Parámetros DSB-SC: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4BA95D6C-3DE7-6842-F74F-62E88FA3F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8245117-F2E2-1BD9-EB2A-0CAB440ED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FE091FEE-662A-57E1-D25B-1DE6671A7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pic>
        <p:nvPicPr>
          <p:cNvPr id="34821" name="Picture 5">
            <a:extLst>
              <a:ext uri="{FF2B5EF4-FFF2-40B4-BE49-F238E27FC236}">
                <a16:creationId xmlns:a16="http://schemas.microsoft.com/office/drawing/2014/main" id="{E18604A1-AEC7-A66E-E394-8239ECD45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365375"/>
            <a:ext cx="737552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5334" name="Text Box 6">
            <a:extLst>
              <a:ext uri="{FF2B5EF4-FFF2-40B4-BE49-F238E27FC236}">
                <a16:creationId xmlns:a16="http://schemas.microsoft.com/office/drawing/2014/main" id="{54F399A3-E6A0-D367-869C-998F159F6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4940300"/>
            <a:ext cx="81407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400"/>
              <a:t>Este tipo de modulación por amplitud se llamada </a:t>
            </a:r>
            <a:r>
              <a:rPr lang="es-PE" altLang="es-ES" sz="2400" i="1"/>
              <a:t>portadora suprimida</a:t>
            </a:r>
            <a:r>
              <a:rPr lang="es-PE" altLang="es-ES" sz="2400"/>
              <a:t> pues en el espectro de la señal modulada no aparece el espectro de la señal portadora.</a:t>
            </a:r>
            <a:r>
              <a:rPr lang="es-PE" altLang="es-ES" sz="1800"/>
              <a:t> </a:t>
            </a:r>
            <a:endParaRPr lang="es-ES" altLang="es-ES" sz="1800"/>
          </a:p>
        </p:txBody>
      </p:sp>
      <p:pic>
        <p:nvPicPr>
          <p:cNvPr id="34823" name="Picture 7">
            <a:extLst>
              <a:ext uri="{FF2B5EF4-FFF2-40B4-BE49-F238E27FC236}">
                <a16:creationId xmlns:a16="http://schemas.microsoft.com/office/drawing/2014/main" id="{6B4AF71B-20B3-D092-696D-81E9051D7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4040188"/>
            <a:ext cx="67468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Text Box 8">
            <a:extLst>
              <a:ext uri="{FF2B5EF4-FFF2-40B4-BE49-F238E27FC236}">
                <a16:creationId xmlns:a16="http://schemas.microsoft.com/office/drawing/2014/main" id="{7F6562FA-9560-384B-DD56-17DDBF999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30400"/>
            <a:ext cx="4584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/>
              <a:t>Parámetros DSB-SC: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0A6C3DC3-5D9F-359D-E8FF-3F56CF889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F22F820-9779-79EF-B756-905EF5559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pic>
        <p:nvPicPr>
          <p:cNvPr id="36868" name="Picture 5">
            <a:extLst>
              <a:ext uri="{FF2B5EF4-FFF2-40B4-BE49-F238E27FC236}">
                <a16:creationId xmlns:a16="http://schemas.microsoft.com/office/drawing/2014/main" id="{D11D14AF-41DA-3C3D-3DB6-319A3AE33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365375"/>
            <a:ext cx="737552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7382" name="Text Box 6">
            <a:extLst>
              <a:ext uri="{FF2B5EF4-FFF2-40B4-BE49-F238E27FC236}">
                <a16:creationId xmlns:a16="http://schemas.microsoft.com/office/drawing/2014/main" id="{9475F0C5-2359-CF4B-7206-32694EB89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4940300"/>
            <a:ext cx="8140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2400"/>
              <a:t>También se denomina</a:t>
            </a:r>
            <a:r>
              <a:rPr lang="es-ES" altLang="es-ES" sz="2400" i="1"/>
              <a:t> doble banda lateral</a:t>
            </a:r>
            <a:r>
              <a:rPr lang="es-ES" altLang="es-ES" sz="2400"/>
              <a:t> pues se puede apreciar las dos porciones del espectro de la señal original en la zona de las frecuencias positivas.</a:t>
            </a:r>
          </a:p>
        </p:txBody>
      </p:sp>
      <p:pic>
        <p:nvPicPr>
          <p:cNvPr id="36870" name="Picture 7">
            <a:extLst>
              <a:ext uri="{FF2B5EF4-FFF2-40B4-BE49-F238E27FC236}">
                <a16:creationId xmlns:a16="http://schemas.microsoft.com/office/drawing/2014/main" id="{D53E5A5B-1D0F-6F3A-AF70-7E7F81F34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4040188"/>
            <a:ext cx="67468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Text Box 8">
            <a:extLst>
              <a:ext uri="{FF2B5EF4-FFF2-40B4-BE49-F238E27FC236}">
                <a16:creationId xmlns:a16="http://schemas.microsoft.com/office/drawing/2014/main" id="{B46EDBD7-7220-E6DC-7D8B-DC75754FD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30400"/>
            <a:ext cx="4584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/>
              <a:t>Parámetros DSB-SC: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1819A60C-6FA2-08B0-E1BD-F0B56043F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5254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DSB-SC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0FC5CBD-2A99-BB5B-55A9-A3A89989D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1B09A934-6DF6-4D3A-3820-70D44EFAE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S" sz="1800"/>
          </a:p>
        </p:txBody>
      </p:sp>
      <p:sp>
        <p:nvSpPr>
          <p:cNvPr id="38917" name="Text Box 8">
            <a:extLst>
              <a:ext uri="{FF2B5EF4-FFF2-40B4-BE49-F238E27FC236}">
                <a16:creationId xmlns:a16="http://schemas.microsoft.com/office/drawing/2014/main" id="{CF906DB3-4363-1E78-C5CB-8F8D877D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30400"/>
            <a:ext cx="213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ES"/>
              <a:t>Patrón XY:</a:t>
            </a:r>
          </a:p>
        </p:txBody>
      </p:sp>
      <p:pic>
        <p:nvPicPr>
          <p:cNvPr id="38918" name="Picture 9">
            <a:extLst>
              <a:ext uri="{FF2B5EF4-FFF2-40B4-BE49-F238E27FC236}">
                <a16:creationId xmlns:a16="http://schemas.microsoft.com/office/drawing/2014/main" id="{38E5DA20-210E-30DA-41B3-F422FDB84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3128963"/>
            <a:ext cx="8335962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0522184C-FFC9-1098-04F8-36D9B6B8C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429000"/>
            <a:ext cx="7489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CW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>
            <a:extLst>
              <a:ext uri="{FF2B5EF4-FFF2-40B4-BE49-F238E27FC236}">
                <a16:creationId xmlns:a16="http://schemas.microsoft.com/office/drawing/2014/main" id="{64F6582D-4D4D-1CFC-9E2A-AD5C994BB4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2060575"/>
            <a:ext cx="8424862" cy="1081088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s-PE" altLang="es-ES" sz="2800"/>
              <a:t>Se aplica en general a sistemas analógicos como se presenta en la figura:</a:t>
            </a:r>
            <a:endParaRPr lang="es-ES" altLang="es-ES" sz="2800"/>
          </a:p>
        </p:txBody>
      </p:sp>
      <p:pic>
        <p:nvPicPr>
          <p:cNvPr id="12297" name="Picture 9">
            <a:extLst>
              <a:ext uri="{FF2B5EF4-FFF2-40B4-BE49-F238E27FC236}">
                <a16:creationId xmlns:a16="http://schemas.microsoft.com/office/drawing/2014/main" id="{49660E5A-EAE6-8AC9-CD64-FA4821972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3" r="4556"/>
          <a:stretch>
            <a:fillRect/>
          </a:stretch>
        </p:blipFill>
        <p:spPr bwMode="auto">
          <a:xfrm>
            <a:off x="34925" y="3648075"/>
            <a:ext cx="910907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2">
            <a:extLst>
              <a:ext uri="{FF2B5EF4-FFF2-40B4-BE49-F238E27FC236}">
                <a16:creationId xmlns:a16="http://schemas.microsoft.com/office/drawing/2014/main" id="{BA61C46E-BBE9-110E-80D4-9F1137789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387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CW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9" name="Picture 7">
            <a:extLst>
              <a:ext uri="{FF2B5EF4-FFF2-40B4-BE49-F238E27FC236}">
                <a16:creationId xmlns:a16="http://schemas.microsoft.com/office/drawing/2014/main" id="{F2F82C40-8EB0-5313-6CA7-EB51C29EC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025" y="2276475"/>
            <a:ext cx="932497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40" name="Text Box 8">
            <a:extLst>
              <a:ext uri="{FF2B5EF4-FFF2-40B4-BE49-F238E27FC236}">
                <a16:creationId xmlns:a16="http://schemas.microsoft.com/office/drawing/2014/main" id="{C9102C79-FCD0-021C-DB95-00E8B1374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516563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000" b="1">
                <a:latin typeface="Tahoma" panose="020B0604030504040204" pitchFamily="34" charset="0"/>
              </a:rPr>
              <a:t>Figura 1	Sistema de comunicación analógico</a:t>
            </a:r>
          </a:p>
        </p:txBody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7BF395D5-4871-E1A3-8273-798710E70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387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CW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>
            <a:extLst>
              <a:ext uri="{FF2B5EF4-FFF2-40B4-BE49-F238E27FC236}">
                <a16:creationId xmlns:a16="http://schemas.microsoft.com/office/drawing/2014/main" id="{E55CAD36-4334-8A9E-BF66-6FEA23054C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2060575"/>
            <a:ext cx="8424862" cy="381635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PE" altLang="es-ES" sz="2400" b="1"/>
              <a:t>Necesidad de la modulación:</a:t>
            </a:r>
            <a:endParaRPr lang="es-PE" altLang="es-ES" sz="2400"/>
          </a:p>
          <a:p>
            <a:pPr marL="0" indent="0" algn="just"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s-PE" altLang="es-ES" sz="2400"/>
              <a:t>Desde el desarrollo de la antena por H. Hertz a mediados del S. XIX varios fueron los intentos  por transmitir información en base a las predicciones de Maxwell según el cual los voltajes y corrientes de las líneas de Tx podían traducirse a ondas electromagnéticas OEM. En realidad las dimensiones de las antenas debían ser del orden de la longitud de onda aprox. </a:t>
            </a:r>
            <a:r>
              <a:rPr lang="es-PE" altLang="es-ES" sz="2400">
                <a:sym typeface="Symbol" panose="05050102010706020507" pitchFamily="18" charset="2"/>
              </a:rPr>
              <a:t></a:t>
            </a:r>
            <a:r>
              <a:rPr lang="es-PE" altLang="es-ES" sz="2400"/>
              <a:t>/4</a:t>
            </a:r>
            <a:r>
              <a:rPr lang="es-ES" altLang="es-ES" sz="2400"/>
              <a:t> </a:t>
            </a: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B82D6142-1DDE-AA24-4FAB-3C7FFC0F4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387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CW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7" name="Text Box 7">
            <a:extLst>
              <a:ext uri="{FF2B5EF4-FFF2-40B4-BE49-F238E27FC236}">
                <a16:creationId xmlns:a16="http://schemas.microsoft.com/office/drawing/2014/main" id="{17DA4E01-AC3A-81CB-51A8-1D6141375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157788"/>
            <a:ext cx="86407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000">
                <a:latin typeface="Tahoma" panose="020B0604030504040204" pitchFamily="34" charset="0"/>
              </a:rPr>
              <a:t>Cuando G. Marconi inventó la radiocomunicación a fines del S.XIX, enviando las 1ras señales radio telegráficas usando tonos de alta frecuencia sentó las bases de la modulación analógica y digital.</a:t>
            </a:r>
            <a:r>
              <a:rPr lang="es-PE" altLang="es-ES" sz="2400">
                <a:latin typeface="Tahoma" panose="020B0604030504040204" pitchFamily="34" charset="0"/>
              </a:rPr>
              <a:t> </a:t>
            </a:r>
            <a:endParaRPr lang="es-ES" altLang="es-ES" sz="2400">
              <a:latin typeface="Tahoma" panose="020B0604030504040204" pitchFamily="34" charset="0"/>
            </a:endParaRPr>
          </a:p>
        </p:txBody>
      </p:sp>
      <p:sp>
        <p:nvSpPr>
          <p:cNvPr id="122888" name="Text Box 8">
            <a:extLst>
              <a:ext uri="{FF2B5EF4-FFF2-40B4-BE49-F238E27FC236}">
                <a16:creationId xmlns:a16="http://schemas.microsoft.com/office/drawing/2014/main" id="{D475D3B3-ED52-EBDB-8086-8A474598A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060575"/>
            <a:ext cx="8640762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s-PE" altLang="es-ES" sz="2000" b="1">
                <a:latin typeface="Tahoma" panose="020B0604030504040204" pitchFamily="34" charset="0"/>
              </a:rPr>
              <a:t>Ejemplo 1:</a:t>
            </a:r>
            <a:r>
              <a:rPr lang="es-PE" altLang="es-ES" sz="2000">
                <a:latin typeface="Tahoma" panose="020B0604030504040204" pitchFamily="34" charset="0"/>
              </a:rPr>
              <a:t> Estime las dimensiones de las antenas para transmitir señales de 1 KHz y 1 MHz.</a:t>
            </a:r>
            <a:endParaRPr lang="es-PE" altLang="es-ES" sz="2000" b="1">
              <a:latin typeface="Tahoma" panose="020B0604030504040204" pitchFamily="34" charset="0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s-PE" altLang="es-ES" sz="2000" b="1">
                <a:latin typeface="Tahoma" panose="020B0604030504040204" pitchFamily="34" charset="0"/>
              </a:rPr>
              <a:t>Solución:</a:t>
            </a:r>
            <a:endParaRPr lang="es-ES" altLang="es-ES" sz="2000" b="1">
              <a:latin typeface="Tahoma" panose="020B0604030504040204" pitchFamily="34" charset="0"/>
            </a:endParaRPr>
          </a:p>
        </p:txBody>
      </p:sp>
      <p:pic>
        <p:nvPicPr>
          <p:cNvPr id="122900" name="Picture 20">
            <a:extLst>
              <a:ext uri="{FF2B5EF4-FFF2-40B4-BE49-F238E27FC236}">
                <a16:creationId xmlns:a16="http://schemas.microsoft.com/office/drawing/2014/main" id="{B97E3320-B935-88A4-FF59-639FDC432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14"/>
          <a:stretch>
            <a:fillRect/>
          </a:stretch>
        </p:blipFill>
        <p:spPr bwMode="auto">
          <a:xfrm>
            <a:off x="250825" y="3284538"/>
            <a:ext cx="8497888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1" name="Picture 21">
            <a:extLst>
              <a:ext uri="{FF2B5EF4-FFF2-40B4-BE49-F238E27FC236}">
                <a16:creationId xmlns:a16="http://schemas.microsoft.com/office/drawing/2014/main" id="{DC142AE6-F105-BC5B-CC37-C8AD2E73F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36" b="15424"/>
          <a:stretch>
            <a:fillRect/>
          </a:stretch>
        </p:blipFill>
        <p:spPr bwMode="auto">
          <a:xfrm>
            <a:off x="250825" y="4149725"/>
            <a:ext cx="86423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2">
            <a:extLst>
              <a:ext uri="{FF2B5EF4-FFF2-40B4-BE49-F238E27FC236}">
                <a16:creationId xmlns:a16="http://schemas.microsoft.com/office/drawing/2014/main" id="{A0F69C34-741F-1D6D-BD47-1AD5F6A7C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387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CW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8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13" name="Picture 9">
            <a:extLst>
              <a:ext uri="{FF2B5EF4-FFF2-40B4-BE49-F238E27FC236}">
                <a16:creationId xmlns:a16="http://schemas.microsoft.com/office/drawing/2014/main" id="{613C4970-B3A6-796A-1816-BE4045B7F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205038"/>
            <a:ext cx="252095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4" name="Text Box 10">
            <a:extLst>
              <a:ext uri="{FF2B5EF4-FFF2-40B4-BE49-F238E27FC236}">
                <a16:creationId xmlns:a16="http://schemas.microsoft.com/office/drawing/2014/main" id="{ACE0C2BA-29F1-1C04-624A-866D1E1110E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-107950" y="4797425"/>
            <a:ext cx="2447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ES" sz="200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MX" altLang="es-ES" sz="2000" baseline="-250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MX" altLang="es-E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altLang="es-ES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s-MX" altLang="es-ES" sz="2000">
                <a:latin typeface="Arial" panose="020B0604020202020204" pitchFamily="34" charset="0"/>
                <a:cs typeface="Arial" panose="020B0604020202020204" pitchFamily="34" charset="0"/>
              </a:rPr>
              <a:t> frec. máxima</a:t>
            </a:r>
            <a:endParaRPr lang="es-ES" altLang="es-E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3915" name="Picture 11">
            <a:extLst>
              <a:ext uri="{FF2B5EF4-FFF2-40B4-BE49-F238E27FC236}">
                <a16:creationId xmlns:a16="http://schemas.microsoft.com/office/drawing/2014/main" id="{F4AD9D26-A993-6D9D-581B-0B6EBA3CA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420938"/>
            <a:ext cx="3024187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17" name="Picture 13">
            <a:extLst>
              <a:ext uri="{FF2B5EF4-FFF2-40B4-BE49-F238E27FC236}">
                <a16:creationId xmlns:a16="http://schemas.microsoft.com/office/drawing/2014/main" id="{138E95AF-FC15-2124-0DC6-FE23AE566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860800"/>
            <a:ext cx="2232025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19" name="Picture 15">
            <a:extLst>
              <a:ext uri="{FF2B5EF4-FFF2-40B4-BE49-F238E27FC236}">
                <a16:creationId xmlns:a16="http://schemas.microsoft.com/office/drawing/2014/main" id="{46CA3A04-9AEF-4611-E64B-57E2613A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450" y="1989138"/>
            <a:ext cx="287972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20" name="Picture 16">
            <a:extLst>
              <a:ext uri="{FF2B5EF4-FFF2-40B4-BE49-F238E27FC236}">
                <a16:creationId xmlns:a16="http://schemas.microsoft.com/office/drawing/2014/main" id="{226259D4-C2AC-A75D-68AA-93D6EF1D4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75"/>
          <a:stretch>
            <a:fillRect/>
          </a:stretch>
        </p:blipFill>
        <p:spPr bwMode="auto">
          <a:xfrm>
            <a:off x="2771775" y="5013325"/>
            <a:ext cx="26638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21" name="Picture 17">
            <a:extLst>
              <a:ext uri="{FF2B5EF4-FFF2-40B4-BE49-F238E27FC236}">
                <a16:creationId xmlns:a16="http://schemas.microsoft.com/office/drawing/2014/main" id="{475F2E64-775D-AA3E-A053-9B88D5DE8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7" b="23466"/>
          <a:stretch>
            <a:fillRect/>
          </a:stretch>
        </p:blipFill>
        <p:spPr bwMode="auto">
          <a:xfrm>
            <a:off x="5795963" y="4941888"/>
            <a:ext cx="31686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22" name="Text Box 18">
            <a:extLst>
              <a:ext uri="{FF2B5EF4-FFF2-40B4-BE49-F238E27FC236}">
                <a16:creationId xmlns:a16="http://schemas.microsoft.com/office/drawing/2014/main" id="{23C7120B-5255-6AF8-C2D8-9E05F5A63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5911850"/>
            <a:ext cx="4465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2000" b="1">
                <a:latin typeface="Tahoma" panose="020B0604030504040204" pitchFamily="34" charset="0"/>
              </a:rPr>
              <a:t>Figura 2	Modulación CW</a:t>
            </a:r>
          </a:p>
        </p:txBody>
      </p:sp>
      <p:sp>
        <p:nvSpPr>
          <p:cNvPr id="12298" name="Text Box 2">
            <a:extLst>
              <a:ext uri="{FF2B5EF4-FFF2-40B4-BE49-F238E27FC236}">
                <a16:creationId xmlns:a16="http://schemas.microsoft.com/office/drawing/2014/main" id="{305CA04E-F675-DD0F-CF72-2E7974D3B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387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CW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4" grpId="0"/>
      <p:bldP spid="1239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>
            <a:extLst>
              <a:ext uri="{FF2B5EF4-FFF2-40B4-BE49-F238E27FC236}">
                <a16:creationId xmlns:a16="http://schemas.microsoft.com/office/drawing/2014/main" id="{797D3D2B-1703-D72E-F206-7A355F3D0D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2060575"/>
            <a:ext cx="8424862" cy="15843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s-MX" altLang="es-ES" sz="2400" b="1"/>
              <a:t>Modulación CW (Continuos Wave = Onda continua):</a:t>
            </a:r>
            <a:endParaRPr lang="es-ES" altLang="es-ES" sz="240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PE" altLang="es-ES" sz="2400"/>
              <a:t>Consiste en la variación de un parámetro de una señal senoidal de alta frecuencia f</a:t>
            </a:r>
            <a:r>
              <a:rPr lang="es-PE" altLang="es-ES" sz="2400" baseline="-25000"/>
              <a:t>c</a:t>
            </a:r>
            <a:r>
              <a:rPr lang="es-PE" altLang="es-ES" sz="2400"/>
              <a:t>(t)=Acos(wct+</a:t>
            </a:r>
            <a:r>
              <a:rPr lang="es-PE" altLang="es-ES" sz="2400">
                <a:sym typeface="Symbol" panose="05050102010706020507" pitchFamily="18" charset="2"/>
              </a:rPr>
              <a:t></a:t>
            </a:r>
            <a:r>
              <a:rPr lang="es-PE" altLang="es-ES" sz="2400"/>
              <a:t>) en función de la señal mensaje f(t).</a:t>
            </a:r>
            <a:endParaRPr lang="es-ES" altLang="es-ES" sz="240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B548094-FB40-F43E-4F73-3CC3B02B6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860800"/>
            <a:ext cx="3671887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s-MX" altLang="es-ES" sz="2400" b="1">
                <a:latin typeface="Tahoma" panose="020B0604030504040204" pitchFamily="34" charset="0"/>
              </a:rPr>
              <a:t>Tipos de modulación:</a:t>
            </a:r>
          </a:p>
          <a:p>
            <a:pPr eaLnBrk="1" hangingPunct="1">
              <a:buClr>
                <a:schemeClr val="folHlink"/>
              </a:buClr>
              <a:buSzPct val="60000"/>
              <a:buFontTx/>
              <a:buChar char="-"/>
            </a:pPr>
            <a:r>
              <a:rPr lang="es-MX" altLang="es-ES" sz="2400">
                <a:latin typeface="Tahoma" panose="020B0604030504040204" pitchFamily="34" charset="0"/>
              </a:rPr>
              <a:t> Modulación AM</a:t>
            </a:r>
          </a:p>
          <a:p>
            <a:pPr eaLnBrk="1" hangingPunct="1">
              <a:buClr>
                <a:schemeClr val="folHlink"/>
              </a:buClr>
              <a:buSzPct val="60000"/>
              <a:buFontTx/>
              <a:buChar char="-"/>
            </a:pPr>
            <a:r>
              <a:rPr lang="es-MX" altLang="es-ES" sz="2400">
                <a:latin typeface="Tahoma" panose="020B0604030504040204" pitchFamily="34" charset="0"/>
              </a:rPr>
              <a:t> Modulación FM</a:t>
            </a:r>
          </a:p>
          <a:p>
            <a:pPr eaLnBrk="1" hangingPunct="1">
              <a:buClr>
                <a:schemeClr val="folHlink"/>
              </a:buClr>
              <a:buSzPct val="60000"/>
              <a:buFontTx/>
              <a:buChar char="-"/>
            </a:pPr>
            <a:r>
              <a:rPr lang="es-MX" altLang="es-ES" sz="2400">
                <a:latin typeface="Tahoma" panose="020B0604030504040204" pitchFamily="34" charset="0"/>
              </a:rPr>
              <a:t> Modulación PM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s-ES" altLang="es-ES" sz="2400">
              <a:latin typeface="Tahoma" panose="020B0604030504040204" pitchFamily="34" charset="0"/>
            </a:endParaRPr>
          </a:p>
        </p:txBody>
      </p:sp>
      <p:sp>
        <p:nvSpPr>
          <p:cNvPr id="13316" name="Text Box 2">
            <a:extLst>
              <a:ext uri="{FF2B5EF4-FFF2-40B4-BE49-F238E27FC236}">
                <a16:creationId xmlns:a16="http://schemas.microsoft.com/office/drawing/2014/main" id="{F80004DE-B714-367F-316F-F7262A574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90600"/>
            <a:ext cx="387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PE" altLang="es-ES" sz="3600" b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</a:rPr>
              <a:t>Modulación CW</a:t>
            </a:r>
            <a:endParaRPr lang="es-ES" altLang="es-ES" sz="3600" b="1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theme/theme1.xml><?xml version="1.0" encoding="utf-8"?>
<a:theme xmlns:a="http://schemas.openxmlformats.org/drawingml/2006/main" name="Cuadrante">
  <a:themeElements>
    <a:clrScheme name="Cuadrante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Cuadran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adrante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adrante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adrante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adrante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adrante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adrante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adrante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adrante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adrante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4373</TotalTime>
  <Words>2089</Words>
  <Application>Microsoft Office PowerPoint</Application>
  <PresentationFormat>Presentación en pantalla (4:3)</PresentationFormat>
  <Paragraphs>341</Paragraphs>
  <Slides>115</Slides>
  <Notes>21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115</vt:i4>
      </vt:variant>
    </vt:vector>
  </HeadingPairs>
  <TitlesOfParts>
    <vt:vector size="124" baseType="lpstr">
      <vt:lpstr>Arial</vt:lpstr>
      <vt:lpstr>Arial Unicode MS</vt:lpstr>
      <vt:lpstr>Symbol</vt:lpstr>
      <vt:lpstr>Tahoma</vt:lpstr>
      <vt:lpstr>Times New Roman</vt:lpstr>
      <vt:lpstr>Wingdings</vt:lpstr>
      <vt:lpstr>Cuadrante</vt:lpstr>
      <vt:lpstr>Ecuación</vt:lpstr>
      <vt:lpstr>Equation</vt:lpstr>
      <vt:lpstr>Modulación en Amplitud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Modulación AM-SSB-SC (BLU)</vt:lpstr>
      <vt:lpstr>Modulación AM-SSB-SC (BLU)</vt:lpstr>
      <vt:lpstr>Modulación AM-SSB-SC (BLU)</vt:lpstr>
      <vt:lpstr>Modulación AM-SSB-SC (BLU)</vt:lpstr>
      <vt:lpstr>Modulación AM-SSB-SC (BLU)</vt:lpstr>
      <vt:lpstr>Modulación AM-SSB-SC (BLU)</vt:lpstr>
      <vt:lpstr>Modulación AM-SSB-SC (BLU)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Angel Huapaya Camacho</dc:creator>
  <cp:lastModifiedBy>Juan Angel Huapaya Camacho</cp:lastModifiedBy>
  <cp:revision>219</cp:revision>
  <dcterms:created xsi:type="dcterms:W3CDTF">1601-01-01T00:00:00Z</dcterms:created>
  <dcterms:modified xsi:type="dcterms:W3CDTF">2024-05-01T11:25:13Z</dcterms:modified>
</cp:coreProperties>
</file>