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3"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4"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2"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3"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4"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2"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3"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4"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5"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3"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4"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5"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3"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8911394" y="8635816"/>
            <a:ext cx="6561210" cy="1"/>
          </a:xfrm>
          <a:prstGeom prst="line">
            <a:avLst/>
          </a:prstGeom>
          <a:ln w="50800">
            <a:solidFill>
              <a:srgbClr val="75BA6F"/>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81" name="Line"/>
          <p:cNvSpPr/>
          <p:nvPr/>
        </p:nvSpPr>
        <p:spPr>
          <a:xfrm flipV="1">
            <a:off x="762000" y="1396632"/>
            <a:ext cx="22859999" cy="369"/>
          </a:xfrm>
          <a:prstGeom prst="line">
            <a:avLst/>
          </a:prstGeom>
          <a:ln w="25400">
            <a:solidFill>
              <a:srgbClr val="29292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2" name="Text"/>
          <p:cNvSpPr txBox="1"/>
          <p:nvPr>
            <p:ph type="body" sz="quarter" idx="21"/>
          </p:nvPr>
        </p:nvSpPr>
        <p:spPr>
          <a:xfrm>
            <a:off x="762000" y="558799"/>
            <a:ext cx="20955000" cy="711201"/>
          </a:xfrm>
          <a:prstGeom prst="rect">
            <a:avLst/>
          </a:prstGeom>
        </p:spPr>
        <p:txBody>
          <a:bodyPr anchor="b">
            <a:spAutoFit/>
          </a:bodyPr>
          <a:lstStyle>
            <a:lvl1pPr marL="0" indent="0" defTabSz="647700">
              <a:lnSpc>
                <a:spcPct val="80000"/>
              </a:lnSpc>
              <a:spcBef>
                <a:spcPts val="0"/>
              </a:spcBef>
              <a:buClrTx/>
              <a:buSzTx/>
              <a:buFontTx/>
              <a:buNone/>
              <a:defRPr cap="all" spc="180" sz="3600">
                <a:solidFill>
                  <a:srgbClr val="292929"/>
                </a:solidFill>
                <a:latin typeface="Cinzel Regular Bold"/>
                <a:ea typeface="Cinzel Regular Bold"/>
                <a:cs typeface="Cinzel Regular Bold"/>
                <a:sym typeface="Cinzel Regular Bold"/>
              </a:defRPr>
            </a:lvl1pPr>
          </a:lstStyle>
          <a:p>
            <a:pPr/>
            <a:r>
              <a:t>Text</a:t>
            </a:r>
          </a:p>
        </p:txBody>
      </p:sp>
      <p:sp>
        <p:nvSpPr>
          <p:cNvPr id="83" name="Title Text"/>
          <p:cNvSpPr txBox="1"/>
          <p:nvPr>
            <p:ph type="title"/>
          </p:nvPr>
        </p:nvSpPr>
        <p:spPr>
          <a:prstGeom prst="rect">
            <a:avLst/>
          </a:prstGeom>
        </p:spPr>
        <p:txBody>
          <a:bodyPr/>
          <a:lstStyle>
            <a:lvl1pPr>
              <a:defRPr>
                <a:solidFill>
                  <a:srgbClr val="75BA6F"/>
                </a:solidFill>
                <a:latin typeface="Cinzel Regular Regular"/>
                <a:ea typeface="Cinzel Regular Regular"/>
                <a:cs typeface="Cinzel Regular Regular"/>
                <a:sym typeface="Cinzel Regular Regular"/>
              </a:defRPr>
            </a:lvl1pPr>
          </a:lstStyle>
          <a:p>
            <a:pPr/>
            <a:r>
              <a:t>Title Text</a:t>
            </a:r>
          </a:p>
        </p:txBody>
      </p:sp>
      <p:sp>
        <p:nvSpPr>
          <p:cNvPr id="84" name="Body Level One…"/>
          <p:cNvSpPr txBox="1"/>
          <p:nvPr>
            <p:ph type="body" idx="1"/>
          </p:nvPr>
        </p:nvSpPr>
        <p:spPr>
          <a:prstGeom prst="rect">
            <a:avLst/>
          </a:prstGeom>
        </p:spPr>
        <p:txBody>
          <a:bodyPr/>
          <a:lstStyle>
            <a:lvl1pPr>
              <a:buClr>
                <a:srgbClr val="75BA6F"/>
              </a:buClr>
              <a:buChar char="▸"/>
              <a:defRPr>
                <a:latin typeface="Noto Serif Regular Regular"/>
                <a:ea typeface="Noto Serif Regular Regular"/>
                <a:cs typeface="Noto Serif Regular Regular"/>
                <a:sym typeface="Noto Serif Regular Regular"/>
              </a:defRPr>
            </a:lvl1pPr>
            <a:lvl2pPr>
              <a:buClr>
                <a:srgbClr val="75BA6F"/>
              </a:buClr>
              <a:buChar char="▸"/>
              <a:defRPr>
                <a:latin typeface="Noto Serif Regular Regular"/>
                <a:ea typeface="Noto Serif Regular Regular"/>
                <a:cs typeface="Noto Serif Regular Regular"/>
                <a:sym typeface="Noto Serif Regular Regular"/>
              </a:defRPr>
            </a:lvl2pPr>
            <a:lvl3pPr>
              <a:buClr>
                <a:srgbClr val="75BA6F"/>
              </a:buClr>
              <a:buChar char="▸"/>
              <a:defRPr>
                <a:latin typeface="Noto Serif Regular Regular"/>
                <a:ea typeface="Noto Serif Regular Regular"/>
                <a:cs typeface="Noto Serif Regular Regular"/>
                <a:sym typeface="Noto Serif Regular Regular"/>
              </a:defRPr>
            </a:lvl3pPr>
            <a:lvl4pPr>
              <a:buClr>
                <a:srgbClr val="75BA6F"/>
              </a:buClr>
              <a:buChar char="▸"/>
              <a:defRPr>
                <a:latin typeface="Noto Serif Regular Regular"/>
                <a:ea typeface="Noto Serif Regular Regular"/>
                <a:cs typeface="Noto Serif Regular Regular"/>
                <a:sym typeface="Noto Serif Regular Regular"/>
              </a:defRPr>
            </a:lvl4pPr>
            <a:lvl5pPr>
              <a:buClr>
                <a:srgbClr val="75BA6F"/>
              </a:buClr>
              <a:buChar char="▸"/>
              <a:defRPr>
                <a:latin typeface="Noto Serif Regular Regular"/>
                <a:ea typeface="Noto Serif Regular Regular"/>
                <a:cs typeface="Noto Serif Regular Regular"/>
                <a:sym typeface="Noto Serif Regular Regular"/>
              </a:defRP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3"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4" name="Title Text"/>
          <p:cNvSpPr txBox="1"/>
          <p:nvPr>
            <p:ph type="title"/>
          </p:nvPr>
        </p:nvSpPr>
        <p:spPr>
          <a:xfrm>
            <a:off x="762000" y="2159000"/>
            <a:ext cx="11811000" cy="1016000"/>
          </a:xfrm>
          <a:prstGeom prst="rect">
            <a:avLst/>
          </a:prstGeom>
        </p:spPr>
        <p:txBody>
          <a:bodyPr/>
          <a:lstStyle/>
          <a:p>
            <a:pPr/>
            <a:r>
              <a:t>Title Text</a:t>
            </a:r>
          </a:p>
        </p:txBody>
      </p:sp>
      <p:sp>
        <p:nvSpPr>
          <p:cNvPr id="95"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sciencedirect.com/science/article/pii/S235234092300834X"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tif"/><Relationship Id="rId3" Type="http://schemas.openxmlformats.org/officeDocument/2006/relationships/image" Target="../media/image6.tif"/><Relationship Id="rId4" Type="http://schemas.openxmlformats.org/officeDocument/2006/relationships/image" Target="../media/image7.tif"/><Relationship Id="rId5" Type="http://schemas.openxmlformats.org/officeDocument/2006/relationships/image" Target="../media/image8.tif"/><Relationship Id="rId6"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Milq Composition"/>
          <p:cNvSpPr txBox="1"/>
          <p:nvPr>
            <p:ph type="title"/>
          </p:nvPr>
        </p:nvSpPr>
        <p:spPr>
          <a:prstGeom prst="rect">
            <a:avLst/>
          </a:prstGeom>
        </p:spPr>
        <p:txBody>
          <a:bodyPr/>
          <a:lstStyle>
            <a:lvl1pPr algn="ctr" defTabSz="470534">
              <a:defRPr sz="17271">
                <a:solidFill>
                  <a:srgbClr val="292929"/>
                </a:solidFill>
                <a:latin typeface="Cinzel Regular Regular"/>
                <a:ea typeface="Cinzel Regular Regular"/>
                <a:cs typeface="Cinzel Regular Regular"/>
                <a:sym typeface="Cinzel Regular Regular"/>
              </a:defRPr>
            </a:lvl1pPr>
          </a:lstStyle>
          <a:p>
            <a:pPr/>
            <a:r>
              <a:t>Milq Composition</a:t>
            </a:r>
          </a:p>
        </p:txBody>
      </p:sp>
      <p:sp>
        <p:nvSpPr>
          <p:cNvPr id="168" name="Near infrared spectra analysis of"/>
          <p:cNvSpPr txBox="1"/>
          <p:nvPr>
            <p:ph type="body" sz="quarter" idx="1"/>
          </p:nvPr>
        </p:nvSpPr>
        <p:spPr>
          <a:prstGeom prst="rect">
            <a:avLst/>
          </a:prstGeom>
        </p:spPr>
        <p:txBody>
          <a:bodyPr/>
          <a:lstStyle>
            <a:lvl1pPr algn="ctr">
              <a:defRPr>
                <a:solidFill>
                  <a:srgbClr val="2A2A2A"/>
                </a:solidFill>
                <a:latin typeface="Cinzel Regular Regular"/>
                <a:ea typeface="Cinzel Regular Regular"/>
                <a:cs typeface="Cinzel Regular Regular"/>
                <a:sym typeface="Cinzel Regular Regular"/>
              </a:defRPr>
            </a:lvl1pPr>
          </a:lstStyle>
          <a:p>
            <a:pPr/>
            <a:r>
              <a:t>Near infrared spectra analysis of</a:t>
            </a:r>
          </a:p>
        </p:txBody>
      </p:sp>
      <p:sp>
        <p:nvSpPr>
          <p:cNvPr id="169" name="Author: Slava Zagriichuk"/>
          <p:cNvSpPr txBox="1"/>
          <p:nvPr/>
        </p:nvSpPr>
        <p:spPr>
          <a:xfrm>
            <a:off x="9873424" y="424561"/>
            <a:ext cx="46371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292929"/>
                </a:solidFill>
                <a:latin typeface="Noto Serif Regular Regular"/>
                <a:ea typeface="Noto Serif Regular Regular"/>
                <a:cs typeface="Noto Serif Regular Regular"/>
                <a:sym typeface="Noto Serif Regular Regular"/>
              </a:defRPr>
            </a:lvl1pPr>
          </a:lstStyle>
          <a:p>
            <a:pPr/>
            <a:r>
              <a:t>Author: Slava Zagriichuk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objectives"/>
          <p:cNvSpPr txBox="1"/>
          <p:nvPr>
            <p:ph type="body" idx="21"/>
          </p:nvPr>
        </p:nvSpPr>
        <p:spPr>
          <a:prstGeom prst="rect">
            <a:avLst/>
          </a:prstGeom>
        </p:spPr>
        <p:txBody>
          <a:bodyPr/>
          <a:lstStyle/>
          <a:p>
            <a:pPr/>
            <a:r>
              <a:t>objectives</a:t>
            </a:r>
          </a:p>
        </p:txBody>
      </p:sp>
      <p:sp>
        <p:nvSpPr>
          <p:cNvPr id="172" name="What does milq content?"/>
          <p:cNvSpPr txBox="1"/>
          <p:nvPr>
            <p:ph type="title"/>
          </p:nvPr>
        </p:nvSpPr>
        <p:spPr>
          <a:prstGeom prst="rect">
            <a:avLst/>
          </a:prstGeom>
        </p:spPr>
        <p:txBody>
          <a:bodyPr/>
          <a:lstStyle>
            <a:lvl1pPr defTabSz="503555">
              <a:spcBef>
                <a:spcPts val="2300"/>
              </a:spcBef>
              <a:defRPr sz="5307"/>
            </a:lvl1pPr>
          </a:lstStyle>
          <a:p>
            <a:pPr/>
            <a:r>
              <a:t>What does milq content?</a:t>
            </a:r>
          </a:p>
        </p:txBody>
      </p:sp>
      <p:sp>
        <p:nvSpPr>
          <p:cNvPr id="173" name="Explain briefly the technological process and the nature of the given data.…"/>
          <p:cNvSpPr txBox="1"/>
          <p:nvPr>
            <p:ph type="body" idx="1"/>
          </p:nvPr>
        </p:nvSpPr>
        <p:spPr>
          <a:xfrm>
            <a:off x="762000" y="3860800"/>
            <a:ext cx="22860000" cy="7219673"/>
          </a:xfrm>
          <a:prstGeom prst="rect">
            <a:avLst/>
          </a:prstGeom>
        </p:spPr>
        <p:txBody>
          <a:bodyPr/>
          <a:lstStyle/>
          <a:p>
            <a:pPr>
              <a:defRPr>
                <a:solidFill>
                  <a:srgbClr val="292929"/>
                </a:solidFill>
              </a:defRPr>
            </a:pPr>
            <a:r>
              <a:t>Explain briefly the technological process and the nature of the given data.</a:t>
            </a:r>
          </a:p>
          <a:p>
            <a:pPr>
              <a:defRPr>
                <a:solidFill>
                  <a:srgbClr val="292929"/>
                </a:solidFill>
              </a:defRPr>
            </a:pPr>
            <a:r>
              <a:t>Show and describe the distribution of essential substances.</a:t>
            </a:r>
          </a:p>
          <a:p>
            <a:pPr>
              <a:defRPr>
                <a:solidFill>
                  <a:srgbClr val="292929"/>
                </a:solidFill>
              </a:defRPr>
            </a:pPr>
            <a:r>
              <a:t>Show and describe the spectrograms.</a:t>
            </a:r>
          </a:p>
          <a:p>
            <a:pPr>
              <a:defRPr>
                <a:solidFill>
                  <a:srgbClr val="292929"/>
                </a:solidFill>
              </a:defRPr>
            </a:pPr>
            <a:r>
              <a:t>Build models to predict milk composition using spectrograms.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chnological process"/>
          <p:cNvSpPr txBox="1"/>
          <p:nvPr>
            <p:ph type="body" idx="21"/>
          </p:nvPr>
        </p:nvSpPr>
        <p:spPr>
          <a:prstGeom prst="rect">
            <a:avLst/>
          </a:prstGeom>
        </p:spPr>
        <p:txBody>
          <a:bodyPr/>
          <a:lstStyle/>
          <a:p>
            <a:pPr/>
            <a:r>
              <a:t>Technological process</a:t>
            </a:r>
          </a:p>
        </p:txBody>
      </p:sp>
      <p:sp>
        <p:nvSpPr>
          <p:cNvPr id="176" name="Why and How do we do so?"/>
          <p:cNvSpPr txBox="1"/>
          <p:nvPr>
            <p:ph type="title"/>
          </p:nvPr>
        </p:nvSpPr>
        <p:spPr>
          <a:prstGeom prst="rect">
            <a:avLst/>
          </a:prstGeom>
        </p:spPr>
        <p:txBody>
          <a:bodyPr/>
          <a:lstStyle>
            <a:lvl1pPr defTabSz="503555">
              <a:spcBef>
                <a:spcPts val="2300"/>
              </a:spcBef>
              <a:defRPr sz="5307"/>
            </a:lvl1pPr>
          </a:lstStyle>
          <a:p>
            <a:pPr/>
            <a:r>
              <a:t>Why and How do we do so?</a:t>
            </a:r>
          </a:p>
        </p:txBody>
      </p:sp>
      <p:sp>
        <p:nvSpPr>
          <p:cNvPr id="177" name="HOW?…"/>
          <p:cNvSpPr txBox="1"/>
          <p:nvPr>
            <p:ph type="body" sz="half" idx="1"/>
          </p:nvPr>
        </p:nvSpPr>
        <p:spPr>
          <a:xfrm>
            <a:off x="762000" y="3860800"/>
            <a:ext cx="22887400" cy="5559898"/>
          </a:xfrm>
          <a:prstGeom prst="rect">
            <a:avLst/>
          </a:prstGeom>
        </p:spPr>
        <p:txBody>
          <a:bodyPr/>
          <a:lstStyle/>
          <a:p>
            <a:pPr marL="292100" indent="-292100" defTabSz="379729">
              <a:spcBef>
                <a:spcPts val="1700"/>
              </a:spcBef>
              <a:defRPr sz="2208">
                <a:solidFill>
                  <a:srgbClr val="292929"/>
                </a:solidFill>
              </a:defRPr>
            </a:pPr>
            <a:r>
              <a:t>HOW?</a:t>
            </a:r>
          </a:p>
          <a:p>
            <a:pPr lvl="1" marL="584200" indent="-292100" defTabSz="379729">
              <a:spcBef>
                <a:spcPts val="1700"/>
              </a:spcBef>
              <a:defRPr sz="2208">
                <a:solidFill>
                  <a:srgbClr val="292929"/>
                </a:solidFill>
              </a:defRPr>
            </a:pPr>
            <a:r>
              <a:t>Why do we see different colors? Materials absorb certain parts of the light spectrum and reflect or transmit others. The colors we see are the reflected or transmitted parts. The spectrum itself is produced by a light source, such as a bulb or the sun.</a:t>
            </a:r>
          </a:p>
          <a:p>
            <a:pPr lvl="1" marL="584200" indent="-292100" defTabSz="379729">
              <a:spcBef>
                <a:spcPts val="1700"/>
              </a:spcBef>
              <a:defRPr sz="2208">
                <a:solidFill>
                  <a:srgbClr val="292929"/>
                </a:solidFill>
              </a:defRPr>
            </a:pPr>
            <a:r>
              <a:t>By observing color and brightness, we can compare the turbidity and color of water, which can indicate the concentration of substances in it. While this method is not so precise, as human perception in principle, it allows us making some comparative analysis.</a:t>
            </a:r>
          </a:p>
          <a:p>
            <a:pPr lvl="1" marL="584200" indent="-292100" defTabSz="379729">
              <a:spcBef>
                <a:spcPts val="1700"/>
              </a:spcBef>
              <a:defRPr sz="2208">
                <a:solidFill>
                  <a:srgbClr val="292929"/>
                </a:solidFill>
              </a:defRPr>
            </a:pPr>
            <a:r>
              <a:t>Fortunately, there is a broader spectrum beyond visible light, and we have fancy sources of electromagnetic radiation and sensors that allow us to measure things much more accurately. However the principles behind these measurements are similar to what I described above, and this field of study is called spectroscopy.</a:t>
            </a:r>
          </a:p>
          <a:p>
            <a:pPr marL="292100" indent="-292100" defTabSz="379729">
              <a:spcBef>
                <a:spcPts val="1700"/>
              </a:spcBef>
              <a:defRPr sz="2208">
                <a:solidFill>
                  <a:srgbClr val="292929"/>
                </a:solidFill>
              </a:defRPr>
            </a:pPr>
            <a:r>
              <a:t>WHY?</a:t>
            </a:r>
          </a:p>
          <a:p>
            <a:pPr lvl="1" marL="584200" indent="-292100" defTabSz="379729">
              <a:spcBef>
                <a:spcPts val="1700"/>
              </a:spcBef>
              <a:defRPr sz="2208">
                <a:solidFill>
                  <a:srgbClr val="292929"/>
                </a:solidFill>
              </a:defRPr>
            </a:pPr>
            <a:r>
              <a:t>We perform measurements to gain control over processes. With the help of computers, spectroscopy has become easier and efficient method to research the matter.</a:t>
            </a:r>
          </a:p>
          <a:p>
            <a:pPr lvl="1" marL="584200" indent="-292100" defTabSz="379729">
              <a:spcBef>
                <a:spcPts val="1700"/>
              </a:spcBef>
              <a:defRPr sz="2208">
                <a:solidFill>
                  <a:srgbClr val="292929"/>
                </a:solidFill>
              </a:defRPr>
            </a:pPr>
            <a:r>
              <a:t>In this study, the Near Infrared (NIR) part of the spectrum was used to avoid spoiling the milk. You can find NIR on the spectrum in the image below.</a:t>
            </a:r>
          </a:p>
        </p:txBody>
      </p:sp>
      <p:pic>
        <p:nvPicPr>
          <p:cNvPr id="178" name="Image" descr="Image"/>
          <p:cNvPicPr>
            <a:picLocks noChangeAspect="1"/>
          </p:cNvPicPr>
          <p:nvPr/>
        </p:nvPicPr>
        <p:blipFill>
          <a:blip r:embed="rId2">
            <a:extLst/>
          </a:blip>
          <a:stretch>
            <a:fillRect/>
          </a:stretch>
        </p:blipFill>
        <p:spPr>
          <a:xfrm>
            <a:off x="1248895" y="9699717"/>
            <a:ext cx="8962451" cy="336091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Dataset description"/>
          <p:cNvSpPr txBox="1"/>
          <p:nvPr>
            <p:ph type="body" idx="21"/>
          </p:nvPr>
        </p:nvSpPr>
        <p:spPr>
          <a:prstGeom prst="rect">
            <a:avLst/>
          </a:prstGeom>
        </p:spPr>
        <p:txBody>
          <a:bodyPr/>
          <a:lstStyle/>
          <a:p>
            <a:pPr/>
            <a:r>
              <a:t>Dataset description</a:t>
            </a:r>
          </a:p>
        </p:txBody>
      </p:sp>
      <p:sp>
        <p:nvSpPr>
          <p:cNvPr id="181" name="What and How was measured?"/>
          <p:cNvSpPr txBox="1"/>
          <p:nvPr>
            <p:ph type="title"/>
          </p:nvPr>
        </p:nvSpPr>
        <p:spPr>
          <a:prstGeom prst="rect">
            <a:avLst/>
          </a:prstGeom>
        </p:spPr>
        <p:txBody>
          <a:bodyPr/>
          <a:lstStyle>
            <a:lvl1pPr defTabSz="503555">
              <a:spcBef>
                <a:spcPts val="2300"/>
              </a:spcBef>
              <a:defRPr sz="5307"/>
            </a:lvl1pPr>
          </a:lstStyle>
          <a:p>
            <a:pPr/>
            <a:r>
              <a:t>What and How was measured?</a:t>
            </a:r>
          </a:p>
        </p:txBody>
      </p:sp>
      <p:sp>
        <p:nvSpPr>
          <p:cNvPr id="182" name="WHAT?…"/>
          <p:cNvSpPr txBox="1"/>
          <p:nvPr>
            <p:ph type="body" idx="1"/>
          </p:nvPr>
        </p:nvSpPr>
        <p:spPr>
          <a:xfrm>
            <a:off x="762000" y="3860800"/>
            <a:ext cx="22860000" cy="9197633"/>
          </a:xfrm>
          <a:prstGeom prst="rect">
            <a:avLst/>
          </a:prstGeom>
        </p:spPr>
        <p:txBody>
          <a:bodyPr/>
          <a:lstStyle/>
          <a:p>
            <a:pPr marL="336549" indent="-336549" defTabSz="437514">
              <a:spcBef>
                <a:spcPts val="2000"/>
              </a:spcBef>
              <a:defRPr sz="2543">
                <a:solidFill>
                  <a:srgbClr val="292929"/>
                </a:solidFill>
              </a:defRPr>
            </a:pPr>
            <a:r>
              <a:t>WHAT?</a:t>
            </a:r>
          </a:p>
          <a:p>
            <a:pPr lvl="2" marL="1009649" indent="-336549" defTabSz="437514">
              <a:spcBef>
                <a:spcPts val="2000"/>
              </a:spcBef>
              <a:defRPr sz="2543">
                <a:solidFill>
                  <a:srgbClr val="292929"/>
                </a:solidFill>
              </a:defRPr>
            </a:pPr>
            <a:r>
              <a:t>The content of essential substances in the milk was measured using precise tests. Metadata includes information such as date and time, yield in liters, and the time elapsed since the previous yield.</a:t>
            </a:r>
          </a:p>
          <a:p>
            <a:pPr lvl="2" marL="1009649" indent="-336549" defTabSz="437514">
              <a:spcBef>
                <a:spcPts val="2000"/>
              </a:spcBef>
              <a:defRPr sz="2543">
                <a:solidFill>
                  <a:srgbClr val="292929"/>
                </a:solidFill>
              </a:defRPr>
            </a:pPr>
            <a:r>
              <a:t>Transmittance: digital values directly from the sensors and relative transmittance in percent calculated with certain formula.</a:t>
            </a:r>
          </a:p>
          <a:p>
            <a:pPr lvl="2" marL="1009649" indent="-336549" defTabSz="437514">
              <a:spcBef>
                <a:spcPts val="2000"/>
              </a:spcBef>
              <a:defRPr sz="2543">
                <a:solidFill>
                  <a:srgbClr val="292929"/>
                </a:solidFill>
              </a:defRPr>
            </a:pPr>
            <a:r>
              <a:t>Number of substances and metadata parameters is 14. Number of measurements parameters is 256 x 4, i.e. 1024.</a:t>
            </a:r>
          </a:p>
          <a:p>
            <a:pPr lvl="2" marL="1009649" indent="-336549" defTabSz="437514">
              <a:spcBef>
                <a:spcPts val="2000"/>
              </a:spcBef>
              <a:defRPr sz="2543">
                <a:solidFill>
                  <a:srgbClr val="292929"/>
                </a:solidFill>
              </a:defRPr>
            </a:pPr>
            <a:r>
              <a:t>Number of samples is 1224.</a:t>
            </a:r>
          </a:p>
          <a:p>
            <a:pPr marL="336549" indent="-336549" defTabSz="437514">
              <a:spcBef>
                <a:spcPts val="2000"/>
              </a:spcBef>
              <a:defRPr sz="2543">
                <a:solidFill>
                  <a:srgbClr val="292929"/>
                </a:solidFill>
              </a:defRPr>
            </a:pPr>
            <a:r>
              <a:t>HOW?</a:t>
            </a:r>
          </a:p>
          <a:p>
            <a:pPr lvl="2" marL="1009649" indent="-336549" defTabSz="437514">
              <a:spcBef>
                <a:spcPts val="2000"/>
              </a:spcBef>
              <a:defRPr sz="2543">
                <a:solidFill>
                  <a:srgbClr val="292929"/>
                </a:solidFill>
              </a:defRPr>
            </a:pPr>
            <a:r>
              <a:t>As a source of radiation there was used 16x16 diode matrix with the wavelength range 960-1690 nm. Sensor is digital with range 0-65535. Each resulted value is the average of 100 measurements.</a:t>
            </a:r>
          </a:p>
          <a:p>
            <a:pPr lvl="2" marL="1009649" indent="-336549" defTabSz="437514">
              <a:spcBef>
                <a:spcPts val="2000"/>
              </a:spcBef>
              <a:defRPr sz="2543">
                <a:solidFill>
                  <a:srgbClr val="292929"/>
                </a:solidFill>
              </a:defRPr>
            </a:pPr>
            <a:r>
              <a:t>To measure relative transmittance there was made additional  measurements in the darkness and in the lightness. So there are 256 just digital values, 256 values in darkness, 256 values in lightness and 256 relative transmittance that was calculated using formula described in the source materials.</a:t>
            </a:r>
          </a:p>
          <a:p>
            <a:pPr marL="336549" indent="-336549" defTabSz="437514">
              <a:spcBef>
                <a:spcPts val="2000"/>
              </a:spcBef>
              <a:defRPr sz="2543">
                <a:solidFill>
                  <a:srgbClr val="292929"/>
                </a:solidFill>
              </a:defRPr>
            </a:pPr>
            <a:r>
              <a:t>IMPORTANT !</a:t>
            </a:r>
          </a:p>
          <a:p>
            <a:pPr lvl="2" marL="1009649" indent="-336549" defTabSz="437514">
              <a:spcBef>
                <a:spcPts val="2000"/>
              </a:spcBef>
              <a:defRPr sz="2543">
                <a:solidFill>
                  <a:srgbClr val="292929"/>
                </a:solidFill>
              </a:defRPr>
            </a:pPr>
            <a:r>
              <a:t>Detailed information about the research method and the equipment used can be found in the pdf file in the same folder or at the link: </a:t>
            </a:r>
            <a:r>
              <a:rPr u="sng">
                <a:solidFill>
                  <a:schemeClr val="accent1"/>
                </a:solidFill>
                <a:hlinkClick r:id="rId2" invalidUrl="" action="" tgtFrame="" tooltip="" history="1" highlightClick="0" endSnd="0"/>
              </a:rPr>
              <a:t>https://www.sciencedirect.com/science/article/pii/S235234092300834X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ataset description"/>
          <p:cNvSpPr txBox="1"/>
          <p:nvPr>
            <p:ph type="body" idx="21"/>
          </p:nvPr>
        </p:nvSpPr>
        <p:spPr>
          <a:prstGeom prst="rect">
            <a:avLst/>
          </a:prstGeom>
        </p:spPr>
        <p:txBody>
          <a:bodyPr/>
          <a:lstStyle/>
          <a:p>
            <a:pPr/>
            <a:r>
              <a:t>Dataset description</a:t>
            </a:r>
          </a:p>
        </p:txBody>
      </p:sp>
      <p:sp>
        <p:nvSpPr>
          <p:cNvPr id="185" name="How does the dataset looks like?"/>
          <p:cNvSpPr txBox="1"/>
          <p:nvPr>
            <p:ph type="title"/>
          </p:nvPr>
        </p:nvSpPr>
        <p:spPr>
          <a:prstGeom prst="rect">
            <a:avLst/>
          </a:prstGeom>
        </p:spPr>
        <p:txBody>
          <a:bodyPr/>
          <a:lstStyle>
            <a:lvl1pPr defTabSz="503555">
              <a:spcBef>
                <a:spcPts val="2300"/>
              </a:spcBef>
              <a:defRPr sz="5307"/>
            </a:lvl1pPr>
          </a:lstStyle>
          <a:p>
            <a:pPr/>
            <a:r>
              <a:t>How does the dataset looks like?</a:t>
            </a:r>
          </a:p>
        </p:txBody>
      </p:sp>
      <p:sp>
        <p:nvSpPr>
          <p:cNvPr id="186" name="Distributions of essential substances in milk."/>
          <p:cNvSpPr txBox="1"/>
          <p:nvPr>
            <p:ph type="body" sz="quarter" idx="1"/>
          </p:nvPr>
        </p:nvSpPr>
        <p:spPr>
          <a:xfrm>
            <a:off x="649877" y="10541000"/>
            <a:ext cx="7476431" cy="2239995"/>
          </a:xfrm>
          <a:prstGeom prst="rect">
            <a:avLst/>
          </a:prstGeom>
        </p:spPr>
        <p:txBody>
          <a:bodyPr/>
          <a:lstStyle>
            <a:lvl1pPr marL="635000" indent="-635000">
              <a:defRPr sz="3000">
                <a:solidFill>
                  <a:srgbClr val="292929"/>
                </a:solidFill>
              </a:defRPr>
            </a:lvl1pPr>
          </a:lstStyle>
          <a:p>
            <a:pPr/>
            <a:r>
              <a:t>Distributions of essential substances in milk.</a:t>
            </a:r>
          </a:p>
        </p:txBody>
      </p:sp>
      <p:pic>
        <p:nvPicPr>
          <p:cNvPr id="187" name="Image" descr="Image"/>
          <p:cNvPicPr>
            <a:picLocks noChangeAspect="1"/>
          </p:cNvPicPr>
          <p:nvPr/>
        </p:nvPicPr>
        <p:blipFill>
          <a:blip r:embed="rId2">
            <a:extLst/>
          </a:blip>
          <a:stretch>
            <a:fillRect/>
          </a:stretch>
        </p:blipFill>
        <p:spPr>
          <a:xfrm>
            <a:off x="422795" y="3688766"/>
            <a:ext cx="7930595" cy="6338468"/>
          </a:xfrm>
          <a:prstGeom prst="rect">
            <a:avLst/>
          </a:prstGeom>
          <a:ln w="12700">
            <a:miter lim="400000"/>
          </a:ln>
        </p:spPr>
      </p:pic>
      <p:pic>
        <p:nvPicPr>
          <p:cNvPr id="188" name="Image" descr="Image"/>
          <p:cNvPicPr>
            <a:picLocks noChangeAspect="1"/>
          </p:cNvPicPr>
          <p:nvPr/>
        </p:nvPicPr>
        <p:blipFill>
          <a:blip r:embed="rId3">
            <a:extLst/>
          </a:blip>
          <a:stretch>
            <a:fillRect/>
          </a:stretch>
        </p:blipFill>
        <p:spPr>
          <a:xfrm>
            <a:off x="9593744" y="3688766"/>
            <a:ext cx="8401253" cy="4589278"/>
          </a:xfrm>
          <a:prstGeom prst="rect">
            <a:avLst/>
          </a:prstGeom>
          <a:ln w="12700">
            <a:miter lim="400000"/>
          </a:ln>
        </p:spPr>
      </p:pic>
      <p:pic>
        <p:nvPicPr>
          <p:cNvPr id="189" name="Image" descr="Image"/>
          <p:cNvPicPr>
            <a:picLocks noChangeAspect="1"/>
          </p:cNvPicPr>
          <p:nvPr/>
        </p:nvPicPr>
        <p:blipFill>
          <a:blip r:embed="rId4">
            <a:extLst/>
          </a:blip>
          <a:stretch>
            <a:fillRect/>
          </a:stretch>
        </p:blipFill>
        <p:spPr>
          <a:xfrm>
            <a:off x="9994093" y="7740377"/>
            <a:ext cx="7987772" cy="4363410"/>
          </a:xfrm>
          <a:prstGeom prst="rect">
            <a:avLst/>
          </a:prstGeom>
          <a:ln w="12700">
            <a:miter lim="400000"/>
          </a:ln>
        </p:spPr>
      </p:pic>
      <p:sp>
        <p:nvSpPr>
          <p:cNvPr id="190" name="Spectrograms with both digital and normalized transmittance values.…"/>
          <p:cNvSpPr txBox="1"/>
          <p:nvPr/>
        </p:nvSpPr>
        <p:spPr>
          <a:xfrm>
            <a:off x="18336201" y="4122558"/>
            <a:ext cx="5410367" cy="59713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Spectrograms with both digital and normalized transmittance values.</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Each blue line represents 1 sample, red line is the overall average.</a:t>
            </a:r>
          </a:p>
        </p:txBody>
      </p:sp>
      <p:sp>
        <p:nvSpPr>
          <p:cNvPr id="191" name="mean:  27.6…"/>
          <p:cNvSpPr txBox="1"/>
          <p:nvPr/>
        </p:nvSpPr>
        <p:spPr>
          <a:xfrm>
            <a:off x="4936236" y="7305285"/>
            <a:ext cx="1228548" cy="749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mean:  27.6</a:t>
            </a:r>
          </a:p>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std:  5.4</a:t>
            </a:r>
          </a:p>
        </p:txBody>
      </p:sp>
      <p:sp>
        <p:nvSpPr>
          <p:cNvPr id="192" name="mean: 4.70…"/>
          <p:cNvSpPr txBox="1"/>
          <p:nvPr/>
        </p:nvSpPr>
        <p:spPr>
          <a:xfrm>
            <a:off x="1064996" y="7305285"/>
            <a:ext cx="1228549" cy="749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mean: 4.70 </a:t>
            </a:r>
          </a:p>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std:  0.16</a:t>
            </a:r>
          </a:p>
        </p:txBody>
      </p:sp>
      <p:sp>
        <p:nvSpPr>
          <p:cNvPr id="193" name="mean: 3.42…"/>
          <p:cNvSpPr txBox="1"/>
          <p:nvPr/>
        </p:nvSpPr>
        <p:spPr>
          <a:xfrm>
            <a:off x="6855676" y="4286743"/>
            <a:ext cx="1228548" cy="749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mean: 3.42 </a:t>
            </a:r>
          </a:p>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std:  0.34</a:t>
            </a:r>
          </a:p>
        </p:txBody>
      </p:sp>
      <p:sp>
        <p:nvSpPr>
          <p:cNvPr id="194" name="mean:  3.52…"/>
          <p:cNvSpPr txBox="1"/>
          <p:nvPr/>
        </p:nvSpPr>
        <p:spPr>
          <a:xfrm>
            <a:off x="2922008" y="4286743"/>
            <a:ext cx="1228548" cy="749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mean:  3.52</a:t>
            </a:r>
          </a:p>
          <a:p>
            <a:pPr algn="r">
              <a:spcBef>
                <a:spcPts val="600"/>
              </a:spcBef>
              <a:defRPr sz="1600">
                <a:solidFill>
                  <a:srgbClr val="292929"/>
                </a:solidFill>
                <a:latin typeface="Noto Serif Regular Regular"/>
                <a:ea typeface="Noto Serif Regular Regular"/>
                <a:cs typeface="Noto Serif Regular Regular"/>
                <a:sym typeface="Noto Serif Regular Regular"/>
              </a:defRPr>
            </a:pPr>
            <a:r>
              <a:t>std:  0.81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odels"/>
          <p:cNvSpPr txBox="1"/>
          <p:nvPr>
            <p:ph type="body" idx="21"/>
          </p:nvPr>
        </p:nvSpPr>
        <p:spPr>
          <a:prstGeom prst="rect">
            <a:avLst/>
          </a:prstGeom>
        </p:spPr>
        <p:txBody>
          <a:bodyPr/>
          <a:lstStyle/>
          <a:p>
            <a:pPr/>
            <a:r>
              <a:t>Models</a:t>
            </a:r>
          </a:p>
        </p:txBody>
      </p:sp>
      <p:sp>
        <p:nvSpPr>
          <p:cNvPr id="197" name="Linear Regression: Actual vs predicted"/>
          <p:cNvSpPr txBox="1"/>
          <p:nvPr>
            <p:ph type="title"/>
          </p:nvPr>
        </p:nvSpPr>
        <p:spPr>
          <a:prstGeom prst="rect">
            <a:avLst/>
          </a:prstGeom>
        </p:spPr>
        <p:txBody>
          <a:bodyPr/>
          <a:lstStyle>
            <a:lvl1pPr defTabSz="503555">
              <a:spcBef>
                <a:spcPts val="2300"/>
              </a:spcBef>
              <a:defRPr sz="5307"/>
            </a:lvl1pPr>
          </a:lstStyle>
          <a:p>
            <a:pPr/>
            <a:r>
              <a:t>Linear Regression: Actual vs predicted</a:t>
            </a:r>
          </a:p>
        </p:txBody>
      </p:sp>
      <p:sp>
        <p:nvSpPr>
          <p:cNvPr id="198" name="R2 Score: 0.974…"/>
          <p:cNvSpPr txBox="1"/>
          <p:nvPr>
            <p:ph type="body" sz="quarter" idx="1"/>
          </p:nvPr>
        </p:nvSpPr>
        <p:spPr>
          <a:xfrm>
            <a:off x="6709895" y="3924299"/>
            <a:ext cx="5125080" cy="3995333"/>
          </a:xfrm>
          <a:prstGeom prst="rect">
            <a:avLst/>
          </a:prstGeom>
        </p:spPr>
        <p:txBody>
          <a:bodyPr/>
          <a:lstStyle/>
          <a:p>
            <a:pPr>
              <a:defRPr sz="3000">
                <a:solidFill>
                  <a:srgbClr val="292929"/>
                </a:solidFill>
              </a:defRPr>
            </a:pPr>
            <a:r>
              <a:t>R2 Score: 0.974</a:t>
            </a:r>
          </a:p>
          <a:p>
            <a:pPr>
              <a:defRPr sz="3000">
                <a:solidFill>
                  <a:srgbClr val="292929"/>
                </a:solidFill>
              </a:defRPr>
            </a:pPr>
            <a:r>
              <a:t>MSE: 0.004</a:t>
            </a:r>
          </a:p>
          <a:p>
            <a:pPr>
              <a:defRPr sz="3000">
                <a:solidFill>
                  <a:srgbClr val="292929"/>
                </a:solidFill>
              </a:defRPr>
            </a:pPr>
            <a:r>
              <a:t>MAE: 0.043 </a:t>
            </a:r>
          </a:p>
          <a:p>
            <a:pPr>
              <a:defRPr sz="3000">
                <a:solidFill>
                  <a:srgbClr val="292929"/>
                </a:solidFill>
              </a:defRPr>
            </a:pPr>
            <a:r>
              <a:t>Unit: %</a:t>
            </a:r>
          </a:p>
        </p:txBody>
      </p:sp>
      <p:pic>
        <p:nvPicPr>
          <p:cNvPr id="199" name="Image" descr="Image"/>
          <p:cNvPicPr>
            <a:picLocks noChangeAspect="1"/>
          </p:cNvPicPr>
          <p:nvPr/>
        </p:nvPicPr>
        <p:blipFill>
          <a:blip r:embed="rId2">
            <a:extLst/>
          </a:blip>
          <a:stretch>
            <a:fillRect/>
          </a:stretch>
        </p:blipFill>
        <p:spPr>
          <a:xfrm>
            <a:off x="657474" y="3604633"/>
            <a:ext cx="5952620" cy="4634665"/>
          </a:xfrm>
          <a:prstGeom prst="rect">
            <a:avLst/>
          </a:prstGeom>
          <a:ln w="12700">
            <a:miter lim="400000"/>
          </a:ln>
        </p:spPr>
      </p:pic>
      <p:pic>
        <p:nvPicPr>
          <p:cNvPr id="200" name="Image" descr="Image"/>
          <p:cNvPicPr>
            <a:picLocks noChangeAspect="1"/>
          </p:cNvPicPr>
          <p:nvPr/>
        </p:nvPicPr>
        <p:blipFill>
          <a:blip r:embed="rId3">
            <a:extLst/>
          </a:blip>
          <a:stretch>
            <a:fillRect/>
          </a:stretch>
        </p:blipFill>
        <p:spPr>
          <a:xfrm>
            <a:off x="762213" y="8668931"/>
            <a:ext cx="5743143" cy="4634664"/>
          </a:xfrm>
          <a:prstGeom prst="rect">
            <a:avLst/>
          </a:prstGeom>
          <a:ln w="12700">
            <a:miter lim="400000"/>
          </a:ln>
        </p:spPr>
      </p:pic>
      <p:pic>
        <p:nvPicPr>
          <p:cNvPr id="201" name="Image" descr="Image"/>
          <p:cNvPicPr>
            <a:picLocks noChangeAspect="1"/>
          </p:cNvPicPr>
          <p:nvPr/>
        </p:nvPicPr>
        <p:blipFill>
          <a:blip r:embed="rId4">
            <a:extLst/>
          </a:blip>
          <a:stretch>
            <a:fillRect/>
          </a:stretch>
        </p:blipFill>
        <p:spPr>
          <a:xfrm>
            <a:off x="12315776" y="3604633"/>
            <a:ext cx="5865337" cy="4634665"/>
          </a:xfrm>
          <a:prstGeom prst="rect">
            <a:avLst/>
          </a:prstGeom>
          <a:ln w="12700">
            <a:miter lim="400000"/>
          </a:ln>
        </p:spPr>
      </p:pic>
      <p:pic>
        <p:nvPicPr>
          <p:cNvPr id="202" name="Image" descr="Image"/>
          <p:cNvPicPr>
            <a:picLocks noChangeAspect="1"/>
          </p:cNvPicPr>
          <p:nvPr/>
        </p:nvPicPr>
        <p:blipFill>
          <a:blip r:embed="rId5">
            <a:extLst/>
          </a:blip>
          <a:stretch>
            <a:fillRect/>
          </a:stretch>
        </p:blipFill>
        <p:spPr>
          <a:xfrm>
            <a:off x="12272135" y="8668931"/>
            <a:ext cx="5952619" cy="4662007"/>
          </a:xfrm>
          <a:prstGeom prst="rect">
            <a:avLst/>
          </a:prstGeom>
          <a:ln w="12700">
            <a:miter lim="400000"/>
          </a:ln>
        </p:spPr>
      </p:pic>
      <p:sp>
        <p:nvSpPr>
          <p:cNvPr id="203" name="R2 Score: 0.971…"/>
          <p:cNvSpPr txBox="1"/>
          <p:nvPr/>
        </p:nvSpPr>
        <p:spPr>
          <a:xfrm>
            <a:off x="6709895" y="9027625"/>
            <a:ext cx="5125080" cy="391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R2 Score: 0.971</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MSE: 0.019</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MAE: 0.064</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Unit: %</a:t>
            </a:r>
          </a:p>
        </p:txBody>
      </p:sp>
      <p:sp>
        <p:nvSpPr>
          <p:cNvPr id="204" name="R2 Score: 0.894…"/>
          <p:cNvSpPr txBox="1"/>
          <p:nvPr/>
        </p:nvSpPr>
        <p:spPr>
          <a:xfrm>
            <a:off x="18280913" y="3924299"/>
            <a:ext cx="5125081" cy="3995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R2 Score: 0.894</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MSE: 0.003</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MAE: 0.045</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Unit: %</a:t>
            </a:r>
          </a:p>
        </p:txBody>
      </p:sp>
      <p:sp>
        <p:nvSpPr>
          <p:cNvPr id="205" name="R2 Score: 0.037…"/>
          <p:cNvSpPr txBox="1"/>
          <p:nvPr/>
        </p:nvSpPr>
        <p:spPr>
          <a:xfrm>
            <a:off x="18280913" y="9027625"/>
            <a:ext cx="5125081" cy="3917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R2 Score: 0.037</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MSE: 24.950</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MAE: 3.720</a:t>
            </a:r>
          </a:p>
          <a:p>
            <a:pPr marL="635000" indent="-635000">
              <a:spcBef>
                <a:spcPts val="3900"/>
              </a:spcBef>
              <a:buClr>
                <a:srgbClr val="75BA6F"/>
              </a:buClr>
              <a:buSzPct val="104999"/>
              <a:buFont typeface="Avenir Next Regular"/>
              <a:buChar char="▸"/>
              <a:defRPr>
                <a:solidFill>
                  <a:srgbClr val="292929"/>
                </a:solidFill>
                <a:latin typeface="Noto Serif Regular Regular"/>
                <a:ea typeface="Noto Serif Regular Regular"/>
                <a:cs typeface="Noto Serif Regular Regular"/>
                <a:sym typeface="Noto Serif Regular Regular"/>
              </a:defRPr>
            </a:pPr>
            <a:r>
              <a:t>Unit: mg/dL</a:t>
            </a:r>
          </a:p>
        </p:txBody>
      </p:sp>
      <p:pic>
        <p:nvPicPr>
          <p:cNvPr id="206" name="Image" descr="Image"/>
          <p:cNvPicPr>
            <a:picLocks noChangeAspect="1"/>
          </p:cNvPicPr>
          <p:nvPr/>
        </p:nvPicPr>
        <p:blipFill>
          <a:blip r:embed="rId6">
            <a:extLst/>
          </a:blip>
          <a:stretch>
            <a:fillRect/>
          </a:stretch>
        </p:blipFill>
        <p:spPr>
          <a:xfrm>
            <a:off x="1227364" y="4064000"/>
            <a:ext cx="1282701" cy="533400"/>
          </a:xfrm>
          <a:prstGeom prst="rect">
            <a:avLst/>
          </a:prstGeom>
          <a:ln w="12700">
            <a:miter lim="400000"/>
          </a:ln>
        </p:spPr>
      </p:pic>
      <p:pic>
        <p:nvPicPr>
          <p:cNvPr id="207" name="Image" descr="Image"/>
          <p:cNvPicPr>
            <a:picLocks noChangeAspect="1"/>
          </p:cNvPicPr>
          <p:nvPr/>
        </p:nvPicPr>
        <p:blipFill>
          <a:blip r:embed="rId6">
            <a:extLst/>
          </a:blip>
          <a:stretch>
            <a:fillRect/>
          </a:stretch>
        </p:blipFill>
        <p:spPr>
          <a:xfrm>
            <a:off x="1227364" y="9096236"/>
            <a:ext cx="1282701" cy="533401"/>
          </a:xfrm>
          <a:prstGeom prst="rect">
            <a:avLst/>
          </a:prstGeom>
          <a:ln w="12700">
            <a:miter lim="400000"/>
          </a:ln>
        </p:spPr>
      </p:pic>
      <p:pic>
        <p:nvPicPr>
          <p:cNvPr id="208" name="Image" descr="Image"/>
          <p:cNvPicPr>
            <a:picLocks noChangeAspect="1"/>
          </p:cNvPicPr>
          <p:nvPr/>
        </p:nvPicPr>
        <p:blipFill>
          <a:blip r:embed="rId6">
            <a:extLst/>
          </a:blip>
          <a:stretch>
            <a:fillRect/>
          </a:stretch>
        </p:blipFill>
        <p:spPr>
          <a:xfrm>
            <a:off x="12823611" y="4064000"/>
            <a:ext cx="1282701" cy="533400"/>
          </a:xfrm>
          <a:prstGeom prst="rect">
            <a:avLst/>
          </a:prstGeom>
          <a:ln w="12700">
            <a:miter lim="400000"/>
          </a:ln>
        </p:spPr>
      </p:pic>
      <p:pic>
        <p:nvPicPr>
          <p:cNvPr id="209" name="Image" descr="Image"/>
          <p:cNvPicPr>
            <a:picLocks noChangeAspect="1"/>
          </p:cNvPicPr>
          <p:nvPr/>
        </p:nvPicPr>
        <p:blipFill>
          <a:blip r:embed="rId6">
            <a:extLst/>
          </a:blip>
          <a:stretch>
            <a:fillRect/>
          </a:stretch>
        </p:blipFill>
        <p:spPr>
          <a:xfrm>
            <a:off x="12823611" y="9096236"/>
            <a:ext cx="1282701" cy="5334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onclusions"/>
          <p:cNvSpPr txBox="1"/>
          <p:nvPr>
            <p:ph type="body" idx="21"/>
          </p:nvPr>
        </p:nvSpPr>
        <p:spPr>
          <a:prstGeom prst="rect">
            <a:avLst/>
          </a:prstGeom>
        </p:spPr>
        <p:txBody>
          <a:bodyPr/>
          <a:lstStyle/>
          <a:p>
            <a:pPr/>
            <a:r>
              <a:t>Conclusions</a:t>
            </a:r>
          </a:p>
        </p:txBody>
      </p:sp>
      <p:sp>
        <p:nvSpPr>
          <p:cNvPr id="212" name="Do the method and Linear regression model work?"/>
          <p:cNvSpPr txBox="1"/>
          <p:nvPr>
            <p:ph type="title"/>
          </p:nvPr>
        </p:nvSpPr>
        <p:spPr>
          <a:prstGeom prst="rect">
            <a:avLst/>
          </a:prstGeom>
        </p:spPr>
        <p:txBody>
          <a:bodyPr/>
          <a:lstStyle>
            <a:lvl1pPr defTabSz="503555">
              <a:spcBef>
                <a:spcPts val="2300"/>
              </a:spcBef>
              <a:defRPr sz="5307"/>
            </a:lvl1pPr>
          </a:lstStyle>
          <a:p>
            <a:pPr/>
            <a:r>
              <a:t>Do the method and Linear regression model work?</a:t>
            </a:r>
          </a:p>
        </p:txBody>
      </p:sp>
      <p:sp>
        <p:nvSpPr>
          <p:cNvPr id="213" name="Actually they do for protein, fat and lactose. For protein and fat linear regression model results are pretty consistent, for lactose a bit worse but still good.…"/>
          <p:cNvSpPr txBox="1"/>
          <p:nvPr>
            <p:ph type="body" idx="1"/>
          </p:nvPr>
        </p:nvSpPr>
        <p:spPr>
          <a:xfrm>
            <a:off x="762000" y="3860800"/>
            <a:ext cx="22860000" cy="7555149"/>
          </a:xfrm>
          <a:prstGeom prst="rect">
            <a:avLst/>
          </a:prstGeom>
        </p:spPr>
        <p:txBody>
          <a:bodyPr/>
          <a:lstStyle/>
          <a:p>
            <a:pPr marL="361950" indent="-361950" defTabSz="470534">
              <a:spcBef>
                <a:spcPts val="2200"/>
              </a:spcBef>
              <a:defRPr sz="2736">
                <a:solidFill>
                  <a:srgbClr val="292929"/>
                </a:solidFill>
              </a:defRPr>
            </a:pPr>
            <a:r>
              <a:t>Actually they do for protein, fat and lactose. For protein and fat linear regression model results are pretty consistent, for lactose a bit worse but still good.</a:t>
            </a:r>
          </a:p>
          <a:p>
            <a:pPr marL="361950" indent="-361950" defTabSz="470534">
              <a:spcBef>
                <a:spcPts val="2200"/>
              </a:spcBef>
              <a:defRPr sz="2736">
                <a:solidFill>
                  <a:srgbClr val="292929"/>
                </a:solidFill>
              </a:defRPr>
            </a:pPr>
            <a:r>
              <a:t>Linear regression model completely fails to predict the urea content, although it doesn’t mean that spectroscopy doesn’t work, maybe just wrong choice of the model.</a:t>
            </a:r>
          </a:p>
          <a:p>
            <a:pPr marL="361950" indent="-361950" defTabSz="470534">
              <a:spcBef>
                <a:spcPts val="2200"/>
              </a:spcBef>
              <a:defRPr sz="2736">
                <a:solidFill>
                  <a:srgbClr val="292929"/>
                </a:solidFill>
              </a:defRPr>
            </a:pPr>
            <a:r>
              <a:t>What could be improved?</a:t>
            </a:r>
          </a:p>
          <a:p>
            <a:pPr lvl="2" marL="1085850" indent="-361950" defTabSz="470534">
              <a:spcBef>
                <a:spcPts val="2200"/>
              </a:spcBef>
              <a:defRPr sz="2736">
                <a:solidFill>
                  <a:srgbClr val="292929"/>
                </a:solidFill>
              </a:defRPr>
            </a:pPr>
            <a:r>
              <a:t>Despite data has high quality, probably it could make sense to cut the extreme values to ensure smoother performance of linear regression model.</a:t>
            </a:r>
          </a:p>
          <a:p>
            <a:pPr lvl="2" marL="1085850" indent="-361950" defTabSz="470534">
              <a:spcBef>
                <a:spcPts val="2200"/>
              </a:spcBef>
              <a:defRPr sz="2736">
                <a:solidFill>
                  <a:srgbClr val="292929"/>
                </a:solidFill>
              </a:defRPr>
            </a:pPr>
            <a:r>
              <a:t>From train/test results comparison I noticed that models are slightly overfitted (it hasn’t been shown in this presentation), therefore cross-validation can be used to avoid overfitting.</a:t>
            </a:r>
          </a:p>
          <a:p>
            <a:pPr lvl="2" marL="1085850" indent="-361950" defTabSz="470534">
              <a:spcBef>
                <a:spcPts val="2200"/>
              </a:spcBef>
              <a:defRPr sz="2736">
                <a:solidFill>
                  <a:srgbClr val="292929"/>
                </a:solidFill>
              </a:defRPr>
            </a:pPr>
            <a:r>
              <a:t>Try other models for lactose to try to improve results, for example neural network model.</a:t>
            </a:r>
          </a:p>
          <a:p>
            <a:pPr lvl="2" marL="1085850" indent="-361950" defTabSz="470534">
              <a:spcBef>
                <a:spcPts val="2200"/>
              </a:spcBef>
              <a:defRPr sz="2736">
                <a:solidFill>
                  <a:srgbClr val="292929"/>
                </a:solidFill>
              </a:defRPr>
            </a:pPr>
            <a:r>
              <a:t>Definitely try other models for urea. Probably read about it’s properties to find out is it even possible to detect it with this wavelength range.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