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344" r:id="rId2"/>
    <p:sldId id="358" r:id="rId3"/>
    <p:sldId id="359" r:id="rId4"/>
    <p:sldId id="360" r:id="rId5"/>
    <p:sldId id="361" r:id="rId6"/>
    <p:sldId id="363" r:id="rId7"/>
    <p:sldId id="362" r:id="rId8"/>
    <p:sldId id="365" r:id="rId9"/>
    <p:sldId id="364" r:id="rId10"/>
    <p:sldId id="366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35" r:id="rId19"/>
  </p:sldIdLst>
  <p:sldSz cx="12960350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сновные стили" id="{9C5DBF73-5C8C-8D4C-BB54-DF085EC13081}">
          <p14:sldIdLst>
            <p14:sldId id="344"/>
            <p14:sldId id="358"/>
            <p14:sldId id="359"/>
            <p14:sldId id="360"/>
            <p14:sldId id="361"/>
            <p14:sldId id="363"/>
            <p14:sldId id="362"/>
            <p14:sldId id="365"/>
            <p14:sldId id="364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  <p14:section name="Финальные слайды" id="{4145BB14-2156-2145-AF78-8B8681ECBF54}">
          <p14:sldIdLst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408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lavo4ka" initials="s" lastIdx="1" clrIdx="0">
    <p:extLst>
      <p:ext uri="{19B8F6BF-5375-455C-9EA6-DF929625EA0E}">
        <p15:presenceInfo xmlns:p15="http://schemas.microsoft.com/office/powerpoint/2012/main" userId="slavo4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CBD"/>
    <a:srgbClr val="770125"/>
    <a:srgbClr val="A30236"/>
    <a:srgbClr val="FF5C36"/>
    <a:srgbClr val="E6E6E6"/>
    <a:srgbClr val="AFABAB"/>
    <a:srgbClr val="879DC1"/>
    <a:srgbClr val="12A3AD"/>
    <a:srgbClr val="FF941A"/>
    <a:srgbClr val="EC9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70"/>
    <p:restoredTop sz="94807"/>
  </p:normalViewPr>
  <p:slideViewPr>
    <p:cSldViewPr snapToGrid="0">
      <p:cViewPr varScale="1">
        <p:scale>
          <a:sx n="151" d="100"/>
          <a:sy n="151" d="100"/>
        </p:scale>
        <p:origin x="672" y="138"/>
      </p:cViewPr>
      <p:guideLst>
        <p:guide orient="horz" pos="2154"/>
        <p:guide pos="40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B0AE3-F1A2-394F-BC18-67F76EFC1EC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06413" y="1143000"/>
            <a:ext cx="5845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9C60B-6F98-8646-A41A-70FA44D3B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23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9">
            <a:extLst>
              <a:ext uri="{FF2B5EF4-FFF2-40B4-BE49-F238E27FC236}">
                <a16:creationId xmlns:a16="http://schemas.microsoft.com/office/drawing/2014/main" id="{ACD4A90A-0ABE-7243-8908-72C5650992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5" name="Прямоугольник 4">
            <a:extLst>
              <a:ext uri="{FF2B5EF4-FFF2-40B4-BE49-F238E27FC236}">
                <a16:creationId xmlns:a16="http://schemas.microsoft.com/office/drawing/2014/main" id="{1A77197B-380D-644E-9B90-7284D14AEC8D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3E39C7-B630-C841-B628-08298DD9876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DB2FD8-6949-594D-AF72-5CE0FDE67F6D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7F7827-21D6-5054-F4C6-CF3F1E1A33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902204" y="0"/>
            <a:ext cx="1058146" cy="6840538"/>
          </a:xfrm>
          <a:prstGeom prst="rect">
            <a:avLst/>
          </a:prstGeom>
        </p:spPr>
      </p:pic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191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 userDrawn="1">
          <p15:clr>
            <a:srgbClr val="FBAE40"/>
          </p15:clr>
        </p15:guide>
        <p15:guide id="3" pos="4082" userDrawn="1">
          <p15:clr>
            <a:srgbClr val="FBAE40"/>
          </p15:clr>
        </p15:guide>
        <p15:guide id="4" orient="horz" pos="38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9">
            <a:extLst>
              <a:ext uri="{FF2B5EF4-FFF2-40B4-BE49-F238E27FC236}">
                <a16:creationId xmlns:a16="http://schemas.microsoft.com/office/drawing/2014/main" id="{312AC08A-0C3F-974B-BD93-826A86886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8" name="Прямоугольник 4">
            <a:extLst>
              <a:ext uri="{FF2B5EF4-FFF2-40B4-BE49-F238E27FC236}">
                <a16:creationId xmlns:a16="http://schemas.microsoft.com/office/drawing/2014/main" id="{D5800CC3-8BB1-6E4A-B449-86804D5C4D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1EB201-11AF-9542-A909-0880047F2AF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814AB4-58FB-AE44-9B65-2430CAFB56B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DFAC3-F2F2-2C4F-A0E5-E45C3D91474E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33C0F341-B7E5-3845-B426-CA74C3BDAE4F}"/>
              </a:ext>
            </a:extLst>
          </p:cNvPr>
          <p:cNvSpPr>
            <a:spLocks noGrp="1" noChangeAspect="1"/>
          </p:cNvSpPr>
          <p:nvPr>
            <p:ph type="pic" idx="15"/>
          </p:nvPr>
        </p:nvSpPr>
        <p:spPr>
          <a:xfrm>
            <a:off x="4340995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1BDE5803-8086-B245-97C9-CAE368D49BE0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01910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6047B218-8FD4-6348-A347-47AB398FF2D4}"/>
              </a:ext>
            </a:extLst>
          </p:cNvPr>
          <p:cNvSpPr>
            <a:spLocks noGrp="1" noChangeAspect="1"/>
          </p:cNvSpPr>
          <p:nvPr>
            <p:ph type="pic" idx="17"/>
          </p:nvPr>
        </p:nvSpPr>
        <p:spPr>
          <a:xfrm>
            <a:off x="9701349" y="4130613"/>
            <a:ext cx="2321062" cy="1956678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80D31F51-3F1C-8045-99BC-14A4D28EDA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6901C6BE-CE43-1C49-A547-8D7E87965F71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9650-3A35-3642-883C-A870CBC46FC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4A2AA-05E3-7F4E-879C-E04CB11781C0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4" y="1705385"/>
            <a:ext cx="11178302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4" y="4577778"/>
            <a:ext cx="11178302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0D0A1-1F54-6D46-B9B0-6ADD85C235EC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7464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9">
            <a:extLst>
              <a:ext uri="{FF2B5EF4-FFF2-40B4-BE49-F238E27FC236}">
                <a16:creationId xmlns:a16="http://schemas.microsoft.com/office/drawing/2014/main" id="{FFBF45D3-592B-3C42-AB8F-2FDFA93DD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29BDF7A5-C047-1149-97E2-5FF2F7C15BEB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ACB84-12E8-B04C-B361-EFA20FF74E23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AF39C-AEEB-974B-9D14-519ED62E1CF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49CDA-6D70-FA48-B8E7-6D7A153E7A07}" type="datetime1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4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4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48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525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Титульный слайд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5894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Титульный слайд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6864" y="1616636"/>
            <a:ext cx="10423442" cy="2200943"/>
          </a:xfrm>
        </p:spPr>
        <p:txBody>
          <a:bodyPr anchor="b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6864" y="3971150"/>
            <a:ext cx="10423443" cy="819675"/>
          </a:xfrm>
        </p:spPr>
        <p:txBody>
          <a:bodyPr/>
          <a:lstStyle>
            <a:lvl1pPr marL="0" indent="0" algn="l">
              <a:buNone/>
              <a:defRPr sz="2394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A16B-6D6F-7E43-8715-9A6C2BF58A22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21">
            <a:extLst>
              <a:ext uri="{FF2B5EF4-FFF2-40B4-BE49-F238E27FC236}">
                <a16:creationId xmlns:a16="http://schemas.microsoft.com/office/drawing/2014/main" id="{D5D3EC2F-7B9F-0D4F-B5B9-E23034A23E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70520" y="0"/>
            <a:ext cx="4189830" cy="6840538"/>
          </a:xfrm>
          <a:prstGeom prst="rect">
            <a:avLst/>
          </a:prstGeom>
        </p:spPr>
      </p:pic>
      <p:pic>
        <p:nvPicPr>
          <p:cNvPr id="8" name="Рисунок 13">
            <a:extLst>
              <a:ext uri="{FF2B5EF4-FFF2-40B4-BE49-F238E27FC236}">
                <a16:creationId xmlns:a16="http://schemas.microsoft.com/office/drawing/2014/main" id="{1BB3811F-5FB4-9A4D-A5EA-3D5E83D378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53760" y="329338"/>
            <a:ext cx="1862895" cy="81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16C21D-C47C-8E49-8ABF-DE72CA198984}"/>
              </a:ext>
            </a:extLst>
          </p:cNvPr>
          <p:cNvSpPr txBox="1"/>
          <p:nvPr userDrawn="1"/>
        </p:nvSpPr>
        <p:spPr>
          <a:xfrm rot="16200000">
            <a:off x="11761283" y="930593"/>
            <a:ext cx="690614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lang="ru-RU" sz="1800" dirty="0">
                <a:solidFill>
                  <a:schemeClr val="bg1"/>
                </a:solidFill>
              </a:rPr>
              <a:t>2023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FBA60E-9DD6-E54E-A6C9-CFA5BB21B4C1}"/>
              </a:ext>
            </a:extLst>
          </p:cNvPr>
          <p:cNvCxnSpPr/>
          <p:nvPr userDrawn="1"/>
        </p:nvCxnSpPr>
        <p:spPr>
          <a:xfrm>
            <a:off x="12128268" y="1404850"/>
            <a:ext cx="0" cy="2302626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C167B5-CF88-8F40-A4B5-CA8730DFE560}"/>
              </a:ext>
            </a:extLst>
          </p:cNvPr>
          <p:cNvSpPr txBox="1"/>
          <p:nvPr userDrawn="1"/>
        </p:nvSpPr>
        <p:spPr>
          <a:xfrm rot="16200000">
            <a:off x="11574784" y="5590478"/>
            <a:ext cx="1097102" cy="3077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ru-RU" sz="1600" spc="100" baseline="0" dirty="0" err="1">
                <a:solidFill>
                  <a:schemeClr val="bg1"/>
                </a:solidFill>
              </a:rPr>
              <a:t>РАНХиГС</a:t>
            </a:r>
            <a:endParaRPr lang="ru-RU" sz="1600" spc="10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1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4B41069-4AAD-8340-8EFB-180ACA586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7727723-4074-B843-AE36-885B2303F4F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95950-E595-F342-9D21-3C47BD20DFED}"/>
              </a:ext>
            </a:extLst>
          </p:cNvPr>
          <p:cNvSpPr txBox="1"/>
          <p:nvPr userDrawn="1"/>
        </p:nvSpPr>
        <p:spPr>
          <a:xfrm>
            <a:off x="443890" y="6417748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8ECB9-5CD4-CC42-91B8-0D89C488BB7E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D2E3BB0-99F5-1045-9ADB-5FF98D234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5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54">
          <p15:clr>
            <a:srgbClr val="FBAE40"/>
          </p15:clr>
        </p15:guide>
        <p15:guide id="3" pos="4082">
          <p15:clr>
            <a:srgbClr val="FBAE40"/>
          </p15:clr>
        </p15:guide>
        <p15:guide id="4" orient="horz" pos="38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B72F114E-335E-2040-801E-3C7EC39A3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F3B94890-3C49-7044-A8F0-B3DB12C28D12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A9BBD-B777-C149-9777-05247593E1E0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C569F4-D248-7041-9278-341700D6083F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0044" y="1119505"/>
            <a:ext cx="9720263" cy="2381521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3592866"/>
            <a:ext cx="9720263" cy="1651546"/>
          </a:xfrm>
        </p:spPr>
        <p:txBody>
          <a:bodyPr>
            <a:normAutofit/>
          </a:bodyPr>
          <a:lstStyle>
            <a:lvl1pPr marL="0" indent="0" algn="l">
              <a:buNone/>
              <a:defRPr sz="2400" b="1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FABD-BCBD-544A-9118-89D15D7C2332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06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A031F8E3-48A7-4044-944A-7FEEE130F6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C740624-9786-3F40-BE2D-E443C76C8EC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FE944-F30B-544E-B5A4-8FA81A6D7A96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5D4700-313E-CB48-82C9-205F0B4F41D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0000" y="919197"/>
            <a:ext cx="8649708" cy="535138"/>
          </a:xfrm>
        </p:spPr>
        <p:txBody>
          <a:bodyPr anchor="t" anchorCtr="0">
            <a:noAutofit/>
          </a:bodyPr>
          <a:lstStyle>
            <a:lvl1pPr algn="l">
              <a:defRPr sz="32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1303" y="2751909"/>
            <a:ext cx="6696892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5067-034C-ED4C-9B2B-00BE7ADE8DA8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7AD485B-A56F-E148-9785-EA3C38C11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51891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74A10-18C0-D846-8F03-C9CC6AC7354A}"/>
              </a:ext>
            </a:extLst>
          </p:cNvPr>
          <p:cNvSpPr/>
          <p:nvPr userDrawn="1"/>
        </p:nvSpPr>
        <p:spPr>
          <a:xfrm>
            <a:off x="0" y="0"/>
            <a:ext cx="12960350" cy="68405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0547" y="2269024"/>
            <a:ext cx="6871063" cy="2492503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chemeClr val="bg1"/>
                </a:solidFill>
              </a:defRPr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C6C5C-8715-4349-9C7D-F129E2D2F817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Прямоугольник 4">
            <a:extLst>
              <a:ext uri="{FF2B5EF4-FFF2-40B4-BE49-F238E27FC236}">
                <a16:creationId xmlns:a16="http://schemas.microsoft.com/office/drawing/2014/main" id="{6863F21F-0FD5-0D4F-9EDF-1CEFC7A813EE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E003E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584FD3-82FB-1645-920D-FB8B68AFF8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28"/>
          <a:stretch/>
        </p:blipFill>
        <p:spPr>
          <a:xfrm>
            <a:off x="10684390" y="-1"/>
            <a:ext cx="1950721" cy="976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56C3D01-CF25-E947-ABB7-B55A2D418229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202</a:t>
            </a:r>
            <a:r>
              <a:rPr lang="ru-RU" sz="14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CAB093-8887-BF49-8EA5-92B2D72B9517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06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E42B6E17-3CA0-A44E-A15A-7A8C6D151F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CAE1ECE3-AE58-EF4B-9404-CEF7D3739127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5649B-D563-7A42-ADA0-AC0ECE1EBBD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</a:t>
            </a:r>
            <a:r>
              <a:rPr lang="ru-RU" sz="14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F3F24-E8BA-7348-890A-4EB2A401046B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576679" cy="714358"/>
          </a:xfrm>
        </p:spPr>
        <p:txBody>
          <a:bodyPr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EB2D4-E0FF-0948-BCEC-0F713D78CA44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35B661-A620-6B4A-8A9C-FCEE63525CAE}"/>
              </a:ext>
            </a:extLst>
          </p:cNvPr>
          <p:cNvSpPr txBox="1">
            <a:spLocks/>
          </p:cNvSpPr>
          <p:nvPr userDrawn="1"/>
        </p:nvSpPr>
        <p:spPr>
          <a:xfrm>
            <a:off x="-33970" y="266377"/>
            <a:ext cx="937565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2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9">
            <a:extLst>
              <a:ext uri="{FF2B5EF4-FFF2-40B4-BE49-F238E27FC236}">
                <a16:creationId xmlns:a16="http://schemas.microsoft.com/office/drawing/2014/main" id="{00F513B3-241A-5644-9CD0-08969C8509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9DB0A6DB-F31A-A343-BF05-360492CB83BF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4103-0CD4-E641-A9AE-B808169DCE7C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19AD7C-9E4C-BC47-9C84-6A2E4F3FD078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772664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03EC4-AEDB-A546-B9B7-585538AAD3C7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80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82FB6434-E9A9-A141-89AC-B38A0E2073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0" name="Прямоугольник 4">
            <a:extLst>
              <a:ext uri="{FF2B5EF4-FFF2-40B4-BE49-F238E27FC236}">
                <a16:creationId xmlns:a16="http://schemas.microsoft.com/office/drawing/2014/main" id="{D954ACBC-1461-8F49-8A62-25BE7C807B19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5D89A-CBD9-1747-8A24-211A119C1CB5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87A918-407B-4D42-98BB-5B3D0F5839E2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0000" y="864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B6139-3C51-544D-A275-589F7A7E6369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383605" y="1674796"/>
            <a:ext cx="3638348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7329FE-F5D1-374D-B109-65B84655D2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56488" y="124477"/>
            <a:ext cx="1574789" cy="687181"/>
          </a:xfrm>
          <a:prstGeom prst="rect">
            <a:avLst/>
          </a:prstGeom>
        </p:spPr>
      </p:pic>
      <p:sp>
        <p:nvSpPr>
          <p:cNvPr id="11" name="Прямоугольник 4">
            <a:extLst>
              <a:ext uri="{FF2B5EF4-FFF2-40B4-BE49-F238E27FC236}">
                <a16:creationId xmlns:a16="http://schemas.microsoft.com/office/drawing/2014/main" id="{263CFD3C-F777-DA4D-BC37-116E29B7A220}"/>
              </a:ext>
            </a:extLst>
          </p:cNvPr>
          <p:cNvSpPr/>
          <p:nvPr userDrawn="1"/>
        </p:nvSpPr>
        <p:spPr>
          <a:xfrm>
            <a:off x="-3243" y="288565"/>
            <a:ext cx="894267" cy="319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72282-7CE5-9B49-B848-BF7E6632BBB4}"/>
              </a:ext>
            </a:extLst>
          </p:cNvPr>
          <p:cNvSpPr txBox="1"/>
          <p:nvPr userDrawn="1"/>
        </p:nvSpPr>
        <p:spPr>
          <a:xfrm>
            <a:off x="554399" y="6407916"/>
            <a:ext cx="615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7AA82A-8CAD-7945-8DF4-19C7F478AB03}"/>
              </a:ext>
            </a:extLst>
          </p:cNvPr>
          <p:cNvCxnSpPr/>
          <p:nvPr userDrawn="1"/>
        </p:nvCxnSpPr>
        <p:spPr>
          <a:xfrm>
            <a:off x="1258529" y="6571637"/>
            <a:ext cx="230343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2713" y="900000"/>
            <a:ext cx="9627700" cy="740592"/>
          </a:xfrm>
        </p:spPr>
        <p:txBody>
          <a:bodyPr anchor="t" anchorCtr="0"/>
          <a:lstStyle>
            <a:lvl1pPr>
              <a:defRPr sz="3192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40995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113" y="1625000"/>
            <a:ext cx="2916079" cy="4304162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2F27-2E9A-5E43-AA18-A5B944132F59}" type="datetime1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B47FAB26-A65D-A241-B811-CFF044D18B1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01910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79F780C-3DBF-7240-9736-987FCF93B284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9701349" y="1674796"/>
            <a:ext cx="2321062" cy="425436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ru-RU" dirty="0"/>
              <a:t>Вставка рисунка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6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00000"/>
            <a:ext cx="9576679" cy="7143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1820976"/>
            <a:ext cx="11205726" cy="434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7084883"/>
            <a:ext cx="291607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57F375-12B8-4849-BF4D-9AACA101A6E6}" type="datetime1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0567" y="7084884"/>
            <a:ext cx="437411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463" y="266377"/>
            <a:ext cx="73813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3D4391C-B8C0-B24A-A837-3162674174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608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5" r:id="rId2"/>
    <p:sldLayoutId id="2147483673" r:id="rId3"/>
    <p:sldLayoutId id="2147483689" r:id="rId4"/>
    <p:sldLayoutId id="2147483690" r:id="rId5"/>
    <p:sldLayoutId id="2147483674" r:id="rId6"/>
    <p:sldLayoutId id="2147483681" r:id="rId7"/>
    <p:sldLayoutId id="2147483686" r:id="rId8"/>
    <p:sldLayoutId id="2147483687" r:id="rId9"/>
    <p:sldLayoutId id="2147483688" r:id="rId10"/>
    <p:sldLayoutId id="2147483675" r:id="rId11"/>
    <p:sldLayoutId id="2147483678" r:id="rId12"/>
    <p:sldLayoutId id="2147483684" r:id="rId13"/>
    <p:sldLayoutId id="2147483695" r:id="rId14"/>
    <p:sldLayoutId id="2147483696" r:id="rId15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2114" rtl="0" eaLnBrk="1" latinLnBrk="0" hangingPunct="1">
        <a:lnSpc>
          <a:spcPct val="100000"/>
        </a:lnSpc>
        <a:spcBef>
          <a:spcPts val="998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2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0" indent="0" algn="l" defTabSz="912114" rtl="0" eaLnBrk="1" latinLnBrk="0" hangingPunct="1">
        <a:lnSpc>
          <a:spcPct val="100000"/>
        </a:lnSpc>
        <a:spcBef>
          <a:spcPts val="499"/>
        </a:spcBef>
        <a:buFont typeface="Arial" panose="020B0604020202020204" pitchFamily="34" charset="0"/>
        <a:buNone/>
        <a:defRPr sz="1000" kern="1200">
          <a:solidFill>
            <a:srgbClr val="6D6D6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4" userDrawn="1">
          <p15:clr>
            <a:srgbClr val="F26B43"/>
          </p15:clr>
        </p15:guide>
        <p15:guide id="2" pos="4082" userDrawn="1">
          <p15:clr>
            <a:srgbClr val="F26B43"/>
          </p15:clr>
        </p15:guide>
        <p15:guide id="3" orient="horz" pos="385" userDrawn="1">
          <p15:clr>
            <a:srgbClr val="F26B43"/>
          </p15:clr>
        </p15:guide>
        <p15:guide id="4" orient="horz" pos="3969" userDrawn="1">
          <p15:clr>
            <a:srgbClr val="F26B43"/>
          </p15:clr>
        </p15:guide>
        <p15:guide id="5" pos="567" userDrawn="1">
          <p15:clr>
            <a:srgbClr val="F26B43"/>
          </p15:clr>
        </p15:guide>
        <p15:guide id="6" pos="7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E694-B4BE-4647-B02E-5553DD8C6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GB" dirty="0"/>
              <a:t>Topic Modelling</a:t>
            </a:r>
            <a:r>
              <a:rPr lang="ru-RU" dirty="0"/>
              <a:t>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4E1BEC-A57B-9559-5530-D85AFA68C8DF}"/>
              </a:ext>
            </a:extLst>
          </p:cNvPr>
          <p:cNvSpPr txBox="1"/>
          <p:nvPr/>
        </p:nvSpPr>
        <p:spPr>
          <a:xfrm>
            <a:off x="827202" y="5061214"/>
            <a:ext cx="64809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Студенты: Васильева Яна,  Киреев Вячеслав 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1E9A7F0-9B57-A489-AD87-DB74BF7AA4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68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24A7A-3A44-F092-E19A-5FF498EE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92" y="266377"/>
            <a:ext cx="9576679" cy="714358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LDA </a:t>
            </a:r>
            <a:r>
              <a:rPr lang="ru-RU" dirty="0">
                <a:solidFill>
                  <a:schemeClr val="accent1"/>
                </a:solidFill>
              </a:rPr>
              <a:t>использованием </a:t>
            </a:r>
            <a:r>
              <a:rPr lang="ru-RU" dirty="0" err="1">
                <a:solidFill>
                  <a:schemeClr val="accent1"/>
                </a:solidFill>
              </a:rPr>
              <a:t>gensim</a:t>
            </a:r>
            <a:r>
              <a:rPr lang="ru-RU" dirty="0">
                <a:solidFill>
                  <a:schemeClr val="accent1"/>
                </a:solidFill>
              </a:rPr>
              <a:t> (с расчетом когерентности)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47905D8-4D2B-1E0D-E199-42412E3C4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AEC6A-B671-1F5A-1BD7-F1F4A2B7C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19" y="1488486"/>
            <a:ext cx="6970890" cy="45540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B8DE43-BED8-4D70-B6E1-CAD0D844D564}"/>
              </a:ext>
            </a:extLst>
          </p:cNvPr>
          <p:cNvSpPr txBox="1"/>
          <p:nvPr/>
        </p:nvSpPr>
        <p:spPr>
          <a:xfrm>
            <a:off x="7234309" y="1488486"/>
            <a:ext cx="523709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Ключевые показатели: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Метрика оценки: когерентность (</a:t>
            </a:r>
            <a:r>
              <a:rPr lang="ru-RU" dirty="0" err="1"/>
              <a:t>Cv</a:t>
            </a:r>
            <a:r>
              <a:rPr lang="ru-RU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Лучший результат: 0.4895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Использованная библиотека: </a:t>
            </a:r>
            <a:r>
              <a:rPr lang="ru-RU" dirty="0" err="1"/>
              <a:t>Gensim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Метод: вероятностное тематическое моделирование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1132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96A4D-0E91-723F-B83B-0E75EC51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572" y="266377"/>
            <a:ext cx="9576679" cy="714358"/>
          </a:xfrm>
        </p:spPr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pLSA</a:t>
            </a:r>
            <a:r>
              <a:rPr lang="en-US" dirty="0">
                <a:solidFill>
                  <a:schemeClr val="accent1"/>
                </a:solidFill>
              </a:rPr>
              <a:t> (Probabilistic Latent Semantic Analysis)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D8281FB-FE72-F1B5-94D1-50BED8D8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C6213-1D5B-FE36-05A8-6A81B77040A5}"/>
              </a:ext>
            </a:extLst>
          </p:cNvPr>
          <p:cNvSpPr txBox="1"/>
          <p:nvPr/>
        </p:nvSpPr>
        <p:spPr>
          <a:xfrm>
            <a:off x="393570" y="980735"/>
            <a:ext cx="1242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PLSA (</a:t>
            </a:r>
            <a:r>
              <a:rPr lang="ru-RU" b="1" dirty="0" err="1"/>
              <a:t>Probabilistic</a:t>
            </a:r>
            <a:r>
              <a:rPr lang="ru-RU" b="1" dirty="0"/>
              <a:t> </a:t>
            </a:r>
            <a:r>
              <a:rPr lang="ru-RU" b="1" dirty="0" err="1"/>
              <a:t>Latent</a:t>
            </a:r>
            <a:r>
              <a:rPr lang="ru-RU" b="1" dirty="0"/>
              <a:t> </a:t>
            </a:r>
            <a:r>
              <a:rPr lang="ru-RU" b="1" dirty="0" err="1"/>
              <a:t>Semantic</a:t>
            </a:r>
            <a:r>
              <a:rPr lang="ru-RU" b="1" dirty="0"/>
              <a:t> Analysis) </a:t>
            </a:r>
            <a:r>
              <a:rPr lang="ru-RU" dirty="0"/>
              <a:t>— это вероятностная модель, которая автоматически выделяет темы в текстах, анализируя распределение слов по документам. Она основана на предположении, что:</a:t>
            </a:r>
            <a:endParaRPr lang="en-GB" dirty="0"/>
          </a:p>
          <a:p>
            <a:endParaRPr lang="en-GB" dirty="0"/>
          </a:p>
          <a:p>
            <a:r>
              <a:rPr lang="ru-RU" dirty="0"/>
              <a:t>Документы состоят из смеси скрытых тем, а темы состоят из наборов слов с определённой вероятностью.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D4C6A-D95A-3BC7-A394-2E32F152A1BE}"/>
              </a:ext>
            </a:extLst>
          </p:cNvPr>
          <p:cNvSpPr txBox="1"/>
          <p:nvPr/>
        </p:nvSpPr>
        <p:spPr>
          <a:xfrm>
            <a:off x="1013572" y="2993859"/>
            <a:ext cx="10946876" cy="1815882"/>
          </a:xfrm>
          <a:prstGeom prst="rect">
            <a:avLst/>
          </a:prstGeom>
          <a:noFill/>
          <a:ln w="19050">
            <a:solidFill>
              <a:srgbClr val="3F5CBD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1600" dirty="0"/>
              <a:t>Топ-слова для каждой темы (</a:t>
            </a:r>
            <a:r>
              <a:rPr lang="ru-RU" sz="1600" dirty="0" err="1"/>
              <a:t>pLSA</a:t>
            </a:r>
            <a:r>
              <a:rPr lang="ru-RU" sz="1600" dirty="0"/>
              <a:t>):</a:t>
            </a:r>
            <a:endParaRPr lang="en-GB" sz="1600" dirty="0"/>
          </a:p>
          <a:p>
            <a:endParaRPr lang="ru-RU" sz="1600" dirty="0"/>
          </a:p>
          <a:p>
            <a:r>
              <a:rPr lang="ru-RU" sz="1600" dirty="0"/>
              <a:t>Тема 1: </a:t>
            </a:r>
            <a:r>
              <a:rPr lang="ru-RU" sz="1600" dirty="0" err="1"/>
              <a:t>россия</a:t>
            </a:r>
            <a:r>
              <a:rPr lang="ru-RU" sz="1600" dirty="0"/>
              <a:t>, президент, </a:t>
            </a:r>
            <a:r>
              <a:rPr lang="ru-RU" sz="1600" dirty="0" err="1"/>
              <a:t>club</a:t>
            </a:r>
            <a:r>
              <a:rPr lang="ru-RU" sz="1600" dirty="0"/>
              <a:t>, выборы, путин, </a:t>
            </a:r>
            <a:r>
              <a:rPr lang="ru-RU" sz="1600" dirty="0" err="1"/>
              <a:t>владимир</a:t>
            </a:r>
            <a:r>
              <a:rPr lang="ru-RU" sz="1600" dirty="0"/>
              <a:t>, начинаться, который, прямой, трансляция</a:t>
            </a:r>
          </a:p>
          <a:p>
            <a:r>
              <a:rPr lang="ru-RU" sz="1600" dirty="0"/>
              <a:t>Тема 2: </a:t>
            </a:r>
            <a:r>
              <a:rPr lang="ru-RU" sz="1600" dirty="0" err="1"/>
              <a:t>alias</a:t>
            </a:r>
            <a:r>
              <a:rPr lang="ru-RU" sz="1600" dirty="0"/>
              <a:t>, художник, новый, </a:t>
            </a:r>
            <a:r>
              <a:rPr lang="ru-RU" sz="1600" dirty="0" err="1"/>
              <a:t>apple</a:t>
            </a:r>
            <a:r>
              <a:rPr lang="ru-RU" sz="1600" dirty="0"/>
              <a:t>, который, </a:t>
            </a:r>
            <a:r>
              <a:rPr lang="ru-RU" sz="1600" dirty="0" err="1"/>
              <a:t>тасс</a:t>
            </a:r>
            <a:r>
              <a:rPr lang="ru-RU" sz="1600" dirty="0"/>
              <a:t>, сообщать, </a:t>
            </a:r>
            <a:r>
              <a:rPr lang="ru-RU" sz="1600" dirty="0" err="1"/>
              <a:t>iphone</a:t>
            </a:r>
            <a:r>
              <a:rPr lang="ru-RU" sz="1600" dirty="0"/>
              <a:t>, год, масло</a:t>
            </a:r>
          </a:p>
          <a:p>
            <a:r>
              <a:rPr lang="ru-RU" sz="1600" dirty="0"/>
              <a:t>Тема 3: год, война, военный, </a:t>
            </a:r>
            <a:r>
              <a:rPr lang="ru-RU" sz="1600" dirty="0" err="1"/>
              <a:t>россия</a:t>
            </a:r>
            <a:r>
              <a:rPr lang="ru-RU" sz="1600" dirty="0"/>
              <a:t>, глава, первый, дело, борьба, политический, движение</a:t>
            </a:r>
          </a:p>
          <a:p>
            <a:r>
              <a:rPr lang="ru-RU" sz="1600" dirty="0"/>
              <a:t>Тема 4: история, книга, автор, описание, издание, русский, название, жанр, </a:t>
            </a:r>
            <a:r>
              <a:rPr lang="ru-RU" sz="1600" dirty="0" err="1"/>
              <a:t>россия</a:t>
            </a:r>
            <a:r>
              <a:rPr lang="ru-RU" sz="1600" dirty="0"/>
              <a:t>, первый</a:t>
            </a:r>
          </a:p>
          <a:p>
            <a:r>
              <a:rPr lang="ru-RU" sz="1600" dirty="0"/>
              <a:t>Тема 5: история, русский, век, автор, книга, первый, </a:t>
            </a:r>
            <a:r>
              <a:rPr lang="ru-RU" sz="1600" dirty="0" err="1"/>
              <a:t>россия</a:t>
            </a:r>
            <a:r>
              <a:rPr lang="ru-RU" sz="1600" dirty="0"/>
              <a:t>, великий, российский, часть</a:t>
            </a:r>
          </a:p>
        </p:txBody>
      </p:sp>
    </p:spTree>
    <p:extLst>
      <p:ext uri="{BB962C8B-B14F-4D97-AF65-F5344CB8AC3E}">
        <p14:creationId xmlns:p14="http://schemas.microsoft.com/office/powerpoint/2010/main" val="489470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D1EDC-593E-1AB7-6E06-8FC3D696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5" y="266377"/>
            <a:ext cx="9525023" cy="806252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Сравнение когерентности тем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16F7690-52E7-2830-2F9B-8D4E02F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C98B36-3AD0-79AA-8E92-5AED6FE59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3"/>
          <a:stretch/>
        </p:blipFill>
        <p:spPr>
          <a:xfrm>
            <a:off x="1392745" y="1143000"/>
            <a:ext cx="8440328" cy="487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3DEAB-EF91-33CD-8958-BD33A4AA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999" y="266377"/>
            <a:ext cx="9576679" cy="714358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Нейросетевые методы </a:t>
            </a:r>
            <a:r>
              <a:rPr lang="en-GB" dirty="0">
                <a:solidFill>
                  <a:schemeClr val="accent1"/>
                </a:solidFill>
              </a:rPr>
              <a:t>BERT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31B4E7-3F64-A99E-3165-12CB04CE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1EF0E-EE35-F606-3463-37F4C66BF469}"/>
              </a:ext>
            </a:extLst>
          </p:cNvPr>
          <p:cNvSpPr txBox="1"/>
          <p:nvPr/>
        </p:nvSpPr>
        <p:spPr>
          <a:xfrm>
            <a:off x="761215" y="1388944"/>
            <a:ext cx="64809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Тексты → BERT-</a:t>
            </a:r>
            <a:r>
              <a:rPr lang="ru-RU" dirty="0" err="1"/>
              <a:t>эмбеддинги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 err="1"/>
              <a:t>Эмбеддинги</a:t>
            </a:r>
            <a:r>
              <a:rPr lang="ru-RU" dirty="0"/>
              <a:t> → UMAP (снижение размерности)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UMAP-векторы → HDBSCAN (кластеризация)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Анализ кластеров + визуализация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D2837-D13F-A0F7-1858-B07B30F2490C}"/>
              </a:ext>
            </a:extLst>
          </p:cNvPr>
          <p:cNvSpPr txBox="1"/>
          <p:nvPr/>
        </p:nvSpPr>
        <p:spPr>
          <a:xfrm>
            <a:off x="7242143" y="1238089"/>
            <a:ext cx="5031556" cy="48013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Распределение документов по кластерам:</a:t>
            </a:r>
          </a:p>
          <a:p>
            <a:r>
              <a:rPr lang="ru-RU" dirty="0"/>
              <a:t>  Кластер 0: 487 документов</a:t>
            </a:r>
          </a:p>
          <a:p>
            <a:r>
              <a:rPr lang="ru-RU" dirty="0"/>
              <a:t>  Кластер 1: 15 документов</a:t>
            </a:r>
          </a:p>
          <a:p>
            <a:r>
              <a:rPr lang="ru-RU" dirty="0"/>
              <a:t>  Кластер 2: 474 документов</a:t>
            </a:r>
          </a:p>
          <a:p>
            <a:r>
              <a:rPr lang="ru-RU" dirty="0"/>
              <a:t>  Кластер 3: 512 документов</a:t>
            </a:r>
          </a:p>
          <a:p>
            <a:r>
              <a:rPr lang="ru-RU" dirty="0"/>
              <a:t>  Кластер 4: 517 документов</a:t>
            </a:r>
          </a:p>
          <a:p>
            <a:r>
              <a:rPr lang="ru-RU" dirty="0"/>
              <a:t>  Кластер 5: 467 документов</a:t>
            </a:r>
          </a:p>
          <a:p>
            <a:r>
              <a:rPr lang="ru-RU" dirty="0"/>
              <a:t>  Кластер 6: 23 документов</a:t>
            </a:r>
          </a:p>
          <a:p>
            <a:r>
              <a:rPr lang="ru-RU" dirty="0"/>
              <a:t>  Кластер 7: 33 документов</a:t>
            </a:r>
          </a:p>
          <a:p>
            <a:r>
              <a:rPr lang="ru-RU" dirty="0"/>
              <a:t>  Кластер 8: 37 документов</a:t>
            </a:r>
          </a:p>
          <a:p>
            <a:r>
              <a:rPr lang="ru-RU" dirty="0"/>
              <a:t>  Кластер 9: 39 документов</a:t>
            </a:r>
          </a:p>
          <a:p>
            <a:r>
              <a:rPr lang="ru-RU" dirty="0"/>
              <a:t>  Кластер 10: 33 документов</a:t>
            </a:r>
          </a:p>
          <a:p>
            <a:r>
              <a:rPr lang="ru-RU" dirty="0"/>
              <a:t>  Кластер 11: 44 документов</a:t>
            </a:r>
          </a:p>
          <a:p>
            <a:r>
              <a:rPr lang="ru-RU" dirty="0"/>
              <a:t>  Кластер 12: 31 документов</a:t>
            </a:r>
          </a:p>
          <a:p>
            <a:r>
              <a:rPr lang="ru-RU" dirty="0"/>
              <a:t>  Кластер 13: 19 документов</a:t>
            </a:r>
          </a:p>
          <a:p>
            <a:r>
              <a:rPr lang="ru-RU" dirty="0"/>
              <a:t>  Кластер 14: 29 документов</a:t>
            </a:r>
          </a:p>
          <a:p>
            <a:r>
              <a:rPr lang="ru-RU" dirty="0"/>
              <a:t>  Кластер 15: 92 документов</a:t>
            </a:r>
          </a:p>
        </p:txBody>
      </p:sp>
    </p:spTree>
    <p:extLst>
      <p:ext uri="{BB962C8B-B14F-4D97-AF65-F5344CB8AC3E}">
        <p14:creationId xmlns:p14="http://schemas.microsoft.com/office/powerpoint/2010/main" val="2059699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6D02D-C12B-FFE3-8C55-9CED4D6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974" y="266377"/>
            <a:ext cx="9576679" cy="714358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Архитектура </a:t>
            </a:r>
            <a:r>
              <a:rPr lang="en-US" b="1" dirty="0">
                <a:solidFill>
                  <a:schemeClr val="accent1"/>
                </a:solidFill>
              </a:rPr>
              <a:t>BERT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DAFB7F-7F58-DA2D-B501-7A5977D6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7ACA6-E2E5-47D4-89FB-72BFF5E0BF58}"/>
              </a:ext>
            </a:extLst>
          </p:cNvPr>
          <p:cNvSpPr txBox="1"/>
          <p:nvPr/>
        </p:nvSpPr>
        <p:spPr>
          <a:xfrm>
            <a:off x="903594" y="1507609"/>
            <a:ext cx="51922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 err="1"/>
              <a:t>Двунаправленность</a:t>
            </a:r>
            <a:endParaRPr lang="ru-RU" b="1" dirty="0"/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В отличие от предыдущих моделей BERT анализирует контекст </a:t>
            </a:r>
            <a:r>
              <a:rPr lang="ru-RU" b="1" dirty="0"/>
              <a:t>слева и справа</a:t>
            </a:r>
            <a:r>
              <a:rPr lang="ru-RU" dirty="0"/>
              <a:t> от каждого слова одновременно.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Для слова "банк" в фразе </a:t>
            </a:r>
            <a:r>
              <a:rPr lang="ru-RU" i="1" dirty="0"/>
              <a:t>"Я положил деньги в банк"</a:t>
            </a:r>
            <a:r>
              <a:rPr lang="ru-RU" dirty="0"/>
              <a:t> модель учитывает и </a:t>
            </a:r>
            <a:r>
              <a:rPr lang="ru-RU" i="1" dirty="0"/>
              <a:t>"положил деньги"</a:t>
            </a:r>
            <a:r>
              <a:rPr lang="ru-RU" dirty="0"/>
              <a:t>, и </a:t>
            </a:r>
            <a:r>
              <a:rPr lang="ru-RU" i="1" dirty="0"/>
              <a:t>"в"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E4655D-0BF3-4FDD-A317-FF14C0376135}"/>
              </a:ext>
            </a:extLst>
          </p:cNvPr>
          <p:cNvSpPr txBox="1"/>
          <p:nvPr/>
        </p:nvSpPr>
        <p:spPr>
          <a:xfrm>
            <a:off x="6807331" y="1507609"/>
            <a:ext cx="58482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Слои и механизмы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Каждое слово "видит" все остальные слова в предложении и вычисляет их важность для себя.</a:t>
            </a:r>
            <a:br>
              <a:rPr lang="ru-RU" dirty="0"/>
            </a:br>
            <a:r>
              <a:rPr lang="ru-RU" dirty="0"/>
              <a:t>Например, в фразе "коричневая лиса" слово "коричневая" сильно влияет на значение "лиса".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Каждый слой содержит </a:t>
            </a:r>
            <a:r>
              <a:rPr lang="ru-RU" dirty="0" err="1"/>
              <a:t>полносвязную</a:t>
            </a:r>
            <a:r>
              <a:rPr lang="ru-RU" dirty="0"/>
              <a:t> нейросеть для дополнительной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210357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141C9-010D-405A-9561-D384AED5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24" y="273393"/>
            <a:ext cx="9576679" cy="714358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Тематическое моделирование с </a:t>
            </a:r>
            <a:r>
              <a:rPr lang="en-US" b="1" dirty="0" err="1">
                <a:solidFill>
                  <a:schemeClr val="accent1"/>
                </a:solidFill>
              </a:rPr>
              <a:t>BERTopic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AF1208-7785-4FBB-BD76-A1409E2D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7902F5-36BB-4364-92D7-330AABBC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147" y="4283123"/>
            <a:ext cx="6449325" cy="1600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1BE9D2-5DED-4433-AF15-A08A459D8D25}"/>
              </a:ext>
            </a:extLst>
          </p:cNvPr>
          <p:cNvSpPr txBox="1"/>
          <p:nvPr/>
        </p:nvSpPr>
        <p:spPr>
          <a:xfrm>
            <a:off x="903594" y="987751"/>
            <a:ext cx="11038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Мы проанализировали набор русскоязычных текстов с помощью современного подхода </a:t>
            </a:r>
            <a:r>
              <a:rPr lang="ru-RU" dirty="0" err="1"/>
              <a:t>BERTopic</a:t>
            </a:r>
            <a:r>
              <a:rPr lang="ru-RU" dirty="0"/>
              <a:t>, который сочетает </a:t>
            </a:r>
            <a:r>
              <a:rPr lang="ru-RU" dirty="0" err="1"/>
              <a:t>нейросетевые</a:t>
            </a:r>
            <a:r>
              <a:rPr lang="ru-RU" dirty="0"/>
              <a:t> </a:t>
            </a:r>
            <a:r>
              <a:rPr lang="ru-RU" dirty="0" err="1"/>
              <a:t>эмбеддинги</a:t>
            </a:r>
            <a:r>
              <a:rPr lang="ru-RU" dirty="0"/>
              <a:t> и алгоритмы кластеризации.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2F5D2-CB16-4919-B061-8C911EE31ED1}"/>
              </a:ext>
            </a:extLst>
          </p:cNvPr>
          <p:cNvSpPr txBox="1"/>
          <p:nvPr/>
        </p:nvSpPr>
        <p:spPr>
          <a:xfrm>
            <a:off x="903594" y="1942940"/>
            <a:ext cx="4951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Основные настройки:</a:t>
            </a:r>
            <a:endParaRPr lang="ru-RU" dirty="0"/>
          </a:p>
          <a:p>
            <a:r>
              <a:rPr lang="ru-RU" dirty="0"/>
              <a:t>1. Использовали </a:t>
            </a:r>
            <a:r>
              <a:rPr lang="ru-RU" dirty="0" err="1"/>
              <a:t>предобученную</a:t>
            </a:r>
            <a:r>
              <a:rPr lang="ru-RU" dirty="0"/>
              <a:t> модель для русского языка</a:t>
            </a:r>
          </a:p>
          <a:p>
            <a:r>
              <a:rPr lang="ru-RU" dirty="0"/>
              <a:t>2. Очистили тексты от стоп-слов и редких терминов</a:t>
            </a:r>
          </a:p>
          <a:p>
            <a:r>
              <a:rPr lang="ru-RU" dirty="0"/>
              <a:t>3. Применили алгоритмы UMAP и HDBSCAN для выделения тем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B28799-C07B-43F6-A610-B332B37955DE}"/>
              </a:ext>
            </a:extLst>
          </p:cNvPr>
          <p:cNvSpPr txBox="1"/>
          <p:nvPr/>
        </p:nvSpPr>
        <p:spPr>
          <a:xfrm>
            <a:off x="6388934" y="1942939"/>
            <a:ext cx="6190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Полученные темы:</a:t>
            </a:r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 Исторические материалы (</a:t>
            </a:r>
            <a:r>
              <a:rPr lang="ru-RU" dirty="0" err="1"/>
              <a:t>xix</a:t>
            </a:r>
            <a:r>
              <a:rPr lang="ru-RU" dirty="0"/>
              <a:t>, </a:t>
            </a:r>
            <a:r>
              <a:rPr lang="ru-RU" dirty="0" err="1"/>
              <a:t>xviii</a:t>
            </a:r>
            <a:r>
              <a:rPr lang="ru-RU" dirty="0"/>
              <a:t> века)</a:t>
            </a:r>
          </a:p>
          <a:p>
            <a:pPr>
              <a:buFont typeface="+mj-lt"/>
              <a:buAutoNum type="arabicPeriod"/>
            </a:pPr>
            <a:r>
              <a:rPr lang="ru-RU" dirty="0"/>
              <a:t> Научные публикации (природа, климат)</a:t>
            </a:r>
          </a:p>
          <a:p>
            <a:pPr>
              <a:buFont typeface="+mj-lt"/>
              <a:buAutoNum type="arabicPeriod"/>
            </a:pPr>
            <a:r>
              <a:rPr lang="ru-RU" dirty="0"/>
              <a:t> Технологии Apple (iPhone, </a:t>
            </a:r>
            <a:r>
              <a:rPr lang="ru-RU" dirty="0" err="1"/>
              <a:t>MacBook</a:t>
            </a:r>
            <a:r>
              <a:rPr lang="ru-RU" dirty="0"/>
              <a:t>)</a:t>
            </a:r>
          </a:p>
          <a:p>
            <a:pPr>
              <a:buFont typeface="+mj-lt"/>
              <a:buAutoNum type="arabicPeriod"/>
            </a:pPr>
            <a:r>
              <a:rPr lang="ru-RU" dirty="0"/>
              <a:t> Техника Samsung и других брендов</a:t>
            </a:r>
          </a:p>
          <a:p>
            <a:pPr>
              <a:buFont typeface="+mj-lt"/>
              <a:buAutoNum type="arabicPeriod"/>
            </a:pPr>
            <a:r>
              <a:rPr lang="ru-RU" dirty="0"/>
              <a:t> Бытовые приборы (Haier)</a:t>
            </a:r>
          </a:p>
        </p:txBody>
      </p:sp>
    </p:spTree>
    <p:extLst>
      <p:ext uri="{BB962C8B-B14F-4D97-AF65-F5344CB8AC3E}">
        <p14:creationId xmlns:p14="http://schemas.microsoft.com/office/powerpoint/2010/main" val="3909850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5075B-F783-46E5-A96D-F5C49E902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424" y="266377"/>
            <a:ext cx="9576679" cy="714358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Оценка качества тематического моделирования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879BAAB-06B8-43A6-8E87-BF15437AE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009A50-2F71-4C59-9EB9-BE83B9709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5"/>
          <a:stretch/>
        </p:blipFill>
        <p:spPr>
          <a:xfrm>
            <a:off x="6480175" y="1237096"/>
            <a:ext cx="6087910" cy="4334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119800-5E4A-4D68-9D83-0D9BEAF00906}"/>
              </a:ext>
            </a:extLst>
          </p:cNvPr>
          <p:cNvSpPr txBox="1"/>
          <p:nvPr/>
        </p:nvSpPr>
        <p:spPr>
          <a:xfrm>
            <a:off x="903595" y="1150642"/>
            <a:ext cx="57067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Распределение документов: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Исходные темы: политика, наука, спорт, литература, искусство, технологии (по ~500 документов)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Темы </a:t>
            </a:r>
            <a:r>
              <a:rPr lang="ru-RU" dirty="0" err="1"/>
              <a:t>BERTopic</a:t>
            </a:r>
            <a:r>
              <a:rPr lang="ru-RU" dirty="0"/>
              <a:t>: 7 кластеров (0-6) + 157 документов без 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7B012-ACDF-472F-8E0A-33BB557CEFF7}"/>
              </a:ext>
            </a:extLst>
          </p:cNvPr>
          <p:cNvSpPr txBox="1"/>
          <p:nvPr/>
        </p:nvSpPr>
        <p:spPr>
          <a:xfrm>
            <a:off x="903595" y="3540463"/>
            <a:ext cx="55765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Соответствие тем: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Наибольшее совпадение: литература (454 документа) попала в Тему 2 </a:t>
            </a:r>
            <a:r>
              <a:rPr lang="ru-RU" dirty="0" err="1"/>
              <a:t>BERTopic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Искусство: 498 документов распределились между несколькими темами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Некоторые темы (политика, наука) не были четко выделены моделью</a:t>
            </a:r>
          </a:p>
        </p:txBody>
      </p:sp>
    </p:spTree>
    <p:extLst>
      <p:ext uri="{BB962C8B-B14F-4D97-AF65-F5344CB8AC3E}">
        <p14:creationId xmlns:p14="http://schemas.microsoft.com/office/powerpoint/2010/main" val="329849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3C33D-CEDC-41BE-9B3A-65BB20B32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5" y="266054"/>
            <a:ext cx="9576679" cy="714358"/>
          </a:xfrm>
        </p:spPr>
        <p:txBody>
          <a:bodyPr/>
          <a:lstStyle/>
          <a:p>
            <a:r>
              <a:rPr lang="ru-RU" dirty="0">
                <a:solidFill>
                  <a:schemeClr val="accent1"/>
                </a:solidFill>
              </a:rPr>
              <a:t>Качественная оценка тем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8F1ACA-21A8-4824-9005-C39C8E1E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17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C54749A-ADD2-4CF9-9D02-08EEB8255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95" y="1063680"/>
            <a:ext cx="11451475" cy="47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72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DD6E-CCA5-374B-A5FC-E3FA356A6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D474C8-25A5-2E44-AA8C-A28CACCB194F}"/>
              </a:ext>
            </a:extLst>
          </p:cNvPr>
          <p:cNvSpPr txBox="1"/>
          <p:nvPr/>
        </p:nvSpPr>
        <p:spPr>
          <a:xfrm>
            <a:off x="913800" y="6125935"/>
            <a:ext cx="2146926" cy="33855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ru-RU" sz="140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Москва</a:t>
            </a:r>
            <a:endParaRPr lang="ru-R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89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9B9537-5682-E06D-5259-DE6A33C71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E39AF-56F0-2B3D-A328-AD43F39ADE15}"/>
              </a:ext>
            </a:extLst>
          </p:cNvPr>
          <p:cNvSpPr txBox="1"/>
          <p:nvPr/>
        </p:nvSpPr>
        <p:spPr>
          <a:xfrm>
            <a:off x="903595" y="966920"/>
            <a:ext cx="110317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Главная цель проекта — провести </a:t>
            </a:r>
            <a:r>
              <a:rPr lang="ru-RU" b="1" dirty="0"/>
              <a:t>тематическое моделирование текстов</a:t>
            </a:r>
            <a:r>
              <a:rPr lang="ru-RU" dirty="0"/>
              <a:t> из социальной сети с помощью современной модели </a:t>
            </a:r>
            <a:r>
              <a:rPr lang="ru-RU" b="1" dirty="0" err="1"/>
              <a:t>BERTopic</a:t>
            </a:r>
            <a:r>
              <a:rPr lang="ru-RU" dirty="0"/>
              <a:t>, чтобы:</a:t>
            </a:r>
          </a:p>
          <a:p>
            <a:pPr>
              <a:buNone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выявить скрытые темы</a:t>
            </a:r>
            <a:r>
              <a:rPr lang="ru-RU" dirty="0"/>
              <a:t> (смысловые кластеры) в текстах;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интерпретировать</a:t>
            </a:r>
            <a:r>
              <a:rPr lang="ru-RU" dirty="0"/>
              <a:t> каждую тему по ключевым словам;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визуализировать</a:t>
            </a:r>
            <a:r>
              <a:rPr lang="ru-RU" dirty="0"/>
              <a:t> распределение тем и их взаимосвязь;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сравнить</a:t>
            </a:r>
            <a:r>
              <a:rPr lang="ru-RU" dirty="0"/>
              <a:t> </a:t>
            </a:r>
            <a:r>
              <a:rPr lang="ru-RU" dirty="0" err="1"/>
              <a:t>BERTopic</a:t>
            </a:r>
            <a:r>
              <a:rPr lang="ru-RU" dirty="0"/>
              <a:t> с классическими методами (например, LDA);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получить </a:t>
            </a:r>
            <a:r>
              <a:rPr lang="ru-RU" b="1" dirty="0"/>
              <a:t>понятные и практически полезные выводы</a:t>
            </a:r>
            <a:r>
              <a:rPr lang="ru-RU" dirty="0"/>
              <a:t> о структуре и содержании текстов.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30854-E63E-C8B5-6EB4-BC840B97C104}"/>
              </a:ext>
            </a:extLst>
          </p:cNvPr>
          <p:cNvSpPr txBox="1"/>
          <p:nvPr/>
        </p:nvSpPr>
        <p:spPr>
          <a:xfrm>
            <a:off x="1055801" y="156086"/>
            <a:ext cx="4835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Цель и задачи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F21E10C-C0C5-CDBF-6901-47FB9EB5D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563" y="3611592"/>
            <a:ext cx="8952964" cy="286232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Сбор и загрузка текстовых данных.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Векторизация текстов с помощью модели BERT.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Очистка и предобработка текстов.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Проведение предварительного визуального анализа.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Тематическое моделирование с использованием классического метода (LDA).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Тематическое моделирование с использованием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BERTopic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Визуализация результатов.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Сравнение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BERTopic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LDA.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Сохранение модели.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Формулировка выводов.</a:t>
            </a:r>
          </a:p>
        </p:txBody>
      </p:sp>
    </p:spTree>
    <p:extLst>
      <p:ext uri="{BB962C8B-B14F-4D97-AF65-F5344CB8AC3E}">
        <p14:creationId xmlns:p14="http://schemas.microsoft.com/office/powerpoint/2010/main" val="364375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EB337FF-4BDA-9C03-7A89-4928A940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54A83D-E5A9-E0DD-AE35-F2C47C315F1C}"/>
              </a:ext>
            </a:extLst>
          </p:cNvPr>
          <p:cNvSpPr txBox="1"/>
          <p:nvPr/>
        </p:nvSpPr>
        <p:spPr>
          <a:xfrm>
            <a:off x="1128858" y="189432"/>
            <a:ext cx="95988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accent1"/>
                </a:solidFill>
              </a:rPr>
              <a:t>Вывод по этапу предобработки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8F6C95-023C-961E-281C-E8E289B1025F}"/>
              </a:ext>
            </a:extLst>
          </p:cNvPr>
          <p:cNvSpPr txBox="1"/>
          <p:nvPr/>
        </p:nvSpPr>
        <p:spPr>
          <a:xfrm>
            <a:off x="1128858" y="1349054"/>
            <a:ext cx="101927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Выполненные действия</a:t>
            </a:r>
          </a:p>
          <a:p>
            <a:pPr>
              <a:buFont typeface="+mj-lt"/>
              <a:buAutoNum type="arabicPeriod"/>
            </a:pPr>
            <a:r>
              <a:rPr lang="ru-RU" dirty="0"/>
              <a:t>Загружен датасет из 2950 текстов с равномерным распределением по 6 тематикам (политика, наука, искусство, литература, спорт, технологии)</a:t>
            </a:r>
          </a:p>
          <a:p>
            <a:pPr>
              <a:buFont typeface="+mj-lt"/>
              <a:buAutoNum type="arabicPeriod"/>
            </a:pPr>
            <a:r>
              <a:rPr lang="ru-RU" dirty="0"/>
              <a:t>Проведена предобработка текстов: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Очистка от URL, HTML-тегов, пунктуации, цифр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/>
              <a:t>Токенизация</a:t>
            </a:r>
            <a:r>
              <a:rPr lang="ru-RU" dirty="0"/>
              <a:t> с использованием специализированных инструментов для русского языка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Удаление стоп-слов и малоинформативных слов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 err="1"/>
              <a:t>Лемматизация</a:t>
            </a:r>
            <a:r>
              <a:rPr lang="ru-RU" dirty="0"/>
              <a:t> с помощью pymystem3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dirty="0"/>
              <a:t>Фильтрация редких (менее 5 упоминаний) и слишком частых слов (встречающихся более чем в 50% документов)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222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4805FF6-3C0E-EE27-3373-457BF692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029AB-6B8D-961F-2B78-E40DE6721A8A}"/>
              </a:ext>
            </a:extLst>
          </p:cNvPr>
          <p:cNvSpPr txBox="1"/>
          <p:nvPr/>
        </p:nvSpPr>
        <p:spPr>
          <a:xfrm>
            <a:off x="997863" y="153255"/>
            <a:ext cx="1064424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</a:rPr>
              <a:t>Результаты</a:t>
            </a:r>
          </a:p>
          <a:p>
            <a:pPr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После предобработки сохранено 2924 текста (отфильтровано 26 текстов)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Распределение по темам осталось относительно равномерным, небольшое уменьшение в категориях "искусство" (476) и "технологии" (448)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Средняя длина текста после предобработки - 63.8 токенов, медианная - 28 токенов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Выявлены наиболее частотные слова в корпусе: "история", "</a:t>
            </a:r>
            <a:r>
              <a:rPr lang="ru-RU" dirty="0" err="1"/>
              <a:t>россия</a:t>
            </a:r>
            <a:r>
              <a:rPr lang="ru-RU" dirty="0"/>
              <a:t>", "год", "книга", "первый"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Исключено 18892 слова с низкой частотой или слишком высокой встречаемостью</a:t>
            </a:r>
          </a:p>
        </p:txBody>
      </p:sp>
    </p:spTree>
    <p:extLst>
      <p:ext uri="{BB962C8B-B14F-4D97-AF65-F5344CB8AC3E}">
        <p14:creationId xmlns:p14="http://schemas.microsoft.com/office/powerpoint/2010/main" val="247138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32D07494-2358-6510-50CB-C4347FB8C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768" y="1594620"/>
            <a:ext cx="8264143" cy="4340225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6FE3A4-9742-7F73-A62F-6A147F93E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674CF68-0693-EE19-FEE0-E783DC2D2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8119" y="266377"/>
            <a:ext cx="957308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Топ-20 наиболее частых слов после фильтрации: [('история', 1674), ('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россия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1589), ('год', 1483), ('книга', 1168), ('первый', 1146), ('русский', 1014), ('автор', 954), ('который', 927), ('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alias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865), ('новый', 725), ('описание', 717), ('издание', 634), ('война', 625), ('век', 620), ('название', 604), ('военный', 571), ('художник', 568), ('президент', 561), ('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club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556), ('глава', 555)]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385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389829E-DB27-3309-83ED-948EA2611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D81184-CA83-6F36-2142-5C602F1BED28}"/>
              </a:ext>
            </a:extLst>
          </p:cNvPr>
          <p:cNvSpPr txBox="1"/>
          <p:nvPr/>
        </p:nvSpPr>
        <p:spPr>
          <a:xfrm>
            <a:off x="1053446" y="162682"/>
            <a:ext cx="10004196" cy="470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3200" b="1" dirty="0">
                <a:solidFill>
                  <a:schemeClr val="accent1"/>
                </a:solidFill>
              </a:rPr>
              <a:t>Значимость результатов</a:t>
            </a:r>
          </a:p>
          <a:p>
            <a:pPr>
              <a:buNone/>
            </a:pPr>
            <a:endParaRPr lang="ru-RU" sz="3200" b="1" dirty="0">
              <a:solidFill>
                <a:schemeClr val="accent1"/>
              </a:solidFill>
            </a:endParaRPr>
          </a:p>
          <a:p>
            <a:pPr>
              <a:buNone/>
            </a:pPr>
            <a:endParaRPr lang="ru-RU" sz="3200" b="1" dirty="0">
              <a:solidFill>
                <a:schemeClr val="accent1"/>
              </a:solidFill>
            </a:endParaRPr>
          </a:p>
          <a:p>
            <a:pPr>
              <a:buNone/>
            </a:pPr>
            <a:endParaRPr lang="ru-RU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Предобработанный</a:t>
            </a:r>
            <a:r>
              <a:rPr lang="ru-RU" dirty="0"/>
              <a:t> корпус подготовлен для применения методов тематического моделирования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Удаление неинформативных слов позволит повысить качество выделяемых тем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Лемматизация</a:t>
            </a:r>
            <a:r>
              <a:rPr lang="ru-RU" dirty="0"/>
              <a:t> улучшит согласованность анализа, объединив различные формы одних и тех же слов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Создан сбалансированный датасет, который позволит корректно сравнивать различные подходы к тематическому моделированию</a:t>
            </a:r>
          </a:p>
        </p:txBody>
      </p:sp>
    </p:spTree>
    <p:extLst>
      <p:ext uri="{BB962C8B-B14F-4D97-AF65-F5344CB8AC3E}">
        <p14:creationId xmlns:p14="http://schemas.microsoft.com/office/powerpoint/2010/main" val="389136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252CF98F-E6A0-C9AB-DFF8-B9514C13F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95" y="1118181"/>
            <a:ext cx="10160243" cy="4839559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8239A5-0DCA-8B1B-082E-86F9137FA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173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DF649E-4F3E-8AF1-65E9-964EC682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657" y="263055"/>
            <a:ext cx="9515596" cy="58203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LSA (Latent Semantic Analysis)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9A00BFA-494E-8B7A-2E3D-4FD96BC6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9758F0-7555-99B3-5FDB-9E283812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491" y="1196255"/>
            <a:ext cx="7484662" cy="47991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66A54-2B61-4AB2-ADCE-2F4196B62B4A}"/>
              </a:ext>
            </a:extLst>
          </p:cNvPr>
          <p:cNvSpPr txBox="1"/>
          <p:nvPr/>
        </p:nvSpPr>
        <p:spPr>
          <a:xfrm>
            <a:off x="253197" y="845090"/>
            <a:ext cx="50427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Как работает:</a:t>
            </a:r>
          </a:p>
          <a:p>
            <a:endParaRPr lang="ru-RU" dirty="0"/>
          </a:p>
          <a:p>
            <a:pPr>
              <a:buFont typeface="+mj-lt"/>
              <a:buAutoNum type="arabicPeriod"/>
            </a:pPr>
            <a:r>
              <a:rPr lang="ru-RU" dirty="0"/>
              <a:t> Преобразует текст в матрицу "документы × слова"</a:t>
            </a:r>
          </a:p>
          <a:p>
            <a:pPr>
              <a:buFont typeface="+mj-lt"/>
              <a:buAutoNum type="arabicPeriod"/>
            </a:pPr>
            <a:r>
              <a:rPr lang="ru-RU" dirty="0"/>
              <a:t> Применяет сингулярное разложение (SVD)</a:t>
            </a:r>
          </a:p>
          <a:p>
            <a:pPr>
              <a:buFont typeface="+mj-lt"/>
              <a:buAutoNum type="arabicPeriod"/>
            </a:pPr>
            <a:r>
              <a:rPr lang="ru-RU" dirty="0"/>
              <a:t> Выделяет скрытые тематические паттерны</a:t>
            </a:r>
          </a:p>
          <a:p>
            <a:endParaRPr lang="ru-RU" b="1" dirty="0"/>
          </a:p>
          <a:p>
            <a:r>
              <a:rPr lang="ru-RU" b="1" dirty="0"/>
              <a:t>Ключевые свойства: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Объединяет семантически близкие слова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Уменьшает размерность 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Устойчив к синонимии</a:t>
            </a:r>
          </a:p>
          <a:p>
            <a:endParaRPr lang="ru-RU" b="1" dirty="0"/>
          </a:p>
          <a:p>
            <a:r>
              <a:rPr lang="ru-RU" b="1" dirty="0"/>
              <a:t>Оптимальное число тем: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Протестированы варианты: 5, 10, 15, 20, 30 тем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Лучший результат: 30 тем (объясненная дисперсия = 0.146)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203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A3BC561-C2F1-DAD2-3E78-C6E6BD27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53" y="266376"/>
            <a:ext cx="6686097" cy="91472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LDA (Latent Dirichlet Allocation) </a:t>
            </a:r>
            <a:r>
              <a:rPr lang="ru-RU" dirty="0">
                <a:solidFill>
                  <a:schemeClr val="accent1"/>
                </a:solidFill>
              </a:rPr>
              <a:t>с использованием </a:t>
            </a:r>
            <a:r>
              <a:rPr lang="en-GB" dirty="0">
                <a:solidFill>
                  <a:schemeClr val="accent1"/>
                </a:solidFill>
              </a:rPr>
              <a:t>scikit-learn</a:t>
            </a:r>
            <a:endParaRPr lang="ru-RU" dirty="0">
              <a:solidFill>
                <a:schemeClr val="accent1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FDBD8D4-CDD9-DBEE-FAE9-CC5267F6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4391C-B8C0-B24A-A837-31626741744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CE5B0F-2EE2-4C83-A940-CE22F798E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018" y="1181099"/>
            <a:ext cx="7251532" cy="4737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EFF0A4-DF9B-4A07-AEC4-F68DD99E2339}"/>
              </a:ext>
            </a:extLst>
          </p:cNvPr>
          <p:cNvSpPr txBox="1"/>
          <p:nvPr/>
        </p:nvSpPr>
        <p:spPr>
          <a:xfrm>
            <a:off x="534529" y="1450112"/>
            <a:ext cx="48756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r>
              <a:rPr lang="ru-RU" dirty="0"/>
              <a:t>• Вероятностная модель для выделения скрытых тем</a:t>
            </a:r>
          </a:p>
          <a:p>
            <a:br>
              <a:rPr lang="ru-RU" dirty="0"/>
            </a:br>
            <a:r>
              <a:rPr lang="ru-RU" dirty="0"/>
              <a:t>• Оценка качества: метрика </a:t>
            </a:r>
            <a:r>
              <a:rPr lang="ru-RU" dirty="0" err="1"/>
              <a:t>перплексии</a:t>
            </a:r>
            <a:endParaRPr lang="ru-RU" dirty="0"/>
          </a:p>
          <a:p>
            <a:br>
              <a:rPr lang="ru-RU" dirty="0"/>
            </a:br>
            <a:r>
              <a:rPr lang="ru-RU" dirty="0"/>
              <a:t>• Тестировали модели с 5-30 темами</a:t>
            </a:r>
          </a:p>
          <a:p>
            <a:br>
              <a:rPr lang="ru-RU" dirty="0"/>
            </a:br>
            <a:r>
              <a:rPr lang="ru-RU" dirty="0"/>
              <a:t>• Лучший результат: 5 тем (</a:t>
            </a:r>
            <a:r>
              <a:rPr lang="ru-RU" dirty="0" err="1"/>
              <a:t>перплексия</a:t>
            </a:r>
            <a:r>
              <a:rPr lang="ru-RU" dirty="0"/>
              <a:t> = 1533.96)</a:t>
            </a:r>
          </a:p>
          <a:p>
            <a:br>
              <a:rPr lang="ru-RU" dirty="0"/>
            </a:br>
            <a:r>
              <a:rPr lang="ru-RU" dirty="0"/>
              <a:t>• </a:t>
            </a:r>
            <a:r>
              <a:rPr lang="ru-RU" dirty="0" err="1"/>
              <a:t>Перплексия</a:t>
            </a:r>
            <a:r>
              <a:rPr lang="ru-RU" dirty="0"/>
              <a:t> растет с увеличением числа тем</a:t>
            </a:r>
          </a:p>
        </p:txBody>
      </p:sp>
    </p:spTree>
    <p:extLst>
      <p:ext uri="{BB962C8B-B14F-4D97-AF65-F5344CB8AC3E}">
        <p14:creationId xmlns:p14="http://schemas.microsoft.com/office/powerpoint/2010/main" val="2536317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RANEPA_management">
      <a:dk1>
        <a:srgbClr val="000000"/>
      </a:dk1>
      <a:lt1>
        <a:srgbClr val="FFFFFF"/>
      </a:lt1>
      <a:dk2>
        <a:srgbClr val="404040"/>
      </a:dk2>
      <a:lt2>
        <a:srgbClr val="E7E6E6"/>
      </a:lt2>
      <a:accent1>
        <a:srgbClr val="3F5CBD"/>
      </a:accent1>
      <a:accent2>
        <a:srgbClr val="ED7D31"/>
      </a:accent2>
      <a:accent3>
        <a:srgbClr val="879DC1"/>
      </a:accent3>
      <a:accent4>
        <a:srgbClr val="FF5C36"/>
      </a:accent4>
      <a:accent5>
        <a:srgbClr val="A30236"/>
      </a:accent5>
      <a:accent6>
        <a:srgbClr val="12A3AD"/>
      </a:accent6>
      <a:hlink>
        <a:srgbClr val="6D6D6D"/>
      </a:hlink>
      <a:folHlink>
        <a:srgbClr val="AFABA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</TotalTime>
  <Words>1195</Words>
  <Application>Microsoft Office PowerPoint</Application>
  <PresentationFormat>Произвольный</PresentationFormat>
  <Paragraphs>167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Calibri</vt:lpstr>
      <vt:lpstr>Тема Office</vt:lpstr>
      <vt:lpstr>«Topic Modelling»</vt:lpstr>
      <vt:lpstr>Презентация PowerPoint</vt:lpstr>
      <vt:lpstr>Презентация PowerPoint</vt:lpstr>
      <vt:lpstr>Презентация PowerPoint</vt:lpstr>
      <vt:lpstr>Топ-20 наиболее частых слов после фильтрации: [('история', 1674), ('россия', 1589), ('год', 1483), ('книга', 1168), ('первый', 1146), ('русский', 1014), ('автор', 954), ('который', 927), ('alias', 865), ('новый', 725), ('описание', 717), ('издание', 634), ('война', 625), ('век', 620), ('название', 604), ('военный', 571), ('художник', 568), ('президент', 561), ('club', 556), ('глава', 555)] </vt:lpstr>
      <vt:lpstr>Презентация PowerPoint</vt:lpstr>
      <vt:lpstr>Презентация PowerPoint</vt:lpstr>
      <vt:lpstr>LSA (Latent Semantic Analysis)</vt:lpstr>
      <vt:lpstr>LDA (Latent Dirichlet Allocation) с использованием scikit-learn</vt:lpstr>
      <vt:lpstr>LDA использованием gensim (с расчетом когерентности)</vt:lpstr>
      <vt:lpstr>pLSA (Probabilistic Latent Semantic Analysis)</vt:lpstr>
      <vt:lpstr>Сравнение когерентности тем </vt:lpstr>
      <vt:lpstr>Нейросетевые методы BERT</vt:lpstr>
      <vt:lpstr>Архитектура BERT</vt:lpstr>
      <vt:lpstr>Тематическое моделирование с BERTopic</vt:lpstr>
      <vt:lpstr>Оценка качества тематического моделирования</vt:lpstr>
      <vt:lpstr>Качественная оценка тем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slavo4ka</cp:lastModifiedBy>
  <cp:revision>262</cp:revision>
  <dcterms:created xsi:type="dcterms:W3CDTF">2022-10-16T16:54:41Z</dcterms:created>
  <dcterms:modified xsi:type="dcterms:W3CDTF">2025-05-15T17:02:33Z</dcterms:modified>
</cp:coreProperties>
</file>