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BC7A3-951B-4D11-A31F-D04A50340492}" v="6" dt="2023-04-28T21:31:48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nytskyy, Slava" userId="6c9a36ec-2177-4c71-9d2b-b4582c7eea5e" providerId="ADAL" clId="{358BC7A3-951B-4D11-A31F-D04A50340492}"/>
    <pc:docChg chg="custSel addSld modSld">
      <pc:chgData name="Ilnytskyy, Slava" userId="6c9a36ec-2177-4c71-9d2b-b4582c7eea5e" providerId="ADAL" clId="{358BC7A3-951B-4D11-A31F-D04A50340492}" dt="2023-04-28T21:51:28.683" v="2584" actId="1037"/>
      <pc:docMkLst>
        <pc:docMk/>
      </pc:docMkLst>
      <pc:sldChg chg="addSp modSp mod">
        <pc:chgData name="Ilnytskyy, Slava" userId="6c9a36ec-2177-4c71-9d2b-b4582c7eea5e" providerId="ADAL" clId="{358BC7A3-951B-4D11-A31F-D04A50340492}" dt="2023-04-28T21:50:24.461" v="2583" actId="1036"/>
        <pc:sldMkLst>
          <pc:docMk/>
          <pc:sldMk cId="3215702673" sldId="256"/>
        </pc:sldMkLst>
        <pc:spChg chg="mod">
          <ac:chgData name="Ilnytskyy, Slava" userId="6c9a36ec-2177-4c71-9d2b-b4582c7eea5e" providerId="ADAL" clId="{358BC7A3-951B-4D11-A31F-D04A50340492}" dt="2023-04-28T21:50:24.461" v="2583" actId="1036"/>
          <ac:spMkLst>
            <pc:docMk/>
            <pc:sldMk cId="3215702673" sldId="256"/>
            <ac:spMk id="4" creationId="{C2424606-69A6-94E5-A53D-DC20D00AC815}"/>
          </ac:spMkLst>
        </pc:spChg>
        <pc:spChg chg="add mod">
          <ac:chgData name="Ilnytskyy, Slava" userId="6c9a36ec-2177-4c71-9d2b-b4582c7eea5e" providerId="ADAL" clId="{358BC7A3-951B-4D11-A31F-D04A50340492}" dt="2023-04-28T21:50:24.461" v="2583" actId="1036"/>
          <ac:spMkLst>
            <pc:docMk/>
            <pc:sldMk cId="3215702673" sldId="256"/>
            <ac:spMk id="5" creationId="{4369A1AA-EFC6-E780-7B5A-73415C9AE738}"/>
          </ac:spMkLst>
        </pc:spChg>
      </pc:sldChg>
      <pc:sldChg chg="addSp modSp mod">
        <pc:chgData name="Ilnytskyy, Slava" userId="6c9a36ec-2177-4c71-9d2b-b4582c7eea5e" providerId="ADAL" clId="{358BC7A3-951B-4D11-A31F-D04A50340492}" dt="2023-04-28T21:51:28.683" v="2584" actId="1037"/>
        <pc:sldMkLst>
          <pc:docMk/>
          <pc:sldMk cId="1165201403" sldId="257"/>
        </pc:sldMkLst>
        <pc:spChg chg="add mod">
          <ac:chgData name="Ilnytskyy, Slava" userId="6c9a36ec-2177-4c71-9d2b-b4582c7eea5e" providerId="ADAL" clId="{358BC7A3-951B-4D11-A31F-D04A50340492}" dt="2023-04-28T21:51:28.683" v="2584" actId="1037"/>
          <ac:spMkLst>
            <pc:docMk/>
            <pc:sldMk cId="1165201403" sldId="257"/>
            <ac:spMk id="4" creationId="{663D7B5C-0CA6-6042-1BD6-746651CCE8F0}"/>
          </ac:spMkLst>
        </pc:spChg>
        <pc:spChg chg="add mod">
          <ac:chgData name="Ilnytskyy, Slava" userId="6c9a36ec-2177-4c71-9d2b-b4582c7eea5e" providerId="ADAL" clId="{358BC7A3-951B-4D11-A31F-D04A50340492}" dt="2023-04-28T21:37:25.791" v="2162" actId="113"/>
          <ac:spMkLst>
            <pc:docMk/>
            <pc:sldMk cId="1165201403" sldId="257"/>
            <ac:spMk id="5" creationId="{B07F3E4A-2665-D40D-1C0C-C09E360B98A6}"/>
          </ac:spMkLst>
        </pc:spChg>
      </pc:sldChg>
      <pc:sldChg chg="addSp delSp modSp new mod">
        <pc:chgData name="Ilnytskyy, Slava" userId="6c9a36ec-2177-4c71-9d2b-b4582c7eea5e" providerId="ADAL" clId="{358BC7A3-951B-4D11-A31F-D04A50340492}" dt="2023-04-28T21:43:13.543" v="2490" actId="20577"/>
        <pc:sldMkLst>
          <pc:docMk/>
          <pc:sldMk cId="1013634383" sldId="258"/>
        </pc:sldMkLst>
        <pc:spChg chg="del">
          <ac:chgData name="Ilnytskyy, Slava" userId="6c9a36ec-2177-4c71-9d2b-b4582c7eea5e" providerId="ADAL" clId="{358BC7A3-951B-4D11-A31F-D04A50340492}" dt="2023-04-28T21:02:33.494" v="1456" actId="478"/>
          <ac:spMkLst>
            <pc:docMk/>
            <pc:sldMk cId="1013634383" sldId="258"/>
            <ac:spMk id="2" creationId="{F7DB7FC4-38B5-2B2B-11A7-C97DF67F609A}"/>
          </ac:spMkLst>
        </pc:spChg>
        <pc:spChg chg="del">
          <ac:chgData name="Ilnytskyy, Slava" userId="6c9a36ec-2177-4c71-9d2b-b4582c7eea5e" providerId="ADAL" clId="{358BC7A3-951B-4D11-A31F-D04A50340492}" dt="2023-04-28T21:02:31.248" v="1455" actId="478"/>
          <ac:spMkLst>
            <pc:docMk/>
            <pc:sldMk cId="1013634383" sldId="258"/>
            <ac:spMk id="3" creationId="{5C65687F-F749-466B-C1A6-DD341569241D}"/>
          </ac:spMkLst>
        </pc:spChg>
        <pc:spChg chg="add mod">
          <ac:chgData name="Ilnytskyy, Slava" userId="6c9a36ec-2177-4c71-9d2b-b4582c7eea5e" providerId="ADAL" clId="{358BC7A3-951B-4D11-A31F-D04A50340492}" dt="2023-04-28T21:02:41.139" v="1457"/>
          <ac:spMkLst>
            <pc:docMk/>
            <pc:sldMk cId="1013634383" sldId="258"/>
            <ac:spMk id="4" creationId="{87D09197-2A4C-DDB9-89E5-CAEB5AB53584}"/>
          </ac:spMkLst>
        </pc:spChg>
        <pc:spChg chg="add del mod">
          <ac:chgData name="Ilnytskyy, Slava" userId="6c9a36ec-2177-4c71-9d2b-b4582c7eea5e" providerId="ADAL" clId="{358BC7A3-951B-4D11-A31F-D04A50340492}" dt="2023-04-28T21:30:42.324" v="1461"/>
          <ac:spMkLst>
            <pc:docMk/>
            <pc:sldMk cId="1013634383" sldId="258"/>
            <ac:spMk id="5" creationId="{806549DA-EB2B-AD40-32C0-3726B448185C}"/>
          </ac:spMkLst>
        </pc:spChg>
        <pc:spChg chg="add mod">
          <ac:chgData name="Ilnytskyy, Slava" userId="6c9a36ec-2177-4c71-9d2b-b4582c7eea5e" providerId="ADAL" clId="{358BC7A3-951B-4D11-A31F-D04A50340492}" dt="2023-04-28T21:43:13.543" v="2490" actId="20577"/>
          <ac:spMkLst>
            <pc:docMk/>
            <pc:sldMk cId="1013634383" sldId="258"/>
            <ac:spMk id="6" creationId="{92DBF01F-12AF-32FF-2DBE-E79E938479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C94-84C6-A319-6AED-807784CFF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470FD-5E48-20DD-498C-FF2EA2582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B628-1D13-1E9D-EE79-9268DCD3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0B0E-AF8B-4487-A865-2A443886C1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9D5C-C5A1-4119-6EF0-1C4305F5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11D8-3F3C-8295-0D04-FC552171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3980-755E-4797-BFCB-BC6832E7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3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FF3B-DA7A-F498-7CD7-84D9356C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1987A-39C3-F49C-45E0-712ED222E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3C713-BB3C-271F-ABFC-909B8BB1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0B0E-AF8B-4487-A865-2A443886C1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8A8CF-1F4D-C36C-BF0F-8B546AE3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B4E3-E11D-9B13-46D5-DB2301EA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3980-755E-4797-BFCB-BC6832E7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2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9868D-96A1-ADFA-2045-F329C6177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EAC65-0900-1FB4-20B5-B5A3CA4D2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3D33-1CCD-C5EA-90A1-6DEE9189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0B0E-AF8B-4487-A865-2A443886C1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63D7-95D6-4E4C-AD86-EA3642A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8B7D-2C94-BE60-0DDC-82A378D8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3980-755E-4797-BFCB-BC6832E7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2016-1293-E88F-0AAF-E29F5A80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B960-C438-6DF5-A241-6766899E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E09E-3B3C-5013-6A3E-9751B3A5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0B0E-AF8B-4487-A865-2A443886C1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F2499-F36B-79C0-BAFF-A1E00125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E79A-D43A-C743-C8B9-23C9CA2B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3980-755E-4797-BFCB-BC6832E7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51CA-C9E3-0C1B-04B2-11A10F23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48E66-3A1C-D58E-2789-A3ED72FE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DCC8-4947-F4AD-5B5F-592B4E7E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0B0E-AF8B-4487-A865-2A443886C1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FABF9-66EA-9649-1D0A-751C0A12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E5A8-C975-240A-9912-6A8D72F1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3980-755E-4797-BFCB-BC6832E7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5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0B79-1661-708A-97AA-93164BCA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D607-6462-2841-75FC-642B59C8E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C8C84-54F1-AEC1-1275-D4C70526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FEFD-B83E-EF25-E10B-AF67F974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0B0E-AF8B-4487-A865-2A443886C1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63120-B8D4-72FD-B92D-FED6A1F5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EF1D3-91E8-40AC-233F-5577818E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3980-755E-4797-BFCB-BC6832E7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5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0D5B-ED03-940D-0D3D-875A1CD5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7D7F-BA5D-5155-F497-62196310E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272EC-B44A-5CC1-96D3-5D01BED98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6A56B-C188-A71F-F24E-57838D137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0F42F-F9BB-A3C4-23EC-EC359B350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BCDDE-8325-189D-C073-FD625C35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0B0E-AF8B-4487-A865-2A443886C1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EA819-0EB1-4E10-83CF-95AF5E07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91E7B-C1BA-8D79-FE86-92D15733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3980-755E-4797-BFCB-BC6832E7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3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13F6-3CD2-B906-4765-5283D397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855FB-6823-1B65-1BA5-1CC0D9D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0B0E-AF8B-4487-A865-2A443886C1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DF325-60EB-DF20-6FC8-0D88D97A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9B486-FE32-7350-3727-E10EDF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3980-755E-4797-BFCB-BC6832E7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8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1DE6D-F9F9-F016-2952-DD5CE187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0B0E-AF8B-4487-A865-2A443886C1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5B0C8-D21B-8AD9-6291-52B4A179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62E42-68F8-59AB-1499-09805603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3980-755E-4797-BFCB-BC6832E7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5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7DC7-7A21-C7C4-15C0-2C9588D8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E360-554C-3FD8-DDA9-F6ECB0D1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91E1D-EFC5-9043-9D4C-CF6F7CB5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F0B3-B584-0E73-4B87-7AF855E4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0B0E-AF8B-4487-A865-2A443886C1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BF7B6-7CFE-F49A-F8C9-63100C48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42ABB-D199-0CEF-58A1-57CED07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3980-755E-4797-BFCB-BC6832E7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0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4C93-5BCB-1B52-385E-35790391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14412-1663-63AC-983C-1878198E0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BCDE9-93D9-219D-162A-38E2A7012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877F2-16BC-CCCA-C815-3388C415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0B0E-AF8B-4487-A865-2A443886C1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4B34-4DD3-5517-EA5E-F971D611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4D705-0C12-E7CC-894D-CA752DA2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3980-755E-4797-BFCB-BC6832E7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B6461-D995-067B-6569-EB78D5C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C197-67C5-42F6-F5EE-41D02A80A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7986-C2A4-C624-02C3-416F68649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0B0E-AF8B-4487-A865-2A443886C127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AB816-A9B0-BFA3-E43F-69EE62BEB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F609-2C62-CC7C-745F-167E1777B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3980-755E-4797-BFCB-BC6832E7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424606-69A6-94E5-A53D-DC20D00AC815}"/>
              </a:ext>
            </a:extLst>
          </p:cNvPr>
          <p:cNvSpPr txBox="1"/>
          <p:nvPr/>
        </p:nvSpPr>
        <p:spPr>
          <a:xfrm>
            <a:off x="3434080" y="153745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Capstone project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9A1AA-EFC6-E780-7B5A-73415C9AE738}"/>
              </a:ext>
            </a:extLst>
          </p:cNvPr>
          <p:cNvSpPr txBox="1"/>
          <p:nvPr/>
        </p:nvSpPr>
        <p:spPr>
          <a:xfrm>
            <a:off x="1775337" y="2653268"/>
            <a:ext cx="9197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Workflow based on simulated reads to design and complete on your own</a:t>
            </a:r>
          </a:p>
        </p:txBody>
      </p:sp>
    </p:spTree>
    <p:extLst>
      <p:ext uri="{BB962C8B-B14F-4D97-AF65-F5344CB8AC3E}">
        <p14:creationId xmlns:p14="http://schemas.microsoft.com/office/powerpoint/2010/main" val="321570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D7B5C-0CA6-6042-1BD6-746651CCE8F0}"/>
              </a:ext>
            </a:extLst>
          </p:cNvPr>
          <p:cNvSpPr txBox="1"/>
          <p:nvPr/>
        </p:nvSpPr>
        <p:spPr>
          <a:xfrm>
            <a:off x="4368800" y="77780"/>
            <a:ext cx="3437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Workflow to complete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F3E4A-2665-D40D-1C0C-C09E360B98A6}"/>
              </a:ext>
            </a:extLst>
          </p:cNvPr>
          <p:cNvSpPr txBox="1"/>
          <p:nvPr/>
        </p:nvSpPr>
        <p:spPr>
          <a:xfrm>
            <a:off x="708749" y="655848"/>
            <a:ext cx="104006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</a:t>
            </a:r>
            <a:r>
              <a:rPr lang="en-US" sz="2000" dirty="0"/>
              <a:t> document all steps of capstone workflow in your </a:t>
            </a:r>
            <a:r>
              <a:rPr lang="en-US" sz="2000" b="1" dirty="0" err="1"/>
              <a:t>github</a:t>
            </a:r>
            <a:r>
              <a:rPr lang="en-US" sz="2000" dirty="0"/>
              <a:t> repository 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Create a new directory </a:t>
            </a:r>
            <a:r>
              <a:rPr lang="en-US" sz="2000" b="1" dirty="0"/>
              <a:t>capstone_1</a:t>
            </a:r>
            <a:r>
              <a:rPr lang="en-US" sz="2000" dirty="0"/>
              <a:t>, this will be our working directory.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While working on this project maintain clear directory structure and corresponding documentation.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dirty="0"/>
              <a:t>We will work with </a:t>
            </a:r>
            <a:r>
              <a:rPr lang="en-US" sz="2000" i="1" dirty="0"/>
              <a:t>Yersinia enterocolitica subsp. </a:t>
            </a:r>
            <a:r>
              <a:rPr lang="en-US" sz="2000" i="1" dirty="0" err="1"/>
              <a:t>Palearctica</a:t>
            </a:r>
            <a:r>
              <a:rPr lang="en-US" sz="2000" i="1" dirty="0"/>
              <a:t> Y11</a:t>
            </a:r>
            <a:r>
              <a:rPr lang="en-US" sz="2000" dirty="0"/>
              <a:t> with the NCBI accession number </a:t>
            </a:r>
            <a:r>
              <a:rPr lang="en-US" sz="2000" b="1" i="0" dirty="0">
                <a:solidFill>
                  <a:srgbClr val="444444"/>
                </a:solidFill>
                <a:effectLst/>
              </a:rPr>
              <a:t>FR729477.2</a:t>
            </a:r>
            <a:r>
              <a:rPr lang="en-US" sz="2000" i="0" dirty="0">
                <a:solidFill>
                  <a:srgbClr val="444444"/>
                </a:solidFill>
                <a:effectLst/>
              </a:rPr>
              <a:t>. Also, download gene annotation file in </a:t>
            </a:r>
            <a:r>
              <a:rPr lang="en-US" sz="2000" b="1" i="0" dirty="0" err="1">
                <a:solidFill>
                  <a:srgbClr val="444444"/>
                </a:solidFill>
                <a:effectLst/>
              </a:rPr>
              <a:t>gff</a:t>
            </a:r>
            <a:r>
              <a:rPr lang="en-US" sz="2000" b="1" i="0" dirty="0">
                <a:solidFill>
                  <a:srgbClr val="444444"/>
                </a:solidFill>
                <a:effectLst/>
              </a:rPr>
              <a:t> </a:t>
            </a:r>
            <a:r>
              <a:rPr lang="en-US" sz="2000" i="0" dirty="0">
                <a:solidFill>
                  <a:srgbClr val="444444"/>
                </a:solidFill>
                <a:effectLst/>
              </a:rPr>
              <a:t>format for the same genome.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rgbClr val="444444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444444"/>
                </a:solidFill>
              </a:rPr>
              <a:t>Simulate paired-end reads in </a:t>
            </a:r>
            <a:r>
              <a:rPr lang="en-US" sz="2000" dirty="0" err="1">
                <a:solidFill>
                  <a:srgbClr val="444444"/>
                </a:solidFill>
              </a:rPr>
              <a:t>fastq</a:t>
            </a:r>
            <a:r>
              <a:rPr lang="en-US" sz="2000" dirty="0">
                <a:solidFill>
                  <a:srgbClr val="444444"/>
                </a:solidFill>
              </a:rPr>
              <a:t> format with the length of </a:t>
            </a:r>
            <a:r>
              <a:rPr lang="en-US" sz="2000" u="sng" dirty="0">
                <a:solidFill>
                  <a:srgbClr val="444444"/>
                </a:solidFill>
              </a:rPr>
              <a:t>150 bp</a:t>
            </a:r>
            <a:r>
              <a:rPr lang="en-US" sz="2000" dirty="0">
                <a:solidFill>
                  <a:srgbClr val="444444"/>
                </a:solidFill>
              </a:rPr>
              <a:t> and error rates of </a:t>
            </a:r>
            <a:r>
              <a:rPr lang="en-US" sz="2000" u="sng" dirty="0">
                <a:solidFill>
                  <a:srgbClr val="444444"/>
                </a:solidFill>
              </a:rPr>
              <a:t>0.001</a:t>
            </a:r>
            <a:r>
              <a:rPr lang="en-US" sz="2000" dirty="0">
                <a:solidFill>
                  <a:srgbClr val="444444"/>
                </a:solidFill>
              </a:rPr>
              <a:t> for the first reads and </a:t>
            </a:r>
            <a:r>
              <a:rPr lang="en-US" sz="2000" u="sng" dirty="0">
                <a:solidFill>
                  <a:srgbClr val="444444"/>
                </a:solidFill>
              </a:rPr>
              <a:t>0.003</a:t>
            </a:r>
            <a:r>
              <a:rPr lang="en-US" sz="2000" dirty="0">
                <a:solidFill>
                  <a:srgbClr val="444444"/>
                </a:solidFill>
              </a:rPr>
              <a:t> for the second with expected coverage of </a:t>
            </a:r>
            <a:r>
              <a:rPr lang="en-US" sz="2000" u="sng" dirty="0">
                <a:solidFill>
                  <a:srgbClr val="444444"/>
                </a:solidFill>
              </a:rPr>
              <a:t>30X</a:t>
            </a:r>
            <a:r>
              <a:rPr lang="en-US" sz="2000" dirty="0">
                <a:solidFill>
                  <a:srgbClr val="444444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rgbClr val="444444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444444"/>
                </a:solidFill>
              </a:rPr>
              <a:t>Evaluate reads qualities with </a:t>
            </a:r>
            <a:r>
              <a:rPr lang="en-US" sz="2000" dirty="0" err="1">
                <a:solidFill>
                  <a:srgbClr val="444444"/>
                </a:solidFill>
              </a:rPr>
              <a:t>FastQC</a:t>
            </a:r>
            <a:r>
              <a:rPr lang="en-US" sz="2000" dirty="0">
                <a:solidFill>
                  <a:srgbClr val="444444"/>
                </a:solidFill>
              </a:rPr>
              <a:t> or similar software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rgbClr val="444444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444444"/>
                </a:solidFill>
              </a:rPr>
              <a:t> Map the reads to the genome using </a:t>
            </a:r>
            <a:r>
              <a:rPr lang="en-US" sz="2000" b="1" i="1" dirty="0">
                <a:solidFill>
                  <a:srgbClr val="444444"/>
                </a:solidFill>
              </a:rPr>
              <a:t>bwa mem</a:t>
            </a:r>
            <a:r>
              <a:rPr lang="en-US" sz="2000" dirty="0">
                <a:solidFill>
                  <a:srgbClr val="444444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rgbClr val="444444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/>
              <a:t>Convert SAM file to BAM, sort, deduplicate and index resulting file.</a:t>
            </a:r>
          </a:p>
        </p:txBody>
      </p:sp>
    </p:spTree>
    <p:extLst>
      <p:ext uri="{BB962C8B-B14F-4D97-AF65-F5344CB8AC3E}">
        <p14:creationId xmlns:p14="http://schemas.microsoft.com/office/powerpoint/2010/main" val="116520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D09197-2A4C-DDB9-89E5-CAEB5AB53584}"/>
              </a:ext>
            </a:extLst>
          </p:cNvPr>
          <p:cNvSpPr txBox="1"/>
          <p:nvPr/>
        </p:nvSpPr>
        <p:spPr>
          <a:xfrm>
            <a:off x="4378960" y="182880"/>
            <a:ext cx="3437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Workflow to complete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BF01F-12AF-32FF-2DBE-E79E9384799D}"/>
              </a:ext>
            </a:extLst>
          </p:cNvPr>
          <p:cNvSpPr txBox="1"/>
          <p:nvPr/>
        </p:nvSpPr>
        <p:spPr>
          <a:xfrm>
            <a:off x="708749" y="655848"/>
            <a:ext cx="104006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</a:t>
            </a:r>
            <a:r>
              <a:rPr lang="en-US" sz="2000" dirty="0"/>
              <a:t> document all steps of capstone workflow in your </a:t>
            </a:r>
            <a:r>
              <a:rPr lang="en-US" sz="2000" b="1" dirty="0" err="1"/>
              <a:t>github</a:t>
            </a:r>
            <a:r>
              <a:rPr lang="en-US" sz="2000" dirty="0"/>
              <a:t> repository </a:t>
            </a:r>
          </a:p>
          <a:p>
            <a:endParaRPr lang="en-US" sz="2000" dirty="0"/>
          </a:p>
          <a:p>
            <a:r>
              <a:rPr lang="en-US" sz="2000" dirty="0"/>
              <a:t>8. Evaluate the quality of alignments with </a:t>
            </a:r>
            <a:r>
              <a:rPr lang="en-US" sz="2000" b="1" i="1" dirty="0" err="1"/>
              <a:t>qualimap</a:t>
            </a:r>
            <a:r>
              <a:rPr lang="en-US" sz="2000" b="1" i="1" dirty="0"/>
              <a:t> </a:t>
            </a:r>
            <a:r>
              <a:rPr lang="en-US" sz="2000" b="1" i="1" dirty="0" err="1"/>
              <a:t>bamqc</a:t>
            </a:r>
            <a:r>
              <a:rPr lang="en-US" sz="2000" dirty="0"/>
              <a:t> or similar software</a:t>
            </a:r>
          </a:p>
          <a:p>
            <a:endParaRPr lang="en-US" sz="2000" dirty="0"/>
          </a:p>
          <a:p>
            <a:r>
              <a:rPr lang="en-US" sz="2000" dirty="0"/>
              <a:t>9. Call the variants with </a:t>
            </a:r>
            <a:r>
              <a:rPr lang="en-US" sz="2000" b="1" dirty="0" err="1"/>
              <a:t>Freebayes</a:t>
            </a:r>
            <a:r>
              <a:rPr lang="en-US" sz="2000" b="1" dirty="0"/>
              <a:t> </a:t>
            </a:r>
            <a:r>
              <a:rPr lang="en-US" sz="2000" dirty="0"/>
              <a:t>and</a:t>
            </a:r>
            <a:r>
              <a:rPr lang="en-US" sz="2000" b="1" dirty="0"/>
              <a:t> </a:t>
            </a:r>
            <a:r>
              <a:rPr lang="en-US" sz="2000" b="1" dirty="0" err="1"/>
              <a:t>bcftools</a:t>
            </a:r>
            <a:r>
              <a:rPr lang="en-US" sz="2000" dirty="0"/>
              <a:t>, visualize your calls with IGV</a:t>
            </a:r>
          </a:p>
          <a:p>
            <a:endParaRPr lang="en-US" sz="2000" dirty="0"/>
          </a:p>
          <a:p>
            <a:r>
              <a:rPr lang="en-US" sz="2000" dirty="0"/>
              <a:t>10. Compare the results to “ground truth”, calculate specificity, precision, F1 score and Jaccard distance. Which of the variant callers worked better?</a:t>
            </a:r>
          </a:p>
          <a:p>
            <a:endParaRPr lang="en-US" sz="2000" dirty="0"/>
          </a:p>
          <a:p>
            <a:r>
              <a:rPr lang="en-US" sz="2000" dirty="0"/>
              <a:t>11. Use variant filtering to improve the results, aim at reaching F1 score of at least 95%. Visualize the results in IGV.</a:t>
            </a:r>
          </a:p>
          <a:p>
            <a:endParaRPr lang="en-US" sz="2000" dirty="0"/>
          </a:p>
          <a:p>
            <a:r>
              <a:rPr lang="en-US" sz="2000" dirty="0"/>
              <a:t>12. Annotate the final set of variants with </a:t>
            </a:r>
            <a:r>
              <a:rPr lang="en-US" sz="2000" b="1" i="1" dirty="0" err="1"/>
              <a:t>SnpEff</a:t>
            </a:r>
            <a:r>
              <a:rPr lang="en-US" sz="2000" dirty="0"/>
              <a:t> or similar tool.</a:t>
            </a:r>
          </a:p>
          <a:p>
            <a:endParaRPr lang="en-US" sz="2000" dirty="0"/>
          </a:p>
          <a:p>
            <a:r>
              <a:rPr lang="en-US" sz="2000" dirty="0"/>
              <a:t>13. Extract deletions and SNPs from the final VCF files and same them separately.</a:t>
            </a:r>
          </a:p>
          <a:p>
            <a:endParaRPr lang="en-US" sz="2000" dirty="0"/>
          </a:p>
          <a:p>
            <a:r>
              <a:rPr lang="en-US" sz="2000" dirty="0"/>
              <a:t>14. Extract </a:t>
            </a:r>
            <a:r>
              <a:rPr lang="en-US" sz="2000" b="1" dirty="0"/>
              <a:t>high </a:t>
            </a:r>
            <a:r>
              <a:rPr lang="en-US" sz="2000" dirty="0"/>
              <a:t>impact variants and save them into a separate file.</a:t>
            </a:r>
          </a:p>
        </p:txBody>
      </p:sp>
    </p:spTree>
    <p:extLst>
      <p:ext uri="{BB962C8B-B14F-4D97-AF65-F5344CB8AC3E}">
        <p14:creationId xmlns:p14="http://schemas.microsoft.com/office/powerpoint/2010/main" val="101363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296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Ilnytskyy, Slava</dc:creator>
  <cp:lastModifiedBy>Ilnytskyy, Slava</cp:lastModifiedBy>
  <cp:revision>1</cp:revision>
  <dcterms:created xsi:type="dcterms:W3CDTF">2023-04-28T16:50:14Z</dcterms:created>
  <dcterms:modified xsi:type="dcterms:W3CDTF">2023-04-28T21:51:37Z</dcterms:modified>
</cp:coreProperties>
</file>