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9"/>
  </p:handoutMasterIdLst>
  <p:sldIdLst>
    <p:sldId id="256" r:id="rId2"/>
    <p:sldId id="353" r:id="rId3"/>
    <p:sldId id="260" r:id="rId4"/>
    <p:sldId id="288" r:id="rId5"/>
    <p:sldId id="283" r:id="rId6"/>
    <p:sldId id="289" r:id="rId7"/>
    <p:sldId id="284" r:id="rId8"/>
    <p:sldId id="308" r:id="rId9"/>
    <p:sldId id="309" r:id="rId10"/>
    <p:sldId id="287" r:id="rId11"/>
    <p:sldId id="301" r:id="rId12"/>
    <p:sldId id="310" r:id="rId13"/>
    <p:sldId id="302" r:id="rId14"/>
    <p:sldId id="311" r:id="rId15"/>
    <p:sldId id="312" r:id="rId16"/>
    <p:sldId id="303" r:id="rId17"/>
    <p:sldId id="313" r:id="rId18"/>
    <p:sldId id="305" r:id="rId19"/>
    <p:sldId id="317" r:id="rId20"/>
    <p:sldId id="306" r:id="rId21"/>
    <p:sldId id="314" r:id="rId22"/>
    <p:sldId id="315" r:id="rId23"/>
    <p:sldId id="316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18" r:id="rId34"/>
    <p:sldId id="321" r:id="rId35"/>
    <p:sldId id="319" r:id="rId36"/>
    <p:sldId id="322" r:id="rId37"/>
    <p:sldId id="324" r:id="rId38"/>
    <p:sldId id="325" r:id="rId39"/>
    <p:sldId id="326" r:id="rId40"/>
    <p:sldId id="327" r:id="rId41"/>
    <p:sldId id="328" r:id="rId42"/>
    <p:sldId id="330" r:id="rId43"/>
    <p:sldId id="329" r:id="rId44"/>
    <p:sldId id="340" r:id="rId45"/>
    <p:sldId id="341" r:id="rId46"/>
    <p:sldId id="342" r:id="rId47"/>
    <p:sldId id="352" r:id="rId4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  <a:srgbClr val="F2F3CB"/>
    <a:srgbClr val="EBEBEB"/>
    <a:srgbClr val="F3F2C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2B1AC-85BF-4D4A-9DED-1D1450ABF8CC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719E-8189-5245-A814-0043A6DC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nathanslenders/textfs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testExecutor3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getStarted</a:t>
            </a:r>
            <a:r>
              <a:rPr lang="en-US" dirty="0" smtClean="0">
                <a:solidFill>
                  <a:srgbClr val="FF0000"/>
                </a:solidFill>
              </a:rPr>
              <a:t> slide collection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3:  host file references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4677" y="1622955"/>
            <a:ext cx="10929036" cy="35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>
                <a:latin typeface="Menlo" charset="0"/>
                <a:ea typeface="Menlo" charset="0"/>
                <a:cs typeface="Menlo" charset="0"/>
              </a:rPr>
              <a:t>Show </a:t>
            </a:r>
            <a:r>
              <a:rPr lang="de-DE" sz="2000" dirty="0" err="1" smtClean="0">
                <a:latin typeface="Menlo" charset="0"/>
                <a:ea typeface="Menlo" charset="0"/>
                <a:cs typeface="Menlo" charset="0"/>
              </a:rPr>
              <a:t>the</a:t>
            </a:r>
            <a:r>
              <a:rPr lang="de-DE" sz="2000" dirty="0" smtClean="0">
                <a:latin typeface="Menlo" charset="0"/>
                <a:ea typeface="Menlo" charset="0"/>
                <a:cs typeface="Menlo" charset="0"/>
              </a:rPr>
              <a:t> host </a:t>
            </a:r>
            <a:r>
              <a:rPr lang="de-DE" sz="2000" dirty="0" err="1" smtClean="0">
                <a:latin typeface="Menlo" charset="0"/>
                <a:ea typeface="Menlo" charset="0"/>
                <a:cs typeface="Menlo" charset="0"/>
              </a:rPr>
              <a:t>file</a:t>
            </a:r>
            <a:r>
              <a:rPr lang="de-DE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de-DE" sz="16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633" y="2692260"/>
            <a:ext cx="11199492" cy="4001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root@053275bb0b30:/TA# cat 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{'device': '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local-shell','vendor':'local-shell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', '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method':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'local-shell</a:t>
            </a:r>
            <a:r>
              <a:rPr lang="en-US" sz="1000" smtClean="0">
                <a:solidFill>
                  <a:srgbClr val="000000"/>
                </a:solidFill>
                <a:latin typeface="Menlo-Regular" charset="0"/>
              </a:rPr>
              <a:t>’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33" y="2285007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cat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TRAINING/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trainingHosts.yml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3187190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TRAINING/01_Documentation/TC_00_000_003__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host_files__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localHost.yml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33" y="3610826"/>
            <a:ext cx="11199492" cy="30162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cat ./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TRAINING/01_Documentation/TC_00_000_003__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host_files__localHost.yml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Test testExecutor2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echo hello world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echo "Hello World"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</a:t>
            </a:r>
          </a:p>
        </p:txBody>
      </p:sp>
    </p:spTree>
    <p:extLst>
      <p:ext uri="{BB962C8B-B14F-4D97-AF65-F5344CB8AC3E}">
        <p14:creationId xmlns:p14="http://schemas.microsoft.com/office/powerpoint/2010/main" val="10823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4:  get familiar with step-type sleep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6527" y="1910731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TRAINING/01_Documentation/TC_00_000_004__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sleep__localHost.yml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527" y="2334367"/>
            <a:ext cx="11199492" cy="3477875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sz="1000" dirty="0" smtClean="0">
                <a:solidFill>
                  <a:srgbClr val="000000"/>
                </a:solidFill>
                <a:latin typeface="Menlo-Regular" charset="0"/>
              </a:rPr>
              <a:t>… omitted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echo hello world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date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sleep: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name: wait for 3 seconds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echo hello world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date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sleep: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name: wait for </a:t>
            </a:r>
            <a:r>
              <a:rPr lang="en-US" sz="1000" dirty="0" smtClean="0">
                <a:solidFill>
                  <a:srgbClr val="FF0000"/>
                </a:solidFill>
                <a:latin typeface="Menlo-Regular" charset="0"/>
              </a:rPr>
              <a:t>four 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seconds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seconds: </a:t>
            </a:r>
            <a:r>
              <a:rPr lang="en-US" sz="1000" dirty="0" smtClean="0">
                <a:solidFill>
                  <a:srgbClr val="FF0000"/>
                </a:solidFill>
                <a:latin typeface="Menlo-Regular" charset="0"/>
              </a:rPr>
              <a:t>4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echo hello world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date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4b:  run YAML script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6527" y="192417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debug ./TRAINING/01_Documentation/TC_00_000_004__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sleep__localHost.yml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527" y="2537834"/>
            <a:ext cx="11199492" cy="2708434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python3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testExecutor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/testExecutor3_3.py --verbose --logging debug ./TRAINING/01_Documentation/TC_00_000_003__sleep__localHost.yml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22:46:10,909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./TRAINING/01_Documentation/TC_00_000_003__sleep__localHost.yml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./TRAINING/01_Documentation/TC_00_000_003__sleep__localHost.yml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22:46:10,920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22:46:10,923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22:46:10,923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22:46:10,928 : INFO : thread stepThread-1-1 sends command: date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22:46:10,935 : INFO : starting step loopCounter:1 stepCounter:2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2018-01-09 22:46:10,937 : INFO : step:2 wait for 3 seconds sleep: 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22:46:13,944 : INFO : starting step loopCounter:1 stepCounter:3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22:46:13,948 : INFO : thread stepThread-1-3 sends command: date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22:46:13,954 : INFO : starting step loopCounter:1 stepCounter:4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2018-01-09 22:46:13,957 : INFO : step:4 wait for four seconds sleep: 4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22:46:17,963 : INFO : starting step loopCounter:1 stepCounter:5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22:46:17,966 : INFO : thread stepThread-1-5 sends command: date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2018-01-09 22:46:17,980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createXunit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outputdir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5</a:t>
            </a:r>
            <a:r>
              <a:rPr lang="en-US" dirty="0" smtClean="0"/>
              <a:t>:  step type break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6527" y="1910731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TRAINING/01_Documentation/TC_00_000_005__break__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527" y="2334367"/>
            <a:ext cx="11199492" cy="1631216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sz="1000" dirty="0" smtClean="0">
                <a:solidFill>
                  <a:srgbClr val="000000"/>
                </a:solidFill>
                <a:latin typeface="Menlo-Regular" charset="0"/>
              </a:rPr>
              <a:t>… omitted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break: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name: hit return to proceed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break: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name: break for status analyses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display: hit return to proceed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27" y="4044471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debug ./TRAINING/01_Documentation/TC_00_000_004__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sleep__localHost.yml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27" y="4552416"/>
            <a:ext cx="11199492" cy="1938992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python3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testExecutor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/testExecutor3_3.py --verbose --logging debug ./TRAINING/01_Documentation/TC_00_000_005__break__localHost.yml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10:27:02,859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./TRAINING/01_Documentation/TC_00_000_005__break__localHost.yml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./TRAINING/01_Documentation/TC_00_000_005__break__localHost.yml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10:27:02,872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10:27:02,876 : INFO : start loop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10:27:02,876 : INFO : starting step loopCounter:1 stepCounter:1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stepId:break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please hit return key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10:27:04,379 : INFO : starting step loopCounter:1 stepCounter:2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stepId:break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hit return to proceed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10:27:05,817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createXunit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outputdir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</a:t>
            </a:r>
          </a:p>
        </p:txBody>
      </p:sp>
    </p:spTree>
    <p:extLst>
      <p:ext uri="{BB962C8B-B14F-4D97-AF65-F5344CB8AC3E}">
        <p14:creationId xmlns:p14="http://schemas.microsoft.com/office/powerpoint/2010/main" val="420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6:  step type comment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6527" y="1910731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TRAINING/01_Documentation/TC_00_000_006__comment__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527" y="2334367"/>
            <a:ext cx="11199492" cy="3477875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Test testExecutor2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save date to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'date &gt; 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dateOutput.txt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comment: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name: include test file in as attachment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attachFile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'/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/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dateOutput.txt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result: pass    #pass/fail/skip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</a:t>
            </a:r>
          </a:p>
        </p:txBody>
      </p:sp>
    </p:spTree>
    <p:extLst>
      <p:ext uri="{BB962C8B-B14F-4D97-AF65-F5344CB8AC3E}">
        <p14:creationId xmlns:p14="http://schemas.microsoft.com/office/powerpoint/2010/main" val="4254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6b:  step type comment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27" y="200889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./TRAINING/01_Documentation/TC_00_000_006__comment__localHost.yml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27" y="2536122"/>
            <a:ext cx="11199492" cy="1477328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python3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testExecutor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/testExecutor3_3.py --verbose --logging debug --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suppressXunit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./TRAINING/01_Documentation/TC_00_000_006__comment__localHost.yml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11:14:15,313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./TRAINING/01_Documentation/TC_00_000_006__comment__localHost.yml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./TRAINING/01_Documentation/TC_00_000_006__comment__localHost.yml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11:14:15,319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11:14:15,323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11:14:15,323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11:14:15,327 : INFO : thread stepThread-1-1 sends command: date &gt; 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dateOutput.txt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11:14:15,341 : INFO : starting step loopCounter:1 stepCounter:2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stepId:comment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7:  step type record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6185" y="146673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./TRAINING/01_Documentation/TC_00_000_007__record__localHost.yml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185" y="1890374"/>
            <a:ext cx="11199492" cy="3170099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Test testExecutor2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record: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record a sequence of date commands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'date +%s'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'python3 -c "import time;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time.time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())"'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'python3 -c "import time;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time.time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())"'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</p:txBody>
      </p:sp>
    </p:spTree>
    <p:extLst>
      <p:ext uri="{BB962C8B-B14F-4D97-AF65-F5344CB8AC3E}">
        <p14:creationId xmlns:p14="http://schemas.microsoft.com/office/powerpoint/2010/main" val="6985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7</a:t>
            </a:r>
            <a:r>
              <a:rPr lang="en-US" dirty="0" smtClean="0"/>
              <a:t>b:  step type comment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27" y="200889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./TRAINING/01_Documentation/TC_00_000_007__record__localHost.yml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27" y="2536122"/>
            <a:ext cx="11199492" cy="1631216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root@0e010e8c3bba:/TA# python3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testExecutor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/testExecutor3_3.py --verbose --logging debug --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suppressXunit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./TRAINING/01_Documentation/TC_00_000_007__record__localHost.yml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16:00:20,617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./TRAINING/01_Documentation/TC_00_000_007__record__localHost.yml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./TRAINING/01_Documentation/TC_00_000_007__record__localHost.yml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16:00:20,622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16:00:20,625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16:00:20,625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16:00:20,629 : INFO : thread stepThread-1-1 sends command: date +%s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16:00:20,635 : INFO : thread stepThread-1-1 sends command: python3 -c "import time;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time.time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())"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16:00:20,762 : INFO : thread stepThread-1-1 sends command: python3 -c "import time;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time.time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())"</a:t>
            </a:r>
          </a:p>
        </p:txBody>
      </p:sp>
    </p:spTree>
    <p:extLst>
      <p:ext uri="{BB962C8B-B14F-4D97-AF65-F5344CB8AC3E}">
        <p14:creationId xmlns:p14="http://schemas.microsoft.com/office/powerpoint/2010/main" val="4854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>:  step type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4807" y="1437771"/>
            <a:ext cx="10305926" cy="925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not advised to be used </a:t>
            </a:r>
            <a:r>
              <a:rPr lang="en-US" dirty="0" smtClean="0">
                <a:solidFill>
                  <a:srgbClr val="FF0000"/>
                </a:solidFill>
              </a:rPr>
              <a:t>anymore - </a:t>
            </a:r>
            <a:r>
              <a:rPr lang="en-US" dirty="0">
                <a:solidFill>
                  <a:srgbClr val="FF0000"/>
                </a:solidFill>
              </a:rPr>
              <a:t>please use instead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check step if the result of </a:t>
            </a:r>
            <a:r>
              <a:rPr lang="en-US" dirty="0" smtClean="0">
                <a:solidFill>
                  <a:srgbClr val="FF0000"/>
                </a:solidFill>
              </a:rPr>
              <a:t>CLI </a:t>
            </a:r>
            <a:r>
              <a:rPr lang="en-US" dirty="0">
                <a:solidFill>
                  <a:srgbClr val="FF0000"/>
                </a:solidFill>
              </a:rPr>
              <a:t>change can be verified. (e.g. commit result, REST response code)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record step (with attributes to control the insertion in the PDF document)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133" y="2565276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TRAINING/01_Documentation/TC_00_000_008__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record__localHost.yml</a:t>
            </a:r>
          </a:p>
        </p:txBody>
      </p:sp>
      <p:sp>
        <p:nvSpPr>
          <p:cNvPr id="7" name="Rectangle 6"/>
          <p:cNvSpPr/>
          <p:nvPr/>
        </p:nvSpPr>
        <p:spPr>
          <a:xfrm>
            <a:off x="855133" y="2988912"/>
            <a:ext cx="11199492" cy="3323987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record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record: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record a sequence of date commands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'export MYVARIABLE=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dummyString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hideOutput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true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hideCommandsInOverviewTable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 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8b:  record step as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27" y="200889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root@0e010e8c3bba:/TA# python3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testExecutor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/testExecutor3_3.py --verbose --logging debug --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suppressXunit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./TRAINING/01_Documentation/TC_00_000_008__config__localHost.yml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27" y="2536122"/>
            <a:ext cx="11199492" cy="101566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2018-01-10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20:55:08,865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./TRAINING/01_Documentation/TC_00_000_008__config__localHost.yml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./TRAINING/01_Documentation/TC_00_000_008__config__localHost.yml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20:55:08,880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20:55:08,889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20:55:08,889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stepId:record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20:55:08,895 : INFO : thread stepThread-1-1 sends command: export MYVARIABLE=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dummyString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05304" y="3254755"/>
            <a:ext cx="10959921" cy="9952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testExecutor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</a:rPr>
              <a:t>aioRunbook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ommon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bstraction layer for sequential and/or parallel execution steps with result verification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2676" y="5464222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outers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79412" y="5464224"/>
            <a:ext cx="1054645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Traffic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325748" y="5464223"/>
            <a:ext cx="1054645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End-Systems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600930" y="4295830"/>
            <a:ext cx="871647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Ssh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telnet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Up-Down Arrow 62"/>
          <p:cNvSpPr/>
          <p:nvPr/>
        </p:nvSpPr>
        <p:spPr>
          <a:xfrm>
            <a:off x="2250034" y="4295830"/>
            <a:ext cx="1064561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Netconf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Up-Down Arrow 63"/>
          <p:cNvSpPr/>
          <p:nvPr/>
        </p:nvSpPr>
        <p:spPr>
          <a:xfrm>
            <a:off x="1498335" y="4295830"/>
            <a:ext cx="806984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Up-Down Arrow 64"/>
          <p:cNvSpPr/>
          <p:nvPr/>
        </p:nvSpPr>
        <p:spPr>
          <a:xfrm>
            <a:off x="3314595" y="4295830"/>
            <a:ext cx="878321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820199" y="5464221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Firewalls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06603" y="5464222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Up-Down Arrow 67"/>
          <p:cNvSpPr/>
          <p:nvPr/>
        </p:nvSpPr>
        <p:spPr>
          <a:xfrm>
            <a:off x="5107500" y="4295829"/>
            <a:ext cx="626768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IXIA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Up-Down Arrow 68"/>
          <p:cNvSpPr/>
          <p:nvPr/>
        </p:nvSpPr>
        <p:spPr>
          <a:xfrm>
            <a:off x="5794208" y="4295829"/>
            <a:ext cx="645135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STC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Up-Down Arrow 69"/>
          <p:cNvSpPr/>
          <p:nvPr/>
        </p:nvSpPr>
        <p:spPr>
          <a:xfrm>
            <a:off x="6463866" y="4295829"/>
            <a:ext cx="703606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TREX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Up-Down Arrow 70"/>
          <p:cNvSpPr/>
          <p:nvPr/>
        </p:nvSpPr>
        <p:spPr>
          <a:xfrm>
            <a:off x="9097709" y="4341630"/>
            <a:ext cx="703606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9881137" y="4341630"/>
            <a:ext cx="722288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ssh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Up-Down Arrow 72"/>
          <p:cNvSpPr/>
          <p:nvPr/>
        </p:nvSpPr>
        <p:spPr>
          <a:xfrm>
            <a:off x="939636" y="1254948"/>
            <a:ext cx="1447700" cy="1863858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Up-Down Arrow 73"/>
          <p:cNvSpPr/>
          <p:nvPr/>
        </p:nvSpPr>
        <p:spPr>
          <a:xfrm>
            <a:off x="2729410" y="1254948"/>
            <a:ext cx="878321" cy="1863858"/>
          </a:xfrm>
          <a:prstGeom prst="upDownArrow">
            <a:avLst>
              <a:gd name="adj1" fmla="val 74963"/>
              <a:gd name="adj2" fmla="val 414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SSH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>
            <a:off x="9453586" y="1411633"/>
            <a:ext cx="2060618" cy="785612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based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PDF Rendering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gnetic Disk 5"/>
          <p:cNvSpPr/>
          <p:nvPr/>
        </p:nvSpPr>
        <p:spPr>
          <a:xfrm>
            <a:off x="8160031" y="2333194"/>
            <a:ext cx="1972061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File Database: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Yaml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Runbook Files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JSONResult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Files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Up-Down Arrow 75"/>
          <p:cNvSpPr/>
          <p:nvPr/>
        </p:nvSpPr>
        <p:spPr>
          <a:xfrm>
            <a:off x="8116128" y="1254948"/>
            <a:ext cx="1364366" cy="942297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ResultViewer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5303" y="600265"/>
            <a:ext cx="10959921" cy="3727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User Control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Magnetic Disk 77"/>
          <p:cNvSpPr/>
          <p:nvPr/>
        </p:nvSpPr>
        <p:spPr>
          <a:xfrm>
            <a:off x="4487877" y="2338888"/>
            <a:ext cx="1239246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Device Access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Magnetic Disk 78"/>
          <p:cNvSpPr/>
          <p:nvPr/>
        </p:nvSpPr>
        <p:spPr>
          <a:xfrm>
            <a:off x="6320013" y="2333194"/>
            <a:ext cx="1239246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Variables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9:  step type check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6185" y="146673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TRAINING/01_Documentation/TC_00_000_008__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record__localHost.yml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185" y="1890374"/>
            <a:ext cx="11199492" cy="30162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record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'ping 127.0.0.1 -c 2'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'(.*\s+0%\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s+packet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\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s+loss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.*) 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</p:txBody>
      </p:sp>
    </p:spTree>
    <p:extLst>
      <p:ext uri="{BB962C8B-B14F-4D97-AF65-F5344CB8AC3E}">
        <p14:creationId xmlns:p14="http://schemas.microsoft.com/office/powerpoint/2010/main" val="11589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9b:  step type check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6527" y="200889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./TRAINING/01_Documentation/TC_00_000_008__check__localHost.yml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527" y="2536122"/>
            <a:ext cx="11199492" cy="1323439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./TRAINING/01_Documentation/TC_00_000_008__check__localHost.yml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16:14:49,849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16:14:49,852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16:14:49,852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16:14:49,856 : INFO : thread stepThread-1-1 sends command: ping 127.0.0.1 -c 2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16:14:50,944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[['2 packets transmitted, 2 received, 0% packet loss, time 1077ms']]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16:14:50,945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16:14:50,947 : INFO : check check/await pass Step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 ping test</a:t>
            </a:r>
          </a:p>
        </p:txBody>
      </p:sp>
    </p:spTree>
    <p:extLst>
      <p:ext uri="{BB962C8B-B14F-4D97-AF65-F5344CB8AC3E}">
        <p14:creationId xmlns:p14="http://schemas.microsoft.com/office/powerpoint/2010/main" val="7244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482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10:  step type await  (</a:t>
            </a:r>
            <a:r>
              <a:rPr lang="en-US" dirty="0" err="1" smtClean="0"/>
              <a:t>incl</a:t>
            </a:r>
            <a:r>
              <a:rPr lang="en-US" dirty="0" smtClean="0"/>
              <a:t> </a:t>
            </a:r>
            <a:r>
              <a:rPr lang="en-US" dirty="0" err="1" smtClean="0"/>
              <a:t>valueMatrix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6185" y="928856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./TRAINING/01_Documentation/TC_00_000_010__await__localHost.yml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185" y="1295077"/>
            <a:ext cx="11199492" cy="547842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await function in conjunction with storing a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vlue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 the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valueMatrix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await reports in 60 seconds an increased value for minutes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valueMatrix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[[""]]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store current minute value in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valueMatrix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field 0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'python3 -c "import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datetime.datetime.now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().minute)"'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'(\d+) 1'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storeListElementInValueMatrix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0-&gt;0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- await: 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give-up-timer: 60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command-repetition-timer: 5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await that minute value is larger than the stored value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'python3 -c "import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datetime.datetime.now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().minute)"'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Value Required P0 (\d+)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Start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  ^${P0} -&gt; Record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End 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checkResultCount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"[0] &gt; {{0}}"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</p:txBody>
      </p:sp>
    </p:spTree>
    <p:extLst>
      <p:ext uri="{BB962C8B-B14F-4D97-AF65-F5344CB8AC3E}">
        <p14:creationId xmlns:p14="http://schemas.microsoft.com/office/powerpoint/2010/main" val="14435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10b:  step type await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527" y="2008898"/>
            <a:ext cx="10966600" cy="429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./TRAINING/01_Documentation/TC_00_000_010__await__localHost.yml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527" y="2536122"/>
            <a:ext cx="11199492" cy="363176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19:10:46,185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./TRAINING/01_Documentation/TC_00_000_010__await__localHost.yml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./TRAINING/01_Documentation/TC_00_000_010__await__localHost.yml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19:10:46,194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19:10:46,198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19:10:46,198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19:10:46,201 : INFO : thread stepThread-1-1 sends command: python3 -c "import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datetime.datetime.now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().minute)"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19:10:46,236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19:10:46,237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19:10:46,237 : INFO : check check/await pass Step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 store current minute value in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valueMatrix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field 0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19:10:46,238 : INFO : starting step loopCounter:1 stepCounter:2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stepId:await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19:10:46,242 : INFO : thread stepThread-1-2 sends command: python3 -c "import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; print 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datetime.datetime.now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().minute)"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19:10:46,281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19:10:46,282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19:10:46,284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19:10:46,329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19:10:46,330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19:10:51,369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19:10:51,369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19:10:56,408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2018-01-10 19:10:56,409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False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19:11:01,449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[['11']]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19:11:01,450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evalListElement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2018-01-10 19:11:01,451 : INFO : await check/await pass Step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 await that minute value is larger than the stored value</a:t>
            </a:r>
          </a:p>
        </p:txBody>
      </p:sp>
    </p:spTree>
    <p:extLst>
      <p:ext uri="{BB962C8B-B14F-4D97-AF65-F5344CB8AC3E}">
        <p14:creationId xmlns:p14="http://schemas.microsoft.com/office/powerpoint/2010/main" val="363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11: get familiar with </a:t>
            </a:r>
            <a:r>
              <a:rPr lang="en-US" dirty="0" err="1" smtClean="0"/>
              <a:t>textFSM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5133" y="2170238"/>
            <a:ext cx="100661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1B1F22"/>
                </a:solidFill>
              </a:rPr>
              <a:t>TextFSM</a:t>
            </a:r>
            <a:endParaRPr lang="en-US" sz="1600" b="1" dirty="0">
              <a:solidFill>
                <a:srgbClr val="1B1F22"/>
              </a:solidFill>
            </a:endParaRPr>
          </a:p>
          <a:p>
            <a:r>
              <a:rPr lang="en-US" sz="1400" dirty="0">
                <a:solidFill>
                  <a:srgbClr val="1B1F22"/>
                </a:solidFill>
              </a:rPr>
              <a:t>Python module which implements a template based state machine for parsing semi-formatted text. Originally developed to allow programmatic access to information returned from the command line interface (CLI) of networking devices.</a:t>
            </a:r>
          </a:p>
          <a:p>
            <a:r>
              <a:rPr lang="en-US" sz="1400" dirty="0">
                <a:solidFill>
                  <a:srgbClr val="1B1F22"/>
                </a:solidFill>
              </a:rPr>
              <a:t>The engine takes two inputs - a template file, and text input (such as command responses from the CLI of a device) and returns a list of records that contains the data parsed from the text.</a:t>
            </a:r>
          </a:p>
          <a:p>
            <a:r>
              <a:rPr lang="en-US" sz="1400" dirty="0" err="1" smtClean="0">
                <a:solidFill>
                  <a:srgbClr val="1B1F22"/>
                </a:solidFill>
              </a:rPr>
              <a:t>TextFSM</a:t>
            </a:r>
            <a:r>
              <a:rPr lang="en-US" sz="1400" dirty="0" smtClean="0">
                <a:solidFill>
                  <a:srgbClr val="1B1F22"/>
                </a:solidFill>
              </a:rPr>
              <a:t> </a:t>
            </a:r>
            <a:r>
              <a:rPr lang="en-US" sz="1400" dirty="0">
                <a:solidFill>
                  <a:srgbClr val="1B1F22"/>
                </a:solidFill>
              </a:rPr>
              <a:t>was developed internally at Google and released under the Apache 2.0 </a:t>
            </a:r>
            <a:r>
              <a:rPr lang="en-US" sz="1400" dirty="0" err="1">
                <a:solidFill>
                  <a:srgbClr val="1B1F22"/>
                </a:solidFill>
              </a:rPr>
              <a:t>licence</a:t>
            </a:r>
            <a:r>
              <a:rPr lang="en-US" sz="1400" dirty="0">
                <a:solidFill>
                  <a:srgbClr val="1B1F22"/>
                </a:solidFill>
              </a:rPr>
              <a:t> for the benefit of the wider community</a:t>
            </a:r>
            <a:r>
              <a:rPr lang="en-US" sz="1400" dirty="0" smtClean="0">
                <a:solidFill>
                  <a:srgbClr val="1B1F22"/>
                </a:solidFill>
                <a:latin typeface="HelveticaNeue" charset="0"/>
              </a:rPr>
              <a:t>.</a:t>
            </a:r>
          </a:p>
          <a:p>
            <a:endParaRPr lang="en-US" sz="1400" dirty="0">
              <a:solidFill>
                <a:srgbClr val="1B1F22"/>
              </a:solidFill>
              <a:latin typeface="HelveticaNeue" charset="0"/>
            </a:endParaRPr>
          </a:p>
          <a:p>
            <a:r>
              <a:rPr lang="en-US" sz="1600" b="1" dirty="0" err="1"/>
              <a:t>jtextfsm</a:t>
            </a:r>
            <a:r>
              <a:rPr lang="en-US" sz="1600" b="1" dirty="0"/>
              <a:t>: A </a:t>
            </a:r>
            <a:r>
              <a:rPr lang="en-US" sz="1600" b="1" dirty="0" err="1"/>
              <a:t>TextFSM</a:t>
            </a:r>
            <a:r>
              <a:rPr lang="en-US" sz="1600" b="1" dirty="0"/>
              <a:t> fork, Python 3 compatible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55133" y="1253623"/>
            <a:ext cx="898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github.com/jonathanslenders/textfsm/</a:t>
            </a:r>
            <a:r>
              <a:rPr lang="en-US" smtClean="0"/>
              <a:t>			(for python 3)</a:t>
            </a:r>
            <a:endParaRPr lang="en-US"/>
          </a:p>
        </p:txBody>
      </p:sp>
      <p:sp>
        <p:nvSpPr>
          <p:cNvPr id="6" name="Document 5"/>
          <p:cNvSpPr/>
          <p:nvPr/>
        </p:nvSpPr>
        <p:spPr>
          <a:xfrm>
            <a:off x="3325401" y="4338414"/>
            <a:ext cx="1545465" cy="8757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CLI output</a:t>
            </a:r>
            <a:endParaRPr lang="en-US" sz="1400"/>
          </a:p>
        </p:txBody>
      </p:sp>
      <p:sp>
        <p:nvSpPr>
          <p:cNvPr id="9" name="Merge 8"/>
          <p:cNvSpPr/>
          <p:nvPr/>
        </p:nvSpPr>
        <p:spPr>
          <a:xfrm>
            <a:off x="4648137" y="5135699"/>
            <a:ext cx="1882588" cy="82063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 smtClean="0"/>
              <a:t>TextFSM</a:t>
            </a:r>
            <a:r>
              <a:rPr lang="en-US" sz="1400" smtClean="0"/>
              <a:t> </a:t>
            </a:r>
            <a:br>
              <a:rPr lang="en-US" sz="1400" smtClean="0"/>
            </a:br>
            <a:r>
              <a:rPr lang="en-US" sz="1400" smtClean="0"/>
              <a:t>Parsing</a:t>
            </a:r>
            <a:endParaRPr lang="en-US" sz="1400"/>
          </a:p>
        </p:txBody>
      </p:sp>
      <p:sp>
        <p:nvSpPr>
          <p:cNvPr id="10" name="Data 9"/>
          <p:cNvSpPr/>
          <p:nvPr/>
        </p:nvSpPr>
        <p:spPr>
          <a:xfrm>
            <a:off x="3109868" y="5984161"/>
            <a:ext cx="4743593" cy="43030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Records (Python list of lists)</a:t>
            </a:r>
            <a:endParaRPr lang="en-US" sz="1400"/>
          </a:p>
        </p:txBody>
      </p:sp>
      <p:sp>
        <p:nvSpPr>
          <p:cNvPr id="12" name="Data 11"/>
          <p:cNvSpPr/>
          <p:nvPr/>
        </p:nvSpPr>
        <p:spPr>
          <a:xfrm>
            <a:off x="5888209" y="4632450"/>
            <a:ext cx="3591967" cy="43030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 smtClean="0"/>
              <a:t>TextFSM</a:t>
            </a:r>
            <a:r>
              <a:rPr lang="en-US" sz="1400" smtClean="0"/>
              <a:t> Template</a:t>
            </a:r>
          </a:p>
          <a:p>
            <a:pPr algn="ctr"/>
            <a:r>
              <a:rPr lang="en-US" sz="1400" smtClean="0"/>
              <a:t>(regex definitions for fields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9556224" y="466994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6224" y="60146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60648" y="5292211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>
                <a:solidFill>
                  <a:srgbClr val="FF0000"/>
                </a:solidFill>
              </a:rPr>
              <a:t>textFSM</a:t>
            </a:r>
            <a:r>
              <a:rPr lang="en-US" smtClean="0">
                <a:solidFill>
                  <a:srgbClr val="FF0000"/>
                </a:solidFill>
              </a:rPr>
              <a:t> engine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11a - A simple example of a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404" y="3181719"/>
            <a:ext cx="44652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Value </a:t>
            </a:r>
            <a:r>
              <a:rPr lang="en-US" sz="1400">
                <a:latin typeface="Menlo" charset="0"/>
                <a:ea typeface="Menlo" charset="0"/>
                <a:cs typeface="Menlo" charset="0"/>
              </a:rPr>
              <a:t>Required P0 (\* \:\:/0.*)</a:t>
            </a:r>
          </a:p>
          <a:p>
            <a:pPr>
              <a:spcAft>
                <a:spcPts val="0"/>
              </a:spcAft>
            </a:pPr>
            <a:r>
              <a:rPr lang="en-US" sz="1400">
                <a:latin typeface="Menlo" charset="0"/>
                <a:ea typeface="Menlo" charset="0"/>
                <a:cs typeface="Menlo" charset="0"/>
              </a:rPr>
              <a:t>Value Required P1 (20570\:100)</a:t>
            </a:r>
          </a:p>
          <a:p>
            <a:pPr>
              <a:spcAft>
                <a:spcPts val="1200"/>
              </a:spcAft>
            </a:pP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Start</a:t>
            </a:r>
            <a:br>
              <a:rPr lang="en-US" sz="1400" smtClean="0">
                <a:latin typeface="Menlo" charset="0"/>
                <a:ea typeface="Menlo" charset="0"/>
                <a:cs typeface="Menlo" charset="0"/>
              </a:rPr>
            </a:b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smtClean="0">
                <a:latin typeface="Menlo" charset="0"/>
                <a:ea typeface="Menlo" charset="0"/>
                <a:cs typeface="Menlo" charset="0"/>
              </a:rPr>
            </a:b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>
                <a:latin typeface="Menlo" charset="0"/>
                <a:ea typeface="Menlo" charset="0"/>
                <a:cs typeface="Menlo" charset="0"/>
              </a:rPr>
              <a:t>ˆ${P0} </a:t>
            </a: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smtClean="0">
                <a:latin typeface="Menlo" charset="0"/>
                <a:ea typeface="Menlo" charset="0"/>
                <a:cs typeface="Menlo" charset="0"/>
              </a:rPr>
            </a:b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>
                <a:latin typeface="Menlo" charset="0"/>
                <a:ea typeface="Menlo" charset="0"/>
                <a:cs typeface="Menlo" charset="0"/>
              </a:rPr>
              <a:t>ˆ *Communities.* ${P1} .* -&gt; Record</a:t>
            </a:r>
          </a:p>
          <a:p>
            <a:pPr>
              <a:spcAft>
                <a:spcPts val="0"/>
              </a:spcAft>
            </a:pPr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End</a:t>
            </a:r>
            <a:endParaRPr lang="en-US" sz="140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51529" y="3181719"/>
            <a:ext cx="416859" cy="301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4058882"/>
            <a:ext cx="829235" cy="271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56012" y="3414801"/>
            <a:ext cx="416859" cy="301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68388" y="4271104"/>
            <a:ext cx="829235" cy="2710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448" y="1372541"/>
            <a:ext cx="6414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each tested output field a parameter must be specified.</a:t>
            </a:r>
          </a:p>
          <a:p>
            <a:r>
              <a:rPr lang="en-US" smtClean="0">
                <a:solidFill>
                  <a:srgbClr val="FF0000"/>
                </a:solidFill>
              </a:rPr>
              <a:t>The parameter could have arbitrary names, in </a:t>
            </a:r>
            <a:r>
              <a:rPr lang="en-US" err="1" smtClean="0">
                <a:solidFill>
                  <a:srgbClr val="FF0000"/>
                </a:solidFill>
              </a:rPr>
              <a:t>testExecutor</a:t>
            </a:r>
            <a:r>
              <a:rPr lang="en-US" smtClean="0">
                <a:solidFill>
                  <a:srgbClr val="FF0000"/>
                </a:solidFill>
              </a:rPr>
              <a:t>, we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use usually a list of </a:t>
            </a:r>
            <a:r>
              <a:rPr lang="en-US" err="1" smtClean="0">
                <a:solidFill>
                  <a:srgbClr val="FF0000"/>
                </a:solidFill>
              </a:rPr>
              <a:t>Px</a:t>
            </a:r>
            <a:r>
              <a:rPr lang="en-US" smtClean="0">
                <a:solidFill>
                  <a:srgbClr val="FF0000"/>
                </a:solidFill>
              </a:rPr>
              <a:t> names. (for simplicity of copying). 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Each field-parameter is defined with a regular expression</a:t>
            </a:r>
          </a:p>
          <a:p>
            <a:r>
              <a:rPr lang="en-US" smtClean="0">
                <a:solidFill>
                  <a:srgbClr val="FF0000"/>
                </a:solidFill>
              </a:rPr>
              <a:t>There are key-words (</a:t>
            </a:r>
            <a:r>
              <a:rPr lang="en-US" err="1" smtClean="0">
                <a:solidFill>
                  <a:srgbClr val="FF0000"/>
                </a:solidFill>
              </a:rPr>
              <a:t>Filldown</a:t>
            </a:r>
            <a:r>
              <a:rPr lang="en-US" smtClean="0">
                <a:solidFill>
                  <a:srgbClr val="FF0000"/>
                </a:solidFill>
              </a:rPr>
              <a:t>, Required </a:t>
            </a:r>
            <a:r>
              <a:rPr lang="is-IS" smtClean="0">
                <a:solidFill>
                  <a:srgbClr val="FF0000"/>
                </a:solidFill>
              </a:rPr>
              <a:t>…) which mark attributes </a:t>
            </a:r>
          </a:p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is-IS" smtClean="0">
                <a:solidFill>
                  <a:srgbClr val="FF0000"/>
                </a:solidFill>
              </a:rPr>
              <a:t>f the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448" y="4169383"/>
            <a:ext cx="6600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The output-field-parameters must be placed in the the main section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between the Start and End flag in the notion ${}.</a:t>
            </a:r>
          </a:p>
          <a:p>
            <a:r>
              <a:rPr lang="en-US" smtClean="0">
                <a:solidFill>
                  <a:srgbClr val="FF0000"/>
                </a:solidFill>
              </a:rPr>
              <a:t>Additional regular expression syntax can be placed in the lines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containing  the output-field-parameters.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The flag “-&gt; Record” triggers the building of the record, provided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 match for all required output-field-parameters exists.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For non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required output-field-parameters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the output field would be empty</a:t>
            </a:r>
          </a:p>
        </p:txBody>
      </p:sp>
    </p:spTree>
    <p:extLst>
      <p:ext uri="{BB962C8B-B14F-4D97-AF65-F5344CB8AC3E}">
        <p14:creationId xmlns:p14="http://schemas.microsoft.com/office/powerpoint/2010/main" val="108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3" y="365125"/>
            <a:ext cx="10515600" cy="8316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11b: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800" b="1" dirty="0" smtClean="0"/>
              <a:t>one output field v1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02" y="2296300"/>
            <a:ext cx="8940085" cy="2708434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PING 127.0.0.1 (127.0.0.1): 56 data bytes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time=0.073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1 packets transmitted,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0.073/0.073/0.073/0.000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Value Required P0 (.*1 packets received.*)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 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-&gt; Record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'1 packets transmitted, 1 packets received, 0.0% packet loss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']]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 </a:t>
            </a:r>
            <a:endParaRPr lang="en-US" sz="1000" dirty="0"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</a:t>
            </a:r>
            <a:r>
              <a:rPr lang="en-US" sz="1400" smtClean="0">
                <a:solidFill>
                  <a:srgbClr val="FF0000"/>
                </a:solidFill>
              </a:rPr>
              <a:t>record list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/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would </a:t>
            </a:r>
            <a:r>
              <a:rPr lang="en-US" sz="1400" dirty="0" smtClean="0">
                <a:solidFill>
                  <a:srgbClr val="FF0000"/>
                </a:solidFill>
              </a:rPr>
              <a:t>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2907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79" y="1"/>
            <a:ext cx="10515600" cy="968188"/>
          </a:xfrm>
        </p:spPr>
        <p:txBody>
          <a:bodyPr>
            <a:normAutofit/>
          </a:bodyPr>
          <a:lstStyle/>
          <a:p>
            <a:r>
              <a:rPr lang="en-US" b="1" dirty="0" smtClean="0"/>
              <a:t>11c: Regex Primer: </a:t>
            </a:r>
            <a:br>
              <a:rPr lang="en-US" b="1" dirty="0" smtClean="0"/>
            </a:br>
            <a:r>
              <a:rPr lang="en-US" sz="1100" b="1" dirty="0">
                <a:latin typeface="Menlo" charset="0"/>
                <a:ea typeface="Menlo" charset="0"/>
                <a:cs typeface="Menlo" charset="0"/>
              </a:rPr>
              <a:t>http://</a:t>
            </a:r>
            <a:r>
              <a:rPr lang="en-US" sz="1100" b="1" dirty="0" err="1">
                <a:latin typeface="Menlo" charset="0"/>
                <a:ea typeface="Menlo" charset="0"/>
                <a:cs typeface="Menlo" charset="0"/>
              </a:rPr>
              <a:t>www.rexegg.com</a:t>
            </a:r>
            <a:r>
              <a:rPr lang="en-US" sz="1100" b="1" dirty="0">
                <a:latin typeface="Menlo" charset="0"/>
                <a:ea typeface="Menlo" charset="0"/>
                <a:cs typeface="Menlo" charset="0"/>
              </a:rPr>
              <a:t>/regex-</a:t>
            </a:r>
            <a:r>
              <a:rPr lang="en-US" sz="1100" b="1" dirty="0" err="1">
                <a:latin typeface="Menlo" charset="0"/>
                <a:ea typeface="Menlo" charset="0"/>
                <a:cs typeface="Menlo" charset="0"/>
              </a:rPr>
              <a:t>quickstart.html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7779" y="4401193"/>
          <a:ext cx="10892939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515"/>
                <a:gridCol w="3576918"/>
                <a:gridCol w="2716306"/>
                <a:gridCol w="27432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Quantifier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Legend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Example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Sample Match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One or more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Version \w-\w+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Version A-b1_1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{3}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Exactly three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\D{3}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ABC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{2,4}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Two to four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\d{2,4}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156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{3,}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Three or more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\w{3,}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regex_tutorial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Zero or more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A*B*C*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AAACC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Once or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plurals?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plural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7779" y="1308515"/>
          <a:ext cx="10906386" cy="1726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731"/>
                <a:gridCol w="3635461"/>
                <a:gridCol w="2790676"/>
                <a:gridCol w="2662518"/>
              </a:tblGrid>
              <a:tr h="1554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Character</a:t>
                      </a:r>
                    </a:p>
                  </a:txBody>
                  <a:tcPr marL="46621" marR="46621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Legend</a:t>
                      </a:r>
                    </a:p>
                  </a:txBody>
                  <a:tcPr marL="46621" marR="46621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Example</a:t>
                      </a:r>
                    </a:p>
                  </a:txBody>
                  <a:tcPr marL="46621" marR="46621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Sample Match</a:t>
                      </a:r>
                    </a:p>
                  </a:txBody>
                  <a:tcPr marL="46621" marR="46621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\d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one digit</a:t>
                      </a:r>
                      <a:r>
                        <a:rPr lang="en-US" sz="1200" baseline="0" smtClean="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 </a:t>
                      </a:r>
                      <a:r>
                        <a:rPr lang="en-US" sz="1200" smtClean="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from </a:t>
                      </a: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0 to 9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file_\d\d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file_25</a:t>
                      </a:r>
                    </a:p>
                  </a:txBody>
                  <a:tcPr marL="46621" marR="46621" marT="0" marB="0"/>
                </a:tc>
              </a:tr>
              <a:tr h="192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\w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"</a:t>
                      </a: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word character": ASCII letter, digit or underscore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\w-\w\w\w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A-b_1</a:t>
                      </a:r>
                    </a:p>
                  </a:txBody>
                  <a:tcPr marL="46621" marR="46621" marT="0" marB="0"/>
                </a:tc>
              </a:tr>
              <a:tr h="412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\s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"</a:t>
                      </a: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whitespace character": space, tab, newline, carriage return, vertical tab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a\</a:t>
                      </a:r>
                      <a:r>
                        <a:rPr lang="en-US" sz="1200" err="1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sb</a:t>
                      </a: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</a:t>
                      </a:r>
                      <a:r>
                        <a:rPr lang="en-US" sz="1200" err="1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sc</a:t>
                      </a:r>
                      <a:endParaRPr lang="en-US" sz="1200">
                        <a:effectLst/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 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c</a:t>
                      </a:r>
                    </a:p>
                  </a:txBody>
                  <a:tcPr marL="46621" marR="46621" marT="0" marB="0"/>
                </a:tc>
              </a:tr>
              <a:tr h="46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\S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One character that is not a whitespace character as defined by your engine's \s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\S\S\S\S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Yoyo</a:t>
                      </a:r>
                    </a:p>
                  </a:txBody>
                  <a:tcPr marL="46621" marR="46621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7780" y="3052784"/>
          <a:ext cx="1090638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731"/>
                <a:gridCol w="3635462"/>
                <a:gridCol w="2726596"/>
                <a:gridCol w="272659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Any character except line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a.c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abc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Any character except line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.*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whatever, man.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 period (special character: needs to be escaped by a \)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a\.c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a.c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Escapes a special character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\.\*\+\?    \$\^\/\\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.*+?    $^/\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Escapes a special character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\[\{\(\)\}\]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Menlo" charset="0"/>
                          <a:ea typeface="Menlo" charset="0"/>
                          <a:cs typeface="Menlo" charset="0"/>
                        </a:rPr>
                        <a:t>[{()}]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007153" y="2946294"/>
            <a:ext cx="174502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3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11d: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800" b="1" dirty="0" smtClean="0"/>
              <a:t>one output field v2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02" y="2296300"/>
            <a:ext cx="8940085" cy="2708434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PING 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127.0.0.1 (127.0.0.1): 56 data bytes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time=0.073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1 packets transmitted,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0.073/0.073/0.073/0.000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P0 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\s+1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^.*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.*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-&gt; Record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[['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']]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  <a:endParaRPr lang="en-US" sz="1000" dirty="0"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</a:t>
            </a:r>
            <a:r>
              <a:rPr lang="en-US" sz="1400" smtClean="0">
                <a:solidFill>
                  <a:srgbClr val="FF0000"/>
                </a:solidFill>
              </a:rPr>
              <a:t>record list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/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would </a:t>
            </a:r>
            <a:r>
              <a:rPr lang="en-US" sz="1400" dirty="0" smtClean="0">
                <a:solidFill>
                  <a:srgbClr val="FF0000"/>
                </a:solidFill>
              </a:rPr>
              <a:t>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4827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3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11e: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800" b="1" dirty="0" smtClean="0"/>
              <a:t>one output field – false test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02" y="1865994"/>
            <a:ext cx="8940085" cy="3323987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PING 127.0.0.1 (127.0.0.1): 56 data bytes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=2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time=0.066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=3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=4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time=0.091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5 packets transmitted,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5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0.066/0.077/0.091/0.009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P0 (\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s+1 packets received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^.*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.* -&gt; Record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record list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would 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rd 27"/>
          <p:cNvSpPr/>
          <p:nvPr/>
        </p:nvSpPr>
        <p:spPr>
          <a:xfrm>
            <a:off x="1856713" y="2300159"/>
            <a:ext cx="748882" cy="616081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 Parameter</a:t>
            </a:r>
          </a:p>
          <a:p>
            <a:pPr algn="ctr"/>
            <a:r>
              <a:rPr 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YAML File</a:t>
            </a:r>
            <a:endParaRPr lang="en-US" sz="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testExecutor</a:t>
            </a:r>
            <a:r>
              <a:rPr lang="en-US" smtClean="0"/>
              <a:t>:  Architecture</a:t>
            </a:r>
            <a:br>
              <a:rPr lang="en-US" smtClean="0"/>
            </a:br>
            <a:r>
              <a:rPr lang="en-US" sz="3200" smtClean="0"/>
              <a:t>modular python code</a:t>
            </a:r>
            <a:endParaRPr lang="en-US" sz="3200"/>
          </a:p>
        </p:txBody>
      </p:sp>
      <p:sp>
        <p:nvSpPr>
          <p:cNvPr id="7" name="Card 6"/>
          <p:cNvSpPr/>
          <p:nvPr/>
        </p:nvSpPr>
        <p:spPr>
          <a:xfrm>
            <a:off x="1598227" y="3452517"/>
            <a:ext cx="1245559" cy="364805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PDF Diagrams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Card 7"/>
          <p:cNvSpPr/>
          <p:nvPr/>
        </p:nvSpPr>
        <p:spPr>
          <a:xfrm>
            <a:off x="2257766" y="1741030"/>
            <a:ext cx="1100666" cy="638935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ConfigDict</a:t>
            </a:r>
            <a:endParaRPr lang="en-US" sz="12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YAML := Python </a:t>
            </a:r>
            <a:r>
              <a:rPr lang="en-US" sz="8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Datastructure</a:t>
            </a:r>
            <a:endParaRPr lang="en-US" sz="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ard 8"/>
          <p:cNvSpPr/>
          <p:nvPr/>
        </p:nvSpPr>
        <p:spPr>
          <a:xfrm>
            <a:off x="1209752" y="5318161"/>
            <a:ext cx="1236390" cy="684134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Customizable</a:t>
            </a:r>
          </a:p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PDF Template File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ard 9"/>
          <p:cNvSpPr/>
          <p:nvPr/>
        </p:nvSpPr>
        <p:spPr>
          <a:xfrm>
            <a:off x="1844335" y="3767811"/>
            <a:ext cx="1245559" cy="800035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Recorded Files 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( Logs, Screenshots, PCAPs, any Files)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4853" y="2353233"/>
            <a:ext cx="2163016" cy="228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err="1" smtClean="0">
                <a:solidFill>
                  <a:schemeClr val="tx1"/>
                </a:solidFill>
              </a:rPr>
              <a:t>testExecutor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Working on (optional) Loops of Test-Steps: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Record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err="1" smtClean="0">
                <a:solidFill>
                  <a:schemeClr val="tx1"/>
                </a:solidFill>
              </a:rPr>
              <a:t>Config</a:t>
            </a:r>
            <a:endParaRPr lang="en-US" sz="120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Check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Await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Break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Sleep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Comment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smtClean="0">
                <a:solidFill>
                  <a:schemeClr val="tx1"/>
                </a:solidFill>
              </a:rPr>
              <a:t>Copy</a:t>
            </a:r>
          </a:p>
          <a:p>
            <a:endParaRPr lang="en-US" sz="1200" smtClean="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Card 15"/>
          <p:cNvSpPr/>
          <p:nvPr/>
        </p:nvSpPr>
        <p:spPr>
          <a:xfrm>
            <a:off x="3833903" y="6117750"/>
            <a:ext cx="1100666" cy="333064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PDF File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234277" y="3560574"/>
            <a:ext cx="930271" cy="445754"/>
          </a:xfrm>
          <a:prstGeom prst="rightArrow">
            <a:avLst>
              <a:gd name="adj1" fmla="val 7370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Optional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773141" y="5423724"/>
            <a:ext cx="1222191" cy="572400"/>
          </a:xfrm>
          <a:prstGeom prst="downArrow">
            <a:avLst>
              <a:gd name="adj1" fmla="val 87935"/>
              <a:gd name="adj2" fmla="val 349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 to PDF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583714" y="1863618"/>
            <a:ext cx="930271" cy="373030"/>
          </a:xfrm>
          <a:prstGeom prst="rightArrow">
            <a:avLst>
              <a:gd name="adj1" fmla="val 7370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Magnetic Disk 29"/>
          <p:cNvSpPr/>
          <p:nvPr/>
        </p:nvSpPr>
        <p:spPr>
          <a:xfrm>
            <a:off x="4567209" y="1817570"/>
            <a:ext cx="1555416" cy="4917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Python data </a:t>
            </a:r>
            <a:r>
              <a:rPr lang="en-US" sz="1200" err="1" smtClean="0"/>
              <a:t>struct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err="1" smtClean="0"/>
              <a:t>ConfigDict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31" name="Magnetic Disk 30"/>
          <p:cNvSpPr/>
          <p:nvPr/>
        </p:nvSpPr>
        <p:spPr>
          <a:xfrm>
            <a:off x="4602452" y="4683448"/>
            <a:ext cx="1555416" cy="618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Python data </a:t>
            </a:r>
            <a:r>
              <a:rPr lang="en-US" sz="1200" err="1" smtClean="0"/>
              <a:t>struct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output enriched </a:t>
            </a:r>
            <a:r>
              <a:rPr lang="en-US" sz="1200" err="1" smtClean="0"/>
              <a:t>ConfigDict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2643653" y="5450164"/>
            <a:ext cx="930271" cy="373030"/>
          </a:xfrm>
          <a:prstGeom prst="rightArrow">
            <a:avLst>
              <a:gd name="adj1" fmla="val 7370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718187" y="5237209"/>
            <a:ext cx="1103558" cy="373030"/>
          </a:xfrm>
          <a:prstGeom prst="rightArrow">
            <a:avLst>
              <a:gd name="adj1" fmla="val 7370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Save as </a:t>
            </a:r>
            <a:r>
              <a:rPr lang="en-US" sz="1200" err="1" smtClean="0">
                <a:solidFill>
                  <a:schemeClr val="tx1"/>
                </a:solidFill>
              </a:rPr>
              <a:t>Json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Card 32"/>
          <p:cNvSpPr/>
          <p:nvPr/>
        </p:nvSpPr>
        <p:spPr>
          <a:xfrm>
            <a:off x="6923975" y="5237209"/>
            <a:ext cx="1100666" cy="333064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Result File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37764" y="5300057"/>
            <a:ext cx="138691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smtClean="0"/>
              <a:t>*testExecutor4 feature</a:t>
            </a:r>
            <a:endParaRPr lang="en-US" sz="1000"/>
          </a:p>
        </p:txBody>
      </p:sp>
      <p:sp>
        <p:nvSpPr>
          <p:cNvPr id="36" name="Down Arrow 35"/>
          <p:cNvSpPr/>
          <p:nvPr/>
        </p:nvSpPr>
        <p:spPr>
          <a:xfrm>
            <a:off x="6863212" y="5624361"/>
            <a:ext cx="1222191" cy="425186"/>
          </a:xfrm>
          <a:prstGeom prst="downArrow">
            <a:avLst>
              <a:gd name="adj1" fmla="val 87935"/>
              <a:gd name="adj2" fmla="val 3490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Render to HTML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Card 36"/>
          <p:cNvSpPr/>
          <p:nvPr/>
        </p:nvSpPr>
        <p:spPr>
          <a:xfrm>
            <a:off x="6923974" y="6117750"/>
            <a:ext cx="1100666" cy="333064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 File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6227" y="5718222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</a:t>
            </a:r>
            <a:r>
              <a:rPr lang="en-US" sz="1000" err="1" smtClean="0"/>
              <a:t>tEWeb</a:t>
            </a:r>
            <a:r>
              <a:rPr lang="en-US" sz="1000" smtClean="0"/>
              <a:t>  feature</a:t>
            </a:r>
            <a:endParaRPr 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8056227" y="6116799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*</a:t>
            </a:r>
            <a:r>
              <a:rPr lang="en-US" sz="1000" err="1" smtClean="0"/>
              <a:t>tEWeb</a:t>
            </a:r>
            <a:r>
              <a:rPr lang="en-US" sz="1000" smtClean="0"/>
              <a:t>  feature</a:t>
            </a:r>
            <a:endParaRPr lang="en-US" sz="1000"/>
          </a:p>
        </p:txBody>
      </p:sp>
      <p:sp>
        <p:nvSpPr>
          <p:cNvPr id="40" name="Oval 39"/>
          <p:cNvSpPr/>
          <p:nvPr/>
        </p:nvSpPr>
        <p:spPr>
          <a:xfrm>
            <a:off x="7918704" y="1596980"/>
            <a:ext cx="2873988" cy="363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 Setup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93798" y="2368120"/>
            <a:ext cx="744491" cy="4156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CSCO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router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30303" y="2376214"/>
            <a:ext cx="812814" cy="399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JNPR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router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93798" y="3053024"/>
            <a:ext cx="744491" cy="379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UNIX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sys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6588218" y="1737174"/>
            <a:ext cx="1685520" cy="1152144"/>
          </a:xfrm>
          <a:prstGeom prst="leftRightArrow">
            <a:avLst>
              <a:gd name="adj1" fmla="val 67717"/>
              <a:gd name="adj2" fmla="val 198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 execution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and output </a:t>
            </a:r>
            <a:r>
              <a:rPr lang="en-US" sz="1200" dirty="0" err="1" smtClean="0">
                <a:solidFill>
                  <a:schemeClr val="tx1"/>
                </a:solidFill>
              </a:rPr>
              <a:t>recordi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via   SSH, </a:t>
            </a:r>
            <a:r>
              <a:rPr lang="en-US" sz="1200" dirty="0" smtClean="0">
                <a:solidFill>
                  <a:schemeClr val="tx1"/>
                </a:solidFill>
              </a:rPr>
              <a:t>TELNET, NETCONF</a:t>
            </a:r>
          </a:p>
        </p:txBody>
      </p:sp>
      <p:sp>
        <p:nvSpPr>
          <p:cNvPr id="45" name="Oval 44"/>
          <p:cNvSpPr/>
          <p:nvPr/>
        </p:nvSpPr>
        <p:spPr>
          <a:xfrm>
            <a:off x="8426168" y="3759376"/>
            <a:ext cx="889184" cy="5037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IXIA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IxConnect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Left-Right Arrow 45"/>
          <p:cNvSpPr/>
          <p:nvPr/>
        </p:nvSpPr>
        <p:spPr>
          <a:xfrm>
            <a:off x="6638542" y="4073644"/>
            <a:ext cx="1637601" cy="468047"/>
          </a:xfrm>
          <a:prstGeom prst="leftRightArrow">
            <a:avLst>
              <a:gd name="adj1" fmla="val 67717"/>
              <a:gd name="adj2" fmla="val 4213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IXIA Low-Lev API</a:t>
            </a:r>
          </a:p>
        </p:txBody>
      </p:sp>
      <p:sp>
        <p:nvSpPr>
          <p:cNvPr id="47" name="Left-Right Arrow 46"/>
          <p:cNvSpPr/>
          <p:nvPr/>
        </p:nvSpPr>
        <p:spPr>
          <a:xfrm>
            <a:off x="6624979" y="3185513"/>
            <a:ext cx="1637601" cy="468047"/>
          </a:xfrm>
          <a:prstGeom prst="leftRightArrow">
            <a:avLst>
              <a:gd name="adj1" fmla="val 67717"/>
              <a:gd name="adj2" fmla="val 4213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FTP/</a:t>
            </a:r>
            <a:r>
              <a:rPr lang="en-US" sz="1200" dirty="0" err="1" smtClean="0">
                <a:solidFill>
                  <a:schemeClr val="tx1"/>
                </a:solidFill>
              </a:rPr>
              <a:t>sFTP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6624979" y="4603841"/>
            <a:ext cx="1637601" cy="468047"/>
          </a:xfrm>
          <a:prstGeom prst="leftRightArrow">
            <a:avLst>
              <a:gd name="adj1" fmla="val 67717"/>
              <a:gd name="adj2" fmla="val 4213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Spirent Low-Lev TCL API</a:t>
            </a:r>
          </a:p>
        </p:txBody>
      </p:sp>
      <p:sp>
        <p:nvSpPr>
          <p:cNvPr id="49" name="Oval 48"/>
          <p:cNvSpPr/>
          <p:nvPr/>
        </p:nvSpPr>
        <p:spPr>
          <a:xfrm>
            <a:off x="8667121" y="4470337"/>
            <a:ext cx="889184" cy="5037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Spirent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562627" y="3951435"/>
            <a:ext cx="889184" cy="5037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TREX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trex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392118" y="2990929"/>
            <a:ext cx="889184" cy="5037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RtBrick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6613474" y="2756905"/>
            <a:ext cx="1637601" cy="468047"/>
          </a:xfrm>
          <a:prstGeom prst="leftRightArrow">
            <a:avLst>
              <a:gd name="adj1" fmla="val 67717"/>
              <a:gd name="adj2" fmla="val 4213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Snmp</a:t>
            </a:r>
            <a:r>
              <a:rPr lang="en-US" sz="1200" dirty="0" smtClean="0">
                <a:solidFill>
                  <a:schemeClr val="tx1"/>
                </a:solidFill>
              </a:rPr>
              <a:t> c2c / v3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GET, Traps</a:t>
            </a:r>
          </a:p>
        </p:txBody>
      </p:sp>
      <p:sp>
        <p:nvSpPr>
          <p:cNvPr id="53" name="Left-Right Arrow 52"/>
          <p:cNvSpPr/>
          <p:nvPr/>
        </p:nvSpPr>
        <p:spPr>
          <a:xfrm>
            <a:off x="6612177" y="3645501"/>
            <a:ext cx="1637601" cy="468047"/>
          </a:xfrm>
          <a:prstGeom prst="leftRightArrow">
            <a:avLst>
              <a:gd name="adj1" fmla="val 67717"/>
              <a:gd name="adj2" fmla="val 4213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REST-API</a:t>
            </a:r>
          </a:p>
        </p:txBody>
      </p:sp>
    </p:spTree>
    <p:extLst>
      <p:ext uri="{BB962C8B-B14F-4D97-AF65-F5344CB8AC3E}">
        <p14:creationId xmlns:p14="http://schemas.microsoft.com/office/powerpoint/2010/main" val="1318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2" y="365125"/>
            <a:ext cx="10999847" cy="69719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11f: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800" b="1" dirty="0" smtClean="0"/>
              <a:t>one output field – multiple records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02" y="1865994"/>
            <a:ext cx="8940085" cy="3477875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PING 127.0.0.1 (127.0.0.1): 56 data bytes</a:t>
            </a: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127.0.0.1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127.0.0.1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127.0.0.1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=2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time=0.066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127.0.0.1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=3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127.0.0.1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=4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time=0.091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5 packets transmitted, 5 packets received,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0.066/0.077/0.091/0.009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P0 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64 bytes from 127\.0\.0\.1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.* -&gt; Record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['64 bytes from 127.0.0.1'], ['64 bytes from 127.0.0.1'], ['64 bytes from 127.0.0.1'], ['64 bytes from 127.0.0.1'], ['64 bytes from 127.0.0.1']]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record list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would 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2" y="365125"/>
            <a:ext cx="10999847" cy="885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11g: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500" b="1" dirty="0" smtClean="0"/>
              <a:t>multiple output fields </a:t>
            </a:r>
            <a:r>
              <a:rPr lang="en-US" sz="2800" b="1" dirty="0" smtClean="0"/>
              <a:t>– one record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270" y="1462582"/>
            <a:ext cx="8940085" cy="3785652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PING 127.0.0.1 (127.0.0.1): 56 data bytes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=2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time=0.066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=3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time=0.080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=4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time=0.091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5 packets transmitted, 5 packets received,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0.066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0.077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0.091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0.009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P0 (\d\.\d+)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P1 (\d\.\d+)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P2 (\d\.\d+)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P3 (\d\.\d+)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^round-trip.* =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${P1}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${P2}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${P3}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-&gt; Record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'0.066'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'0.077'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'0.091'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'0.009'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record list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would 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0949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02" y="365125"/>
            <a:ext cx="10999847" cy="885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11h: learn </a:t>
            </a:r>
            <a:r>
              <a:rPr lang="en-US" b="1" dirty="0" err="1" smtClean="0"/>
              <a:t>TextFSM</a:t>
            </a:r>
            <a:r>
              <a:rPr lang="en-US" b="1" dirty="0" smtClean="0"/>
              <a:t> templates: </a:t>
            </a:r>
            <a:r>
              <a:rPr lang="en-US" sz="2500" b="1" dirty="0" smtClean="0"/>
              <a:t>multi. output field </a:t>
            </a:r>
            <a:r>
              <a:rPr lang="en-US" sz="2800" b="1" dirty="0" smtClean="0"/>
              <a:t>– multi. records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b="1" dirty="0" smtClean="0">
                <a:latin typeface="Menlo" charset="0"/>
                <a:ea typeface="Menlo" charset="0"/>
                <a:cs typeface="Menlo" charset="0"/>
              </a:rPr>
              <a:t>output of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/Users/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/Documents/Projects/TA/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1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testTextFSMInput.py</a:t>
            </a:r>
            <a:endParaRPr lang="en-US" sz="11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270" y="1462582"/>
            <a:ext cx="8940085" cy="363176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PING 127.0.0.1 (127.0.0.1): 56 data bytes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0.069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0.081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0.066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0.080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64 bytes from 127.0.0.1: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4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=64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0.091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--- 127.0.0.1 ping statistics ---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5 packets transmitted, 5 packets received, 0.0% packet loss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round-trip min/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/max/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stddev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= 0.066/0.077/0.091/0.009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P0 (\d+)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Value Required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P1 (\d\.\d+)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Start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 ^.*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icmp_seq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${P0}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ttl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=\d+ time=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${P1}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ms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 -&gt; Record</a:t>
            </a:r>
          </a:p>
          <a:p>
            <a:endParaRPr lang="en-US" sz="1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End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result: [[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'0'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'0.069'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], 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'1'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'0.081'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], 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'2'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'0.066'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], 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'3'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'0.080'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], [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'4'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'0.091'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]]</a:t>
            </a:r>
          </a:p>
          <a:p>
            <a:r>
              <a:rPr lang="en-US" sz="1000" dirty="0">
                <a:latin typeface="Menlo" charset="0"/>
                <a:ea typeface="Menlo" charset="0"/>
                <a:cs typeface="Menlo" charset="0"/>
              </a:rPr>
              <a:t>********************************************************************************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7487" y="252401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487" y="3605360"/>
            <a:ext cx="127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template input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7487" y="4437410"/>
            <a:ext cx="178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 record list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would match criteria: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 smtClean="0">
                <a:solidFill>
                  <a:srgbClr val="FF0000"/>
                </a:solidFill>
              </a:rPr>
              <a:t>checkResultCount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12: foreground / background steps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6185" y="146673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TRAINING/01_Documentation/TC_00_000_012__background__localHost.yml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185" y="1890374"/>
            <a:ext cx="7231935" cy="4093428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startInBackground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true  </a:t>
            </a:r>
            <a:r>
              <a:rPr lang="en-US" sz="1000" dirty="0">
                <a:latin typeface="Menlo-Regular" charset="0"/>
              </a:rPr>
              <a:t>#optional default := </a:t>
            </a:r>
            <a:r>
              <a:rPr lang="en-US" sz="1000" dirty="0" smtClean="0">
                <a:latin typeface="Menlo-Regular" charset="0"/>
              </a:rPr>
              <a:t>false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randomStartDelay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1  </a:t>
            </a:r>
            <a:r>
              <a:rPr lang="en-US" sz="1000" dirty="0">
                <a:latin typeface="Menlo-Regular" charset="0"/>
              </a:rPr>
              <a:t>#optional default := 0 (seconds</a:t>
            </a:r>
            <a:r>
              <a:rPr lang="en-US" sz="1000" dirty="0" smtClean="0">
                <a:latin typeface="Menlo-Regular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'ping 127.0.0.1 -c 10'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'(.*\s+0%\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s+packet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s+loss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sleep: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sleep 2 seconds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show interface counter TX lo0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ifconfig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lo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'(.*RX packets\:.*)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sleep: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sleep 2 seconds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show interface counters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ifconfig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lo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'(.*RX packets\:.*) 1'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974102" y="2657338"/>
            <a:ext cx="477079" cy="301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Down Arrow 17"/>
          <p:cNvSpPr/>
          <p:nvPr/>
        </p:nvSpPr>
        <p:spPr>
          <a:xfrm>
            <a:off x="8403597" y="3087720"/>
            <a:ext cx="477079" cy="258693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8325199" y="2647829"/>
            <a:ext cx="13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background step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8768930" y="30994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ing –c 10</a:t>
            </a:r>
            <a:endParaRPr lang="en-US" sz="1400" dirty="0"/>
          </a:p>
        </p:txBody>
      </p:sp>
      <p:sp>
        <p:nvSpPr>
          <p:cNvPr id="21" name="Up-Down Arrow 20"/>
          <p:cNvSpPr/>
          <p:nvPr/>
        </p:nvSpPr>
        <p:spPr>
          <a:xfrm>
            <a:off x="8168408" y="2534197"/>
            <a:ext cx="184366" cy="375697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51037" y="2399707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randomStartDelay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758100" y="3106273"/>
            <a:ext cx="477079" cy="73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Down Arrow 23"/>
          <p:cNvSpPr/>
          <p:nvPr/>
        </p:nvSpPr>
        <p:spPr>
          <a:xfrm>
            <a:off x="10235179" y="3289152"/>
            <a:ext cx="477079" cy="5098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10187595" y="2992726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10562359" y="3241999"/>
            <a:ext cx="89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Ifconfig</a:t>
            </a:r>
            <a:r>
              <a:rPr lang="en-US" sz="1400" dirty="0" smtClean="0"/>
              <a:t> lo</a:t>
            </a:r>
            <a:endParaRPr lang="en-US" sz="1400" dirty="0"/>
          </a:p>
        </p:txBody>
      </p:sp>
      <p:sp>
        <p:nvSpPr>
          <p:cNvPr id="37" name="Down Arrow 36"/>
          <p:cNvSpPr/>
          <p:nvPr/>
        </p:nvSpPr>
        <p:spPr>
          <a:xfrm>
            <a:off x="9758100" y="4307935"/>
            <a:ext cx="477079" cy="73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Down Arrow 37"/>
          <p:cNvSpPr/>
          <p:nvPr/>
        </p:nvSpPr>
        <p:spPr>
          <a:xfrm>
            <a:off x="10235179" y="4490814"/>
            <a:ext cx="477079" cy="5098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10187595" y="4194388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0562359" y="4443661"/>
            <a:ext cx="89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Ifconfig</a:t>
            </a:r>
            <a:r>
              <a:rPr lang="en-US" sz="1400" dirty="0" smtClean="0"/>
              <a:t> lo</a:t>
            </a:r>
            <a:endParaRPr lang="en-US" sz="1400" dirty="0"/>
          </a:p>
        </p:txBody>
      </p:sp>
      <p:sp>
        <p:nvSpPr>
          <p:cNvPr id="41" name="Down Arrow 40"/>
          <p:cNvSpPr/>
          <p:nvPr/>
        </p:nvSpPr>
        <p:spPr>
          <a:xfrm>
            <a:off x="9758100" y="3844725"/>
            <a:ext cx="477079" cy="425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10146908" y="3898292"/>
            <a:ext cx="1881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oreground sleep 2 sec.</a:t>
            </a:r>
            <a:endParaRPr lang="en-US" sz="1400" dirty="0"/>
          </a:p>
        </p:txBody>
      </p:sp>
      <p:sp>
        <p:nvSpPr>
          <p:cNvPr id="43" name="Down Arrow 42"/>
          <p:cNvSpPr/>
          <p:nvPr/>
        </p:nvSpPr>
        <p:spPr>
          <a:xfrm>
            <a:off x="9758100" y="2679998"/>
            <a:ext cx="477079" cy="425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10146908" y="2733565"/>
            <a:ext cx="1881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oreground sleep 2 sec.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6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12b: foreground / background steps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6185" y="1466738"/>
            <a:ext cx="10966600" cy="3858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./TRAINING/01_Documentation/TC_00_000_012__background__localHost.yml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185" y="2005466"/>
            <a:ext cx="10096073" cy="393954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17:26:54,723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./TRAINING/01_Documentation/TC_00_000_012__background__localHost.yml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./TRAINING/01_Documentation/TC_00_000_012__background__localHost.yml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17:26:54,732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17:26:54,736 : INFO : start loop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17:26:54,736 : INFO : starting step loopCounter:1 stepCounter:1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17:26:54,739 : INFO : starting step loopCounter:1 stepCounter:2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17:26:54,744 : INFO : step:2 sleep 2 seconds sleep: 2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17:26:55,092 : INFO : stepThread-1-1: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17:26:55,094 : INFO : stepThread-1-1: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17:26:55,095 : INFO : thread stepThread-1-1 sends command: ping 127.0.0.1 -c 10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17:26:56,751 : INFO : starting step loopCounter:1 stepCounter:3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17:26:56,759 : INFO : thread stepThread-1-3 sends command: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ifconfig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17:26:56,785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          RX packets:106 errors:0 dropped:0 overruns:0 frame:0'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17:26:56,786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17:26:56,787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show interface counter TX lo0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17:26:56,789 : INFO : starting step loopCounter:1 stepCounter:4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17:26:56,794 : INFO : step:4 sleep 2 seconds sleep: 2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17:26:58,802 : INFO : starting step loopCounter:1 stepCounter:5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17:26:58,807 : INFO : thread stepThread-1-5 sends command: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ifconfig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17:26:58,857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          RX packets:110 errors:0 dropped:0 overruns:0 frame:0']]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17:26:58,858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17:26:58,859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show interface counters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17:27:04,445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[['10 packets transmitted, 10 received, 0% packet loss, time 9332ms']]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17:27:04,445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17:27:04,447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</p:txBody>
      </p:sp>
    </p:spTree>
    <p:extLst>
      <p:ext uri="{BB962C8B-B14F-4D97-AF65-F5344CB8AC3E}">
        <p14:creationId xmlns:p14="http://schemas.microsoft.com/office/powerpoint/2010/main" val="12873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13: loops and </a:t>
            </a:r>
            <a:r>
              <a:rPr lang="en-US" dirty="0" err="1" smtClean="0"/>
              <a:t>valueMatrix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6185" y="146673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TRAINING/01_Documentation/TC_00_000_013__loops__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185" y="1890374"/>
            <a:ext cx="6846933" cy="363176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loop functionality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valueMatrix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[[1],[2],[3]]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loops: 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startInBackground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true  #optional default :=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randomStartDelay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1  #optional default := 0 (seconds)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'ping 127.0.0.1 -c 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{{0}}</a:t>
            </a:r>
            <a:r>
              <a:rPr lang="en-US" sz="1000" dirty="0">
                <a:latin typeface="Menlo-Regular" charset="0"/>
              </a:rPr>
              <a:t>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'(.*\s+0%\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s+packet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s+loss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template_loops.tex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9" name="Chord 18"/>
          <p:cNvSpPr/>
          <p:nvPr/>
        </p:nvSpPr>
        <p:spPr>
          <a:xfrm>
            <a:off x="8668693" y="3014767"/>
            <a:ext cx="675861" cy="1742061"/>
          </a:xfrm>
          <a:prstGeom prst="chord">
            <a:avLst>
              <a:gd name="adj1" fmla="val 5254996"/>
              <a:gd name="adj2" fmla="val 16383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791004" y="3406428"/>
            <a:ext cx="477079" cy="95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Down Arrow 20"/>
          <p:cNvSpPr/>
          <p:nvPr/>
        </p:nvSpPr>
        <p:spPr>
          <a:xfrm>
            <a:off x="10268083" y="3803993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Down Arrow 25"/>
          <p:cNvSpPr/>
          <p:nvPr/>
        </p:nvSpPr>
        <p:spPr>
          <a:xfrm>
            <a:off x="8986745" y="3077191"/>
            <a:ext cx="477079" cy="167963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334616" y="3014768"/>
            <a:ext cx="802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list 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7476564" y="3560724"/>
            <a:ext cx="15101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step-cycle-loop</a:t>
            </a:r>
            <a:br>
              <a:rPr lang="en-US" sz="1400" dirty="0" smtClean="0"/>
            </a:br>
            <a:r>
              <a:rPr lang="en-US" sz="1400" dirty="0" smtClean="0"/>
              <a:t>default :=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68083" y="3361772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0595263" y="375684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Ping –c {{0}}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72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13b: loops and </a:t>
            </a:r>
            <a:r>
              <a:rPr lang="en-US" dirty="0" err="1" smtClean="0"/>
              <a:t>valueMatrix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6185" y="146673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cat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TRAINING/01_Documentation/TC_00_000_013__loops__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185" y="1890374"/>
            <a:ext cx="10343168" cy="455509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17:50:04,920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./TRAINING/01_Documentation/TC_00_000_013__loops__localHost.yml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./TRAINING/01_Documentation/TC_00_000_013__loops__localHost.yml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17:50:04,927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17:50:04,930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17:50:04,931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17:50:05,160 : INFO : stepThread-1-1: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17:50:05,161 : INFO : stepThread-1-1: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17:50:05,162 : INFO : thread stepThread-1-1 sends command: 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ping 127.0.0.1 -c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17:50:05,188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 packets transmitted, 1 received, 0% packet loss, time 0ms']]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17:50:05,188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17:50:05,189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17:50:05,206 : INFO : start loop 2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17:50:05,206 : INFO : starting step loopCounter:2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17:50:05,406 : INFO : stepThread-2-1: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17:50:05,407 : INFO : stepThread-2-1: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17:50:05,407 : INFO : thread stepThread-2-1 sends command: 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ping 127.0.0.1 -c 2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17:50:06,447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[['2 packets transmitted, 2 received, 0% packet loss, time 1017ms']]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17:50:06,449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17:50:06,450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2018-01-12 17:50:06,460 : INFO : start loop 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17:50:06,460 : INFO : starting step loopCounter:3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17:50:07,125 : INFO : stepThread-3-1: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17:50:07,129 : INFO : stepThread-3-1: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17:50:07,129 : INFO : thread stepThread-3-1 sends command: 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ping 127.0.0.1 -c 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17:50:09,247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[['3 packets transmitted, 3 received, 0% packet loss, time 2082ms']]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17:50:09,248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2018-01-12 17:50:09,250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14:  prepare </a:t>
            </a:r>
            <a:r>
              <a:rPr lang="en-US" dirty="0" err="1" smtClean="0"/>
              <a:t>ssh</a:t>
            </a:r>
            <a:r>
              <a:rPr lang="en-US" dirty="0" smtClean="0"/>
              <a:t> login on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9633" y="1333248"/>
            <a:ext cx="10966600" cy="4462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apt-get install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ssh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200" dirty="0">
                <a:latin typeface="Menlo" charset="0"/>
                <a:ea typeface="Menlo" charset="0"/>
                <a:cs typeface="Menlo" charset="0"/>
              </a:rPr>
            </a:b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apt-get install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openssh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-server</a:t>
            </a:r>
            <a:br>
              <a:rPr lang="en-US" sz="12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root@0e010e8c3bba:/TA# </a:t>
            </a:r>
            <a:r>
              <a:rPr lang="en-US" sz="1200" dirty="0" err="1" smtClean="0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service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ssh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restart 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root@0e010e8c3bba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:/TA#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adduser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test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Adding user `test'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Adding new group `test' (1000)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Adding new user `test' (1000) with group `test'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Creating home directory `/home/test'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Copying files from `/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etc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skel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'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Enter new UNIX password: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Retype new UNIX password: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passwd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: password updated successfully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Changing the user information for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Enter the new value, or press ENTER for the default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Full Name []: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Room Number []: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Work Phone []: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Home Phone []: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Other []: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Is the information correct? [Y/n]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Y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14:  </a:t>
            </a:r>
            <a:r>
              <a:rPr lang="en-US" dirty="0" err="1" smtClean="0"/>
              <a:t>ssh</a:t>
            </a:r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633" y="1750970"/>
            <a:ext cx="11199492" cy="4001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mySystem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: {'device': '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local-shell','vendor':'local-shell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', '</a:t>
            </a:r>
            <a:r>
              <a:rPr lang="en-US" sz="1000" dirty="0" err="1">
                <a:latin typeface="Menlo" charset="0"/>
                <a:ea typeface="Menlo" charset="0"/>
                <a:cs typeface="Menlo" charset="0"/>
              </a:rPr>
              <a:t>method':'local-shell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' 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000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mySystem-ssh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: {'device': '127.0.0.1','vendor':'ubuntu','password': 'test', 'user': 'test'}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33" y="1343717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vim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TRAINING/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trainingHosts.yml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2245900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vim TRAINING/01_Documentation/TC_00_000_014__ssh__localHost.yml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2669536"/>
            <a:ext cx="11199492" cy="2862322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basic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test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user interactive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pathonshell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and check GCC version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timeout: 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who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'(test.*)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</a:t>
            </a:r>
            <a:endParaRPr lang="en-US" sz="1000" dirty="0" smtClean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14b:  </a:t>
            </a:r>
            <a:r>
              <a:rPr lang="en-US" dirty="0" err="1" smtClean="0"/>
              <a:t>ssh</a:t>
            </a:r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1385050"/>
            <a:ext cx="10966600" cy="4740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./TRAINING/01_Documentation/TC_00_000_014__ssh__localHost.yml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1970292"/>
            <a:ext cx="11199492" cy="1477328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06:29:33,769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./TRAINING/01_Documentation/TC_00_000_014__ssh__localHost.yml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./TRAINING/01_Documentation/TC_00_000_014__ssh__localHost.yml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06:29:33,777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06:29:33,781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06:29:33,782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06:29:34,177 : INFO : thread stepThread-1-1 sends command: who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06:29:34,336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[['test     pts/1        Jan 13 06:29 (127.0.0.1)']]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06:29:34,337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06:29:34,338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who am I</a:t>
            </a:r>
          </a:p>
        </p:txBody>
      </p:sp>
    </p:spTree>
    <p:extLst>
      <p:ext uri="{BB962C8B-B14F-4D97-AF65-F5344CB8AC3E}">
        <p14:creationId xmlns:p14="http://schemas.microsoft.com/office/powerpoint/2010/main" val="20729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1" y="294508"/>
            <a:ext cx="10515600" cy="6434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testExecutor</a:t>
            </a:r>
            <a:r>
              <a:rPr lang="en-US" dirty="0" smtClean="0"/>
              <a:t>: Concept of test steps</a:t>
            </a:r>
            <a:endParaRPr lang="en-US" sz="3200" dirty="0"/>
          </a:p>
        </p:txBody>
      </p:sp>
      <p:sp>
        <p:nvSpPr>
          <p:cNvPr id="29" name="Down Arrow 28"/>
          <p:cNvSpPr/>
          <p:nvPr/>
        </p:nvSpPr>
        <p:spPr>
          <a:xfrm>
            <a:off x="3272623" y="2855580"/>
            <a:ext cx="477079" cy="2759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Down Arrow 32"/>
          <p:cNvSpPr/>
          <p:nvPr/>
        </p:nvSpPr>
        <p:spPr>
          <a:xfrm>
            <a:off x="3749702" y="3817537"/>
            <a:ext cx="477079" cy="4060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72623" y="2535658"/>
            <a:ext cx="5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 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4076882" y="3770384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4061121" y="4172225"/>
            <a:ext cx="113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optional</a:t>
            </a:r>
          </a:p>
          <a:p>
            <a:r>
              <a:rPr lang="en-US" sz="1400" smtClean="0"/>
              <a:t>command #n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69238" y="1426962"/>
            <a:ext cx="6752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record	</a:t>
            </a:r>
            <a:r>
              <a:rPr lang="en-US" sz="1400" err="1" smtClean="0"/>
              <a:t>cmd</a:t>
            </a:r>
            <a:r>
              <a:rPr lang="en-US" sz="1400" smtClean="0"/>
              <a:t> exec and output recording </a:t>
            </a:r>
          </a:p>
          <a:p>
            <a:r>
              <a:rPr lang="en-US" sz="1400" err="1"/>
              <a:t>c</a:t>
            </a:r>
            <a:r>
              <a:rPr lang="en-US" sz="1400" err="1" smtClean="0"/>
              <a:t>onfig</a:t>
            </a:r>
            <a:r>
              <a:rPr lang="en-US" sz="1400" smtClean="0"/>
              <a:t>	</a:t>
            </a:r>
            <a:r>
              <a:rPr lang="en-US" sz="1400" err="1" smtClean="0"/>
              <a:t>cmd</a:t>
            </a:r>
            <a:r>
              <a:rPr lang="en-US" sz="1400" smtClean="0"/>
              <a:t> exec and output recording (but no out representation in pdf)</a:t>
            </a:r>
          </a:p>
          <a:p>
            <a:r>
              <a:rPr lang="en-US" sz="1400"/>
              <a:t>c</a:t>
            </a:r>
            <a:r>
              <a:rPr lang="en-US" sz="1400" smtClean="0"/>
              <a:t>heck	</a:t>
            </a:r>
            <a:r>
              <a:rPr lang="en-US" sz="1400" err="1" smtClean="0"/>
              <a:t>cmd</a:t>
            </a:r>
            <a:r>
              <a:rPr lang="en-US" sz="1400" smtClean="0"/>
              <a:t> exec, output recording, out put verification (text; </a:t>
            </a:r>
            <a:r>
              <a:rPr lang="en-US" sz="1400" err="1" smtClean="0"/>
              <a:t>json</a:t>
            </a:r>
            <a:r>
              <a:rPr lang="en-US" sz="1400" smtClean="0"/>
              <a:t> or xml)</a:t>
            </a:r>
          </a:p>
          <a:p>
            <a:r>
              <a:rPr lang="en-US" sz="1400"/>
              <a:t>a</a:t>
            </a:r>
            <a:r>
              <a:rPr lang="en-US" sz="1400" smtClean="0"/>
              <a:t>wait	recurring </a:t>
            </a:r>
            <a:r>
              <a:rPr lang="en-US" sz="1400" err="1"/>
              <a:t>cmd</a:t>
            </a:r>
            <a:r>
              <a:rPr lang="en-US" sz="1400"/>
              <a:t> exec, output recording, out put verification (text; </a:t>
            </a:r>
            <a:r>
              <a:rPr lang="en-US" sz="1400" err="1"/>
              <a:t>json</a:t>
            </a:r>
            <a:r>
              <a:rPr lang="en-US" sz="1400"/>
              <a:t> or xml</a:t>
            </a:r>
            <a:r>
              <a:rPr lang="en-US" sz="1400" smtClean="0"/>
              <a:t>) </a:t>
            </a:r>
          </a:p>
          <a:p>
            <a:r>
              <a:rPr lang="en-US" sz="1400"/>
              <a:t>s</a:t>
            </a:r>
            <a:r>
              <a:rPr lang="en-US" sz="1400" smtClean="0"/>
              <a:t>leep	pause</a:t>
            </a:r>
          </a:p>
          <a:p>
            <a:r>
              <a:rPr lang="en-US" sz="1400"/>
              <a:t>b</a:t>
            </a:r>
            <a:r>
              <a:rPr lang="en-US" sz="1400" smtClean="0"/>
              <a:t>reak	</a:t>
            </a:r>
            <a:r>
              <a:rPr lang="en-US" sz="1400" err="1" smtClean="0"/>
              <a:t>interupt</a:t>
            </a:r>
            <a:endParaRPr lang="en-US" sz="1400" smtClean="0"/>
          </a:p>
          <a:p>
            <a:r>
              <a:rPr lang="en-US" sz="1400"/>
              <a:t>c</a:t>
            </a:r>
            <a:r>
              <a:rPr lang="en-US" sz="1400" smtClean="0"/>
              <a:t>opy	</a:t>
            </a:r>
            <a:r>
              <a:rPr lang="en-US" sz="1400" err="1" smtClean="0"/>
              <a:t>sFTP</a:t>
            </a:r>
            <a:r>
              <a:rPr lang="en-US" sz="1400" smtClean="0"/>
              <a:t> / FTP file copy for documentation</a:t>
            </a:r>
          </a:p>
          <a:p>
            <a:r>
              <a:rPr lang="en-US" sz="1400" smtClean="0"/>
              <a:t>comment</a:t>
            </a:r>
            <a:r>
              <a:rPr lang="en-US" sz="1400"/>
              <a:t>	</a:t>
            </a:r>
            <a:r>
              <a:rPr lang="en-US" sz="1400" smtClean="0"/>
              <a:t>add text, screenshot or attachments</a:t>
            </a:r>
            <a:endParaRPr lang="en-US" sz="1400"/>
          </a:p>
        </p:txBody>
      </p:sp>
      <p:sp>
        <p:nvSpPr>
          <p:cNvPr id="3" name="Equal 2"/>
          <p:cNvSpPr/>
          <p:nvPr/>
        </p:nvSpPr>
        <p:spPr>
          <a:xfrm>
            <a:off x="3814955" y="5179771"/>
            <a:ext cx="417610" cy="2689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1370" y="4695445"/>
            <a:ext cx="1550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</a:t>
            </a:r>
          </a:p>
          <a:p>
            <a:r>
              <a:rPr lang="en-US" sz="1400" smtClean="0"/>
              <a:t>Output/result</a:t>
            </a:r>
          </a:p>
          <a:p>
            <a:r>
              <a:rPr lang="en-US" sz="1400" smtClean="0"/>
              <a:t> verification</a:t>
            </a:r>
          </a:p>
          <a:p>
            <a:r>
              <a:rPr lang="en-US" sz="1400" smtClean="0"/>
              <a:t>(Check/await only)</a:t>
            </a:r>
            <a:endParaRPr lang="en-US" sz="1400"/>
          </a:p>
        </p:txBody>
      </p:sp>
      <p:sp>
        <p:nvSpPr>
          <p:cNvPr id="40" name="Down Arrow 39"/>
          <p:cNvSpPr/>
          <p:nvPr/>
        </p:nvSpPr>
        <p:spPr>
          <a:xfrm>
            <a:off x="3749702" y="4235385"/>
            <a:ext cx="477079" cy="4440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Not Equal 40"/>
          <p:cNvSpPr/>
          <p:nvPr/>
        </p:nvSpPr>
        <p:spPr>
          <a:xfrm>
            <a:off x="4023760" y="4960365"/>
            <a:ext cx="417820" cy="329261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0092" y="3301373"/>
            <a:ext cx="287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name: </a:t>
            </a:r>
            <a:r>
              <a:rPr lang="en-US" sz="1400" smtClean="0">
                <a:solidFill>
                  <a:srgbClr val="FF0000"/>
                </a:solidFill>
              </a:rPr>
              <a:t>host-reference</a:t>
            </a:r>
            <a:r>
              <a:rPr lang="en-US" sz="1400" smtClean="0"/>
              <a:t> step-headline  </a:t>
            </a:r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3975610" y="2468313"/>
            <a:ext cx="9968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Types(key) </a:t>
            </a:r>
            <a:endParaRPr lang="en-US" sz="1400"/>
          </a:p>
        </p:txBody>
      </p:sp>
      <p:sp>
        <p:nvSpPr>
          <p:cNvPr id="44" name="Card 43"/>
          <p:cNvSpPr/>
          <p:nvPr/>
        </p:nvSpPr>
        <p:spPr>
          <a:xfrm>
            <a:off x="905691" y="3154303"/>
            <a:ext cx="748882" cy="616081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Host Parameter</a:t>
            </a:r>
          </a:p>
          <a:p>
            <a:pPr algn="ctr"/>
            <a:r>
              <a:rPr 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YAML File</a:t>
            </a:r>
            <a:endParaRPr lang="en-US" sz="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2" idx="1"/>
            <a:endCxn id="44" idx="0"/>
          </p:cNvCxnSpPr>
          <p:nvPr/>
        </p:nvCxnSpPr>
        <p:spPr>
          <a:xfrm rot="10800000">
            <a:off x="1280132" y="3154304"/>
            <a:ext cx="2539960" cy="300959"/>
          </a:xfrm>
          <a:prstGeom prst="curvedConnector4">
            <a:avLst>
              <a:gd name="adj1" fmla="val 42629"/>
              <a:gd name="adj2" fmla="val 1759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272622" y="6056969"/>
            <a:ext cx="477079" cy="547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3230059" y="5747485"/>
            <a:ext cx="5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 </a:t>
            </a:r>
            <a:endParaRPr lang="en-US" sz="1400"/>
          </a:p>
        </p:txBody>
      </p:sp>
      <p:cxnSp>
        <p:nvCxnSpPr>
          <p:cNvPr id="49" name="Straight Arrow Connector 48"/>
          <p:cNvCxnSpPr>
            <a:stCxn id="35" idx="3"/>
          </p:cNvCxnSpPr>
          <p:nvPr/>
        </p:nvCxnSpPr>
        <p:spPr>
          <a:xfrm flipV="1">
            <a:off x="3862656" y="1702528"/>
            <a:ext cx="1306582" cy="98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3"/>
          </p:cNvCxnSpPr>
          <p:nvPr/>
        </p:nvCxnSpPr>
        <p:spPr>
          <a:xfrm flipV="1">
            <a:off x="3862656" y="1919910"/>
            <a:ext cx="1306582" cy="76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3"/>
          </p:cNvCxnSpPr>
          <p:nvPr/>
        </p:nvCxnSpPr>
        <p:spPr>
          <a:xfrm flipV="1">
            <a:off x="3862656" y="2114156"/>
            <a:ext cx="1306582" cy="5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3"/>
            <a:endCxn id="38" idx="1"/>
          </p:cNvCxnSpPr>
          <p:nvPr/>
        </p:nvCxnSpPr>
        <p:spPr>
          <a:xfrm flipV="1">
            <a:off x="3862656" y="2334903"/>
            <a:ext cx="1306582" cy="35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3"/>
          </p:cNvCxnSpPr>
          <p:nvPr/>
        </p:nvCxnSpPr>
        <p:spPr>
          <a:xfrm flipV="1">
            <a:off x="3862656" y="2497989"/>
            <a:ext cx="1306582" cy="19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5" idx="3"/>
          </p:cNvCxnSpPr>
          <p:nvPr/>
        </p:nvCxnSpPr>
        <p:spPr>
          <a:xfrm flipV="1">
            <a:off x="3862656" y="2678657"/>
            <a:ext cx="1306582" cy="1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3"/>
          </p:cNvCxnSpPr>
          <p:nvPr/>
        </p:nvCxnSpPr>
        <p:spPr>
          <a:xfrm>
            <a:off x="3862656" y="2689547"/>
            <a:ext cx="1306582" cy="17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3"/>
          </p:cNvCxnSpPr>
          <p:nvPr/>
        </p:nvCxnSpPr>
        <p:spPr>
          <a:xfrm>
            <a:off x="3862656" y="2689547"/>
            <a:ext cx="1306582" cy="36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7798" y="3852667"/>
            <a:ext cx="21529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Device parameters</a:t>
            </a:r>
          </a:p>
          <a:p>
            <a:r>
              <a:rPr lang="en-US" sz="1400" smtClean="0"/>
              <a:t>IP, port</a:t>
            </a:r>
            <a:br>
              <a:rPr lang="en-US" sz="1400" smtClean="0"/>
            </a:br>
            <a:r>
              <a:rPr lang="en-US" sz="1400" smtClean="0"/>
              <a:t>method (SSH, REST, APIs)</a:t>
            </a:r>
            <a:br>
              <a:rPr lang="en-US" sz="1400" smtClean="0"/>
            </a:br>
            <a:r>
              <a:rPr lang="en-US" sz="1400" smtClean="0"/>
              <a:t>vendor (method variances)</a:t>
            </a:r>
            <a:br>
              <a:rPr lang="en-US" sz="1400" smtClean="0"/>
            </a:br>
            <a:r>
              <a:rPr lang="en-US" sz="1400" smtClean="0"/>
              <a:t>user credentials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74586" y="4352267"/>
            <a:ext cx="5617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 smtClean="0"/>
              <a:t>textFSM</a:t>
            </a:r>
            <a:r>
              <a:rPr lang="en-US" sz="1400" smtClean="0"/>
              <a:t>		</a:t>
            </a:r>
            <a:r>
              <a:rPr lang="en-US" sz="1400" err="1" smtClean="0"/>
              <a:t>analzer</a:t>
            </a:r>
            <a:r>
              <a:rPr lang="en-US" sz="1400" smtClean="0"/>
              <a:t> for structured/unstructured text output</a:t>
            </a:r>
          </a:p>
          <a:p>
            <a:r>
              <a:rPr lang="en-US" sz="1400" err="1" smtClean="0"/>
              <a:t>textFSMOneLine</a:t>
            </a:r>
            <a:r>
              <a:rPr lang="en-US" sz="1400" smtClean="0"/>
              <a:t>	</a:t>
            </a:r>
            <a:r>
              <a:rPr lang="en-US" sz="1400" err="1" smtClean="0"/>
              <a:t>textFSM</a:t>
            </a:r>
            <a:r>
              <a:rPr lang="en-US" sz="1400" smtClean="0"/>
              <a:t> with just one parameter</a:t>
            </a:r>
          </a:p>
          <a:p>
            <a:r>
              <a:rPr lang="en-US" sz="1400" err="1" smtClean="0"/>
              <a:t>jsonOneLine</a:t>
            </a:r>
            <a:r>
              <a:rPr lang="en-US" sz="1400" smtClean="0"/>
              <a:t>		JSON data structure verification for a single field</a:t>
            </a:r>
          </a:p>
          <a:p>
            <a:r>
              <a:rPr lang="en-US" sz="1400" err="1" smtClean="0"/>
              <a:t>jsonMultiLine</a:t>
            </a:r>
            <a:r>
              <a:rPr lang="en-US" sz="1400" smtClean="0"/>
              <a:t>	JSON </a:t>
            </a:r>
            <a:r>
              <a:rPr lang="en-US" sz="1400"/>
              <a:t>data structure verification for a </a:t>
            </a:r>
            <a:r>
              <a:rPr lang="en-US" sz="1400" smtClean="0"/>
              <a:t>multi. fields</a:t>
            </a:r>
            <a:endParaRPr lang="en-US" sz="1400"/>
          </a:p>
          <a:p>
            <a:r>
              <a:rPr lang="en-US" sz="1400" err="1" smtClean="0"/>
              <a:t>xpath</a:t>
            </a:r>
            <a:r>
              <a:rPr lang="en-US" sz="1400" smtClean="0"/>
              <a:t>		xml data structure </a:t>
            </a:r>
            <a:r>
              <a:rPr lang="en-US" sz="1400" err="1" smtClean="0"/>
              <a:t>verivication</a:t>
            </a:r>
            <a:endParaRPr lang="en-US" sz="1400" smtClean="0"/>
          </a:p>
          <a:p>
            <a:r>
              <a:rPr lang="en-US" sz="1400"/>
              <a:t>r</a:t>
            </a:r>
            <a:r>
              <a:rPr lang="en-US" sz="1400" smtClean="0"/>
              <a:t>egex		deprecated.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72622" y="1405525"/>
            <a:ext cx="477079" cy="547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230059" y="1096041"/>
            <a:ext cx="59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 </a:t>
            </a:r>
            <a:endParaRPr lang="en-US" sz="1400"/>
          </a:p>
        </p:txBody>
      </p:sp>
      <p:cxnSp>
        <p:nvCxnSpPr>
          <p:cNvPr id="77" name="Straight Arrow Connector 76"/>
          <p:cNvCxnSpPr>
            <a:stCxn id="39" idx="3"/>
          </p:cNvCxnSpPr>
          <p:nvPr/>
        </p:nvCxnSpPr>
        <p:spPr>
          <a:xfrm flipV="1">
            <a:off x="5991923" y="4520485"/>
            <a:ext cx="582663" cy="6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3"/>
          </p:cNvCxnSpPr>
          <p:nvPr/>
        </p:nvCxnSpPr>
        <p:spPr>
          <a:xfrm flipV="1">
            <a:off x="5991923" y="4790941"/>
            <a:ext cx="574147" cy="3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3"/>
          </p:cNvCxnSpPr>
          <p:nvPr/>
        </p:nvCxnSpPr>
        <p:spPr>
          <a:xfrm flipV="1">
            <a:off x="5991923" y="4960365"/>
            <a:ext cx="574147" cy="21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3"/>
          </p:cNvCxnSpPr>
          <p:nvPr/>
        </p:nvCxnSpPr>
        <p:spPr>
          <a:xfrm>
            <a:off x="5991923" y="5172499"/>
            <a:ext cx="57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3"/>
          </p:cNvCxnSpPr>
          <p:nvPr/>
        </p:nvCxnSpPr>
        <p:spPr>
          <a:xfrm>
            <a:off x="5991923" y="5172499"/>
            <a:ext cx="574147" cy="22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9" idx="3"/>
          </p:cNvCxnSpPr>
          <p:nvPr/>
        </p:nvCxnSpPr>
        <p:spPr>
          <a:xfrm>
            <a:off x="5991923" y="5172499"/>
            <a:ext cx="574147" cy="44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73903" y="4962363"/>
            <a:ext cx="837089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err="1" smtClean="0"/>
              <a:t>analyser</a:t>
            </a:r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98" name="Down Arrow 97"/>
          <p:cNvSpPr/>
          <p:nvPr/>
        </p:nvSpPr>
        <p:spPr>
          <a:xfrm>
            <a:off x="3707164" y="6146658"/>
            <a:ext cx="280244" cy="14808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Equal 98"/>
          <p:cNvSpPr/>
          <p:nvPr/>
        </p:nvSpPr>
        <p:spPr>
          <a:xfrm>
            <a:off x="3707164" y="6442586"/>
            <a:ext cx="238073" cy="1344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Not Equal 99"/>
          <p:cNvSpPr/>
          <p:nvPr/>
        </p:nvSpPr>
        <p:spPr>
          <a:xfrm>
            <a:off x="3785567" y="6344027"/>
            <a:ext cx="238193" cy="164630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Down Arrow 100"/>
          <p:cNvSpPr/>
          <p:nvPr/>
        </p:nvSpPr>
        <p:spPr>
          <a:xfrm>
            <a:off x="3707164" y="1456484"/>
            <a:ext cx="280244" cy="14808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Equal 101"/>
          <p:cNvSpPr/>
          <p:nvPr/>
        </p:nvSpPr>
        <p:spPr>
          <a:xfrm>
            <a:off x="3707164" y="1752412"/>
            <a:ext cx="238073" cy="1344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Not Equal 102"/>
          <p:cNvSpPr/>
          <p:nvPr/>
        </p:nvSpPr>
        <p:spPr>
          <a:xfrm>
            <a:off x="3785567" y="1653853"/>
            <a:ext cx="238193" cy="164630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973992" cy="1325563"/>
          </a:xfrm>
        </p:spPr>
        <p:txBody>
          <a:bodyPr/>
          <a:lstStyle/>
          <a:p>
            <a:r>
              <a:rPr lang="en-US" dirty="0" smtClean="0"/>
              <a:t>Lesson 15:  </a:t>
            </a:r>
            <a:r>
              <a:rPr lang="en-US" dirty="0" err="1" smtClean="0"/>
              <a:t>optionalPrompt</a:t>
            </a:r>
            <a:r>
              <a:rPr lang="en-US" sz="2800" dirty="0" smtClean="0"/>
              <a:t> </a:t>
            </a:r>
            <a:r>
              <a:rPr lang="en-US" sz="2800" dirty="0" err="1" smtClean="0"/>
              <a:t>checkCommandOffsetFromLastCommand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1452527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vim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TRAINING/01_Documentation/TC_00_000_015__optionalPrompt__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1876163"/>
            <a:ext cx="11199492" cy="3631763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optionalPrompt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and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checkCommandOffsetFromLastCommand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use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interactive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pathonshell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and check GCC version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timeout: 3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optionalPrompt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'&gt;&gt;&gt;'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checkCommandOffsetFromLastCommand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-1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python3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import sys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print(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sys.version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)        #we want to verify the output of this command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quit()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'(.*GCC.*)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</p:txBody>
      </p:sp>
    </p:spTree>
    <p:extLst>
      <p:ext uri="{BB962C8B-B14F-4D97-AF65-F5344CB8AC3E}">
        <p14:creationId xmlns:p14="http://schemas.microsoft.com/office/powerpoint/2010/main" val="390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15b</a:t>
            </a:r>
            <a:r>
              <a:rPr lang="en-US" dirty="0"/>
              <a:t>:  </a:t>
            </a:r>
            <a:r>
              <a:rPr lang="en-US" dirty="0" err="1" smtClean="0"/>
              <a:t>optionalPrompt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checkCommandOffsetFromLastCommand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1988164"/>
            <a:ext cx="10966600" cy="4740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./TRAINING/01_Documentation/TC_00_000_015__optionalPrompt__localHost.yml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2573406"/>
            <a:ext cx="11199492" cy="1938992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07:11:57,904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./TRAINING/01_Documentation/TC_00_000_015__optionalPrompt__localHost.yml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./TRAINING/01_Documentation/TC_00_000_015__optionalPrompt__localHost.yml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07:11:57,910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07:11:57,915 : INFO : start loop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07:11:57,915 : INFO : starting step loopCounter:1 stepCounter:1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07:11:58,303 : INFO : thread stepThread-1-1 sends command: python3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07:11:58,382 : INFO : thread stepThread-1-1 sends command: import sys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07:11:58,437 : INFO : thread stepThread-1-1 sends command: print(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sys.version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07:11:58,492 : INFO : thread stepThread-1-1 sends command: quit()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07:11:58,656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[['[GCC 5.4.0 20160609]']]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07:11:58,659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07:11:58,661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user interactive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pathonshell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and check GCC version</a:t>
            </a:r>
          </a:p>
        </p:txBody>
      </p:sp>
    </p:spTree>
    <p:extLst>
      <p:ext uri="{BB962C8B-B14F-4D97-AF65-F5344CB8AC3E}">
        <p14:creationId xmlns:p14="http://schemas.microsoft.com/office/powerpoint/2010/main" val="1975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973992" cy="1473478"/>
          </a:xfrm>
        </p:spPr>
        <p:txBody>
          <a:bodyPr>
            <a:normAutofit/>
          </a:bodyPr>
          <a:lstStyle/>
          <a:p>
            <a:r>
              <a:rPr lang="en-US" dirty="0" smtClean="0"/>
              <a:t>Lesson 16:  monitor commands</a:t>
            </a:r>
            <a:r>
              <a:rPr lang="en-US" sz="2800" dirty="0" smtClean="0"/>
              <a:t>  (e.g. </a:t>
            </a:r>
            <a:r>
              <a:rPr lang="en-US" sz="2800" dirty="0" err="1" smtClean="0"/>
              <a:t>tcpdump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use timeout value to </a:t>
            </a:r>
            <a:r>
              <a:rPr lang="en-US" sz="2800" dirty="0" smtClean="0"/>
              <a:t>abort</a:t>
            </a:r>
            <a:r>
              <a:rPr lang="en-US" sz="2800" dirty="0"/>
              <a:t> </a:t>
            </a:r>
            <a:r>
              <a:rPr lang="en-US" sz="2800" dirty="0" smtClean="0"/>
              <a:t>after a that time value.</a:t>
            </a:r>
            <a:br>
              <a:rPr lang="en-US" sz="2800" dirty="0" smtClean="0"/>
            </a:br>
            <a:r>
              <a:rPr lang="en-US" sz="2800" dirty="0" smtClean="0"/>
              <a:t>use 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“</a:t>
            </a:r>
            <a:r>
              <a:rPr lang="en-US" sz="1800" dirty="0" err="1" smtClean="0">
                <a:latin typeface="Menlo" charset="0"/>
                <a:ea typeface="Menlo" charset="0"/>
                <a:cs typeface="Menlo" charset="0"/>
              </a:rPr>
              <a:t>startShellCommand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800" dirty="0" err="1" smtClean="0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800" dirty="0" smtClean="0">
                <a:latin typeface="Menlo" charset="0"/>
                <a:ea typeface="Menlo" charset="0"/>
                <a:cs typeface="Menlo" charset="0"/>
              </a:rPr>
              <a:t>” </a:t>
            </a:r>
            <a:r>
              <a:rPr lang="en-US" sz="2800" dirty="0" smtClean="0"/>
              <a:t>for gaining </a:t>
            </a:r>
            <a:r>
              <a:rPr lang="en-US" sz="2800" dirty="0" err="1" smtClean="0"/>
              <a:t>sudo</a:t>
            </a:r>
            <a:r>
              <a:rPr lang="en-US" sz="2800" dirty="0" smtClean="0"/>
              <a:t> right.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2195739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vim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TRAINING/01_Documentation/TC_00_000_015__optionalPrompt__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2508172"/>
            <a:ext cx="11199492" cy="4247317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prompt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timewout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for monitor commands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ping packets in background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startInBackground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true  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timeout: 4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startShellCommand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  -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-v -x -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icmp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'(.*ICMP echo reply.*)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sleep: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wait 1 seconds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'ping 127.0.0.1 -c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'(.*\s+0%\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s+packet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\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s+loss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.*) 1'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33" y="182708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sudo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adduser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test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sudo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3"/>
            <a:ext cx="10973992" cy="939548"/>
          </a:xfrm>
        </p:spPr>
        <p:txBody>
          <a:bodyPr>
            <a:normAutofit/>
          </a:bodyPr>
          <a:lstStyle/>
          <a:p>
            <a:r>
              <a:rPr lang="en-US" dirty="0" smtClean="0"/>
              <a:t>Lesson 16b:  monitor commands</a:t>
            </a:r>
            <a:r>
              <a:rPr lang="en-US" sz="2800" dirty="0" smtClean="0"/>
              <a:t>  (e.g. </a:t>
            </a:r>
            <a:r>
              <a:rPr lang="en-US" sz="2800" dirty="0" err="1" smtClean="0"/>
              <a:t>tcpdump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29633" y="2118208"/>
            <a:ext cx="11199492" cy="30162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07:59:08,828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./TRAINING/01_Documentation/TC_00_000_016__timeout__localHost.yml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./TRAINING/01_Documentation/TC_00_000_016__timeout__localHost.yml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07:59:08,838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07:59:08,843 : INFO : start loop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07:59:08,843 : INFO : starting step loopCounter:1 stepCounter:1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07:59:08,846 : INFO : stepThread-1-1: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07:59:08,846 : INFO : stepThread-1-1: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07:59:08,847 : INFO : starting step loopCounter:1 stepCounter:2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latin typeface="Menlo-Regular" charset="0"/>
              </a:rPr>
              <a:t>2018-01-13 07:59:08,852 : INFO : step:2 wait 1 seconds sleep: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07:59:09,334 : INFO : thread stepThread-1-1 sends command: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-v -x -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icmp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07:59:09,858 : INFO : starting step loopCounter:1 stepCounter:3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07:59:09,864 : INFO : thread stepThread-1-3 sends command: ping 127.0.0.1 -c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07:59:09,874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 packets transmitted, 1 received, 0% packet loss, time 0ms']]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07:59:09,875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07:59:09,876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07:59:13,391 : INFO : prompt timeout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-v -x -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icmp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07:59:13,496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    localhost &gt; localhost: ICMP echo reply, id 7030,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seq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1, length 64']]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07:59:13,498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07:59:13,498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ping packets in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633" y="1472560"/>
            <a:ext cx="10966600" cy="410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./TRAINING/01_Documentation/TC_00_000_016__timeout__localHost.yml </a:t>
            </a:r>
          </a:p>
        </p:txBody>
      </p:sp>
    </p:spTree>
    <p:extLst>
      <p:ext uri="{BB962C8B-B14F-4D97-AF65-F5344CB8AC3E}">
        <p14:creationId xmlns:p14="http://schemas.microsoft.com/office/powerpoint/2010/main" val="14699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17: </a:t>
            </a:r>
            <a:r>
              <a:rPr lang="en-US" dirty="0" err="1" smtClean="0"/>
              <a:t>Json</a:t>
            </a:r>
            <a:r>
              <a:rPr lang="en-US" dirty="0" smtClean="0"/>
              <a:t> output analyzer</a:t>
            </a:r>
            <a:endParaRPr lang="en-US" dirty="0"/>
          </a:p>
        </p:txBody>
      </p:sp>
      <p:sp>
        <p:nvSpPr>
          <p:cNvPr id="6" name="Document 5"/>
          <p:cNvSpPr/>
          <p:nvPr/>
        </p:nvSpPr>
        <p:spPr>
          <a:xfrm>
            <a:off x="3739566" y="1855620"/>
            <a:ext cx="1545465" cy="8757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 Text output</a:t>
            </a:r>
          </a:p>
          <a:p>
            <a:pPr algn="ctr"/>
            <a:r>
              <a:rPr lang="en-US" sz="1400" dirty="0" smtClean="0"/>
              <a:t>In JSON Format </a:t>
            </a:r>
            <a:endParaRPr lang="en-US" sz="1400" dirty="0"/>
          </a:p>
        </p:txBody>
      </p:sp>
      <p:sp>
        <p:nvSpPr>
          <p:cNvPr id="9" name="Merge 8"/>
          <p:cNvSpPr/>
          <p:nvPr/>
        </p:nvSpPr>
        <p:spPr>
          <a:xfrm>
            <a:off x="3991083" y="3736391"/>
            <a:ext cx="3117823" cy="93025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Load </a:t>
            </a:r>
            <a:r>
              <a:rPr lang="en-US" sz="1400" smtClean="0"/>
              <a:t>Text  to python data </a:t>
            </a:r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10" name="Data 9"/>
          <p:cNvSpPr/>
          <p:nvPr/>
        </p:nvSpPr>
        <p:spPr>
          <a:xfrm>
            <a:off x="4162815" y="5337709"/>
            <a:ext cx="2327562" cy="6559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  / Fail Flag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6720" y="4543342"/>
            <a:ext cx="2336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jsonString</a:t>
            </a:r>
            <a:r>
              <a:rPr lang="en-US" sz="1400" dirty="0" smtClean="0">
                <a:solidFill>
                  <a:srgbClr val="FF0000"/>
                </a:solidFill>
              </a:rPr>
              <a:t> (one data field)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jsononeLine</a:t>
            </a:r>
            <a:r>
              <a:rPr lang="en-US" sz="1400" dirty="0">
                <a:solidFill>
                  <a:srgbClr val="FF0000"/>
                </a:solidFill>
              </a:rPr>
              <a:t> (one data field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jsonMultiLine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(one data field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Document 12"/>
          <p:cNvSpPr/>
          <p:nvPr/>
        </p:nvSpPr>
        <p:spPr>
          <a:xfrm>
            <a:off x="5594504" y="1855620"/>
            <a:ext cx="1545465" cy="8757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</a:t>
            </a:r>
            <a:r>
              <a:rPr lang="en-US" sz="1400" dirty="0" err="1" smtClean="0"/>
              <a:t>Respobse</a:t>
            </a:r>
            <a:r>
              <a:rPr lang="en-US" sz="1400" dirty="0" smtClean="0"/>
              <a:t>  with JSON Body</a:t>
            </a:r>
            <a:endParaRPr lang="en-US" sz="1400" dirty="0"/>
          </a:p>
        </p:txBody>
      </p:sp>
      <p:sp>
        <p:nvSpPr>
          <p:cNvPr id="5" name="Process 4"/>
          <p:cNvSpPr/>
          <p:nvPr/>
        </p:nvSpPr>
        <p:spPr>
          <a:xfrm>
            <a:off x="5589200" y="2787626"/>
            <a:ext cx="1519707" cy="755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Convert JSON body to text</a:t>
            </a:r>
            <a:endParaRPr lang="en-US" sz="1400" dirty="0"/>
          </a:p>
        </p:txBody>
      </p:sp>
      <p:sp>
        <p:nvSpPr>
          <p:cNvPr id="17" name="Process 16"/>
          <p:cNvSpPr/>
          <p:nvPr/>
        </p:nvSpPr>
        <p:spPr>
          <a:xfrm>
            <a:off x="4386213" y="4735437"/>
            <a:ext cx="2327562" cy="3544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</a:t>
            </a:r>
            <a:r>
              <a:rPr lang="en-US" sz="1400" smtClean="0"/>
              <a:t>data structure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66720" y="3839809"/>
            <a:ext cx="245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Exception prints analyzer </a:t>
            </a:r>
            <a:r>
              <a:rPr lang="en-US" sz="1400" dirty="0">
                <a:solidFill>
                  <a:srgbClr val="FF0000"/>
                </a:solidFill>
              </a:rPr>
              <a:t>e</a:t>
            </a:r>
            <a:r>
              <a:rPr lang="en-US" sz="1400" dirty="0" smtClean="0">
                <a:solidFill>
                  <a:srgbClr val="FF0000"/>
                </a:solidFill>
              </a:rPr>
              <a:t>rror </a:t>
            </a:r>
            <a:r>
              <a:rPr lang="en-US" sz="1400" smtClean="0">
                <a:solidFill>
                  <a:srgbClr val="FF0000"/>
                </a:solidFill>
              </a:rPr>
              <a:t/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check output 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9" idx="0"/>
          </p:cNvCxnSpPr>
          <p:nvPr/>
        </p:nvCxnSpPr>
        <p:spPr>
          <a:xfrm>
            <a:off x="4512299" y="2673486"/>
            <a:ext cx="1037696" cy="106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5" idx="0"/>
          </p:cNvCxnSpPr>
          <p:nvPr/>
        </p:nvCxnSpPr>
        <p:spPr>
          <a:xfrm flipH="1">
            <a:off x="6349054" y="2673486"/>
            <a:ext cx="18183" cy="1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 flipH="1">
            <a:off x="5549995" y="3543535"/>
            <a:ext cx="799059" cy="19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7" idx="0"/>
          </p:cNvCxnSpPr>
          <p:nvPr/>
        </p:nvCxnSpPr>
        <p:spPr>
          <a:xfrm flipH="1">
            <a:off x="5549994" y="4666642"/>
            <a:ext cx="1" cy="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0" idx="0"/>
          </p:cNvCxnSpPr>
          <p:nvPr/>
        </p:nvCxnSpPr>
        <p:spPr>
          <a:xfrm>
            <a:off x="5549994" y="5089911"/>
            <a:ext cx="9358" cy="2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973992" cy="935663"/>
          </a:xfrm>
        </p:spPr>
        <p:txBody>
          <a:bodyPr>
            <a:normAutofit/>
          </a:bodyPr>
          <a:lstStyle/>
          <a:p>
            <a:r>
              <a:rPr lang="en-US" dirty="0" smtClean="0"/>
              <a:t>Lesson 17:  </a:t>
            </a:r>
            <a:r>
              <a:rPr lang="en-US" smtClean="0"/>
              <a:t>jsonCheck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633" y="1827087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vim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TRAINING/01_Documentation/TC_00_000_015__optionalPrompt__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localHost.yml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633" y="2508172"/>
            <a:ext cx="11199492" cy="3323987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demo prompt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timwout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for monitor commands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expected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preparation : ""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hostfiles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- check: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create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output via python shell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optionalPrompt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"&gt;&gt;&gt;"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python3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import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jsonDummy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{"Result":42}'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  - 'print(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json.dumps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jsonDummy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, indent=4))'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jsonOneLine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'["Result"] == 42'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author: your name</a:t>
            </a:r>
          </a:p>
        </p:txBody>
      </p:sp>
    </p:spTree>
    <p:extLst>
      <p:ext uri="{BB962C8B-B14F-4D97-AF65-F5344CB8AC3E}">
        <p14:creationId xmlns:p14="http://schemas.microsoft.com/office/powerpoint/2010/main" val="1614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3"/>
            <a:ext cx="10973992" cy="939548"/>
          </a:xfrm>
        </p:spPr>
        <p:txBody>
          <a:bodyPr>
            <a:normAutofit/>
          </a:bodyPr>
          <a:lstStyle/>
          <a:p>
            <a:r>
              <a:rPr lang="en-US" dirty="0" smtClean="0"/>
              <a:t>Lesson 16b:  monitor commands</a:t>
            </a:r>
            <a:r>
              <a:rPr lang="en-US" sz="2800" dirty="0" smtClean="0"/>
              <a:t>  (e.g. </a:t>
            </a:r>
            <a:r>
              <a:rPr lang="en-US" sz="2800" dirty="0" err="1" smtClean="0"/>
              <a:t>tcpdump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29633" y="2118208"/>
            <a:ext cx="11199492" cy="30162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07:59:08,828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./TRAINING/01_Documentation/TC_00_000_016__timeout__localHost.yml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file: ./TRAINING/01_Documentation/TC_00_000_016__timeout__localHost.yml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07:59:08,838 : INFO : reading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host file: ./TRAINING/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trainingHosts.yml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07:59:08,843 : INFO : start loop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07:59:08,843 : INFO : starting step loopCounter:1 stepCounter:1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07:59:08,846 : INFO : stepThread-1-1: background option: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07:59:08,846 : INFO : stepThread-1-1: looping background option: False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07:59:08,847 : INFO : starting step loopCounter:1 stepCounter:2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stepId:sleep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latin typeface="Menlo-Regular" charset="0"/>
              </a:rPr>
              <a:t>2018-01-13 07:59:08,852 : INFO : step:2 wait 1 seconds sleep: 1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07:59:09,334 : INFO : thread stepThread-1-1 sends command: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-v -x -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icmp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07:59:09,858 : INFO : starting step loopCounter:1 stepCounter:3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stepId:check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07:59:09,864 : INFO : thread stepThread-1-3 sends command: ping 127.0.0.1 -c 1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07:59:09,874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 [['1 packets transmitted, 1 received, 0% packet loss, time 0ms']]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07:59:09,875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07:59:09,876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ping test</a:t>
            </a: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07:59:13,391 : INFO : prompt timeout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sudo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-v -x -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lo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icmp</a:t>
            </a:r>
            <a:endParaRPr lang="en-US" sz="1000" dirty="0">
              <a:solidFill>
                <a:srgbClr val="FF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2018-01-13 07:59:13,496 : INFO :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textfsmoutput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: [['    localhost &gt; localhost: ICMP echo reply, id 7030, </a:t>
            </a:r>
            <a:r>
              <a:rPr lang="en-US" sz="1000" dirty="0" err="1">
                <a:solidFill>
                  <a:srgbClr val="FF0000"/>
                </a:solidFill>
                <a:latin typeface="Menlo-Regular" charset="0"/>
              </a:rPr>
              <a:t>seq</a:t>
            </a:r>
            <a:r>
              <a:rPr lang="en-US" sz="1000" dirty="0">
                <a:solidFill>
                  <a:srgbClr val="FF0000"/>
                </a:solidFill>
                <a:latin typeface="Menlo-Regular" charset="0"/>
              </a:rPr>
              <a:t> 1, length 64']]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07:59:13,498 : INFO :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analyserfuntion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returns: True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2018-01-13 07:59:13,498 : INFO : check check/await pass Step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mySystem-ssh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tcpdump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ping packets in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633" y="1472560"/>
            <a:ext cx="10966600" cy="410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/testExecutor3_3.py --verbose --logging debug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./TRAINING/01_Documentation/TC_00_000_016__timeout__localHost.yml </a:t>
            </a:r>
          </a:p>
        </p:txBody>
      </p:sp>
    </p:spTree>
    <p:extLst>
      <p:ext uri="{BB962C8B-B14F-4D97-AF65-F5344CB8AC3E}">
        <p14:creationId xmlns:p14="http://schemas.microsoft.com/office/powerpoint/2010/main" val="5865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45"/>
          <p:cNvSpPr/>
          <p:nvPr/>
        </p:nvSpPr>
        <p:spPr>
          <a:xfrm>
            <a:off x="168013" y="2423234"/>
            <a:ext cx="269231" cy="939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18: diff analyzer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72571" y="414572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Loop1 Output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Process 28"/>
          <p:cNvSpPr/>
          <p:nvPr/>
        </p:nvSpPr>
        <p:spPr>
          <a:xfrm>
            <a:off x="649714" y="2268406"/>
            <a:ext cx="3478293" cy="868996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 check: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checkMtheod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diff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diffSource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recordedSnapshot</a:t>
            </a:r>
            <a:endParaRPr lang="en-US" sz="11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Process 29"/>
          <p:cNvSpPr/>
          <p:nvPr/>
        </p:nvSpPr>
        <p:spPr>
          <a:xfrm>
            <a:off x="649714" y="4299616"/>
            <a:ext cx="3478293" cy="1625953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 check: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checkMtheod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diff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diffSource</a:t>
            </a:r>
            <a:r>
              <a:rPr lang="en-US" sz="1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recordedSnapShot</a:t>
            </a:r>
            <a:endParaRPr lang="en-US" sz="11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1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diffSnapshot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created: Timestamp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loop_1_step_1</a:t>
            </a:r>
            <a:r>
              <a:rPr lang="en-US" sz="1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!!binary 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xxx</a:t>
            </a:r>
            <a:r>
              <a:rPr lang="is-I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...xxx</a:t>
            </a:r>
            <a:endParaRPr lang="en-US" sz="11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51" y="3279194"/>
            <a:ext cx="3745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Intentionally set </a:t>
            </a:r>
            <a:r>
              <a:rPr lang="en-US" dirty="0" err="1" smtClean="0">
                <a:solidFill>
                  <a:srgbClr val="FF0000"/>
                </a:solidFill>
              </a:rPr>
              <a:t>diffSnapshot</a:t>
            </a:r>
            <a:r>
              <a:rPr lang="en-US" dirty="0" smtClean="0">
                <a:solidFill>
                  <a:srgbClr val="FF0000"/>
                </a:solidFill>
              </a:rPr>
              <a:t> !</a:t>
            </a:r>
            <a:endParaRPr lang="en-US" dirty="0" smtClean="0"/>
          </a:p>
          <a:p>
            <a:r>
              <a:rPr lang="en-US" sz="1400" dirty="0" smtClean="0"/>
              <a:t>This action triggers the addition of a binary encoded </a:t>
            </a:r>
            <a:r>
              <a:rPr lang="en-US" sz="1400" dirty="0" err="1" smtClean="0"/>
              <a:t>diffSnapshot</a:t>
            </a:r>
            <a:r>
              <a:rPr lang="en-US" sz="1400" dirty="0" smtClean="0"/>
              <a:t>  section to the existing YAML file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4551" y="5967345"/>
            <a:ext cx="374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 sequential runs compare the CLI output with the recorded snapshot</a:t>
            </a:r>
            <a:endParaRPr lang="en-US" sz="1400" dirty="0"/>
          </a:p>
        </p:txBody>
      </p:sp>
      <p:sp>
        <p:nvSpPr>
          <p:cNvPr id="33" name="Process 32"/>
          <p:cNvSpPr/>
          <p:nvPr/>
        </p:nvSpPr>
        <p:spPr>
          <a:xfrm>
            <a:off x="4685873" y="2451810"/>
            <a:ext cx="3314904" cy="2569266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s</a:t>
            </a:r>
            <a:r>
              <a:rPr lang="is-I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teps: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-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record:</a:t>
            </a:r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commands:</a:t>
            </a:r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xxxx</a:t>
            </a:r>
            <a:endParaRPr lang="is-IS" sz="1100" dirty="0">
              <a:solidFill>
                <a:schemeClr val="accent1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is-I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.....</a:t>
            </a:r>
          </a:p>
          <a:p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- check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commands:</a:t>
            </a:r>
          </a:p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-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xxxx</a:t>
            </a:r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checkMtheod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diff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diffSource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outputFromStep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1</a:t>
            </a:r>
            <a:endParaRPr lang="en-US" sz="11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6224151" y="2830834"/>
            <a:ext cx="660246" cy="1310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4397" y="3060835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CLI output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iff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979" y="1345681"/>
            <a:ext cx="33930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Option 1 (default):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ompare with recorded Snapshots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77477" y="1299054"/>
            <a:ext cx="680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Option 2: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ompare with output from steps in the same runbook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Option: </a:t>
            </a:r>
            <a:r>
              <a:rPr lang="en-US" dirty="0" err="1" smtClean="0">
                <a:solidFill>
                  <a:srgbClr val="FF0000"/>
                </a:solidFill>
              </a:rPr>
              <a:t>outputFromStep</a:t>
            </a:r>
            <a:r>
              <a:rPr lang="en-US" dirty="0" smtClean="0">
                <a:solidFill>
                  <a:srgbClr val="FF0000"/>
                </a:solidFill>
              </a:rPr>
              <a:t>                         Option: </a:t>
            </a:r>
            <a:r>
              <a:rPr lang="en-US" dirty="0" err="1" smtClean="0">
                <a:solidFill>
                  <a:srgbClr val="FF0000"/>
                </a:solidFill>
              </a:rPr>
              <a:t>previousLoop</a:t>
            </a:r>
            <a:r>
              <a:rPr lang="en-US" dirty="0" smtClean="0">
                <a:solidFill>
                  <a:srgbClr val="FF0000"/>
                </a:solidFill>
              </a:rPr>
              <a:t>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Process 37"/>
          <p:cNvSpPr/>
          <p:nvPr/>
        </p:nvSpPr>
        <p:spPr>
          <a:xfrm>
            <a:off x="8395022" y="2451810"/>
            <a:ext cx="3314904" cy="12772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loops: 2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s</a:t>
            </a:r>
            <a:r>
              <a:rPr lang="is-I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teps:</a:t>
            </a:r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- check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commands:</a:t>
            </a:r>
          </a:p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-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xxxx</a:t>
            </a:r>
            <a:endParaRPr lang="en-US" sz="11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checkMtheod</a:t>
            </a:r>
            <a:r>
              <a:rPr lang="en-US" sz="11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diff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diffSource</a:t>
            </a:r>
            <a:r>
              <a:rPr lang="en-US" sz="11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1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previousLoop</a:t>
            </a:r>
            <a:endParaRPr lang="en-US" sz="11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24281" y="4878736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CLI output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iff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8872533" y="3882191"/>
            <a:ext cx="300038" cy="2189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172571" y="530396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Loop2 Output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10800000">
            <a:off x="10686268" y="4214793"/>
            <a:ext cx="660246" cy="1310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2960" y="4555571"/>
            <a:ext cx="13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CLI output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iff compare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313745" y="1816482"/>
            <a:ext cx="0" cy="4674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4381881" y="2651260"/>
            <a:ext cx="303991" cy="1904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165904" y="4079412"/>
            <a:ext cx="274839" cy="2050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Left Arrow 50"/>
          <p:cNvSpPr/>
          <p:nvPr/>
        </p:nvSpPr>
        <p:spPr>
          <a:xfrm>
            <a:off x="2485756" y="4878736"/>
            <a:ext cx="459108" cy="5465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/>
          <p:cNvSpPr/>
          <p:nvPr/>
        </p:nvSpPr>
        <p:spPr>
          <a:xfrm>
            <a:off x="1863488" y="1127252"/>
            <a:ext cx="675861" cy="5209154"/>
          </a:xfrm>
          <a:prstGeom prst="chord">
            <a:avLst>
              <a:gd name="adj1" fmla="val 5254996"/>
              <a:gd name="adj2" fmla="val 16383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09" y="250914"/>
            <a:ext cx="10515600" cy="762126"/>
          </a:xfrm>
        </p:spPr>
        <p:txBody>
          <a:bodyPr/>
          <a:lstStyle/>
          <a:p>
            <a:r>
              <a:rPr lang="en-US" dirty="0" smtClean="0"/>
              <a:t>Concept of loops, steps and commands </a:t>
            </a:r>
            <a:endParaRPr lang="en-US" sz="3200" dirty="0"/>
          </a:p>
        </p:txBody>
      </p:sp>
      <p:sp>
        <p:nvSpPr>
          <p:cNvPr id="3" name="Down Arrow 2"/>
          <p:cNvSpPr/>
          <p:nvPr/>
        </p:nvSpPr>
        <p:spPr>
          <a:xfrm>
            <a:off x="2985799" y="1518913"/>
            <a:ext cx="477079" cy="161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Down Arrow 32"/>
          <p:cNvSpPr/>
          <p:nvPr/>
        </p:nvSpPr>
        <p:spPr>
          <a:xfrm>
            <a:off x="3462878" y="1916478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Down Arrow 33"/>
          <p:cNvSpPr/>
          <p:nvPr/>
        </p:nvSpPr>
        <p:spPr>
          <a:xfrm>
            <a:off x="3462878" y="2575773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Down Arrow 34"/>
          <p:cNvSpPr/>
          <p:nvPr/>
        </p:nvSpPr>
        <p:spPr>
          <a:xfrm>
            <a:off x="2985799" y="3533242"/>
            <a:ext cx="477079" cy="161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Down Arrow 35"/>
          <p:cNvSpPr/>
          <p:nvPr/>
        </p:nvSpPr>
        <p:spPr>
          <a:xfrm>
            <a:off x="3462878" y="3930807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Down Arrow 36"/>
          <p:cNvSpPr/>
          <p:nvPr/>
        </p:nvSpPr>
        <p:spPr>
          <a:xfrm>
            <a:off x="3462878" y="4590102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Down Arrow 37"/>
          <p:cNvSpPr/>
          <p:nvPr/>
        </p:nvSpPr>
        <p:spPr>
          <a:xfrm>
            <a:off x="2181540" y="1189675"/>
            <a:ext cx="477079" cy="514673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29411" y="1127253"/>
            <a:ext cx="802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list 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774921" y="3025529"/>
            <a:ext cx="14685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step-cycle-loop</a:t>
            </a:r>
            <a:br>
              <a:rPr lang="en-US" sz="1400" smtClean="0"/>
            </a:br>
            <a:r>
              <a:rPr lang="en-US" sz="1400" smtClean="0"/>
              <a:t>default :=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2878" y="1474257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42" name="Down Arrow 41"/>
          <p:cNvSpPr/>
          <p:nvPr/>
        </p:nvSpPr>
        <p:spPr>
          <a:xfrm>
            <a:off x="5116087" y="1689149"/>
            <a:ext cx="477079" cy="3835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Down Arrow 42"/>
          <p:cNvSpPr/>
          <p:nvPr/>
        </p:nvSpPr>
        <p:spPr>
          <a:xfrm>
            <a:off x="5593166" y="2086714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Down Arrow 43"/>
          <p:cNvSpPr/>
          <p:nvPr/>
        </p:nvSpPr>
        <p:spPr>
          <a:xfrm>
            <a:off x="5593166" y="2746009"/>
            <a:ext cx="477079" cy="26888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790058" y="1869326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3790058" y="2510169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54" name="Chord 53"/>
          <p:cNvSpPr/>
          <p:nvPr/>
        </p:nvSpPr>
        <p:spPr>
          <a:xfrm rot="10800000">
            <a:off x="7440791" y="1558764"/>
            <a:ext cx="1281338" cy="2450270"/>
          </a:xfrm>
          <a:prstGeom prst="chord">
            <a:avLst>
              <a:gd name="adj1" fmla="val 3538706"/>
              <a:gd name="adj2" fmla="val 17935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Down Arrow 54"/>
          <p:cNvSpPr/>
          <p:nvPr/>
        </p:nvSpPr>
        <p:spPr>
          <a:xfrm>
            <a:off x="7424540" y="1745662"/>
            <a:ext cx="477079" cy="2203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Down Arrow 55"/>
          <p:cNvSpPr/>
          <p:nvPr/>
        </p:nvSpPr>
        <p:spPr>
          <a:xfrm>
            <a:off x="7901619" y="2143228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own Arrow 56"/>
          <p:cNvSpPr/>
          <p:nvPr/>
        </p:nvSpPr>
        <p:spPr>
          <a:xfrm>
            <a:off x="7901619" y="2802523"/>
            <a:ext cx="477079" cy="112828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7895397" y="1620007"/>
            <a:ext cx="202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</a:t>
            </a:r>
            <a:r>
              <a:rPr lang="en-US" sz="1400" smtClean="0"/>
              <a:t>ooping background step 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3426698" y="3523638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5514768" y="1646823"/>
            <a:ext cx="13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background step</a:t>
            </a:r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791791" y="3949258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3791791" y="4590101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958499" y="2098474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5958499" y="2739317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270200" y="2173832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8270200" y="281467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78" name="Up-Down Arrow 77"/>
          <p:cNvSpPr/>
          <p:nvPr/>
        </p:nvSpPr>
        <p:spPr>
          <a:xfrm>
            <a:off x="5357977" y="1533191"/>
            <a:ext cx="184366" cy="375697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40606" y="1398701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randomStartDelay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>
            <a:off x="7714110" y="1558765"/>
            <a:ext cx="184366" cy="375697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796739" y="1424275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randomStartDelay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7440791" y="4009035"/>
            <a:ext cx="477079" cy="2203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Down Arrow 45"/>
          <p:cNvSpPr/>
          <p:nvPr/>
        </p:nvSpPr>
        <p:spPr>
          <a:xfrm>
            <a:off x="7917870" y="4406601"/>
            <a:ext cx="477079" cy="55990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Down Arrow 46"/>
          <p:cNvSpPr/>
          <p:nvPr/>
        </p:nvSpPr>
        <p:spPr>
          <a:xfrm>
            <a:off x="7917870" y="5065896"/>
            <a:ext cx="477079" cy="112828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286451" y="4437205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8286451" y="5078048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cxnSp>
        <p:nvCxnSpPr>
          <p:cNvPr id="7" name="Straight Connector 6"/>
          <p:cNvCxnSpPr>
            <a:endCxn id="47" idx="2"/>
          </p:cNvCxnSpPr>
          <p:nvPr/>
        </p:nvCxnSpPr>
        <p:spPr>
          <a:xfrm>
            <a:off x="4095482" y="6194180"/>
            <a:ext cx="406092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40791" y="6194180"/>
            <a:ext cx="353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tops looping once all other steps are finished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5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1:  FMED tE3 file hierarchy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55133" y="1622955"/>
            <a:ext cx="10980552" cy="135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smtClean="0"/>
              <a:t>Change directory to your installation directory (e.g. </a:t>
            </a:r>
            <a:r>
              <a:rPr lang="de-DE" sz="1600" smtClean="0">
                <a:latin typeface="Menlo" charset="0"/>
                <a:ea typeface="Menlo" charset="0"/>
                <a:cs typeface="Menlo" charset="0"/>
              </a:rPr>
              <a:t>~/TA </a:t>
            </a: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)  </a:t>
            </a:r>
            <a:r>
              <a:rPr lang="de-DE" sz="2400" smtClean="0"/>
              <a:t>( </a:t>
            </a:r>
            <a:r>
              <a:rPr lang="en-US" sz="1600" smtClean="0"/>
              <a:t>/home/script/TA</a:t>
            </a:r>
            <a:r>
              <a:rPr lang="en-US" sz="2400" smtClean="0"/>
              <a:t>)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smtClean="0"/>
              <a:t>Investigate the directories </a:t>
            </a:r>
            <a:r>
              <a:rPr lang="de-DE" sz="1600" smtClean="0">
                <a:latin typeface="Menlo" charset="0"/>
                <a:ea typeface="Menlo" charset="0"/>
                <a:cs typeface="Menlo" charset="0"/>
              </a:rPr>
              <a:t>TRAINING </a:t>
            </a:r>
            <a:r>
              <a:rPr lang="de-DE" sz="2400" err="1" smtClean="0"/>
              <a:t>and</a:t>
            </a:r>
            <a:r>
              <a:rPr lang="de-DE" sz="2400" smtClean="0"/>
              <a:t> </a:t>
            </a:r>
            <a:r>
              <a:rPr lang="de-DE" sz="1600" err="1" smtClean="0">
                <a:latin typeface="Menlo" charset="0"/>
                <a:ea typeface="Menlo" charset="0"/>
                <a:cs typeface="Menlo" charset="0"/>
              </a:rPr>
              <a:t>results_TRAINING</a:t>
            </a:r>
            <a:endParaRPr lang="de-DE" sz="160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Change </a:t>
            </a:r>
            <a:r>
              <a:rPr lang="de-DE" sz="1600" err="1" smtClean="0">
                <a:latin typeface="Menlo" charset="0"/>
                <a:ea typeface="Menlo" charset="0"/>
                <a:cs typeface="Menlo" charset="0"/>
              </a:rPr>
              <a:t>directory</a:t>
            </a:r>
            <a:r>
              <a:rPr lang="de-DE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sz="2000" err="1">
                <a:latin typeface="Menlo" charset="0"/>
                <a:ea typeface="Menlo" charset="0"/>
                <a:cs typeface="Menlo" charset="0"/>
              </a:rPr>
              <a:t>to</a:t>
            </a:r>
            <a:r>
              <a:rPr lang="de-DE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sz="1600" smtClean="0">
                <a:latin typeface="Menlo" charset="0"/>
                <a:ea typeface="Menlo" charset="0"/>
                <a:cs typeface="Menlo" charset="0"/>
              </a:rPr>
              <a:t>TRAINING/01_Documentation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smtClean="0"/>
              <a:t>Change </a:t>
            </a:r>
            <a:r>
              <a:rPr lang="en-US" sz="2400"/>
              <a:t>directory to </a:t>
            </a:r>
            <a:r>
              <a:rPr lang="en-US" sz="2400" smtClean="0"/>
              <a:t> </a:t>
            </a: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TA  </a:t>
            </a:r>
            <a:r>
              <a:rPr lang="de-DE" sz="1400"/>
              <a:t>( </a:t>
            </a:r>
            <a:r>
              <a:rPr lang="en-US" sz="1400" smtClean="0"/>
              <a:t>cd ../..)</a:t>
            </a:r>
            <a:endParaRPr lang="en-US" sz="1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582" y="40170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err="1">
                <a:solidFill>
                  <a:srgbClr val="000000"/>
                </a:solidFill>
                <a:latin typeface="Menlo-Regular" charset="0"/>
              </a:rPr>
              <a:t>script@wiki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:~/TA$ tree 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MYSUITE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b="1" smtClean="0">
                <a:solidFill>
                  <a:srgbClr val="400BD9"/>
                </a:solidFill>
                <a:latin typeface="Menlo-Bold" charset="0"/>
              </a:rPr>
              <a:t>MYSUITE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├── </a:t>
            </a:r>
            <a:r>
              <a:rPr lang="en-US" sz="900" b="1">
                <a:solidFill>
                  <a:srgbClr val="400BD9"/>
                </a:solidFill>
                <a:latin typeface="Menlo-Bold" charset="0"/>
              </a:rPr>
              <a:t>01_Basic_Functions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│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   ├── TC01.003.008__Config_Check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__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RT_LAB1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.yml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│   └── TC01.003.009__Config_Save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__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RT_LAB1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.yml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├── </a:t>
            </a:r>
            <a:r>
              <a:rPr lang="en-US" sz="900" b="1">
                <a:solidFill>
                  <a:srgbClr val="400BD9"/>
                </a:solidFill>
                <a:latin typeface="Menlo-Bold" charset="0"/>
              </a:rPr>
              <a:t>02_Hardware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│   ├── TC02.003.001__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Power_Supply_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RT_LAB1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.yml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│   ├── TC02.003.005__Hotswap_Fantrays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__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RT_LAB1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.yml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│   ├── TC02.003.006__Hotswap_Linecard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__</a:t>
            </a:r>
            <a:r>
              <a:rPr lang="en-US" sz="900">
                <a:solidFill>
                  <a:srgbClr val="000000"/>
                </a:solidFill>
                <a:latin typeface="Menlo-Regular" charset="0"/>
              </a:rPr>
              <a:t>RT_LAB1</a:t>
            </a:r>
            <a:r>
              <a:rPr lang="en-US" sz="900" smtClean="0">
                <a:solidFill>
                  <a:srgbClr val="000000"/>
                </a:solidFill>
                <a:latin typeface="Menlo-Regular" charset="0"/>
              </a:rPr>
              <a:t>.yml</a:t>
            </a:r>
            <a:endParaRPr lang="en-US" sz="90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>
                <a:solidFill>
                  <a:srgbClr val="000000"/>
                </a:solidFill>
                <a:latin typeface="Menlo-Regular" charset="0"/>
              </a:rPr>
              <a:t>│ </a:t>
            </a:r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2464991" y="4158681"/>
            <a:ext cx="86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</a:t>
            </a:r>
            <a:r>
              <a:rPr lang="en-US" sz="1400" smtClean="0"/>
              <a:t>est-suite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304936" y="4017013"/>
            <a:ext cx="114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test-category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8351621" y="446645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runbooks </a:t>
            </a:r>
            <a:endParaRPr lang="en-US" sz="140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3332793" y="4312569"/>
            <a:ext cx="8227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937160" y="4170902"/>
            <a:ext cx="2367776" cy="194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7907627" y="4620347"/>
            <a:ext cx="4439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0282" y="5828030"/>
            <a:ext cx="54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TC Id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5640947" y="5828030"/>
            <a:ext cx="819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TC name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7194758" y="5828029"/>
            <a:ext cx="8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Device Id</a:t>
            </a:r>
            <a:endParaRPr lang="en-US" sz="1400"/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4602761" y="5382496"/>
            <a:ext cx="252574" cy="44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66323" y="5429119"/>
            <a:ext cx="12505" cy="398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</p:cNvCxnSpPr>
          <p:nvPr/>
        </p:nvCxnSpPr>
        <p:spPr>
          <a:xfrm flipH="1" flipV="1">
            <a:off x="7476372" y="5382497"/>
            <a:ext cx="144593" cy="44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66678" y="5628574"/>
            <a:ext cx="27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PDF Render function detects some </a:t>
            </a:r>
          </a:p>
          <a:p>
            <a:r>
              <a:rPr lang="en-US" sz="1400"/>
              <a:t>f</a:t>
            </a:r>
            <a:r>
              <a:rPr lang="en-US" sz="1400" smtClean="0"/>
              <a:t>ields from filename: 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510829" y="3472548"/>
            <a:ext cx="285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Best Practice File Directory Structure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511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2a:  run your first runbook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7112" y="1462199"/>
            <a:ext cx="10515600" cy="61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Show </a:t>
            </a:r>
            <a:r>
              <a:rPr lang="de-DE" sz="2000" err="1" smtClean="0">
                <a:latin typeface="Menlo" charset="0"/>
                <a:ea typeface="Menlo" charset="0"/>
                <a:cs typeface="Menlo" charset="0"/>
              </a:rPr>
              <a:t>the</a:t>
            </a: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sz="2000" err="1" smtClean="0">
                <a:latin typeface="Menlo" charset="0"/>
                <a:ea typeface="Menlo" charset="0"/>
                <a:cs typeface="Menlo" charset="0"/>
              </a:rPr>
              <a:t>runbook</a:t>
            </a:r>
            <a:endParaRPr lang="en-US" sz="24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112" y="2081580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at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TRAINING/01_Documentation/TC_00_000_002__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Hello_World__localHost.yml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112" y="2575402"/>
            <a:ext cx="11199492" cy="3016210"/>
          </a:xfrm>
          <a:prstGeom prst="rect">
            <a:avLst/>
          </a:prstGeom>
          <a:solidFill>
            <a:srgbClr val="FFFFE9"/>
          </a:solidFill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config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description : |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Test testExecutor2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expected : |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PDF output is created.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preparation : |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install testExecutor3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workingDir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 ./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results_Training</a:t>
            </a:r>
            <a:endParaRPr lang="en-US" sz="10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steps: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- record: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name: record test local-shell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device: local-shell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vendor: local-shell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commands: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  - echo "Hello World"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pdfOutput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template: "./template_v3.tex"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author: your name 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2b:  run your first runbook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52" y="1622955"/>
            <a:ext cx="10515600" cy="488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400" smtClean="0"/>
              <a:t>Run </a:t>
            </a:r>
            <a:r>
              <a:rPr lang="de-DE" sz="2400" err="1" smtClean="0"/>
              <a:t>the</a:t>
            </a:r>
            <a:r>
              <a:rPr lang="de-DE" sz="2400" smtClean="0"/>
              <a:t> </a:t>
            </a:r>
            <a:r>
              <a:rPr lang="de-DE" sz="2400" err="1" smtClean="0"/>
              <a:t>testExutor</a:t>
            </a:r>
            <a:r>
              <a:rPr lang="de-DE" sz="2400" smtClean="0"/>
              <a:t> </a:t>
            </a:r>
            <a:r>
              <a:rPr lang="de-DE" sz="2400" err="1" smtClean="0"/>
              <a:t>hello</a:t>
            </a:r>
            <a:r>
              <a:rPr lang="de-DE" sz="2400" smtClean="0"/>
              <a:t> </a:t>
            </a:r>
            <a:r>
              <a:rPr lang="de-DE" sz="2400" err="1" smtClean="0"/>
              <a:t>world</a:t>
            </a:r>
            <a:r>
              <a:rPr lang="de-DE" sz="2400" smtClean="0"/>
              <a:t> </a:t>
            </a:r>
            <a:r>
              <a:rPr lang="de-DE" sz="2400" err="1" smtClean="0"/>
              <a:t>example</a:t>
            </a:r>
            <a:r>
              <a:rPr lang="de-DE" sz="2400" smtClean="0"/>
              <a:t> </a:t>
            </a:r>
            <a:r>
              <a:rPr lang="de-DE" sz="2400" err="1" smtClean="0"/>
              <a:t>from</a:t>
            </a:r>
            <a:r>
              <a:rPr lang="de-DE" sz="2400" smtClean="0"/>
              <a:t> </a:t>
            </a:r>
            <a:r>
              <a:rPr lang="de-DE" sz="2400" err="1" smtClean="0"/>
              <a:t>shell</a:t>
            </a:r>
            <a:r>
              <a:rPr lang="de-DE" sz="240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277" y="2430317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/testExecutor3_3.py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pdfLatex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supressCsv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TRAINING/01_Documentation/TC_00_000_002__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Hello_World__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0052" y="4498830"/>
            <a:ext cx="10515600" cy="619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Show </a:t>
            </a:r>
            <a:r>
              <a:rPr lang="de-DE" sz="2000" err="1" smtClean="0">
                <a:latin typeface="Menlo" charset="0"/>
                <a:ea typeface="Menlo" charset="0"/>
                <a:cs typeface="Menlo" charset="0"/>
              </a:rPr>
              <a:t>the</a:t>
            </a: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sz="2000" err="1" smtClean="0">
                <a:latin typeface="Menlo" charset="0"/>
                <a:ea typeface="Menlo" charset="0"/>
                <a:cs typeface="Menlo" charset="0"/>
              </a:rPr>
              <a:t>result</a:t>
            </a:r>
            <a:r>
              <a:rPr lang="de-DE" sz="200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de-DE" sz="2000" err="1" smtClean="0">
                <a:latin typeface="Menlo" charset="0"/>
                <a:ea typeface="Menlo" charset="0"/>
                <a:cs typeface="Menlo" charset="0"/>
              </a:rPr>
              <a:t>files</a:t>
            </a:r>
            <a:endParaRPr lang="en-US" sz="240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277" y="4971748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latin typeface="Menlo" charset="0"/>
                <a:ea typeface="Menlo" charset="0"/>
                <a:cs typeface="Menlo" charset="0"/>
              </a:rPr>
              <a:t>ls -la </a:t>
            </a:r>
            <a:r>
              <a:rPr lang="en-US" sz="1200" err="1" smtClean="0">
                <a:latin typeface="Menlo" charset="0"/>
                <a:ea typeface="Menlo" charset="0"/>
                <a:cs typeface="Menlo" charset="0"/>
              </a:rPr>
              <a:t>results_TRAINING</a:t>
            </a:r>
            <a:r>
              <a:rPr lang="en-US" sz="1200" smtClean="0">
                <a:latin typeface="Menlo" charset="0"/>
                <a:ea typeface="Menlo" charset="0"/>
                <a:cs typeface="Menlo" charset="0"/>
              </a:rPr>
              <a:t>/&lt;date&gt;/01_Documentation</a:t>
            </a:r>
            <a:r>
              <a:rPr lang="en-US" sz="1200">
                <a:latin typeface="Menlo" charset="0"/>
                <a:ea typeface="Menlo" charset="0"/>
                <a:cs typeface="Menlo" charset="0"/>
              </a:rPr>
              <a:t>/</a:t>
            </a:r>
            <a:r>
              <a:rPr lang="en-US" sz="120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1277" y="3141405"/>
            <a:ext cx="10966600" cy="312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/testExecutor3_3.py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pdfLatex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supressCsv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–-verbose TRAINING/01_Documentation/TC_00_000_002__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Hello_World__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51277" y="3820117"/>
            <a:ext cx="10966600" cy="440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python3 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testExecutor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/testExecutor3_3.py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pdfLatex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–-</a:t>
            </a:r>
            <a:r>
              <a:rPr lang="en-US" sz="1000" dirty="0" err="1" smtClean="0">
                <a:latin typeface="Menlo" charset="0"/>
                <a:ea typeface="Menlo" charset="0"/>
                <a:cs typeface="Menlo" charset="0"/>
              </a:rPr>
              <a:t>supressCsv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 –-verbose –-logging debug TRAINING/01_Documentation/TC_00_000_002__</a:t>
            </a:r>
            <a:r>
              <a:rPr lang="en-US" sz="1000" dirty="0">
                <a:latin typeface="Menlo" charset="0"/>
                <a:ea typeface="Menlo" charset="0"/>
                <a:cs typeface="Menlo" charset="0"/>
              </a:rPr>
              <a:t>Hello_World__</a:t>
            </a:r>
            <a:r>
              <a:rPr lang="en-US" sz="1000" dirty="0" smtClean="0">
                <a:latin typeface="Menlo" charset="0"/>
                <a:ea typeface="Menlo" charset="0"/>
                <a:cs typeface="Menlo" charset="0"/>
              </a:rPr>
              <a:t>localHost.yml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297392"/>
            <a:ext cx="10515600" cy="1325563"/>
          </a:xfrm>
        </p:spPr>
        <p:txBody>
          <a:bodyPr/>
          <a:lstStyle/>
          <a:p>
            <a:r>
              <a:rPr lang="en-US" dirty="0" smtClean="0"/>
              <a:t>Lesson 2c:  tE3 shell attributes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52" y="1622955"/>
            <a:ext cx="10515600" cy="488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400" smtClean="0"/>
              <a:t>Run </a:t>
            </a:r>
            <a:r>
              <a:rPr lang="de-DE" sz="2400" err="1" smtClean="0"/>
              <a:t>the</a:t>
            </a:r>
            <a:r>
              <a:rPr lang="de-DE" sz="2400" smtClean="0"/>
              <a:t> </a:t>
            </a:r>
            <a:r>
              <a:rPr lang="de-DE" sz="2400" err="1" smtClean="0"/>
              <a:t>testExutor</a:t>
            </a:r>
            <a:r>
              <a:rPr lang="de-DE" sz="2400" smtClean="0"/>
              <a:t> </a:t>
            </a:r>
            <a:r>
              <a:rPr lang="de-DE" sz="2400" err="1" smtClean="0"/>
              <a:t>hello</a:t>
            </a:r>
            <a:r>
              <a:rPr lang="de-DE" sz="2400" smtClean="0"/>
              <a:t> </a:t>
            </a:r>
            <a:r>
              <a:rPr lang="de-DE" sz="2400" err="1" smtClean="0"/>
              <a:t>world</a:t>
            </a:r>
            <a:r>
              <a:rPr lang="de-DE" sz="2400" smtClean="0"/>
              <a:t> </a:t>
            </a:r>
            <a:r>
              <a:rPr lang="de-DE" sz="2400" err="1" smtClean="0"/>
              <a:t>example</a:t>
            </a:r>
            <a:r>
              <a:rPr lang="de-DE" sz="2400" smtClean="0"/>
              <a:t> </a:t>
            </a:r>
            <a:r>
              <a:rPr lang="de-DE" sz="2400" err="1" smtClean="0"/>
              <a:t>from</a:t>
            </a:r>
            <a:r>
              <a:rPr lang="de-DE" sz="2400" smtClean="0"/>
              <a:t> </a:t>
            </a:r>
            <a:r>
              <a:rPr lang="de-DE" sz="2400" err="1" smtClean="0"/>
              <a:t>shell</a:t>
            </a:r>
            <a:r>
              <a:rPr lang="de-DE" sz="240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277" y="2430316"/>
            <a:ext cx="10966600" cy="2706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Usage: python3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testExecutor.py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[&lt;--options&gt;] &lt;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runbook.yml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Options: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--help | -h                       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Print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this usage help.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keepTexFile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                   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Don't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delete .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tex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file after execution. this is useful for debugging, 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			if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the the creation of the PDF file via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pdflatex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fails.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logFile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&lt;filename&gt;	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Log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output into file.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--logging &lt;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debug|warning|info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&gt;    	Define logging level(debug=highest).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pdflatex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                      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Create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.pdf result document based on template.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--verbose                         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Enable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logging output(needed for --logging).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--tester &lt;"name of the Tester"&gt;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The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value is passed to Jinja2 template when doing PDF rendering.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suppressXunit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The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creation of the 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xunitfile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is suppressed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--</a:t>
            </a:r>
            <a:r>
              <a:rPr lang="en-US" sz="1200" dirty="0" err="1">
                <a:latin typeface="Menlo" charset="0"/>
                <a:ea typeface="Menlo" charset="0"/>
                <a:cs typeface="Menlo" charset="0"/>
              </a:rPr>
              <a:t>suppressCsv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The </a:t>
            </a:r>
            <a:r>
              <a:rPr lang="en-US" sz="1200" dirty="0">
                <a:latin typeface="Menlo" charset="0"/>
                <a:ea typeface="Menlo" charset="0"/>
                <a:cs typeface="Menlo" charset="0"/>
              </a:rPr>
              <a:t>updates of the csv files is suppressed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62820</TotalTime>
  <Words>6344</Words>
  <Application>Microsoft Macintosh PowerPoint</Application>
  <PresentationFormat>Widescreen</PresentationFormat>
  <Paragraphs>1106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Calibri</vt:lpstr>
      <vt:lpstr>Calibri Light</vt:lpstr>
      <vt:lpstr>Courier New</vt:lpstr>
      <vt:lpstr>HelveticaNeue</vt:lpstr>
      <vt:lpstr>Menlo</vt:lpstr>
      <vt:lpstr>Menlo-Bold</vt:lpstr>
      <vt:lpstr>Menlo-Regular</vt:lpstr>
      <vt:lpstr>Arial</vt:lpstr>
      <vt:lpstr>Office Theme</vt:lpstr>
      <vt:lpstr>testExecutor3</vt:lpstr>
      <vt:lpstr>PowerPoint Presentation</vt:lpstr>
      <vt:lpstr>testExecutor:  Architecture modular python code</vt:lpstr>
      <vt:lpstr>testExecutor: Concept of test steps</vt:lpstr>
      <vt:lpstr>Concept of loops, steps and commands </vt:lpstr>
      <vt:lpstr>Lesson 1:  FMED tE3 file hierarchy</vt:lpstr>
      <vt:lpstr>Lesson 2a:  run your first runbook</vt:lpstr>
      <vt:lpstr>Lesson 2b:  run your first runbook</vt:lpstr>
      <vt:lpstr>Lesson 2c:  tE3 shell attributes</vt:lpstr>
      <vt:lpstr>Lesson 3:  host file references</vt:lpstr>
      <vt:lpstr>Lesson 4:  get familiar with step-type sleep</vt:lpstr>
      <vt:lpstr>Lesson 4b:  run YAML script</vt:lpstr>
      <vt:lpstr>Lesson 5:  step type break</vt:lpstr>
      <vt:lpstr>Lesson 6:  step type comment</vt:lpstr>
      <vt:lpstr>Lesson 6b:  step type comment</vt:lpstr>
      <vt:lpstr>Lesson 7:  step type record</vt:lpstr>
      <vt:lpstr>Lesson 7b:  step type comment</vt:lpstr>
      <vt:lpstr>Lesson 8:  step type config </vt:lpstr>
      <vt:lpstr>Lesson 8b:  record step as config</vt:lpstr>
      <vt:lpstr>Lesson 9:  step type check </vt:lpstr>
      <vt:lpstr>Lesson 9b:  step type check </vt:lpstr>
      <vt:lpstr>Lesson 10:  step type await  (incl valueMatrix) </vt:lpstr>
      <vt:lpstr>Lesson 10b:  step type await</vt:lpstr>
      <vt:lpstr>Lesson 11: get familiar with textFSM</vt:lpstr>
      <vt:lpstr>11a - A simple example of a textFSM template </vt:lpstr>
      <vt:lpstr>11b: learn TextFSM templates: one output field v1 output of /Users/slieberth/Documents/Projects/TA/testExecutor/testTextFSMInput.py</vt:lpstr>
      <vt:lpstr>11c: Regex Primer:  http://www.rexegg.com/regex-quickstart.html</vt:lpstr>
      <vt:lpstr>11d: learn TextFSM templates: one output field v2 output of /Users/slieberth/Documents/Projects/TA/testExecutor/testTextFSMInput.py</vt:lpstr>
      <vt:lpstr>11e: learn TextFSM templates: one output field – false test output of /Users/slieberth/Documents/Projects/TA/testExecutor/testTextFSMInput.py</vt:lpstr>
      <vt:lpstr>11f: learn TextFSM templates: one output field – multiple records output of /Users/slieberth/Documents/Projects/TA/testExecutor/testTextFSMInput.py</vt:lpstr>
      <vt:lpstr>11g: learn TextFSM templates: multiple output fields – one record output of /Users/slieberth/Documents/Projects/TA/testExecutor/testTextFSMInput.py</vt:lpstr>
      <vt:lpstr>11h: learn TextFSM templates: multi. output field – multi. records output of /Users/slieberth/Documents/Projects/TA/testExecutor/testTextFSMInput.py</vt:lpstr>
      <vt:lpstr>Lesson 12: foreground / background steps</vt:lpstr>
      <vt:lpstr>Lesson 12b: foreground / background steps</vt:lpstr>
      <vt:lpstr>Lesson 13: loops and valueMatrix</vt:lpstr>
      <vt:lpstr>Lesson 13b: loops and valueMatrix</vt:lpstr>
      <vt:lpstr>Lesson 14:  prepare ssh login on docker image</vt:lpstr>
      <vt:lpstr>Lesson 14:  ssh adapter</vt:lpstr>
      <vt:lpstr>Lesson 14b:  ssh adapter</vt:lpstr>
      <vt:lpstr>Lesson 15:  optionalPrompt checkCommandOffsetFromLastCommand </vt:lpstr>
      <vt:lpstr>Lesson 15b:  optionalPrompt checkCommandOffsetFromLastCommand </vt:lpstr>
      <vt:lpstr>Lesson 16:  monitor commands  (e.g. tcpdump)  use timeout value to abort after a that time value. use “startShellCommand: sudo” for gaining sudo right.</vt:lpstr>
      <vt:lpstr>Lesson 16b:  monitor commands  (e.g. tcpdump)</vt:lpstr>
      <vt:lpstr>Lesson 17: Json output analyzer</vt:lpstr>
      <vt:lpstr>Lesson 17:  jsonCheck</vt:lpstr>
      <vt:lpstr>Lesson 16b:  monitor commands  (e.g. tcpdump)</vt:lpstr>
      <vt:lpstr>Lesson 18: diff analyzer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testExecutor</dc:title>
  <dc:creator>stefan lieberth</dc:creator>
  <cp:lastModifiedBy>Microsoft Office User</cp:lastModifiedBy>
  <cp:revision>206</cp:revision>
  <cp:lastPrinted>2018-03-04T21:22:37Z</cp:lastPrinted>
  <dcterms:created xsi:type="dcterms:W3CDTF">2016-11-02T07:23:19Z</dcterms:created>
  <dcterms:modified xsi:type="dcterms:W3CDTF">2018-03-04T21:42:16Z</dcterms:modified>
</cp:coreProperties>
</file>