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14"/>
  </p:notesMasterIdLst>
  <p:handoutMasterIdLst>
    <p:handoutMasterId r:id="rId15"/>
  </p:handoutMasterIdLst>
  <p:sldIdLst>
    <p:sldId id="257" r:id="rId3"/>
    <p:sldId id="299" r:id="rId4"/>
    <p:sldId id="272" r:id="rId5"/>
    <p:sldId id="288" r:id="rId6"/>
    <p:sldId id="280" r:id="rId7"/>
    <p:sldId id="289" r:id="rId8"/>
    <p:sldId id="281" r:id="rId9"/>
    <p:sldId id="286" r:id="rId10"/>
    <p:sldId id="287" r:id="rId11"/>
    <p:sldId id="298" r:id="rId12"/>
    <p:sldId id="292" r:id="rId13"/>
  </p:sldIdLst>
  <p:sldSz cx="12188825" cy="6858000"/>
  <p:notesSz cx="6735763" cy="9869488"/>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3109"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7" autoAdjust="0"/>
    <p:restoredTop sz="80226" autoAdjust="0"/>
  </p:normalViewPr>
  <p:slideViewPr>
    <p:cSldViewPr>
      <p:cViewPr varScale="1">
        <p:scale>
          <a:sx n="55" d="100"/>
          <a:sy n="55" d="100"/>
        </p:scale>
        <p:origin x="-948" y="-84"/>
      </p:cViewPr>
      <p:guideLst>
        <p:guide orient="horz" pos="2160"/>
        <p:guide pos="3839"/>
      </p:guideLst>
    </p:cSldViewPr>
  </p:slideViewPr>
  <p:notesTextViewPr>
    <p:cViewPr>
      <p:scale>
        <a:sx n="1" d="1"/>
        <a:sy n="1" d="1"/>
      </p:scale>
      <p:origin x="0" y="0"/>
    </p:cViewPr>
  </p:notesTextViewPr>
  <p:notesViewPr>
    <p:cSldViewPr showGuides="1">
      <p:cViewPr varScale="1">
        <p:scale>
          <a:sx n="105" d="100"/>
          <a:sy n="105" d="100"/>
        </p:scale>
        <p:origin x="810" y="96"/>
      </p:cViewPr>
      <p:guideLst>
        <p:guide orient="horz" pos="3109"/>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FE5B4EDC-59C0-49C7-8ADA-5A781B329E02}" type="datetimeFigureOut">
              <a:rPr lang="en-US"/>
              <a:pPr/>
              <a:t>7/21/2015</a:t>
            </a:fld>
            <a:endParaRPr/>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79429053-DC2A-4342-ADD4-2FD729D91E2C}" type="slidenum">
              <a:rPr/>
              <a:pPr/>
              <a:t>‹#›</a:t>
            </a:fld>
            <a:endParaRPr/>
          </a:p>
        </p:txBody>
      </p:sp>
    </p:spTree>
    <p:extLst>
      <p:ext uri="{BB962C8B-B14F-4D97-AF65-F5344CB8AC3E}">
        <p14:creationId xmlns:p14="http://schemas.microsoft.com/office/powerpoint/2010/main" xmlns=""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F2D8D46A-B586-417D-BFBD-8C8FE0AAF762}" type="datetimeFigureOut">
              <a:rPr lang="en-US"/>
              <a:pPr/>
              <a:t>7/21/2015</a:t>
            </a:fld>
            <a:endParaRPr/>
          </a:p>
        </p:txBody>
      </p:sp>
      <p:sp>
        <p:nvSpPr>
          <p:cNvPr id="4" name="Slide Image Placeholder 3"/>
          <p:cNvSpPr>
            <a:spLocks noGrp="1" noRot="1" noChangeAspect="1"/>
          </p:cNvSpPr>
          <p:nvPr>
            <p:ph type="sldImg" idx="2"/>
          </p:nvPr>
        </p:nvSpPr>
        <p:spPr>
          <a:xfrm>
            <a:off x="79375" y="739775"/>
            <a:ext cx="6577013" cy="370205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3EBA5BD7-F043-4D1B-AA17-CD412FC534DE}" type="slidenum">
              <a:rPr/>
              <a:pPr/>
              <a:t>‹#›</a:t>
            </a:fld>
            <a:endParaRPr/>
          </a:p>
        </p:txBody>
      </p:sp>
    </p:spTree>
    <p:extLst>
      <p:ext uri="{BB962C8B-B14F-4D97-AF65-F5344CB8AC3E}">
        <p14:creationId xmlns:p14="http://schemas.microsoft.com/office/powerpoint/2010/main" xmlns=""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600" b="1" kern="1200" smtClean="0">
                <a:solidFill>
                  <a:schemeClr val="tx1"/>
                </a:solidFill>
                <a:effectLst/>
                <a:latin typeface="+mn-lt"/>
                <a:ea typeface="+mn-ea"/>
                <a:cs typeface="+mn-cs"/>
              </a:rPr>
              <a:t>Tema </a:t>
            </a:r>
            <a:r>
              <a:rPr lang="hr-HR" sz="1600" b="1" kern="1200" dirty="0" smtClean="0">
                <a:solidFill>
                  <a:schemeClr val="tx1"/>
                </a:solidFill>
                <a:effectLst/>
                <a:latin typeface="+mn-lt"/>
                <a:ea typeface="+mn-ea"/>
                <a:cs typeface="+mn-cs"/>
              </a:rPr>
              <a:t>mog diplomskog rada je „Web sučelje samoprilagodljivog online test generatora“. Riječ samoprilagodljiv u naslovu je prijevog sa engleske riječi „self-adaptive“ gdje u kontekstu rada znači web sučelje koje se prilagođuje korisničkom sučelju sa zadatkom zadovoljavanja različitih potreba tog korisnika. Test generator znači testovi su automatski generirani pomoću logike u internet aplikacije. Rendiraju se određeni pogledi (views) koji instantno generiraju test sa pitanjima i potencijalnim odgovorima. </a:t>
            </a:r>
            <a:endParaRPr lang="hr-H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hr-HR" smtClean="0"/>
              <a:pPr/>
              <a:t>1</a:t>
            </a:fld>
            <a:endParaRPr lang="hr-HR"/>
          </a:p>
        </p:txBody>
      </p:sp>
    </p:spTree>
    <p:extLst>
      <p:ext uri="{BB962C8B-B14F-4D97-AF65-F5344CB8AC3E}">
        <p14:creationId xmlns:p14="http://schemas.microsoft.com/office/powerpoint/2010/main" xmlns="" val="4093951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Javascript uključen,</a:t>
            </a:r>
            <a:r>
              <a:rPr lang="hr-HR" baseline="0" dirty="0" smtClean="0"/>
              <a:t> Pokuša izać iz internet preglednika, kliknti dugme za povratak nazad, ili izlazak iz taba. Javascript prepoznaje i ajax poziv sprema dani pokušaj polaganja testa  </a:t>
            </a:r>
            <a:endParaRPr lang="hr-HR" dirty="0"/>
          </a:p>
        </p:txBody>
      </p:sp>
      <p:sp>
        <p:nvSpPr>
          <p:cNvPr id="4" name="Slide Number Placeholder 3"/>
          <p:cNvSpPr>
            <a:spLocks noGrp="1"/>
          </p:cNvSpPr>
          <p:nvPr>
            <p:ph type="sldNum" sz="quarter" idx="10"/>
          </p:nvPr>
        </p:nvSpPr>
        <p:spPr/>
        <p:txBody>
          <a:bodyPr/>
          <a:lstStyle/>
          <a:p>
            <a:fld id="{3EBA5BD7-F043-4D1B-AA17-CD412FC534DE}" type="slidenum">
              <a:rPr lang="hr-HR" smtClean="0"/>
              <a:pPr/>
              <a:t>10</a:t>
            </a:fld>
            <a:endParaRPr lang="hr-HR"/>
          </a:p>
        </p:txBody>
      </p:sp>
    </p:spTree>
    <p:extLst>
      <p:ext uri="{BB962C8B-B14F-4D97-AF65-F5344CB8AC3E}">
        <p14:creationId xmlns:p14="http://schemas.microsoft.com/office/powerpoint/2010/main" xmlns="" val="3398735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3EBA5BD7-F043-4D1B-AA17-CD412FC534DE}" type="slidenum">
              <a:rPr lang="hr-HR" smtClean="0"/>
              <a:pPr/>
              <a:t>11</a:t>
            </a:fld>
            <a:endParaRPr lang="hr-HR"/>
          </a:p>
        </p:txBody>
      </p:sp>
    </p:spTree>
    <p:extLst>
      <p:ext uri="{BB962C8B-B14F-4D97-AF65-F5344CB8AC3E}">
        <p14:creationId xmlns:p14="http://schemas.microsoft.com/office/powerpoint/2010/main" xmlns="" val="26462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hr-HR" sz="1600" b="1" kern="1200" dirty="0" smtClean="0">
                <a:solidFill>
                  <a:schemeClr val="tx1"/>
                </a:solidFill>
                <a:effectLst/>
                <a:latin typeface="+mn-lt"/>
                <a:ea typeface="+mn-ea"/>
                <a:cs typeface="+mn-cs"/>
              </a:rPr>
              <a:t>Rad se sastoji od 3 dijela. Prvim dijelom opisana je prednost dobivena uvodom novog načina polaganja testova i time učenja pomoću računala u usporedbi sa starim metodama pomoću papira i olovke u edukacijskim ustanovama, radnim mjestima i od krajnih korisnika koji se samostalno educiraju. Drugi dio se odnosi se na detaljni prikaz tehnologija korištenih tokom izrade diplomskog rada. Zadnjem dijelu opisan je dizajn same internet aplikacije, projektiranje baze podataka, opisan je važniji dio koda, i kako je implementirano kreiranje, ažuriranje i polaganje testova. </a:t>
            </a:r>
            <a:endParaRPr lang="hr-HR" dirty="0"/>
          </a:p>
        </p:txBody>
      </p:sp>
      <p:sp>
        <p:nvSpPr>
          <p:cNvPr id="4" name="Slide Number Placeholder 3"/>
          <p:cNvSpPr>
            <a:spLocks noGrp="1"/>
          </p:cNvSpPr>
          <p:nvPr>
            <p:ph type="sldNum" sz="quarter" idx="10"/>
          </p:nvPr>
        </p:nvSpPr>
        <p:spPr/>
        <p:txBody>
          <a:bodyPr/>
          <a:lstStyle/>
          <a:p>
            <a:fld id="{3EBA5BD7-F043-4D1B-AA17-CD412FC534DE}" type="slidenum">
              <a:rPr lang="hr-HR" smtClean="0"/>
              <a:pPr/>
              <a:t>2</a:t>
            </a:fld>
            <a:endParaRPr lang="hr-HR"/>
          </a:p>
        </p:txBody>
      </p:sp>
    </p:spTree>
    <p:extLst>
      <p:ext uri="{BB962C8B-B14F-4D97-AF65-F5344CB8AC3E}">
        <p14:creationId xmlns:p14="http://schemas.microsoft.com/office/powerpoint/2010/main" xmlns="" val="230902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600" b="1" kern="1200" dirty="0" smtClean="0">
                <a:solidFill>
                  <a:schemeClr val="tx1"/>
                </a:solidFill>
                <a:effectLst/>
                <a:latin typeface="+mn-lt"/>
                <a:ea typeface="+mn-ea"/>
                <a:cs typeface="+mn-cs"/>
              </a:rPr>
              <a:t>Dakle zadatak diplomskog rada je kreiranje platforme sa mogućnošću autorizacije korisnika gdje je implementirano kreiranje i provođenje manje formalnih ispita znanja takozvani mini testovi, formalnijih testova za potrebe ocjenjivanja studenata, te izrade kvizova i anketa.</a:t>
            </a:r>
            <a:endParaRPr lang="hr-H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hr-HR" smtClean="0"/>
              <a:pPr/>
              <a:t>3</a:t>
            </a:fld>
            <a:endParaRPr lang="hr-HR"/>
          </a:p>
        </p:txBody>
      </p:sp>
    </p:spTree>
    <p:extLst>
      <p:ext uri="{BB962C8B-B14F-4D97-AF65-F5344CB8AC3E}">
        <p14:creationId xmlns:p14="http://schemas.microsoft.com/office/powerpoint/2010/main" xmlns="" val="2606739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600" b="1" kern="1200" dirty="0" smtClean="0">
                <a:solidFill>
                  <a:schemeClr val="tx1"/>
                </a:solidFill>
                <a:effectLst/>
                <a:latin typeface="+mn-lt"/>
                <a:ea typeface="+mn-ea"/>
                <a:cs typeface="+mn-cs"/>
              </a:rPr>
              <a:t>Na dijagramu se vide uloge sudionika u internet aplikaciji. Krajnji korisnik ima mogućost polaganja testova koji su postavljeni kao javno dostupni to jest bez lozinke. Nakon što krajni korisnik isproba mini test, generiran je account sa lozinkom i slučajniom imenom, gdje se tada može autorizirat kao student i imat sve aspekte student uloge. Student ima kompletni uvid testova položenih dosad, brzo pretraživanje testa prema imenu i taga. Ima mogućnost polaganje testova. Učitelj ima dodatne uloge kreiranja, ažuriranja testova, i uvid studenata koji su polagali neki od njegovik kreiranih testova, i mogućnost kopiranja cijelog testa na svoju kontrolnu ploću kreirani od drugih učitelja i koji su postavljeni javno.</a:t>
            </a:r>
            <a:endParaRPr lang="hr-H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hr-HR" smtClean="0"/>
              <a:pPr/>
              <a:t>4</a:t>
            </a:fld>
            <a:endParaRPr lang="hr-HR"/>
          </a:p>
        </p:txBody>
      </p:sp>
    </p:spTree>
    <p:extLst>
      <p:ext uri="{BB962C8B-B14F-4D97-AF65-F5344CB8AC3E}">
        <p14:creationId xmlns:p14="http://schemas.microsoft.com/office/powerpoint/2010/main" xmlns="" val="73052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Laravel 5 koristi značajke koje su uvedena sa php 5.4. Homestead</a:t>
            </a:r>
            <a:r>
              <a:rPr lang="hr-HR" baseline="0" dirty="0" smtClean="0"/>
              <a:t> službeni virtualni uređaj koji pruža razvojno okruženje  je zapravo prilagođen za upotrijebu sa laravelom</a:t>
            </a:r>
          </a:p>
          <a:p>
            <a:r>
              <a:rPr lang="hr-HR" baseline="0" dirty="0" smtClean="0"/>
              <a:t>Najčešce je koristen sa stiliziranje mnostvo formi unutar internet aplikacije</a:t>
            </a:r>
            <a:endParaRPr lang="hr-HR" dirty="0"/>
          </a:p>
        </p:txBody>
      </p:sp>
      <p:sp>
        <p:nvSpPr>
          <p:cNvPr id="4" name="Slide Number Placeholder 3"/>
          <p:cNvSpPr>
            <a:spLocks noGrp="1"/>
          </p:cNvSpPr>
          <p:nvPr>
            <p:ph type="sldNum" sz="quarter" idx="10"/>
          </p:nvPr>
        </p:nvSpPr>
        <p:spPr/>
        <p:txBody>
          <a:bodyPr/>
          <a:lstStyle/>
          <a:p>
            <a:fld id="{3EBA5BD7-F043-4D1B-AA17-CD412FC534DE}" type="slidenum">
              <a:rPr lang="hr-HR" smtClean="0"/>
              <a:pPr/>
              <a:t>5</a:t>
            </a:fld>
            <a:endParaRPr lang="hr-HR"/>
          </a:p>
        </p:txBody>
      </p:sp>
    </p:spTree>
    <p:extLst>
      <p:ext uri="{BB962C8B-B14F-4D97-AF65-F5344CB8AC3E}">
        <p14:creationId xmlns:p14="http://schemas.microsoft.com/office/powerpoint/2010/main" xmlns="" val="2590384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Student-test</a:t>
            </a:r>
            <a:r>
              <a:rPr lang="hr-HR" baseline="0" dirty="0" smtClean="0"/>
              <a:t>, User-test, Tagovi-test  = many to many relacija</a:t>
            </a:r>
          </a:p>
          <a:p>
            <a:r>
              <a:rPr lang="hr-HR" baseline="0" dirty="0" smtClean="0"/>
              <a:t>Answer-Questions = one to many relacija </a:t>
            </a:r>
            <a:endParaRPr lang="hr-HR" dirty="0" smtClean="0"/>
          </a:p>
          <a:p>
            <a:r>
              <a:rPr lang="hr-HR" dirty="0" smtClean="0"/>
              <a:t>Tagovi mogu</a:t>
            </a:r>
            <a:r>
              <a:rPr lang="hr-HR" baseline="0" dirty="0" smtClean="0"/>
              <a:t> biti dodijeljeni više testovima, i više testova može biti dodjeljeno tagovima. </a:t>
            </a:r>
          </a:p>
          <a:p>
            <a:r>
              <a:rPr lang="hr-HR" baseline="0" dirty="0" smtClean="0"/>
              <a:t>Potrebna je dodatna tablica takozvana pivot tablica koja služi kao intermedijalna tablica koja povezuje dva modela definirano relacijom many to many. Time su povezani pomoću dva strana ključakoji su kreiraani unutar pivot tablice. Strani ključevi referencijraju id polja nad povezivajućim tablicama.</a:t>
            </a:r>
            <a:endParaRPr lang="hr-HR" dirty="0"/>
          </a:p>
        </p:txBody>
      </p:sp>
      <p:sp>
        <p:nvSpPr>
          <p:cNvPr id="4" name="Slide Number Placeholder 3"/>
          <p:cNvSpPr>
            <a:spLocks noGrp="1"/>
          </p:cNvSpPr>
          <p:nvPr>
            <p:ph type="sldNum" sz="quarter" idx="10"/>
          </p:nvPr>
        </p:nvSpPr>
        <p:spPr/>
        <p:txBody>
          <a:bodyPr/>
          <a:lstStyle/>
          <a:p>
            <a:fld id="{3EBA5BD7-F043-4D1B-AA17-CD412FC534DE}" type="slidenum">
              <a:rPr lang="hr-HR" smtClean="0"/>
              <a:pPr/>
              <a:t>6</a:t>
            </a:fld>
            <a:endParaRPr lang="hr-HR"/>
          </a:p>
        </p:txBody>
      </p:sp>
    </p:spTree>
    <p:extLst>
      <p:ext uri="{BB962C8B-B14F-4D97-AF65-F5344CB8AC3E}">
        <p14:creationId xmlns:p14="http://schemas.microsoft.com/office/powerpoint/2010/main" xmlns="" val="2498426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Response-Višestruki odgovori. Kod višestrukog</a:t>
            </a:r>
            <a:r>
              <a:rPr lang="hr-HR" baseline="0" dirty="0" smtClean="0"/>
              <a:t> odgovora implementirano za svaki netočan odgovor oduzimaju se bodovi </a:t>
            </a:r>
            <a:endParaRPr lang="hr-HR" dirty="0" smtClean="0"/>
          </a:p>
          <a:p>
            <a:endParaRPr lang="hr-HR" dirty="0"/>
          </a:p>
        </p:txBody>
      </p:sp>
      <p:sp>
        <p:nvSpPr>
          <p:cNvPr id="4" name="Slide Number Placeholder 3"/>
          <p:cNvSpPr>
            <a:spLocks noGrp="1"/>
          </p:cNvSpPr>
          <p:nvPr>
            <p:ph type="sldNum" sz="quarter" idx="10"/>
          </p:nvPr>
        </p:nvSpPr>
        <p:spPr/>
        <p:txBody>
          <a:bodyPr/>
          <a:lstStyle/>
          <a:p>
            <a:fld id="{3EBA5BD7-F043-4D1B-AA17-CD412FC534DE}" type="slidenum">
              <a:rPr lang="hr-HR" smtClean="0"/>
              <a:pPr/>
              <a:t>7</a:t>
            </a:fld>
            <a:endParaRPr lang="hr-HR"/>
          </a:p>
        </p:txBody>
      </p:sp>
    </p:spTree>
    <p:extLst>
      <p:ext uri="{BB962C8B-B14F-4D97-AF65-F5344CB8AC3E}">
        <p14:creationId xmlns:p14="http://schemas.microsoft.com/office/powerpoint/2010/main" xmlns="" val="181451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Vidi se obrazac dezijniran</a:t>
            </a:r>
            <a:r>
              <a:rPr lang="hr-HR" baseline="0" dirty="0" smtClean="0"/>
              <a:t> pomoću bootsrapa. Potrebno samo test ime. </a:t>
            </a:r>
            <a:endParaRPr lang="hr-HR" dirty="0"/>
          </a:p>
        </p:txBody>
      </p:sp>
      <p:sp>
        <p:nvSpPr>
          <p:cNvPr id="4" name="Slide Number Placeholder 3"/>
          <p:cNvSpPr>
            <a:spLocks noGrp="1"/>
          </p:cNvSpPr>
          <p:nvPr>
            <p:ph type="sldNum" sz="quarter" idx="10"/>
          </p:nvPr>
        </p:nvSpPr>
        <p:spPr/>
        <p:txBody>
          <a:bodyPr/>
          <a:lstStyle/>
          <a:p>
            <a:fld id="{3EBA5BD7-F043-4D1B-AA17-CD412FC534DE}" type="slidenum">
              <a:rPr lang="hr-HR" smtClean="0"/>
              <a:pPr/>
              <a:t>8</a:t>
            </a:fld>
            <a:endParaRPr lang="hr-HR"/>
          </a:p>
        </p:txBody>
      </p:sp>
    </p:spTree>
    <p:extLst>
      <p:ext uri="{BB962C8B-B14F-4D97-AF65-F5344CB8AC3E}">
        <p14:creationId xmlns:p14="http://schemas.microsoft.com/office/powerpoint/2010/main" xmlns="" val="1705787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Logika u</a:t>
            </a:r>
            <a:r>
              <a:rPr lang="hr-HR" baseline="0" dirty="0" smtClean="0"/>
              <a:t> kontrolerima daje isprvan view. Logika vraća ako neispravno unesena vrijednost. </a:t>
            </a:r>
            <a:endParaRPr lang="hr-HR" dirty="0"/>
          </a:p>
        </p:txBody>
      </p:sp>
      <p:sp>
        <p:nvSpPr>
          <p:cNvPr id="4" name="Slide Number Placeholder 3"/>
          <p:cNvSpPr>
            <a:spLocks noGrp="1"/>
          </p:cNvSpPr>
          <p:nvPr>
            <p:ph type="sldNum" sz="quarter" idx="10"/>
          </p:nvPr>
        </p:nvSpPr>
        <p:spPr/>
        <p:txBody>
          <a:bodyPr/>
          <a:lstStyle/>
          <a:p>
            <a:fld id="{3EBA5BD7-F043-4D1B-AA17-CD412FC534DE}" type="slidenum">
              <a:rPr lang="hr-HR" smtClean="0"/>
              <a:pPr/>
              <a:t>9</a:t>
            </a:fld>
            <a:endParaRPr lang="hr-HR"/>
          </a:p>
        </p:txBody>
      </p:sp>
    </p:spTree>
    <p:extLst>
      <p:ext uri="{BB962C8B-B14F-4D97-AF65-F5344CB8AC3E}">
        <p14:creationId xmlns:p14="http://schemas.microsoft.com/office/powerpoint/2010/main" xmlns="" val="4042066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2F4839E1-B21E-464C-B03D-760BF01F2831}" type="datetime1">
              <a:rPr lang="en-US" smtClean="0"/>
              <a:pPr/>
              <a:t>7/21/2015</a:t>
            </a:fld>
            <a:endParaRPr/>
          </a:p>
        </p:txBody>
      </p:sp>
      <p:sp>
        <p:nvSpPr>
          <p:cNvPr id="23" name="Footer Placeholder 22"/>
          <p:cNvSpPr>
            <a:spLocks noGrp="1"/>
          </p:cNvSpPr>
          <p:nvPr>
            <p:ph type="ftr" sz="quarter" idx="11"/>
          </p:nvPr>
        </p:nvSpPr>
        <p:spPr/>
        <p:txBody>
          <a:bodyPr/>
          <a:lstStyle/>
          <a:p>
            <a:r>
              <a:rPr lang="hr-HR" smtClean="0"/>
              <a:t>Osijek, 2015.</a:t>
            </a:r>
            <a:endParaRPr/>
          </a:p>
        </p:txBody>
      </p:sp>
      <p:sp>
        <p:nvSpPr>
          <p:cNvPr id="24" name="Slide Number Placeholder 2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8474885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723DFBA-EC4B-4474-BE8E-FD86D7734EFE}" type="datetime1">
              <a:rPr lang="en-US" smtClean="0"/>
              <a:pPr/>
              <a:t>7/21/2015</a:t>
            </a:fld>
            <a:endParaRPr/>
          </a:p>
        </p:txBody>
      </p:sp>
      <p:sp>
        <p:nvSpPr>
          <p:cNvPr id="5" name="Footer Placeholder 4"/>
          <p:cNvSpPr>
            <a:spLocks noGrp="1"/>
          </p:cNvSpPr>
          <p:nvPr>
            <p:ph type="ftr" sz="quarter" idx="11"/>
          </p:nvPr>
        </p:nvSpPr>
        <p:spPr/>
        <p:txBody>
          <a:bodyPr/>
          <a:lstStyle/>
          <a:p>
            <a:r>
              <a:rPr lang="hr-HR" smtClean="0"/>
              <a:t>Osijek, 2015.</a:t>
            </a:r>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9966751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7FA13F8-7A33-4142-B129-1BAF1451946D}" type="datetime1">
              <a:rPr lang="en-US" smtClean="0"/>
              <a:pPr/>
              <a:t>7/21/2015</a:t>
            </a:fld>
            <a:endParaRPr/>
          </a:p>
        </p:txBody>
      </p:sp>
      <p:sp>
        <p:nvSpPr>
          <p:cNvPr id="5" name="Footer Placeholder 4"/>
          <p:cNvSpPr>
            <a:spLocks noGrp="1"/>
          </p:cNvSpPr>
          <p:nvPr>
            <p:ph type="ftr" sz="quarter" idx="11"/>
          </p:nvPr>
        </p:nvSpPr>
        <p:spPr/>
        <p:txBody>
          <a:bodyPr/>
          <a:lstStyle/>
          <a:p>
            <a:r>
              <a:rPr lang="hr-HR" smtClean="0"/>
              <a:t>Osijek, 2015.</a:t>
            </a:r>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5958864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FC3A53B-B8FD-4ACA-AC06-270724AD8AFD}" type="datetime1">
              <a:rPr lang="en-US" smtClean="0"/>
              <a:pPr/>
              <a:t>7/21/2015</a:t>
            </a:fld>
            <a:endParaRPr/>
          </a:p>
        </p:txBody>
      </p:sp>
      <p:sp>
        <p:nvSpPr>
          <p:cNvPr id="5" name="Footer Placeholder 4"/>
          <p:cNvSpPr>
            <a:spLocks noGrp="1"/>
          </p:cNvSpPr>
          <p:nvPr>
            <p:ph type="ftr" sz="quarter" idx="11"/>
          </p:nvPr>
        </p:nvSpPr>
        <p:spPr/>
        <p:txBody>
          <a:bodyPr/>
          <a:lstStyle/>
          <a:p>
            <a:r>
              <a:rPr lang="hr-HR" smtClean="0"/>
              <a:t>Osijek, 2015.</a:t>
            </a:r>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dirty="0"/>
          </a:p>
        </p:txBody>
      </p:sp>
    </p:spTree>
    <p:extLst>
      <p:ext uri="{BB962C8B-B14F-4D97-AF65-F5344CB8AC3E}">
        <p14:creationId xmlns:p14="http://schemas.microsoft.com/office/powerpoint/2010/main" xmlns="" val="14067690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48B308-3D59-47AC-A2A7-F225F337E371}" type="datetime1">
              <a:rPr lang="en-US" smtClean="0"/>
              <a:pPr/>
              <a:t>7/21/2015</a:t>
            </a:fld>
            <a:endParaRPr/>
          </a:p>
        </p:txBody>
      </p:sp>
      <p:sp>
        <p:nvSpPr>
          <p:cNvPr id="5" name="Footer Placeholder 4"/>
          <p:cNvSpPr>
            <a:spLocks noGrp="1"/>
          </p:cNvSpPr>
          <p:nvPr>
            <p:ph type="ftr" sz="quarter" idx="11"/>
          </p:nvPr>
        </p:nvSpPr>
        <p:spPr/>
        <p:txBody>
          <a:bodyPr/>
          <a:lstStyle/>
          <a:p>
            <a:r>
              <a:rPr lang="hr-HR" smtClean="0"/>
              <a:t>Osijek, 2015.</a:t>
            </a:r>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xmlns="" val="3616330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7EC6559-6A80-465D-AC76-82E2A71E72A6}" type="datetime1">
              <a:rPr lang="en-US" smtClean="0"/>
              <a:pPr/>
              <a:t>7/21/2015</a:t>
            </a:fld>
            <a:endParaRPr/>
          </a:p>
        </p:txBody>
      </p:sp>
      <p:sp>
        <p:nvSpPr>
          <p:cNvPr id="6" name="Footer Placeholder 5"/>
          <p:cNvSpPr>
            <a:spLocks noGrp="1"/>
          </p:cNvSpPr>
          <p:nvPr>
            <p:ph type="ftr" sz="quarter" idx="11"/>
          </p:nvPr>
        </p:nvSpPr>
        <p:spPr/>
        <p:txBody>
          <a:bodyPr/>
          <a:lstStyle/>
          <a:p>
            <a:r>
              <a:rPr lang="hr-HR" smtClean="0"/>
              <a:t>Osijek, 2015.</a:t>
            </a:r>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3557647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5D320BE-4EF1-48CF-8637-ABE9E02EEA07}" type="datetime1">
              <a:rPr lang="en-US" smtClean="0"/>
              <a:pPr/>
              <a:t>7/21/2015</a:t>
            </a:fld>
            <a:endParaRPr/>
          </a:p>
        </p:txBody>
      </p:sp>
      <p:sp>
        <p:nvSpPr>
          <p:cNvPr id="8" name="Footer Placeholder 7"/>
          <p:cNvSpPr>
            <a:spLocks noGrp="1"/>
          </p:cNvSpPr>
          <p:nvPr>
            <p:ph type="ftr" sz="quarter" idx="11"/>
          </p:nvPr>
        </p:nvSpPr>
        <p:spPr/>
        <p:txBody>
          <a:bodyPr/>
          <a:lstStyle/>
          <a:p>
            <a:r>
              <a:rPr lang="hr-HR" smtClean="0"/>
              <a:t>Osijek, 2015.</a:t>
            </a:r>
            <a:endParaRPr/>
          </a:p>
        </p:txBody>
      </p:sp>
      <p:sp>
        <p:nvSpPr>
          <p:cNvPr id="9" name="Slide Number Placeholder 8"/>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5953819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A59EF7-2FB8-4A5F-B988-7CC49CCAF830}" type="datetime1">
              <a:rPr lang="en-US" smtClean="0"/>
              <a:pPr/>
              <a:t>7/21/2015</a:t>
            </a:fld>
            <a:endParaRPr/>
          </a:p>
        </p:txBody>
      </p:sp>
      <p:sp>
        <p:nvSpPr>
          <p:cNvPr id="4" name="Footer Placeholder 3"/>
          <p:cNvSpPr>
            <a:spLocks noGrp="1"/>
          </p:cNvSpPr>
          <p:nvPr>
            <p:ph type="ftr" sz="quarter" idx="11"/>
          </p:nvPr>
        </p:nvSpPr>
        <p:spPr/>
        <p:txBody>
          <a:bodyPr/>
          <a:lstStyle/>
          <a:p>
            <a:r>
              <a:rPr lang="hr-HR" smtClean="0"/>
              <a:t>Osijek, 2015.</a:t>
            </a:r>
            <a:endParaRPr/>
          </a:p>
        </p:txBody>
      </p:sp>
      <p:sp>
        <p:nvSpPr>
          <p:cNvPr id="5" name="Slide Number Placeholder 4"/>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5152291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24574-50C8-48D0-9CA1-1B7AB6A79F88}" type="datetime1">
              <a:rPr lang="en-US" smtClean="0"/>
              <a:pPr/>
              <a:t>7/21/2015</a:t>
            </a:fld>
            <a:endParaRPr/>
          </a:p>
        </p:txBody>
      </p:sp>
      <p:sp>
        <p:nvSpPr>
          <p:cNvPr id="3" name="Footer Placeholder 2"/>
          <p:cNvSpPr>
            <a:spLocks noGrp="1"/>
          </p:cNvSpPr>
          <p:nvPr>
            <p:ph type="ftr" sz="quarter" idx="11"/>
          </p:nvPr>
        </p:nvSpPr>
        <p:spPr/>
        <p:txBody>
          <a:bodyPr/>
          <a:lstStyle/>
          <a:p>
            <a:r>
              <a:rPr lang="hr-HR" smtClean="0"/>
              <a:t>Osijek, 2015.</a:t>
            </a:r>
            <a:endParaRPr/>
          </a:p>
        </p:txBody>
      </p:sp>
      <p:sp>
        <p:nvSpPr>
          <p:cNvPr id="4" name="Slide Number Placeholder 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21724785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53B7FE-4CCC-4EC1-991F-65EBF1B0B1AF}" type="datetime1">
              <a:rPr lang="en-US" smtClean="0"/>
              <a:pPr/>
              <a:t>7/21/2015</a:t>
            </a:fld>
            <a:endParaRPr/>
          </a:p>
        </p:txBody>
      </p:sp>
      <p:sp>
        <p:nvSpPr>
          <p:cNvPr id="6" name="Footer Placeholder 5"/>
          <p:cNvSpPr>
            <a:spLocks noGrp="1"/>
          </p:cNvSpPr>
          <p:nvPr>
            <p:ph type="ftr" sz="quarter" idx="11"/>
          </p:nvPr>
        </p:nvSpPr>
        <p:spPr/>
        <p:txBody>
          <a:bodyPr/>
          <a:lstStyle/>
          <a:p>
            <a:r>
              <a:rPr lang="hr-HR" smtClean="0"/>
              <a:t>Osijek, 2015.</a:t>
            </a:r>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6181393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E9E2F-E356-4EEC-B890-8CAA1C2308FE}" type="datetime1">
              <a:rPr lang="en-US" smtClean="0"/>
              <a:pPr/>
              <a:t>7/21/2015</a:t>
            </a:fld>
            <a:endParaRPr/>
          </a:p>
        </p:txBody>
      </p:sp>
      <p:sp>
        <p:nvSpPr>
          <p:cNvPr id="6" name="Footer Placeholder 5"/>
          <p:cNvSpPr>
            <a:spLocks noGrp="1"/>
          </p:cNvSpPr>
          <p:nvPr>
            <p:ph type="ftr" sz="quarter" idx="11"/>
          </p:nvPr>
        </p:nvSpPr>
        <p:spPr/>
        <p:txBody>
          <a:bodyPr/>
          <a:lstStyle/>
          <a:p>
            <a:r>
              <a:rPr lang="hr-HR" smtClean="0"/>
              <a:t>Osijek, 2015.</a:t>
            </a:r>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4223431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A9B6411F-1E65-4CE3-89D1-925D4E3535E0}" type="datetime1">
              <a:rPr lang="en-US" smtClean="0"/>
              <a:pPr/>
              <a:t>7/21/2015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hr-HR" smtClean="0"/>
              <a:t>Osijek, 2015.</a:t>
            </a:r>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xmlns=""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r-HR" dirty="0" smtClean="0"/>
              <a:t>Web sučelje samoprilagodljivog online test generatora</a:t>
            </a:r>
            <a:endParaRPr lang="en-US" dirty="0"/>
          </a:p>
        </p:txBody>
      </p:sp>
      <p:sp>
        <p:nvSpPr>
          <p:cNvPr id="5" name="Subtitle 4"/>
          <p:cNvSpPr>
            <a:spLocks noGrp="1"/>
          </p:cNvSpPr>
          <p:nvPr>
            <p:ph type="subTitle" idx="1"/>
          </p:nvPr>
        </p:nvSpPr>
        <p:spPr>
          <a:xfrm>
            <a:off x="1625176" y="2584451"/>
            <a:ext cx="8735325" cy="1752600"/>
          </a:xfrm>
        </p:spPr>
        <p:txBody>
          <a:bodyPr>
            <a:normAutofit/>
          </a:bodyPr>
          <a:lstStyle/>
          <a:p>
            <a:r>
              <a:rPr lang="hr-HR" dirty="0" smtClean="0"/>
              <a:t>Diplomski Rad</a:t>
            </a:r>
            <a:endParaRPr lang="en-US" dirty="0"/>
          </a:p>
        </p:txBody>
      </p:sp>
      <p:sp>
        <p:nvSpPr>
          <p:cNvPr id="3" name="TextBox 2"/>
          <p:cNvSpPr txBox="1"/>
          <p:nvPr/>
        </p:nvSpPr>
        <p:spPr>
          <a:xfrm>
            <a:off x="1660208" y="5517232"/>
            <a:ext cx="2256130" cy="523220"/>
          </a:xfrm>
          <a:prstGeom prst="rect">
            <a:avLst/>
          </a:prstGeom>
          <a:noFill/>
        </p:spPr>
        <p:txBody>
          <a:bodyPr wrap="none" rtlCol="0">
            <a:spAutoFit/>
          </a:bodyPr>
          <a:lstStyle/>
          <a:p>
            <a:r>
              <a:rPr lang="hr-HR" sz="2800" dirty="0" smtClean="0"/>
              <a:t>Slaven Sakačić</a:t>
            </a:r>
            <a:endParaRPr lang="hr-HR"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74932" y="0"/>
            <a:ext cx="1413893" cy="1413893"/>
          </a:xfrm>
          <a:prstGeom prst="rect">
            <a:avLst/>
          </a:prstGeom>
        </p:spPr>
      </p:pic>
    </p:spTree>
    <p:extLst>
      <p:ext uri="{BB962C8B-B14F-4D97-AF65-F5344CB8AC3E}">
        <p14:creationId xmlns:p14="http://schemas.microsoft.com/office/powerpoint/2010/main" xmlns="" val="1332291891"/>
      </p:ext>
    </p:extLst>
  </p:cSld>
  <p:clrMapOvr>
    <a:masterClrMapping/>
  </p:clrMapOvr>
  <mc:AlternateContent xmlns:mc="http://schemas.openxmlformats.org/markup-compatibility/2006">
    <mc:Choice xmlns:p14="http://schemas.microsoft.com/office/powerpoint/2010/main" xmlns="" Requires="p14">
      <p:transition spd="med" p14:dur="700" advTm="5515">
        <p:fade/>
      </p:transition>
    </mc:Choice>
    <mc:Fallback>
      <p:transition spd="med" advTm="5515">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3800" dirty="0" smtClean="0">
                <a:solidFill>
                  <a:schemeClr val="accent1"/>
                </a:solidFill>
              </a:rPr>
              <a:t>ZAKLJUČAK</a:t>
            </a:r>
            <a:endParaRPr lang="hr-HR" sz="3800"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r>
              <a:rPr lang="hr-HR" dirty="0" smtClean="0"/>
              <a:t>Polaganje testa bude korektno bez mogućnosti prevare sustava</a:t>
            </a:r>
          </a:p>
          <a:p>
            <a:r>
              <a:rPr lang="hr-HR" dirty="0" smtClean="0"/>
              <a:t>Spriječavanje polaganje testa više puta</a:t>
            </a:r>
          </a:p>
          <a:p>
            <a:r>
              <a:rPr lang="hr-HR" dirty="0" smtClean="0"/>
              <a:t>Postavljanje vremenskog ograničenja</a:t>
            </a:r>
          </a:p>
          <a:p>
            <a:r>
              <a:rPr lang="hr-HR" dirty="0"/>
              <a:t>Moguće nadogradnje:</a:t>
            </a:r>
          </a:p>
          <a:p>
            <a:pPr lvl="1"/>
            <a:r>
              <a:rPr lang="hr-HR" dirty="0" smtClean="0"/>
              <a:t>Student-učitelj </a:t>
            </a:r>
            <a:r>
              <a:rPr lang="hr-HR" dirty="0"/>
              <a:t>komunikacija (oglasna ploča)</a:t>
            </a:r>
          </a:p>
          <a:p>
            <a:pPr lvl="1"/>
            <a:r>
              <a:rPr lang="hr-HR" dirty="0"/>
              <a:t>Tekst uz pitanje za bolje objašnjenje</a:t>
            </a:r>
          </a:p>
          <a:p>
            <a:pPr lvl="1"/>
            <a:r>
              <a:rPr lang="hr-HR" dirty="0"/>
              <a:t>Implementirat nove tipove pitanja	</a:t>
            </a:r>
          </a:p>
          <a:p>
            <a:pPr lvl="2"/>
            <a:r>
              <a:rPr lang="hr-HR" dirty="0"/>
              <a:t>Text polja za eseje </a:t>
            </a:r>
          </a:p>
          <a:p>
            <a:pPr lvl="2"/>
            <a:r>
              <a:rPr lang="hr-HR" dirty="0"/>
              <a:t>Pitanja </a:t>
            </a:r>
            <a:r>
              <a:rPr lang="hr-HR" dirty="0" smtClean="0"/>
              <a:t>podudaranja</a:t>
            </a:r>
          </a:p>
          <a:p>
            <a:r>
              <a:rPr lang="hr-HR" dirty="0"/>
              <a:t>Aplikacija je dostupna na internet domeni: </a:t>
            </a:r>
            <a:r>
              <a:rPr lang="hr-HR" dirty="0">
                <a:solidFill>
                  <a:schemeClr val="accent1"/>
                </a:solidFill>
              </a:rPr>
              <a:t>http://autogenerate.me</a:t>
            </a:r>
          </a:p>
          <a:p>
            <a:pPr marL="0" indent="0">
              <a:buNone/>
            </a:pPr>
            <a:endParaRPr lang="hr-HR" dirty="0"/>
          </a:p>
        </p:txBody>
      </p:sp>
      <p:sp>
        <p:nvSpPr>
          <p:cNvPr id="4" name="Footer Placeholder 3"/>
          <p:cNvSpPr>
            <a:spLocks noGrp="1"/>
          </p:cNvSpPr>
          <p:nvPr>
            <p:ph type="ftr" sz="quarter" idx="11"/>
          </p:nvPr>
        </p:nvSpPr>
        <p:spPr/>
        <p:txBody>
          <a:bodyPr/>
          <a:lstStyle/>
          <a:p>
            <a:r>
              <a:rPr lang="hr-HR" smtClean="0"/>
              <a:t>Osijek, 2015.</a:t>
            </a:r>
            <a:endParaRPr lang="hr-HR"/>
          </a:p>
        </p:txBody>
      </p:sp>
      <p:sp>
        <p:nvSpPr>
          <p:cNvPr id="5" name="Slide Number Placeholder 4"/>
          <p:cNvSpPr>
            <a:spLocks noGrp="1"/>
          </p:cNvSpPr>
          <p:nvPr>
            <p:ph type="sldNum" sz="quarter" idx="12"/>
          </p:nvPr>
        </p:nvSpPr>
        <p:spPr/>
        <p:txBody>
          <a:bodyPr/>
          <a:lstStyle/>
          <a:p>
            <a:fld id="{C014DD1E-5D91-48A3-AD6D-45FBA980D106}" type="slidenum">
              <a:rPr lang="hr-HR" smtClean="0"/>
              <a:pPr/>
              <a:t>10</a:t>
            </a:fld>
            <a:endParaRPr lang="hr-HR"/>
          </a:p>
        </p:txBody>
      </p:sp>
    </p:spTree>
    <p:extLst>
      <p:ext uri="{BB962C8B-B14F-4D97-AF65-F5344CB8AC3E}">
        <p14:creationId xmlns:p14="http://schemas.microsoft.com/office/powerpoint/2010/main" xmlns="" val="39259721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564904"/>
            <a:ext cx="10360501" cy="1223963"/>
          </a:xfrm>
        </p:spPr>
        <p:txBody>
          <a:bodyPr>
            <a:normAutofit/>
          </a:bodyPr>
          <a:lstStyle/>
          <a:p>
            <a:pPr algn="ctr"/>
            <a:r>
              <a:rPr lang="hr-HR" sz="4800" b="1" dirty="0" smtClean="0"/>
              <a:t>HVALA NA PAŽNJI</a:t>
            </a:r>
            <a:endParaRPr lang="hr-HR" sz="4800" b="1" dirty="0"/>
          </a:p>
        </p:txBody>
      </p:sp>
      <p:sp>
        <p:nvSpPr>
          <p:cNvPr id="3" name="Footer Placeholder 2"/>
          <p:cNvSpPr>
            <a:spLocks noGrp="1"/>
          </p:cNvSpPr>
          <p:nvPr>
            <p:ph type="ftr" sz="quarter" idx="11"/>
          </p:nvPr>
        </p:nvSpPr>
        <p:spPr/>
        <p:txBody>
          <a:bodyPr/>
          <a:lstStyle/>
          <a:p>
            <a:r>
              <a:rPr lang="hr-HR" smtClean="0"/>
              <a:t>Osijek, 2015.</a:t>
            </a:r>
            <a:endParaRPr lang="hr-HR"/>
          </a:p>
        </p:txBody>
      </p:sp>
      <p:sp>
        <p:nvSpPr>
          <p:cNvPr id="4" name="Slide Number Placeholder 3"/>
          <p:cNvSpPr>
            <a:spLocks noGrp="1"/>
          </p:cNvSpPr>
          <p:nvPr>
            <p:ph type="sldNum" sz="quarter" idx="12"/>
          </p:nvPr>
        </p:nvSpPr>
        <p:spPr/>
        <p:txBody>
          <a:bodyPr/>
          <a:lstStyle/>
          <a:p>
            <a:fld id="{C014DD1E-5D91-48A3-AD6D-45FBA980D106}" type="slidenum">
              <a:rPr lang="hr-HR" smtClean="0"/>
              <a:pPr/>
              <a:t>11</a:t>
            </a:fld>
            <a:endParaRPr lang="hr-HR"/>
          </a:p>
        </p:txBody>
      </p:sp>
    </p:spTree>
    <p:extLst>
      <p:ext uri="{BB962C8B-B14F-4D97-AF65-F5344CB8AC3E}">
        <p14:creationId xmlns:p14="http://schemas.microsoft.com/office/powerpoint/2010/main" xmlns="" val="28685516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3800" dirty="0" smtClean="0">
                <a:solidFill>
                  <a:schemeClr val="accent1"/>
                </a:solidFill>
              </a:rPr>
              <a:t>SADRŽAJ</a:t>
            </a:r>
            <a:endParaRPr lang="hr-HR" sz="3800" dirty="0">
              <a:solidFill>
                <a:schemeClr val="accent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hr-HR" dirty="0" smtClean="0"/>
              <a:t>Teorijske osnove problema provođenja testova</a:t>
            </a:r>
          </a:p>
          <a:p>
            <a:pPr marL="514350" indent="-514350">
              <a:buFont typeface="+mj-lt"/>
              <a:buAutoNum type="arabicPeriod"/>
            </a:pPr>
            <a:r>
              <a:rPr lang="hr-HR" dirty="0" smtClean="0"/>
              <a:t>Teorijske osnove tehnologija korištenih</a:t>
            </a:r>
          </a:p>
          <a:p>
            <a:pPr marL="514350" indent="-514350">
              <a:buFont typeface="+mj-lt"/>
              <a:buAutoNum type="arabicPeriod"/>
            </a:pPr>
            <a:r>
              <a:rPr lang="hr-HR" dirty="0" smtClean="0"/>
              <a:t>Opis kreirane internet aplikacije</a:t>
            </a:r>
            <a:endParaRPr lang="hr-HR" dirty="0"/>
          </a:p>
        </p:txBody>
      </p:sp>
      <p:sp>
        <p:nvSpPr>
          <p:cNvPr id="4" name="Footer Placeholder 3"/>
          <p:cNvSpPr>
            <a:spLocks noGrp="1"/>
          </p:cNvSpPr>
          <p:nvPr>
            <p:ph type="ftr" sz="quarter" idx="11"/>
          </p:nvPr>
        </p:nvSpPr>
        <p:spPr/>
        <p:txBody>
          <a:bodyPr/>
          <a:lstStyle/>
          <a:p>
            <a:r>
              <a:rPr lang="hr-HR" smtClean="0"/>
              <a:t>Osijek, 2015.</a:t>
            </a:r>
            <a:endParaRPr lang="hr-HR"/>
          </a:p>
        </p:txBody>
      </p:sp>
      <p:sp>
        <p:nvSpPr>
          <p:cNvPr id="5" name="Slide Number Placeholder 4"/>
          <p:cNvSpPr>
            <a:spLocks noGrp="1"/>
          </p:cNvSpPr>
          <p:nvPr>
            <p:ph type="sldNum" sz="quarter" idx="12"/>
          </p:nvPr>
        </p:nvSpPr>
        <p:spPr/>
        <p:txBody>
          <a:bodyPr/>
          <a:lstStyle/>
          <a:p>
            <a:fld id="{C014DD1E-5D91-48A3-AD6D-45FBA980D106}" type="slidenum">
              <a:rPr lang="hr-HR" smtClean="0"/>
              <a:pPr/>
              <a:t>2</a:t>
            </a:fld>
            <a:endParaRPr lang="hr-HR"/>
          </a:p>
        </p:txBody>
      </p:sp>
    </p:spTree>
    <p:extLst>
      <p:ext uri="{BB962C8B-B14F-4D97-AF65-F5344CB8AC3E}">
        <p14:creationId xmlns:p14="http://schemas.microsoft.com/office/powerpoint/2010/main" xmlns="" val="2793806602"/>
      </p:ext>
    </p:extLst>
  </p:cSld>
  <p:clrMapOvr>
    <a:masterClrMapping/>
  </p:clrMapOvr>
  <mc:AlternateContent xmlns:mc="http://schemas.openxmlformats.org/markup-compatibility/2006">
    <mc:Choice xmlns:p14="http://schemas.microsoft.com/office/powerpoint/2010/main" xmlns="" Requires="p14">
      <p:transition spd="med" p14:dur="700" advTm="2878">
        <p:fade/>
      </p:transition>
    </mc:Choice>
    <mc:Fallback>
      <p:transition spd="med" advTm="2878">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hr-HR" sz="3800" dirty="0" smtClean="0">
                <a:solidFill>
                  <a:schemeClr val="accent1"/>
                </a:solidFill>
              </a:rPr>
              <a:t>ZADATAK DIPLOMSKOG RADA</a:t>
            </a:r>
            <a:endParaRPr lang="en-US" sz="3800" dirty="0">
              <a:solidFill>
                <a:schemeClr val="accent1"/>
              </a:solidFill>
            </a:endParaRPr>
          </a:p>
        </p:txBody>
      </p:sp>
      <p:sp>
        <p:nvSpPr>
          <p:cNvPr id="5" name="Footer Placeholder 4"/>
          <p:cNvSpPr>
            <a:spLocks noGrp="1"/>
          </p:cNvSpPr>
          <p:nvPr>
            <p:ph type="ftr" sz="quarter" idx="11"/>
          </p:nvPr>
        </p:nvSpPr>
        <p:spPr/>
        <p:txBody>
          <a:bodyPr/>
          <a:lstStyle/>
          <a:p>
            <a:r>
              <a:rPr lang="hr-HR" dirty="0" smtClean="0"/>
              <a:t>Osijek, 2015.</a:t>
            </a:r>
            <a:endParaRPr lang="hr-HR" dirty="0"/>
          </a:p>
        </p:txBody>
      </p:sp>
      <p:sp>
        <p:nvSpPr>
          <p:cNvPr id="6" name="Slide Number Placeholder 5"/>
          <p:cNvSpPr>
            <a:spLocks noGrp="1"/>
          </p:cNvSpPr>
          <p:nvPr>
            <p:ph type="sldNum" sz="quarter" idx="12"/>
          </p:nvPr>
        </p:nvSpPr>
        <p:spPr/>
        <p:txBody>
          <a:bodyPr/>
          <a:lstStyle/>
          <a:p>
            <a:fld id="{C014DD1E-5D91-48A3-AD6D-45FBA980D106}" type="slidenum">
              <a:rPr lang="hr-HR" smtClean="0"/>
              <a:pPr/>
              <a:t>3</a:t>
            </a:fld>
            <a:endParaRPr lang="hr-HR"/>
          </a:p>
        </p:txBody>
      </p:sp>
      <p:sp>
        <p:nvSpPr>
          <p:cNvPr id="10" name="Rectangle 9"/>
          <p:cNvSpPr/>
          <p:nvPr/>
        </p:nvSpPr>
        <p:spPr>
          <a:xfrm>
            <a:off x="1218883" y="1628800"/>
            <a:ext cx="10477035" cy="830997"/>
          </a:xfrm>
          <a:prstGeom prst="rect">
            <a:avLst/>
          </a:prstGeom>
        </p:spPr>
        <p:txBody>
          <a:bodyPr wrap="none">
            <a:spAutoFit/>
          </a:bodyPr>
          <a:lstStyle/>
          <a:p>
            <a:r>
              <a:rPr lang="hr-HR" dirty="0" smtClean="0"/>
              <a:t>Projektirat internet aplikaciju koja pojednostavljuje način na koji se danas provode </a:t>
            </a:r>
          </a:p>
          <a:p>
            <a:r>
              <a:rPr lang="hr-HR" dirty="0" smtClean="0"/>
              <a:t>testovi i kvizova. </a:t>
            </a:r>
          </a:p>
        </p:txBody>
      </p:sp>
    </p:spTree>
    <p:extLst>
      <p:ext uri="{BB962C8B-B14F-4D97-AF65-F5344CB8AC3E}">
        <p14:creationId xmlns:p14="http://schemas.microsoft.com/office/powerpoint/2010/main" xmlns="" val="540309718"/>
      </p:ext>
    </p:extLst>
  </p:cSld>
  <p:clrMapOvr>
    <a:masterClrMapping/>
  </p:clrMapOvr>
  <mc:AlternateContent xmlns:mc="http://schemas.openxmlformats.org/markup-compatibility/2006">
    <mc:Choice xmlns:p14="http://schemas.microsoft.com/office/powerpoint/2010/main" xmlns="" Requires="p14">
      <p:transition spd="med" p14:dur="700" advTm="342">
        <p:fade/>
      </p:transition>
    </mc:Choice>
    <mc:Fallback>
      <p:transition spd="med" advTm="342">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087" y="-368725"/>
            <a:ext cx="10360501" cy="1223963"/>
          </a:xfrm>
        </p:spPr>
        <p:txBody>
          <a:bodyPr>
            <a:normAutofit/>
          </a:bodyPr>
          <a:lstStyle/>
          <a:p>
            <a:r>
              <a:rPr lang="hr-HR" sz="3800" dirty="0" smtClean="0">
                <a:solidFill>
                  <a:schemeClr val="accent1"/>
                </a:solidFill>
              </a:rPr>
              <a:t>USE-CASE DIJAGRAM</a:t>
            </a:r>
            <a:endParaRPr lang="hr-HR" sz="3800" dirty="0">
              <a:solidFill>
                <a:schemeClr val="accent1"/>
              </a:solidFill>
            </a:endParaRPr>
          </a:p>
        </p:txBody>
      </p:sp>
      <p:sp>
        <p:nvSpPr>
          <p:cNvPr id="4" name="Footer Placeholder 3"/>
          <p:cNvSpPr>
            <a:spLocks noGrp="1"/>
          </p:cNvSpPr>
          <p:nvPr>
            <p:ph type="ftr" sz="quarter" idx="11"/>
          </p:nvPr>
        </p:nvSpPr>
        <p:spPr/>
        <p:txBody>
          <a:bodyPr/>
          <a:lstStyle/>
          <a:p>
            <a:r>
              <a:rPr lang="hr-HR" smtClean="0"/>
              <a:t>Osijek, 2015.</a:t>
            </a:r>
            <a:endParaRPr lang="hr-HR"/>
          </a:p>
        </p:txBody>
      </p:sp>
      <p:sp>
        <p:nvSpPr>
          <p:cNvPr id="5" name="Slide Number Placeholder 4"/>
          <p:cNvSpPr>
            <a:spLocks noGrp="1"/>
          </p:cNvSpPr>
          <p:nvPr>
            <p:ph type="sldNum" sz="quarter" idx="12"/>
          </p:nvPr>
        </p:nvSpPr>
        <p:spPr/>
        <p:txBody>
          <a:bodyPr/>
          <a:lstStyle/>
          <a:p>
            <a:fld id="{C014DD1E-5D91-48A3-AD6D-45FBA980D106}" type="slidenum">
              <a:rPr lang="hr-HR" smtClean="0"/>
              <a:pPr/>
              <a:t>4</a:t>
            </a:fld>
            <a:endParaRPr lang="hr-H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989956" y="835744"/>
            <a:ext cx="8712967" cy="6120436"/>
          </a:xfrm>
        </p:spPr>
      </p:pic>
    </p:spTree>
    <p:extLst>
      <p:ext uri="{BB962C8B-B14F-4D97-AF65-F5344CB8AC3E}">
        <p14:creationId xmlns:p14="http://schemas.microsoft.com/office/powerpoint/2010/main" xmlns="" val="1455402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88640"/>
            <a:ext cx="10360501" cy="1223963"/>
          </a:xfrm>
        </p:spPr>
        <p:txBody>
          <a:bodyPr>
            <a:normAutofit/>
          </a:bodyPr>
          <a:lstStyle/>
          <a:p>
            <a:r>
              <a:rPr lang="hr-HR" sz="3800" dirty="0" smtClean="0">
                <a:solidFill>
                  <a:schemeClr val="accent1"/>
                </a:solidFill>
              </a:rPr>
              <a:t>WEB TEHNOLOGIJE</a:t>
            </a:r>
            <a:endParaRPr lang="hr-HR" sz="3800" dirty="0">
              <a:solidFill>
                <a:schemeClr val="accent1"/>
              </a:solidFill>
            </a:endParaRPr>
          </a:p>
        </p:txBody>
      </p:sp>
      <p:sp>
        <p:nvSpPr>
          <p:cNvPr id="3" name="Content Placeholder 2"/>
          <p:cNvSpPr>
            <a:spLocks noGrp="1"/>
          </p:cNvSpPr>
          <p:nvPr>
            <p:ph idx="1"/>
          </p:nvPr>
        </p:nvSpPr>
        <p:spPr/>
        <p:txBody>
          <a:bodyPr/>
          <a:lstStyle/>
          <a:p>
            <a:r>
              <a:rPr lang="hr-HR" dirty="0" smtClean="0"/>
              <a:t>Programerski jezici: PHP 5.5, Javascript</a:t>
            </a:r>
          </a:p>
          <a:p>
            <a:r>
              <a:rPr lang="hr-HR" dirty="0" smtClean="0"/>
              <a:t>Programerski okvir: Laravel 5</a:t>
            </a:r>
          </a:p>
          <a:p>
            <a:r>
              <a:rPr lang="hr-HR" dirty="0" smtClean="0"/>
              <a:t>Web server: </a:t>
            </a:r>
            <a:r>
              <a:rPr lang="hr-HR" dirty="0"/>
              <a:t>Nginx</a:t>
            </a:r>
          </a:p>
          <a:p>
            <a:r>
              <a:rPr lang="hr-HR" dirty="0" smtClean="0"/>
              <a:t>Razvojno okruženje: Homestead</a:t>
            </a:r>
          </a:p>
          <a:p>
            <a:r>
              <a:rPr lang="hr-HR" dirty="0" smtClean="0"/>
              <a:t>Baza podataka: </a:t>
            </a:r>
            <a:r>
              <a:rPr lang="hr-HR" dirty="0"/>
              <a:t>MySQL </a:t>
            </a:r>
            <a:r>
              <a:rPr lang="hr-HR" dirty="0" smtClean="0"/>
              <a:t>5.6</a:t>
            </a:r>
          </a:p>
          <a:p>
            <a:r>
              <a:rPr lang="hr-HR" dirty="0" smtClean="0"/>
              <a:t>Dizajn korisničkog sučelja: Bootstrap </a:t>
            </a:r>
          </a:p>
          <a:p>
            <a:r>
              <a:rPr lang="hr-HR" dirty="0" smtClean="0"/>
              <a:t>Jezični predložak: Blade template engine</a:t>
            </a:r>
            <a:endParaRPr lang="hr-HR" dirty="0"/>
          </a:p>
        </p:txBody>
      </p:sp>
      <p:sp>
        <p:nvSpPr>
          <p:cNvPr id="4" name="Footer Placeholder 3"/>
          <p:cNvSpPr>
            <a:spLocks noGrp="1"/>
          </p:cNvSpPr>
          <p:nvPr>
            <p:ph type="ftr" sz="quarter" idx="11"/>
          </p:nvPr>
        </p:nvSpPr>
        <p:spPr/>
        <p:txBody>
          <a:bodyPr/>
          <a:lstStyle/>
          <a:p>
            <a:r>
              <a:rPr lang="hr-HR" dirty="0" smtClean="0"/>
              <a:t>Osijek, 2015.</a:t>
            </a:r>
            <a:endParaRPr lang="hr-HR" dirty="0"/>
          </a:p>
        </p:txBody>
      </p:sp>
      <p:sp>
        <p:nvSpPr>
          <p:cNvPr id="5" name="Slide Number Placeholder 4"/>
          <p:cNvSpPr>
            <a:spLocks noGrp="1"/>
          </p:cNvSpPr>
          <p:nvPr>
            <p:ph type="sldNum" sz="quarter" idx="12"/>
          </p:nvPr>
        </p:nvSpPr>
        <p:spPr/>
        <p:txBody>
          <a:bodyPr/>
          <a:lstStyle/>
          <a:p>
            <a:fld id="{C014DD1E-5D91-48A3-AD6D-45FBA980D106}" type="slidenum">
              <a:rPr lang="hr-HR" smtClean="0"/>
              <a:pPr/>
              <a:t>5</a:t>
            </a:fld>
            <a:endParaRPr lang="hr-HR"/>
          </a:p>
        </p:txBody>
      </p:sp>
    </p:spTree>
    <p:extLst>
      <p:ext uri="{BB962C8B-B14F-4D97-AF65-F5344CB8AC3E}">
        <p14:creationId xmlns:p14="http://schemas.microsoft.com/office/powerpoint/2010/main" xmlns="" val="36092567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839" y="-459432"/>
            <a:ext cx="10360501" cy="1223963"/>
          </a:xfrm>
        </p:spPr>
        <p:txBody>
          <a:bodyPr>
            <a:normAutofit/>
          </a:bodyPr>
          <a:lstStyle/>
          <a:p>
            <a:r>
              <a:rPr lang="hr-HR" sz="3800" dirty="0" smtClean="0">
                <a:solidFill>
                  <a:schemeClr val="accent1"/>
                </a:solidFill>
              </a:rPr>
              <a:t> SHEMA BAZA PODATAKA</a:t>
            </a:r>
            <a:endParaRPr lang="hr-HR" sz="3800" dirty="0">
              <a:solidFill>
                <a:schemeClr val="accent1"/>
              </a:solidFill>
            </a:endParaRPr>
          </a:p>
        </p:txBody>
      </p:sp>
      <p:sp>
        <p:nvSpPr>
          <p:cNvPr id="4" name="Footer Placeholder 3"/>
          <p:cNvSpPr>
            <a:spLocks noGrp="1"/>
          </p:cNvSpPr>
          <p:nvPr>
            <p:ph type="ftr" sz="quarter" idx="11"/>
          </p:nvPr>
        </p:nvSpPr>
        <p:spPr/>
        <p:txBody>
          <a:bodyPr/>
          <a:lstStyle/>
          <a:p>
            <a:r>
              <a:rPr lang="hr-HR" smtClean="0"/>
              <a:t>Osijek, 2015.</a:t>
            </a:r>
            <a:endParaRPr lang="hr-HR"/>
          </a:p>
        </p:txBody>
      </p:sp>
      <p:sp>
        <p:nvSpPr>
          <p:cNvPr id="5" name="Slide Number Placeholder 4"/>
          <p:cNvSpPr>
            <a:spLocks noGrp="1"/>
          </p:cNvSpPr>
          <p:nvPr>
            <p:ph type="sldNum" sz="quarter" idx="12"/>
          </p:nvPr>
        </p:nvSpPr>
        <p:spPr/>
        <p:txBody>
          <a:bodyPr/>
          <a:lstStyle/>
          <a:p>
            <a:fld id="{C014DD1E-5D91-48A3-AD6D-45FBA980D106}" type="slidenum">
              <a:rPr lang="hr-HR" smtClean="0"/>
              <a:pPr/>
              <a:t>6</a:t>
            </a:fld>
            <a:endParaRPr lang="hr-HR"/>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917948" y="715726"/>
            <a:ext cx="8856984" cy="6003067"/>
          </a:xfrm>
        </p:spPr>
      </p:pic>
    </p:spTree>
    <p:extLst>
      <p:ext uri="{BB962C8B-B14F-4D97-AF65-F5344CB8AC3E}">
        <p14:creationId xmlns:p14="http://schemas.microsoft.com/office/powerpoint/2010/main" xmlns="" val="3017905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517" y="-611982"/>
            <a:ext cx="10360501" cy="1223963"/>
          </a:xfrm>
        </p:spPr>
        <p:txBody>
          <a:bodyPr>
            <a:normAutofit/>
          </a:bodyPr>
          <a:lstStyle/>
          <a:p>
            <a:r>
              <a:rPr lang="hr-HR" sz="3800" dirty="0" smtClean="0">
                <a:solidFill>
                  <a:schemeClr val="accent1"/>
                </a:solidFill>
              </a:rPr>
              <a:t>TIPOVI PITANJA</a:t>
            </a:r>
            <a:endParaRPr lang="hr-HR" sz="3800" dirty="0">
              <a:solidFill>
                <a:schemeClr val="accent1"/>
              </a:solidFill>
            </a:endParaRPr>
          </a:p>
        </p:txBody>
      </p:sp>
      <p:sp>
        <p:nvSpPr>
          <p:cNvPr id="3" name="Text Placeholder 2"/>
          <p:cNvSpPr>
            <a:spLocks noGrp="1"/>
          </p:cNvSpPr>
          <p:nvPr>
            <p:ph type="body" idx="1"/>
          </p:nvPr>
        </p:nvSpPr>
        <p:spPr>
          <a:xfrm>
            <a:off x="1232360" y="105154"/>
            <a:ext cx="5082740" cy="914400"/>
          </a:xfrm>
        </p:spPr>
        <p:txBody>
          <a:bodyPr>
            <a:normAutofit/>
          </a:bodyPr>
          <a:lstStyle/>
          <a:p>
            <a:r>
              <a:rPr lang="hr-HR" sz="2400" dirty="0" smtClean="0"/>
              <a:t>Višestruki Odgovori</a:t>
            </a:r>
            <a:endParaRPr lang="hr-HR" sz="2400" dirty="0"/>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1298274" y="1063333"/>
            <a:ext cx="3600399" cy="3600399"/>
          </a:xfrm>
        </p:spPr>
      </p:pic>
      <p:sp>
        <p:nvSpPr>
          <p:cNvPr id="5" name="Text Placeholder 4"/>
          <p:cNvSpPr>
            <a:spLocks noGrp="1"/>
          </p:cNvSpPr>
          <p:nvPr>
            <p:ph type="body" sz="quarter" idx="3"/>
          </p:nvPr>
        </p:nvSpPr>
        <p:spPr>
          <a:xfrm>
            <a:off x="6345257" y="255969"/>
            <a:ext cx="4107811" cy="485575"/>
          </a:xfrm>
        </p:spPr>
        <p:txBody>
          <a:bodyPr>
            <a:normAutofit/>
          </a:bodyPr>
          <a:lstStyle/>
          <a:p>
            <a:r>
              <a:rPr lang="hr-HR" sz="2400" dirty="0" smtClean="0"/>
              <a:t>Istina- laž</a:t>
            </a:r>
            <a:endParaRPr lang="hr-HR" sz="2400" dirty="0"/>
          </a:p>
        </p:txBody>
      </p:sp>
      <p:pic>
        <p:nvPicPr>
          <p:cNvPr id="10" name="Content Placeholder 9"/>
          <p:cNvPicPr>
            <a:picLocks noGrp="1" noChangeAspect="1"/>
          </p:cNvPicPr>
          <p:nvPr>
            <p:ph sz="quarter" idx="4"/>
          </p:nvPr>
        </p:nvPicPr>
        <p:blipFill>
          <a:blip r:embed="rId4" cstate="print">
            <a:extLst>
              <a:ext uri="{28A0092B-C50C-407E-A947-70E740481C1C}">
                <a14:useLocalDpi xmlns:a14="http://schemas.microsoft.com/office/drawing/2010/main" xmlns="" val="0"/>
              </a:ext>
            </a:extLst>
          </a:blip>
          <a:stretch>
            <a:fillRect/>
          </a:stretch>
        </p:blipFill>
        <p:spPr>
          <a:xfrm>
            <a:off x="8562274" y="244646"/>
            <a:ext cx="3384376" cy="2159680"/>
          </a:xfrm>
        </p:spPr>
      </p:pic>
      <p:sp>
        <p:nvSpPr>
          <p:cNvPr id="7" name="Footer Placeholder 6"/>
          <p:cNvSpPr>
            <a:spLocks noGrp="1"/>
          </p:cNvSpPr>
          <p:nvPr>
            <p:ph type="ftr" sz="quarter" idx="11"/>
          </p:nvPr>
        </p:nvSpPr>
        <p:spPr/>
        <p:txBody>
          <a:bodyPr/>
          <a:lstStyle/>
          <a:p>
            <a:r>
              <a:rPr lang="hr-HR" smtClean="0"/>
              <a:t>Osijek, 2015.</a:t>
            </a:r>
            <a:endParaRPr lang="hr-HR"/>
          </a:p>
        </p:txBody>
      </p:sp>
      <p:sp>
        <p:nvSpPr>
          <p:cNvPr id="8" name="Slide Number Placeholder 7"/>
          <p:cNvSpPr>
            <a:spLocks noGrp="1"/>
          </p:cNvSpPr>
          <p:nvPr>
            <p:ph type="sldNum" sz="quarter" idx="12"/>
          </p:nvPr>
        </p:nvSpPr>
        <p:spPr/>
        <p:txBody>
          <a:bodyPr/>
          <a:lstStyle/>
          <a:p>
            <a:fld id="{C014DD1E-5D91-48A3-AD6D-45FBA980D106}" type="slidenum">
              <a:rPr lang="hr-HR" smtClean="0"/>
              <a:pPr/>
              <a:t>7</a:t>
            </a:fld>
            <a:endParaRPr lang="hr-HR"/>
          </a:p>
        </p:txBody>
      </p:sp>
      <p:sp>
        <p:nvSpPr>
          <p:cNvPr id="11" name="Text Placeholder 2"/>
          <p:cNvSpPr txBox="1">
            <a:spLocks/>
          </p:cNvSpPr>
          <p:nvPr/>
        </p:nvSpPr>
        <p:spPr>
          <a:xfrm>
            <a:off x="607158" y="5521632"/>
            <a:ext cx="2826013" cy="448865"/>
          </a:xfrm>
          <a:prstGeom prst="rect">
            <a:avLst/>
          </a:prstGeom>
        </p:spPr>
        <p:txBody>
          <a:bodyPr vert="horz" lIns="121899" tIns="60949" rIns="121899" bIns="60949" rtlCol="0" anchor="b">
            <a:no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hr-HR" sz="2400" dirty="0" smtClean="0"/>
              <a:t>Popunjavanje tekst polja</a:t>
            </a:r>
            <a:endParaRPr lang="hr-HR" sz="2400" dirty="0"/>
          </a:p>
        </p:txBody>
      </p:sp>
      <p:pic>
        <p:nvPicPr>
          <p:cNvPr id="12" name="Content Placeholder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098472" y="4853392"/>
            <a:ext cx="2851497" cy="1490069"/>
          </a:xfrm>
          <a:prstGeom prst="rect">
            <a:avLst/>
          </a:prstGeom>
        </p:spPr>
      </p:pic>
      <p:pic>
        <p:nvPicPr>
          <p:cNvPr id="13" name="Content Placeholder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877194" y="2663453"/>
            <a:ext cx="3069456" cy="3727197"/>
          </a:xfrm>
          <a:prstGeom prst="rect">
            <a:avLst/>
          </a:prstGeom>
        </p:spPr>
      </p:pic>
      <p:sp>
        <p:nvSpPr>
          <p:cNvPr id="14" name="Text Placeholder 4"/>
          <p:cNvSpPr txBox="1">
            <a:spLocks/>
          </p:cNvSpPr>
          <p:nvPr/>
        </p:nvSpPr>
        <p:spPr>
          <a:xfrm>
            <a:off x="5949970" y="2243977"/>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hr-HR" sz="2400" dirty="0" smtClean="0"/>
              <a:t>Višestruki izbor</a:t>
            </a:r>
            <a:endParaRPr lang="hr-HR" sz="2400" dirty="0"/>
          </a:p>
        </p:txBody>
      </p:sp>
    </p:spTree>
    <p:extLst>
      <p:ext uri="{BB962C8B-B14F-4D97-AF65-F5344CB8AC3E}">
        <p14:creationId xmlns:p14="http://schemas.microsoft.com/office/powerpoint/2010/main" xmlns="" val="25298244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3772" y="-460585"/>
            <a:ext cx="10360501" cy="1223963"/>
          </a:xfrm>
        </p:spPr>
        <p:txBody>
          <a:bodyPr>
            <a:normAutofit/>
          </a:bodyPr>
          <a:lstStyle/>
          <a:p>
            <a:r>
              <a:rPr lang="hr-HR" sz="3800" dirty="0" smtClean="0">
                <a:solidFill>
                  <a:schemeClr val="accent1"/>
                </a:solidFill>
              </a:rPr>
              <a:t>KREIRANJE NOVOG TESTA</a:t>
            </a:r>
            <a:endParaRPr lang="en-US" sz="3800" dirty="0">
              <a:solidFill>
                <a:schemeClr val="accent1"/>
              </a:solidFill>
            </a:endParaRPr>
          </a:p>
        </p:txBody>
      </p:sp>
      <p:sp>
        <p:nvSpPr>
          <p:cNvPr id="5" name="Footer Placeholder 4"/>
          <p:cNvSpPr>
            <a:spLocks noGrp="1"/>
          </p:cNvSpPr>
          <p:nvPr>
            <p:ph type="ftr" sz="quarter" idx="11"/>
          </p:nvPr>
        </p:nvSpPr>
        <p:spPr/>
        <p:txBody>
          <a:bodyPr/>
          <a:lstStyle/>
          <a:p>
            <a:r>
              <a:rPr lang="hr-HR" smtClean="0"/>
              <a:t>Osijek, 2015.</a:t>
            </a:r>
            <a:endParaRPr lang="hr-HR"/>
          </a:p>
        </p:txBody>
      </p:sp>
      <p:sp>
        <p:nvSpPr>
          <p:cNvPr id="6" name="Slide Number Placeholder 5"/>
          <p:cNvSpPr>
            <a:spLocks noGrp="1"/>
          </p:cNvSpPr>
          <p:nvPr>
            <p:ph type="sldNum" sz="quarter" idx="12"/>
          </p:nvPr>
        </p:nvSpPr>
        <p:spPr/>
        <p:txBody>
          <a:bodyPr/>
          <a:lstStyle/>
          <a:p>
            <a:fld id="{C014DD1E-5D91-48A3-AD6D-45FBA980D106}" type="slidenum">
              <a:rPr lang="hr-HR" smtClean="0"/>
              <a:pPr/>
              <a:t>8</a:t>
            </a:fld>
            <a:endParaRPr lang="hr-H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14092" y="908720"/>
            <a:ext cx="6457334" cy="5302290"/>
          </a:xfrm>
          <a:prstGeom prst="rect">
            <a:avLst/>
          </a:prstGeom>
        </p:spPr>
      </p:pic>
    </p:spTree>
    <p:extLst>
      <p:ext uri="{BB962C8B-B14F-4D97-AF65-F5344CB8AC3E}">
        <p14:creationId xmlns:p14="http://schemas.microsoft.com/office/powerpoint/2010/main" xmlns="" val="33363859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180" y="-373462"/>
            <a:ext cx="10771204" cy="1223963"/>
          </a:xfrm>
        </p:spPr>
        <p:txBody>
          <a:bodyPr/>
          <a:lstStyle/>
          <a:p>
            <a:r>
              <a:rPr lang="hr-HR" dirty="0" smtClean="0">
                <a:solidFill>
                  <a:schemeClr val="accent1"/>
                </a:solidFill>
              </a:rPr>
              <a:t>AŽURIRANJE TESTA, AŽURIRANJE PITANJA I ODGOVORA</a:t>
            </a:r>
            <a:endParaRPr lang="hr-HR" dirty="0">
              <a:solidFill>
                <a:schemeClr val="accent1"/>
              </a:solidFill>
            </a:endParaRPr>
          </a:p>
        </p:txBody>
      </p:sp>
      <p:sp>
        <p:nvSpPr>
          <p:cNvPr id="5" name="Footer Placeholder 4"/>
          <p:cNvSpPr>
            <a:spLocks noGrp="1"/>
          </p:cNvSpPr>
          <p:nvPr>
            <p:ph type="ftr" sz="quarter" idx="11"/>
          </p:nvPr>
        </p:nvSpPr>
        <p:spPr/>
        <p:txBody>
          <a:bodyPr/>
          <a:lstStyle/>
          <a:p>
            <a:r>
              <a:rPr lang="hr-HR" smtClean="0"/>
              <a:t>Osijek, 2015.</a:t>
            </a:r>
            <a:endParaRPr lang="hr-HR"/>
          </a:p>
        </p:txBody>
      </p:sp>
      <p:sp>
        <p:nvSpPr>
          <p:cNvPr id="6" name="Slide Number Placeholder 5"/>
          <p:cNvSpPr>
            <a:spLocks noGrp="1"/>
          </p:cNvSpPr>
          <p:nvPr>
            <p:ph type="sldNum" sz="quarter" idx="12"/>
          </p:nvPr>
        </p:nvSpPr>
        <p:spPr/>
        <p:txBody>
          <a:bodyPr/>
          <a:lstStyle/>
          <a:p>
            <a:fld id="{C014DD1E-5D91-48A3-AD6D-45FBA980D106}" type="slidenum">
              <a:rPr lang="hr-HR" smtClean="0"/>
              <a:pPr/>
              <a:t>9</a:t>
            </a:fld>
            <a:endParaRPr lang="hr-HR"/>
          </a:p>
        </p:txBody>
      </p:sp>
      <p:pic>
        <p:nvPicPr>
          <p:cNvPr id="7" name="Content Placeholder 6"/>
          <p:cNvPicPr>
            <a:picLocks noGrp="1" noChangeAspect="1"/>
          </p:cNvPicPr>
          <p:nvPr>
            <p:ph sz="half" idx="1"/>
          </p:nvPr>
        </p:nvPicPr>
        <p:blipFill>
          <a:blip r:embed="rId3" cstate="print">
            <a:extLst>
              <a:ext uri="{28A0092B-C50C-407E-A947-70E740481C1C}">
                <a14:useLocalDpi xmlns:a14="http://schemas.microsoft.com/office/drawing/2010/main" xmlns="" val="0"/>
              </a:ext>
            </a:extLst>
          </a:blip>
          <a:stretch>
            <a:fillRect/>
          </a:stretch>
        </p:blipFill>
        <p:spPr>
          <a:xfrm>
            <a:off x="909836" y="1125872"/>
            <a:ext cx="5986318" cy="4950647"/>
          </a:xfrm>
        </p:spPr>
      </p:pic>
      <p:pic>
        <p:nvPicPr>
          <p:cNvPr id="8" name="Content Placeholder 7"/>
          <p:cNvPicPr>
            <a:picLocks noGrp="1" noChangeAspect="1"/>
          </p:cNvPicPr>
          <p:nvPr>
            <p:ph sz="half" idx="2"/>
          </p:nvPr>
        </p:nvPicPr>
        <p:blipFill>
          <a:blip r:embed="rId4" cstate="print">
            <a:extLst>
              <a:ext uri="{28A0092B-C50C-407E-A947-70E740481C1C}">
                <a14:useLocalDpi xmlns:a14="http://schemas.microsoft.com/office/drawing/2010/main" xmlns="" val="0"/>
              </a:ext>
            </a:extLst>
          </a:blip>
          <a:stretch>
            <a:fillRect/>
          </a:stretch>
        </p:blipFill>
        <p:spPr>
          <a:xfrm>
            <a:off x="7174532" y="1125872"/>
            <a:ext cx="4197492" cy="4982528"/>
          </a:xfrm>
        </p:spPr>
      </p:pic>
    </p:spTree>
    <p:extLst>
      <p:ext uri="{BB962C8B-B14F-4D97-AF65-F5344CB8AC3E}">
        <p14:creationId xmlns:p14="http://schemas.microsoft.com/office/powerpoint/2010/main" xmlns="" val="161811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712</Words>
  <Application>Microsoft Office PowerPoint</Application>
  <PresentationFormat>Custom</PresentationFormat>
  <Paragraphs>84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 16x9</vt:lpstr>
      <vt:lpstr>Web sučelje samoprilagodljivog online test generatora</vt:lpstr>
      <vt:lpstr>SADRŽAJ</vt:lpstr>
      <vt:lpstr>ZADATAK DIPLOMSKOG RADA</vt:lpstr>
      <vt:lpstr>USE-CASE DIJAGRAM</vt:lpstr>
      <vt:lpstr>WEB TEHNOLOGIJE</vt:lpstr>
      <vt:lpstr> SHEMA BAZA PODATAKA</vt:lpstr>
      <vt:lpstr>TIPOVI PITANJA</vt:lpstr>
      <vt:lpstr>KREIRANJE NOVOG TESTA</vt:lpstr>
      <vt:lpstr>AŽURIRANJE TESTA, AŽURIRANJE PITANJA I ODGOVORA</vt:lpstr>
      <vt:lpstr>ZAKLJUČAK</vt:lpstr>
      <vt:lpstr>HVALA NA PAŽNJI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2015-07-09T12:14:00Z</dcterms:created>
  <dcterms:modified xsi:type="dcterms:W3CDTF">2015-07-21T14:38:52Z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